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57" r:id="rId6"/>
    <p:sldId id="268" r:id="rId7"/>
    <p:sldId id="267" r:id="rId8"/>
    <p:sldId id="259"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8107" autoAdjust="0"/>
  </p:normalViewPr>
  <p:slideViewPr>
    <p:cSldViewPr snapToGrid="0" snapToObjects="1">
      <p:cViewPr varScale="1">
        <p:scale>
          <a:sx n="57" d="100"/>
          <a:sy n="57" d="100"/>
        </p:scale>
        <p:origin x="177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9104F1FA-C4F8-4164-A666-A8B67A13AF8D}"/>
    <pc:docChg chg="modSld">
      <pc:chgData name="Stephanie Whited" userId="5c83db3e-e7e4-419c-9932-a81b106ed09e" providerId="ADAL" clId="{9104F1FA-C4F8-4164-A666-A8B67A13AF8D}" dt="2024-02-21T21:36:10.972" v="0" actId="20577"/>
      <pc:docMkLst>
        <pc:docMk/>
      </pc:docMkLst>
      <pc:sldChg chg="modSp mod">
        <pc:chgData name="Stephanie Whited" userId="5c83db3e-e7e4-419c-9932-a81b106ed09e" providerId="ADAL" clId="{9104F1FA-C4F8-4164-A666-A8B67A13AF8D}" dt="2024-02-21T21:36:10.972" v="0" actId="20577"/>
        <pc:sldMkLst>
          <pc:docMk/>
          <pc:sldMk cId="4120575675" sldId="258"/>
        </pc:sldMkLst>
        <pc:spChg chg="mod">
          <ac:chgData name="Stephanie Whited" userId="5c83db3e-e7e4-419c-9932-a81b106ed09e" providerId="ADAL" clId="{9104F1FA-C4F8-4164-A666-A8B67A13AF8D}" dt="2024-02-21T21:36:10.972" v="0"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F8D19-F233-4C18-83AD-70F029C1436B}"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4A756-0DAB-4D16-B9F0-D12ACDB3B665}" type="slidenum">
              <a:rPr lang="en-GB" smtClean="0"/>
              <a:t>‹#›</a:t>
            </a:fld>
            <a:endParaRPr lang="en-GB"/>
          </a:p>
        </p:txBody>
      </p:sp>
    </p:spTree>
    <p:extLst>
      <p:ext uri="{BB962C8B-B14F-4D97-AF65-F5344CB8AC3E}">
        <p14:creationId xmlns:p14="http://schemas.microsoft.com/office/powerpoint/2010/main" val="189401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1</a:t>
            </a:fld>
            <a:endParaRPr lang="en-GB"/>
          </a:p>
        </p:txBody>
      </p:sp>
    </p:spTree>
    <p:extLst>
      <p:ext uri="{BB962C8B-B14F-4D97-AF65-F5344CB8AC3E}">
        <p14:creationId xmlns:p14="http://schemas.microsoft.com/office/powerpoint/2010/main" val="29471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material discusses borrowing costs and impairment in the context of property, plant, and equipment. However, the principles also apply to other assets..</a:t>
            </a:r>
          </a:p>
          <a:p>
            <a:endParaRPr lang="en-GB" dirty="0"/>
          </a:p>
          <a:p>
            <a:r>
              <a:rPr lang="en-GB" dirty="0"/>
              <a:t>The sections on leases and service concession assets discuss liabilities as well as assets. For participants with no experience of accrual accounting, it may be helpful to cover these topics after the general principles of liabilities have been covered.</a:t>
            </a:r>
          </a:p>
          <a:p>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4</a:t>
            </a:fld>
            <a:endParaRPr lang="en-GB"/>
          </a:p>
        </p:txBody>
      </p:sp>
    </p:spTree>
    <p:extLst>
      <p:ext uri="{BB962C8B-B14F-4D97-AF65-F5344CB8AC3E}">
        <p14:creationId xmlns:p14="http://schemas.microsoft.com/office/powerpoint/2010/main" val="280972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list is illustrative only, and not exhaustive – see previous slide for other assets.</a:t>
            </a:r>
          </a:p>
        </p:txBody>
      </p:sp>
      <p:sp>
        <p:nvSpPr>
          <p:cNvPr id="4" name="Slide Number Placeholder 3"/>
          <p:cNvSpPr>
            <a:spLocks noGrp="1"/>
          </p:cNvSpPr>
          <p:nvPr>
            <p:ph type="sldNum" sz="quarter" idx="5"/>
          </p:nvPr>
        </p:nvSpPr>
        <p:spPr/>
        <p:txBody>
          <a:bodyPr/>
          <a:lstStyle/>
          <a:p>
            <a:fld id="{E244A756-0DAB-4D16-B9F0-D12ACDB3B665}" type="slidenum">
              <a:rPr lang="en-GB" smtClean="0"/>
              <a:t>5</a:t>
            </a:fld>
            <a:endParaRPr lang="en-GB"/>
          </a:p>
        </p:txBody>
      </p:sp>
    </p:spTree>
    <p:extLst>
      <p:ext uri="{BB962C8B-B14F-4D97-AF65-F5344CB8AC3E}">
        <p14:creationId xmlns:p14="http://schemas.microsoft.com/office/powerpoint/2010/main" val="40945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definitions are contained in the IPSASB’s </a:t>
            </a:r>
            <a:r>
              <a:rPr lang="en-GB" i="1" dirty="0"/>
              <a:t>Conceptual Framework</a:t>
            </a:r>
            <a:r>
              <a:rPr lang="en-GB" i="0" dirty="0"/>
              <a:t>. Slightly different definitions may appear in individual IPSAS. However, when considering the principles of asset recognition, it is good to start with the latest definitions.</a:t>
            </a:r>
          </a:p>
          <a:p>
            <a:endParaRPr lang="en-GB" i="0" dirty="0"/>
          </a:p>
          <a:p>
            <a:r>
              <a:rPr lang="en-GB" dirty="0"/>
              <a:t>When presenting this slide, consider the level of knowledge of the participants. Those who have experience with accrual accounting will find these concepts straightforward, but more explanation may be needed for participants who only have experience of cash accounting:</a:t>
            </a:r>
          </a:p>
          <a:p>
            <a:endParaRPr lang="en-GB" dirty="0"/>
          </a:p>
          <a:p>
            <a:r>
              <a:rPr lang="en-GB" dirty="0"/>
              <a:t>Resource – physical resources include land, buildings, equipment, books, etc. Non-physical resources include licenses, computer software, etc. Service potential is the ability of an item to contribute to the organization’s objectives; it does not need to generate revenue. In some jurisdictions, hospitals will be resources because they can be used to generate revenue as patients are charged. In other jurisdictions, there are no charges and hence no revenue, but the hospital is still a resource because it enables the health ministry or similar organization to meet their objectives.</a:t>
            </a:r>
          </a:p>
          <a:p>
            <a:endParaRPr lang="en-GB" dirty="0"/>
          </a:p>
          <a:p>
            <a:r>
              <a:rPr lang="en-GB" dirty="0"/>
              <a:t>Control – right to obtain the benefits from the asset, and prevent others from obtaining the benefits.</a:t>
            </a:r>
          </a:p>
          <a:p>
            <a:endParaRPr lang="en-GB" dirty="0"/>
          </a:p>
          <a:p>
            <a:r>
              <a:rPr lang="en-GB" dirty="0"/>
              <a:t>Past event – this will often be the purchase, a contract or legislation.</a:t>
            </a:r>
          </a:p>
        </p:txBody>
      </p:sp>
      <p:sp>
        <p:nvSpPr>
          <p:cNvPr id="4" name="Slide Number Placeholder 3"/>
          <p:cNvSpPr>
            <a:spLocks noGrp="1"/>
          </p:cNvSpPr>
          <p:nvPr>
            <p:ph type="sldNum" sz="quarter" idx="5"/>
          </p:nvPr>
        </p:nvSpPr>
        <p:spPr/>
        <p:txBody>
          <a:bodyPr/>
          <a:lstStyle/>
          <a:p>
            <a:fld id="{E244A756-0DAB-4D16-B9F0-D12ACDB3B665}" type="slidenum">
              <a:rPr lang="en-GB" smtClean="0"/>
              <a:t>6</a:t>
            </a:fld>
            <a:endParaRPr lang="en-GB"/>
          </a:p>
        </p:txBody>
      </p:sp>
    </p:spTree>
    <p:extLst>
      <p:ext uri="{BB962C8B-B14F-4D97-AF65-F5344CB8AC3E}">
        <p14:creationId xmlns:p14="http://schemas.microsoft.com/office/powerpoint/2010/main" val="24714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46, </a:t>
            </a:r>
            <a:r>
              <a:rPr lang="en-GB" i="1" dirty="0"/>
              <a:t>Measurement </a:t>
            </a:r>
            <a:r>
              <a:rPr lang="en-GB" i="0" dirty="0"/>
              <a:t>provides guidance on the different measurement bases.</a:t>
            </a:r>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7</a:t>
            </a:fld>
            <a:endParaRPr lang="en-GB"/>
          </a:p>
        </p:txBody>
      </p:sp>
    </p:spTree>
    <p:extLst>
      <p:ext uri="{BB962C8B-B14F-4D97-AF65-F5344CB8AC3E}">
        <p14:creationId xmlns:p14="http://schemas.microsoft.com/office/powerpoint/2010/main" val="93107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p>
          <a:p>
            <a:r>
              <a:rPr lang="en-GB" dirty="0"/>
              <a:t>The answer seems intuitive; however, there is an argument that roads are not assets of the public sector entity because the users of the roads realize the economic benefits embodied in them, not the public sector entity. That is, the financial and non-financial benefit provided by the asset accrues to the wider community. Additionally, the public sector entity cannot restrict access to the asset because, in most cases, residents and the general public have free access.</a:t>
            </a:r>
          </a:p>
          <a:p>
            <a:endParaRPr lang="en-GB" dirty="0"/>
          </a:p>
          <a:p>
            <a:r>
              <a:rPr lang="en-GB" dirty="0"/>
              <a:t>Roads satisfy the definition of an asset. The roads are resources of the public sector entity that it uses to meet its objectives of providing transportation services. The public sector entity can control access for example, by requiring vehicles to be licensed. It can regulate use of the roads such as placing weight restrictions on vehicles using the roads, etc.</a:t>
            </a:r>
          </a:p>
        </p:txBody>
      </p:sp>
      <p:sp>
        <p:nvSpPr>
          <p:cNvPr id="4" name="Slide Number Placeholder 3"/>
          <p:cNvSpPr>
            <a:spLocks noGrp="1"/>
          </p:cNvSpPr>
          <p:nvPr>
            <p:ph type="sldNum" sz="quarter" idx="5"/>
          </p:nvPr>
        </p:nvSpPr>
        <p:spPr/>
        <p:txBody>
          <a:bodyPr/>
          <a:lstStyle/>
          <a:p>
            <a:fld id="{E244A756-0DAB-4D16-B9F0-D12ACDB3B665}" type="slidenum">
              <a:rPr lang="en-GB" smtClean="0"/>
              <a:t>8</a:t>
            </a:fld>
            <a:endParaRPr lang="en-GB"/>
          </a:p>
        </p:txBody>
      </p:sp>
    </p:spTree>
    <p:extLst>
      <p:ext uri="{BB962C8B-B14F-4D97-AF65-F5344CB8AC3E}">
        <p14:creationId xmlns:p14="http://schemas.microsoft.com/office/powerpoint/2010/main" val="73686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convention center fails the test of being an asset of the local government. The local government does not control the benefits that may be derived from the convention center. It does not have rights or other access to determine the nature and manner of use of the convention center to meet its objectives. The senior level of government controls the access to the asset. It determines the operating policies of the convention center. For example, it can set the fees for use and determine to whom it will lease the facilities.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9</a:t>
            </a:fld>
            <a:endParaRPr lang="en-GB"/>
          </a:p>
        </p:txBody>
      </p:sp>
    </p:spTree>
    <p:extLst>
      <p:ext uri="{BB962C8B-B14F-4D97-AF65-F5344CB8AC3E}">
        <p14:creationId xmlns:p14="http://schemas.microsoft.com/office/powerpoint/2010/main" val="32018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Assets module for further details (</a:t>
            </a:r>
            <a:r>
              <a:rPr lang="en-GB"/>
              <a:t>page 12)</a:t>
            </a:r>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10</a:t>
            </a:fld>
            <a:endParaRPr lang="en-GB"/>
          </a:p>
        </p:txBody>
      </p:sp>
    </p:spTree>
    <p:extLst>
      <p:ext uri="{BB962C8B-B14F-4D97-AF65-F5344CB8AC3E}">
        <p14:creationId xmlns:p14="http://schemas.microsoft.com/office/powerpoint/2010/main" val="7864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Assets are usually recognized at cost on initial recognition. This may be difficult for entities that are implementing IPSAS for the first time. IPSAS 33, which is discussed in a separate module, permits the use </a:t>
            </a:r>
            <a:r>
              <a:rPr lang="en-GB"/>
              <a:t>of current </a:t>
            </a:r>
            <a:r>
              <a:rPr lang="en-GB" dirty="0"/>
              <a:t>value (at the time the asset is recognized) as a deemed cost.</a:t>
            </a:r>
          </a:p>
          <a:p>
            <a:endParaRPr lang="en-GB" dirty="0"/>
          </a:p>
          <a:p>
            <a:r>
              <a:rPr lang="en-GB" dirty="0"/>
              <a:t>If a historical cost is available, it should be used, but the carrying amount of the asset should reflect depreciation or amortization from the date of the acquisition of the asset until its recognition (and will continue to be depreciated thereafter).</a:t>
            </a:r>
          </a:p>
        </p:txBody>
      </p:sp>
      <p:sp>
        <p:nvSpPr>
          <p:cNvPr id="4" name="Slide Number Placeholder 3"/>
          <p:cNvSpPr>
            <a:spLocks noGrp="1"/>
          </p:cNvSpPr>
          <p:nvPr>
            <p:ph type="sldNum" sz="quarter" idx="5"/>
          </p:nvPr>
        </p:nvSpPr>
        <p:spPr/>
        <p:txBody>
          <a:bodyPr/>
          <a:lstStyle/>
          <a:p>
            <a:fld id="{E244A756-0DAB-4D16-B9F0-D12ACDB3B665}" type="slidenum">
              <a:rPr lang="en-GB" smtClean="0"/>
              <a:t>11</a:t>
            </a:fld>
            <a:endParaRPr lang="en-GB"/>
          </a:p>
        </p:txBody>
      </p:sp>
    </p:spTree>
    <p:extLst>
      <p:ext uri="{BB962C8B-B14F-4D97-AF65-F5344CB8AC3E}">
        <p14:creationId xmlns:p14="http://schemas.microsoft.com/office/powerpoint/2010/main" val="224107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Introduction to Assets</a:t>
            </a:r>
            <a:endParaRPr lang="en-US" sz="1200" b="1" dirty="0">
              <a:latin typeface="Arial" panose="020B0604020202020204" pitchFamily="34" charset="0"/>
              <a:cs typeface="Arial" panose="020B0604020202020204" pitchFamily="34" charset="0"/>
            </a:endParaRPr>
          </a:p>
          <a:p>
            <a:pPr algn="l"/>
            <a:endParaRPr lang="en-US" sz="1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7089913" y="5817704"/>
            <a:ext cx="1664004" cy="369332"/>
          </a:xfrm>
          <a:prstGeom prst="rect">
            <a:avLst/>
          </a:prstGeom>
          <a:noFill/>
        </p:spPr>
        <p:txBody>
          <a:bodyPr wrap="square" rtlCol="0">
            <a:spAutoFit/>
          </a:body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508919" y="741971"/>
            <a:ext cx="8089900" cy="1015663"/>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Decision Tree</a:t>
            </a:r>
          </a:p>
          <a:p>
            <a:endParaRPr lang="en-US" sz="2000" b="1">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495300" y="1531435"/>
            <a:ext cx="2202744" cy="669898"/>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Does the item meet definition of asset? </a:t>
            </a:r>
          </a:p>
        </p:txBody>
      </p:sp>
      <p:sp>
        <p:nvSpPr>
          <p:cNvPr id="13" name="Rectangle 12"/>
          <p:cNvSpPr/>
          <p:nvPr/>
        </p:nvSpPr>
        <p:spPr>
          <a:xfrm>
            <a:off x="5274733" y="1510428"/>
            <a:ext cx="2040467" cy="711912"/>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Do not recognize</a:t>
            </a:r>
          </a:p>
        </p:txBody>
      </p:sp>
      <p:cxnSp>
        <p:nvCxnSpPr>
          <p:cNvPr id="18" name="Straight Arrow Connector 17"/>
          <p:cNvCxnSpPr/>
          <p:nvPr/>
        </p:nvCxnSpPr>
        <p:spPr>
          <a:xfrm>
            <a:off x="2717094" y="1914179"/>
            <a:ext cx="2557639" cy="1"/>
          </a:xfrm>
          <a:prstGeom prst="straightConnector1">
            <a:avLst/>
          </a:prstGeom>
          <a:noFill/>
          <a:ln w="9525" cap="flat" cmpd="sng" algn="ctr">
            <a:solidFill>
              <a:srgbClr val="005BAA">
                <a:shade val="95000"/>
                <a:satMod val="105000"/>
              </a:srgbClr>
            </a:solidFill>
            <a:prstDash val="solid"/>
            <a:tailEnd type="arrow"/>
          </a:ln>
          <a:effectLst/>
        </p:spPr>
      </p:cxnSp>
      <p:cxnSp>
        <p:nvCxnSpPr>
          <p:cNvPr id="20" name="Straight Arrow Connector 19"/>
          <p:cNvCxnSpPr/>
          <p:nvPr/>
        </p:nvCxnSpPr>
        <p:spPr>
          <a:xfrm>
            <a:off x="1543756" y="2222340"/>
            <a:ext cx="0" cy="368460"/>
          </a:xfrm>
          <a:prstGeom prst="straightConnector1">
            <a:avLst/>
          </a:prstGeom>
          <a:noFill/>
          <a:ln w="9525" cap="flat" cmpd="sng" algn="ctr">
            <a:solidFill>
              <a:srgbClr val="005BAA">
                <a:shade val="95000"/>
                <a:satMod val="105000"/>
              </a:srgbClr>
            </a:solidFill>
            <a:prstDash val="solid"/>
            <a:tailEnd type="arrow"/>
          </a:ln>
          <a:effectLst/>
        </p:spPr>
      </p:cxnSp>
      <p:sp>
        <p:nvSpPr>
          <p:cNvPr id="45" name="Rectangle 44"/>
          <p:cNvSpPr/>
          <p:nvPr/>
        </p:nvSpPr>
        <p:spPr>
          <a:xfrm>
            <a:off x="3750631" y="1501916"/>
            <a:ext cx="445955" cy="338554"/>
          </a:xfrm>
          <a:prstGeom prst="rect">
            <a:avLst/>
          </a:prstGeom>
        </p:spPr>
        <p:txBody>
          <a:bodyPr wrap="none">
            <a:spAutoFit/>
          </a:bodyPr>
          <a:lstStyle/>
          <a:p>
            <a:pPr lvl="0" algn="ctr" defTabSz="914400" fontAlgn="base">
              <a:spcBef>
                <a:spcPct val="0"/>
              </a:spcBef>
              <a:spcAft>
                <a:spcPct val="0"/>
              </a:spcAft>
              <a:defRPr/>
            </a:pPr>
            <a:r>
              <a:rPr lang="en-US" sz="1600" dirty="0">
                <a:solidFill>
                  <a:srgbClr val="000000"/>
                </a:solidFill>
                <a:latin typeface="Arial" pitchFamily="34" charset="0"/>
                <a:cs typeface="Arial" pitchFamily="34" charset="0"/>
              </a:rPr>
              <a:t>No</a:t>
            </a:r>
          </a:p>
        </p:txBody>
      </p:sp>
      <p:sp>
        <p:nvSpPr>
          <p:cNvPr id="47" name="Rectangle 46"/>
          <p:cNvSpPr/>
          <p:nvPr/>
        </p:nvSpPr>
        <p:spPr>
          <a:xfrm>
            <a:off x="1877836" y="2181494"/>
            <a:ext cx="649111" cy="4768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Yes</a:t>
            </a:r>
          </a:p>
        </p:txBody>
      </p:sp>
      <p:grpSp>
        <p:nvGrpSpPr>
          <p:cNvPr id="2" name="Group 1">
            <a:extLst>
              <a:ext uri="{FF2B5EF4-FFF2-40B4-BE49-F238E27FC236}">
                <a16:creationId xmlns:a16="http://schemas.microsoft.com/office/drawing/2014/main" id="{773C31A0-A9A2-45CA-A082-3B974F398432}"/>
              </a:ext>
            </a:extLst>
          </p:cNvPr>
          <p:cNvGrpSpPr/>
          <p:nvPr/>
        </p:nvGrpSpPr>
        <p:grpSpPr>
          <a:xfrm>
            <a:off x="244587" y="2386374"/>
            <a:ext cx="7489254" cy="2937754"/>
            <a:chOff x="244587" y="2386374"/>
            <a:chExt cx="7304374" cy="2937754"/>
          </a:xfrm>
        </p:grpSpPr>
        <p:sp>
          <p:nvSpPr>
            <p:cNvPr id="5" name="Rectangle 4"/>
            <p:cNvSpPr/>
            <p:nvPr/>
          </p:nvSpPr>
          <p:spPr>
            <a:xfrm>
              <a:off x="244587" y="4769820"/>
              <a:ext cx="1508135" cy="554308"/>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Agricultural (IPSAS 27)</a:t>
              </a:r>
            </a:p>
          </p:txBody>
        </p:sp>
        <p:sp>
          <p:nvSpPr>
            <p:cNvPr id="9" name="Rectangle 8"/>
            <p:cNvSpPr/>
            <p:nvPr/>
          </p:nvSpPr>
          <p:spPr>
            <a:xfrm>
              <a:off x="533400" y="2590800"/>
              <a:ext cx="2183694" cy="671023"/>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Is it monetary or non-monetary?</a:t>
              </a:r>
            </a:p>
          </p:txBody>
        </p:sp>
        <p:sp>
          <p:nvSpPr>
            <p:cNvPr id="10" name="Rectangle 9"/>
            <p:cNvSpPr/>
            <p:nvPr/>
          </p:nvSpPr>
          <p:spPr>
            <a:xfrm>
              <a:off x="465667" y="3908436"/>
              <a:ext cx="1825977" cy="43778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Tangible</a:t>
              </a:r>
            </a:p>
          </p:txBody>
        </p:sp>
        <p:sp>
          <p:nvSpPr>
            <p:cNvPr id="14" name="Rectangle 13"/>
            <p:cNvSpPr/>
            <p:nvPr/>
          </p:nvSpPr>
          <p:spPr>
            <a:xfrm>
              <a:off x="5272616" y="2565400"/>
              <a:ext cx="2175933" cy="747223"/>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Financial Instrument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(IPSAS 28, 30 and 41)</a:t>
              </a:r>
            </a:p>
          </p:txBody>
        </p:sp>
        <p:sp>
          <p:nvSpPr>
            <p:cNvPr id="15" name="Rectangle 14"/>
            <p:cNvSpPr/>
            <p:nvPr/>
          </p:nvSpPr>
          <p:spPr>
            <a:xfrm>
              <a:off x="3733799" y="3908436"/>
              <a:ext cx="2175921" cy="437786"/>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Intangible (IPSAS 31)</a:t>
              </a:r>
            </a:p>
          </p:txBody>
        </p:sp>
        <p:sp>
          <p:nvSpPr>
            <p:cNvPr id="16" name="Rectangle 15"/>
            <p:cNvSpPr/>
            <p:nvPr/>
          </p:nvSpPr>
          <p:spPr>
            <a:xfrm>
              <a:off x="1945137" y="4769820"/>
              <a:ext cx="2188137" cy="542732"/>
            </a:xfrm>
            <a:prstGeom prst="rect">
              <a:avLst/>
            </a:prstGeom>
            <a:noFill/>
            <a:ln w="25400" cap="flat" cmpd="sng" algn="ctr">
              <a:solidFill>
                <a:srgbClr val="005BAA">
                  <a:shade val="50000"/>
                </a:srgbClr>
              </a:solidFill>
              <a:prstDash val="solid"/>
            </a:ln>
            <a:effectLst/>
          </p:spPr>
          <p:txBody>
            <a:bodyPr lIns="36000" rIns="3600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Property, plant and equipment (IPSAS 45)</a:t>
              </a:r>
            </a:p>
          </p:txBody>
        </p:sp>
        <p:sp>
          <p:nvSpPr>
            <p:cNvPr id="17" name="Rectangle 16"/>
            <p:cNvSpPr/>
            <p:nvPr/>
          </p:nvSpPr>
          <p:spPr>
            <a:xfrm>
              <a:off x="6359946" y="4779736"/>
              <a:ext cx="1189015" cy="532816"/>
            </a:xfrm>
            <a:prstGeom prst="rect">
              <a:avLst/>
            </a:prstGeom>
            <a:noFill/>
            <a:ln w="25400" cap="flat" cmpd="sng" algn="ctr">
              <a:solidFill>
                <a:srgbClr val="005BAA">
                  <a:shade val="50000"/>
                </a:srgbClr>
              </a:solidFill>
              <a:prstDash val="solid"/>
            </a:ln>
            <a:effectLst/>
          </p:spPr>
          <p:txBody>
            <a:bodyPr lIns="36000" rIns="3600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Inventory (IPSAS 12)</a:t>
              </a:r>
            </a:p>
          </p:txBody>
        </p:sp>
        <p:cxnSp>
          <p:nvCxnSpPr>
            <p:cNvPr id="22" name="Straight Arrow Connector 21"/>
            <p:cNvCxnSpPr/>
            <p:nvPr/>
          </p:nvCxnSpPr>
          <p:spPr>
            <a:xfrm>
              <a:off x="1549400" y="3285067"/>
              <a:ext cx="0" cy="338666"/>
            </a:xfrm>
            <a:prstGeom prst="straightConnector1">
              <a:avLst/>
            </a:prstGeom>
            <a:noFill/>
            <a:ln w="9525" cap="flat" cmpd="sng" algn="ctr">
              <a:solidFill>
                <a:srgbClr val="005BAA">
                  <a:shade val="95000"/>
                  <a:satMod val="105000"/>
                </a:srgbClr>
              </a:solidFill>
              <a:prstDash val="solid"/>
              <a:tailEnd type="arrow"/>
            </a:ln>
            <a:effectLst/>
          </p:spPr>
        </p:cxnSp>
        <p:cxnSp>
          <p:nvCxnSpPr>
            <p:cNvPr id="24" name="Straight Connector 23"/>
            <p:cNvCxnSpPr/>
            <p:nvPr/>
          </p:nvCxnSpPr>
          <p:spPr>
            <a:xfrm>
              <a:off x="1231194" y="3603636"/>
              <a:ext cx="3273073" cy="0"/>
            </a:xfrm>
            <a:prstGeom prst="line">
              <a:avLst/>
            </a:prstGeom>
            <a:noFill/>
            <a:ln w="9525" cap="flat" cmpd="sng" algn="ctr">
              <a:solidFill>
                <a:srgbClr val="005BAA">
                  <a:shade val="95000"/>
                  <a:satMod val="105000"/>
                </a:srgbClr>
              </a:solidFill>
              <a:prstDash val="solid"/>
            </a:ln>
            <a:effectLst/>
          </p:spPr>
        </p:cxnSp>
        <p:cxnSp>
          <p:nvCxnSpPr>
            <p:cNvPr id="26" name="Straight Arrow Connector 25"/>
            <p:cNvCxnSpPr/>
            <p:nvPr/>
          </p:nvCxnSpPr>
          <p:spPr>
            <a:xfrm>
              <a:off x="1231194" y="3603636"/>
              <a:ext cx="0" cy="304800"/>
            </a:xfrm>
            <a:prstGeom prst="straightConnector1">
              <a:avLst/>
            </a:prstGeom>
            <a:noFill/>
            <a:ln w="9525" cap="flat" cmpd="sng" algn="ctr">
              <a:solidFill>
                <a:srgbClr val="005BAA">
                  <a:shade val="95000"/>
                  <a:satMod val="105000"/>
                </a:srgbClr>
              </a:solidFill>
              <a:prstDash val="solid"/>
              <a:tailEnd type="arrow"/>
            </a:ln>
            <a:effectLst/>
          </p:spPr>
        </p:cxnSp>
        <p:cxnSp>
          <p:nvCxnSpPr>
            <p:cNvPr id="27" name="Straight Arrow Connector 26"/>
            <p:cNvCxnSpPr/>
            <p:nvPr/>
          </p:nvCxnSpPr>
          <p:spPr>
            <a:xfrm>
              <a:off x="4504267" y="3603636"/>
              <a:ext cx="0" cy="304800"/>
            </a:xfrm>
            <a:prstGeom prst="straightConnector1">
              <a:avLst/>
            </a:prstGeom>
            <a:noFill/>
            <a:ln w="9525" cap="flat" cmpd="sng" algn="ctr">
              <a:solidFill>
                <a:srgbClr val="005BAA">
                  <a:shade val="95000"/>
                  <a:satMod val="105000"/>
                </a:srgbClr>
              </a:solidFill>
              <a:prstDash val="solid"/>
              <a:tailEnd type="arrow"/>
            </a:ln>
            <a:effectLst/>
          </p:spPr>
        </p:cxnSp>
        <p:cxnSp>
          <p:nvCxnSpPr>
            <p:cNvPr id="31" name="Straight Connector 30"/>
            <p:cNvCxnSpPr/>
            <p:nvPr/>
          </p:nvCxnSpPr>
          <p:spPr>
            <a:xfrm>
              <a:off x="1365955" y="4346221"/>
              <a:ext cx="0" cy="172420"/>
            </a:xfrm>
            <a:prstGeom prst="line">
              <a:avLst/>
            </a:prstGeom>
            <a:noFill/>
            <a:ln w="9525" cap="flat" cmpd="sng" algn="ctr">
              <a:solidFill>
                <a:srgbClr val="005BAA">
                  <a:shade val="95000"/>
                  <a:satMod val="105000"/>
                </a:srgbClr>
              </a:solidFill>
              <a:prstDash val="solid"/>
            </a:ln>
            <a:effectLst/>
          </p:spPr>
        </p:cxnSp>
        <p:cxnSp>
          <p:nvCxnSpPr>
            <p:cNvPr id="32" name="Straight Connector 31"/>
            <p:cNvCxnSpPr/>
            <p:nvPr/>
          </p:nvCxnSpPr>
          <p:spPr>
            <a:xfrm flipV="1">
              <a:off x="982133" y="4516320"/>
              <a:ext cx="5978129" cy="5142"/>
            </a:xfrm>
            <a:prstGeom prst="line">
              <a:avLst/>
            </a:prstGeom>
            <a:noFill/>
            <a:ln w="9525" cap="flat" cmpd="sng" algn="ctr">
              <a:solidFill>
                <a:srgbClr val="005BAA">
                  <a:shade val="95000"/>
                  <a:satMod val="105000"/>
                </a:srgbClr>
              </a:solidFill>
              <a:prstDash val="solid"/>
            </a:ln>
            <a:effectLst/>
          </p:spPr>
        </p:cxnSp>
        <p:cxnSp>
          <p:nvCxnSpPr>
            <p:cNvPr id="38" name="Straight Arrow Connector 37"/>
            <p:cNvCxnSpPr/>
            <p:nvPr/>
          </p:nvCxnSpPr>
          <p:spPr>
            <a:xfrm>
              <a:off x="998655" y="4518641"/>
              <a:ext cx="0" cy="251179"/>
            </a:xfrm>
            <a:prstGeom prst="straightConnector1">
              <a:avLst/>
            </a:prstGeom>
            <a:noFill/>
            <a:ln w="9525" cap="flat" cmpd="sng" algn="ctr">
              <a:solidFill>
                <a:srgbClr val="005BAA">
                  <a:shade val="95000"/>
                  <a:satMod val="105000"/>
                </a:srgbClr>
              </a:solidFill>
              <a:prstDash val="solid"/>
              <a:tailEnd type="arrow"/>
            </a:ln>
            <a:effectLst/>
          </p:spPr>
        </p:cxnSp>
        <p:cxnSp>
          <p:nvCxnSpPr>
            <p:cNvPr id="39" name="Straight Arrow Connector 38"/>
            <p:cNvCxnSpPr/>
            <p:nvPr/>
          </p:nvCxnSpPr>
          <p:spPr>
            <a:xfrm>
              <a:off x="3125165" y="4516320"/>
              <a:ext cx="0" cy="248358"/>
            </a:xfrm>
            <a:prstGeom prst="straightConnector1">
              <a:avLst/>
            </a:prstGeom>
            <a:noFill/>
            <a:ln w="9525" cap="flat" cmpd="sng" algn="ctr">
              <a:solidFill>
                <a:srgbClr val="005BAA">
                  <a:shade val="95000"/>
                  <a:satMod val="105000"/>
                </a:srgbClr>
              </a:solidFill>
              <a:prstDash val="solid"/>
              <a:tailEnd type="arrow"/>
            </a:ln>
            <a:effectLst/>
          </p:spPr>
        </p:cxnSp>
        <p:cxnSp>
          <p:nvCxnSpPr>
            <p:cNvPr id="42" name="Straight Arrow Connector 41"/>
            <p:cNvCxnSpPr/>
            <p:nvPr/>
          </p:nvCxnSpPr>
          <p:spPr>
            <a:xfrm>
              <a:off x="6960262" y="4531378"/>
              <a:ext cx="0" cy="248358"/>
            </a:xfrm>
            <a:prstGeom prst="straightConnector1">
              <a:avLst/>
            </a:prstGeom>
            <a:noFill/>
            <a:ln w="9525" cap="flat" cmpd="sng" algn="ctr">
              <a:solidFill>
                <a:srgbClr val="005BAA">
                  <a:shade val="95000"/>
                  <a:satMod val="105000"/>
                </a:srgbClr>
              </a:solidFill>
              <a:prstDash val="solid"/>
              <a:tailEnd type="arrow"/>
            </a:ln>
            <a:effectLst/>
          </p:spPr>
        </p:cxnSp>
        <p:sp>
          <p:nvSpPr>
            <p:cNvPr id="48" name="Rectangle 47"/>
            <p:cNvSpPr/>
            <p:nvPr/>
          </p:nvSpPr>
          <p:spPr>
            <a:xfrm>
              <a:off x="3385255" y="2386374"/>
              <a:ext cx="1219200" cy="5334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Monetary</a:t>
              </a:r>
            </a:p>
          </p:txBody>
        </p:sp>
        <p:cxnSp>
          <p:nvCxnSpPr>
            <p:cNvPr id="49" name="Straight Arrow Connector 48"/>
            <p:cNvCxnSpPr>
              <a:stCxn id="9" idx="3"/>
              <a:endCxn id="14" idx="1"/>
            </p:cNvCxnSpPr>
            <p:nvPr/>
          </p:nvCxnSpPr>
          <p:spPr>
            <a:xfrm>
              <a:off x="2717094" y="2926312"/>
              <a:ext cx="2555522" cy="12700"/>
            </a:xfrm>
            <a:prstGeom prst="straightConnector1">
              <a:avLst/>
            </a:prstGeom>
            <a:noFill/>
            <a:ln w="9525" cap="flat" cmpd="sng" algn="ctr">
              <a:solidFill>
                <a:srgbClr val="005BAA">
                  <a:shade val="95000"/>
                  <a:satMod val="105000"/>
                </a:srgbClr>
              </a:solidFill>
              <a:prstDash val="solid"/>
              <a:tailEnd type="arrow"/>
            </a:ln>
            <a:effectLst/>
          </p:spPr>
        </p:cxnSp>
        <p:sp>
          <p:nvSpPr>
            <p:cNvPr id="61" name="Rectangle 60"/>
            <p:cNvSpPr/>
            <p:nvPr/>
          </p:nvSpPr>
          <p:spPr>
            <a:xfrm>
              <a:off x="1784596" y="3279296"/>
              <a:ext cx="1484701" cy="338554"/>
            </a:xfrm>
            <a:prstGeom prst="rect">
              <a:avLst/>
            </a:prstGeom>
          </p:spPr>
          <p:txBody>
            <a:bodyPr wrap="none">
              <a:spAutoFit/>
            </a:bodyPr>
            <a:lstStyle/>
            <a:p>
              <a:pPr lvl="0" algn="ctr" defTabSz="914400" fontAlgn="base">
                <a:spcBef>
                  <a:spcPct val="0"/>
                </a:spcBef>
                <a:spcAft>
                  <a:spcPct val="0"/>
                </a:spcAft>
                <a:defRPr/>
              </a:pPr>
              <a:r>
                <a:rPr lang="en-US" sz="1600" dirty="0">
                  <a:solidFill>
                    <a:srgbClr val="000000"/>
                  </a:solidFill>
                  <a:latin typeface="Arial" pitchFamily="34" charset="0"/>
                  <a:cs typeface="Arial" pitchFamily="34" charset="0"/>
                </a:rPr>
                <a:t>Non-monetary</a:t>
              </a:r>
            </a:p>
          </p:txBody>
        </p:sp>
        <p:cxnSp>
          <p:nvCxnSpPr>
            <p:cNvPr id="29" name="Straight Arrow Connector 28"/>
            <p:cNvCxnSpPr/>
            <p:nvPr/>
          </p:nvCxnSpPr>
          <p:spPr>
            <a:xfrm>
              <a:off x="5295429" y="4526236"/>
              <a:ext cx="0" cy="248358"/>
            </a:xfrm>
            <a:prstGeom prst="straightConnector1">
              <a:avLst/>
            </a:prstGeom>
            <a:noFill/>
            <a:ln w="9525" cap="flat" cmpd="sng" algn="ctr">
              <a:solidFill>
                <a:srgbClr val="005BAA">
                  <a:shade val="95000"/>
                  <a:satMod val="105000"/>
                </a:srgbClr>
              </a:solidFill>
              <a:prstDash val="solid"/>
              <a:tailEnd type="arrow"/>
            </a:ln>
            <a:effectLst/>
          </p:spPr>
        </p:cxnSp>
        <p:sp>
          <p:nvSpPr>
            <p:cNvPr id="30" name="Rectangle 29"/>
            <p:cNvSpPr/>
            <p:nvPr/>
          </p:nvSpPr>
          <p:spPr>
            <a:xfrm>
              <a:off x="4314745" y="4779736"/>
              <a:ext cx="1869871" cy="532816"/>
            </a:xfrm>
            <a:prstGeom prst="rect">
              <a:avLst/>
            </a:prstGeom>
            <a:noFill/>
            <a:ln w="25400" cap="flat" cmpd="sng" algn="ctr">
              <a:solidFill>
                <a:srgbClr val="005BAA">
                  <a:shade val="50000"/>
                </a:srgbClr>
              </a:solidFill>
              <a:prstDash val="solid"/>
            </a:ln>
            <a:effectLst/>
          </p:spPr>
          <p:txBody>
            <a:bodyPr lIns="36000" r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Investment</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Property (IPSAS 16)</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Box 2"/>
            <p:cNvSpPr txBox="1"/>
            <p:nvPr/>
          </p:nvSpPr>
          <p:spPr>
            <a:xfrm>
              <a:off x="2559261" y="4232377"/>
              <a:ext cx="981807" cy="307777"/>
            </a:xfrm>
            <a:prstGeom prst="rect">
              <a:avLst/>
            </a:prstGeom>
            <a:noFill/>
          </p:spPr>
          <p:txBody>
            <a:bodyPr wrap="none" rtlCol="0">
              <a:spAutoFit/>
            </a:bodyPr>
            <a:lstStyle/>
            <a:p>
              <a:r>
                <a:rPr lang="en-CA" sz="1400" dirty="0">
                  <a:solidFill>
                    <a:schemeClr val="accent5"/>
                  </a:solidFill>
                </a:rPr>
                <a:t>(examples)</a:t>
              </a:r>
              <a:endParaRPr lang="en-US" sz="1400" dirty="0">
                <a:solidFill>
                  <a:schemeClr val="accent5"/>
                </a:solidFill>
              </a:endParaRPr>
            </a:p>
          </p:txBody>
        </p:sp>
      </p:grpSp>
    </p:spTree>
    <p:extLst>
      <p:ext uri="{BB962C8B-B14F-4D97-AF65-F5344CB8AC3E}">
        <p14:creationId xmlns:p14="http://schemas.microsoft.com/office/powerpoint/2010/main" val="60114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Valuation Options on Initial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Property, plant and equipment at historical cost or current value as deemed cost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historical cost chosen, if available use it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not, must use alternative valuation methods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Historical cost less residual value is amortized from the date of acquisition</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External auditors should be consulted on whatever method is chosen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9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751327"/>
            <a:ext cx="8089900" cy="2144177"/>
          </a:xfrm>
          <a:prstGeom prst="rect">
            <a:avLst/>
          </a:prstGeom>
          <a:noFill/>
        </p:spPr>
        <p:txBody>
          <a:bodyPr wrap="square" rtlCol="0">
            <a:spAutoFit/>
          </a:bodyPr>
          <a:lstStyle/>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751327"/>
            <a:ext cx="8089900" cy="4093428"/>
          </a:xfrm>
          <a:prstGeom prst="rect">
            <a:avLst/>
          </a:prstGeom>
          <a:noFill/>
        </p:spPr>
        <p:txBody>
          <a:bodyPr wrap="square" rtlCol="0">
            <a:spAutoFit/>
          </a:bodyPr>
          <a:lstStyle/>
          <a:p>
            <a:pPr fontAlgn="base">
              <a:spcBef>
                <a:spcPts val="776"/>
              </a:spcBef>
              <a:spcAft>
                <a:spcPct val="0"/>
              </a:spcAft>
            </a:pPr>
            <a:r>
              <a:rPr lang="en-US" sz="2000" b="1" dirty="0">
                <a:solidFill>
                  <a:schemeClr val="bg1">
                    <a:lumMod val="50000"/>
                  </a:schemeClr>
                </a:solidFill>
                <a:latin typeface="Arial" panose="020B0604020202020204" pitchFamily="34" charset="0"/>
                <a:cs typeface="Arial" panose="020B0604020202020204" pitchFamily="34" charset="0"/>
              </a:rPr>
              <a:t>Table of Contents</a:t>
            </a:r>
          </a:p>
          <a:p>
            <a:pPr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Assets: Introduction</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Property, Plant and Equipment</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Intangible Assets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Leases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Service Concession Arrangements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Inventories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Agriculture</a:t>
            </a:r>
          </a:p>
          <a:p>
            <a:pPr defTabSz="914400" fontAlgn="base">
              <a:spcBef>
                <a:spcPts val="776"/>
              </a:spcBef>
              <a:spcAft>
                <a:spcPct val="0"/>
              </a:spcAft>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Investment Property</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82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502754"/>
            <a:ext cx="8089900" cy="52527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Approach to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Definition and recognition</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Standards Related to Assets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Property plant and equipment (IPSAS 45)</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Borrowing Costs (IPSAS 5)</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Leases (IPSAS 43)</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Inventories (IPSAS 12)</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Intangible Assets (IPSAS 31)</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Service Concession Arrangements (IPSAS 32)</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Agriculture (IPSAS 27)</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Investment Property (IPSAS 16)</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Impairment (IPSAS 21 and IPSAS 26)</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50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25631" y="881956"/>
            <a:ext cx="8089900" cy="53142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Typical public sector assets</a:t>
            </a:r>
          </a:p>
          <a:p>
            <a:pPr marL="342900" lvl="0" indent="-342900" defTabSz="914400" fontAlgn="base">
              <a:spcBef>
                <a:spcPts val="776"/>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(monetary assets)</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and cash equivalents</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Revenues receivable</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Loans and advances receivable</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Investments and derivatives</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Non-financial assets</a:t>
            </a:r>
          </a:p>
          <a:p>
            <a:pPr marL="694944" lvl="1" indent="-347472"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Physical assets (non-monetary assets)</a:t>
            </a:r>
          </a:p>
          <a:p>
            <a:pPr marL="1155700" lvl="2" indent="-514350" defTabSz="914400">
              <a:spcBef>
                <a:spcPts val="776"/>
              </a:spcBef>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Inventories</a:t>
            </a:r>
          </a:p>
          <a:p>
            <a:pPr marL="1155700" lvl="2" indent="-514350" defTabSz="914400">
              <a:spcBef>
                <a:spcPts val="776"/>
              </a:spcBef>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Property, plant and equipment</a:t>
            </a:r>
          </a:p>
          <a:p>
            <a:pPr marL="694944" lvl="1" indent="-347472"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Intangible assets</a:t>
            </a:r>
          </a:p>
          <a:p>
            <a:pPr marL="1155700" lvl="2" indent="-514350" defTabSz="914400">
              <a:spcBef>
                <a:spcPts val="776"/>
              </a:spcBef>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Computer software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25545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an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a:t>
            </a:r>
            <a:r>
              <a:rPr lang="en-US" sz="2000" b="1" kern="0" dirty="0">
                <a:solidFill>
                  <a:srgbClr val="000000">
                    <a:lumMod val="65000"/>
                    <a:lumOff val="35000"/>
                  </a:srgbClr>
                </a:solidFill>
                <a:latin typeface="Arial" pitchFamily="34" charset="0"/>
                <a:ea typeface="ＭＳ Ｐゴシック" charset="0"/>
                <a:cs typeface="Arial" pitchFamily="34" charset="0"/>
              </a:rPr>
              <a:t>asset</a:t>
            </a:r>
            <a:r>
              <a:rPr lang="en-US" sz="2000" kern="0" dirty="0">
                <a:solidFill>
                  <a:srgbClr val="000000">
                    <a:lumMod val="65000"/>
                    <a:lumOff val="35000"/>
                  </a:srgbClr>
                </a:solidFill>
                <a:latin typeface="Arial" pitchFamily="34" charset="0"/>
                <a:ea typeface="ＭＳ Ｐゴシック" charset="0"/>
                <a:cs typeface="Arial" pitchFamily="34" charset="0"/>
              </a:rPr>
              <a:t> is a</a:t>
            </a:r>
            <a:r>
              <a:rPr lang="en-CA" sz="2000" kern="0" dirty="0">
                <a:solidFill>
                  <a:srgbClr val="000000">
                    <a:lumMod val="65000"/>
                    <a:lumOff val="35000"/>
                  </a:srgbClr>
                </a:solidFill>
                <a:latin typeface="Arial" pitchFamily="34" charset="0"/>
                <a:ea typeface="ＭＳ Ｐゴシック" charset="0"/>
                <a:cs typeface="Arial" pitchFamily="34" charset="0"/>
              </a:rPr>
              <a:t> resource presently controlled by the entity as a result of past events.</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 </a:t>
            </a:r>
            <a:r>
              <a:rPr lang="en-GB" sz="2000" b="1" kern="0" dirty="0">
                <a:solidFill>
                  <a:srgbClr val="000000">
                    <a:lumMod val="65000"/>
                    <a:lumOff val="35000"/>
                  </a:srgbClr>
                </a:solidFill>
                <a:latin typeface="Arial" pitchFamily="34" charset="0"/>
                <a:ea typeface="ＭＳ Ｐゴシック" charset="0"/>
                <a:cs typeface="Arial" pitchFamily="34" charset="0"/>
              </a:rPr>
              <a:t>resource</a:t>
            </a:r>
            <a:r>
              <a:rPr lang="en-GB" sz="2000" kern="0" dirty="0">
                <a:solidFill>
                  <a:srgbClr val="000000">
                    <a:lumMod val="65000"/>
                    <a:lumOff val="35000"/>
                  </a:srgbClr>
                </a:solidFill>
                <a:latin typeface="Arial" pitchFamily="34" charset="0"/>
                <a:ea typeface="ＭＳ Ｐゴシック" charset="0"/>
                <a:cs typeface="Arial" pitchFamily="34" charset="0"/>
              </a:rPr>
              <a:t> is a right to either service potential or the capability to generate economic benefits, or a right to both.</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Asset Recognition of Criteria</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a:spcBef>
                <a:spcPts val="776"/>
              </a:spcBef>
              <a:buClr>
                <a:srgbClr val="F15A22"/>
              </a:buClr>
              <a:defRPr/>
            </a:pPr>
            <a:r>
              <a:rPr lang="en-US" sz="2000" kern="0" dirty="0">
                <a:solidFill>
                  <a:srgbClr val="000000">
                    <a:lumMod val="65000"/>
                    <a:lumOff val="35000"/>
                  </a:srgbClr>
                </a:solidFill>
                <a:latin typeface="Arial" pitchFamily="34" charset="0"/>
                <a:ea typeface="ＭＳ Ｐゴシック" charset="0"/>
                <a:cs typeface="Arial" pitchFamily="34" charset="0"/>
              </a:rPr>
              <a:t>An item that meets the definition of an asset should be recognized if:</a:t>
            </a:r>
          </a:p>
          <a:p>
            <a:pPr lvl="0" defTabSz="914400">
              <a:spcBef>
                <a:spcPts val="776"/>
              </a:spcBef>
              <a:buClr>
                <a:srgbClr val="F15A22"/>
              </a:buClr>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a:spcBef>
                <a:spcPts val="776"/>
              </a:spcBef>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It is probable that any future service potential or economic benefit associated with the asset will flow to the entity; and</a:t>
            </a:r>
          </a:p>
          <a:p>
            <a:pPr marL="342900" lvl="0" indent="-342900" defTabSz="914400">
              <a:spcBef>
                <a:spcPts val="776"/>
              </a:spcBef>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The item can be measured</a:t>
            </a:r>
            <a:r>
              <a:rPr lang="en-US" sz="2000" u="sng" kern="0" dirty="0">
                <a:solidFill>
                  <a:srgbClr val="000000">
                    <a:lumMod val="65000"/>
                    <a:lumOff val="35000"/>
                  </a:srgbClr>
                </a:solidFill>
                <a:latin typeface="Arial" pitchFamily="34" charset="0"/>
                <a:ea typeface="ＭＳ Ｐゴシック" charset="0"/>
                <a:cs typeface="Arial" pitchFamily="34" charset="0"/>
              </a:rPr>
              <a:t> </a:t>
            </a:r>
            <a:r>
              <a:rPr lang="en-US" sz="2000" kern="0" dirty="0">
                <a:solidFill>
                  <a:srgbClr val="000000">
                    <a:lumMod val="65000"/>
                    <a:lumOff val="35000"/>
                  </a:srgbClr>
                </a:solidFill>
                <a:latin typeface="Arial" pitchFamily="34" charset="0"/>
                <a:ea typeface="ＭＳ Ｐゴシック" charset="0"/>
                <a:cs typeface="Arial" pitchFamily="34" charset="0"/>
              </a:rPr>
              <a:t>reliably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Is a Road an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public sector entity owns and maintains a network of roads in its jurisdiction.</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residents and general public have access to the roads for their general use.</a:t>
            </a:r>
          </a:p>
          <a:p>
            <a:pPr marL="342900" lvl="0" indent="-342900"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Are the roads an asset of the public sector entity? Why or why not?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Is the Convention Center an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senior level of government has constructed and maintains a convention center within the boundaries of a local government. The local government benefits from the economic activity generated by the center through increased property assessments and higher tax revenues .</a:t>
            </a:r>
          </a:p>
          <a:p>
            <a:pPr lvl="0" defTabSz="914400" fontAlgn="base">
              <a:spcBef>
                <a:spcPts val="1200"/>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Should the local government  report the convention center as an asset? Why or why not?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383394"/>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F82F6683-FC3B-4721-B5CC-1FDA0A71E71D}">
  <ds:schemaRefs>
    <ds:schemaRef ds:uri="http://schemas.microsoft.com/sharepoint/v3/contenttype/forms"/>
  </ds:schemaRefs>
</ds:datastoreItem>
</file>

<file path=customXml/itemProps2.xml><?xml version="1.0" encoding="utf-8"?>
<ds:datastoreItem xmlns:ds="http://schemas.openxmlformats.org/officeDocument/2006/customXml" ds:itemID="{C8E129B5-1FC8-4571-A30A-B00FA54AA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15752-E303-4098-8361-663215D412B9}">
  <ds:schemaRefs>
    <ds:schemaRef ds:uri="http://schemas.openxmlformats.org/package/2006/metadata/core-properties"/>
    <ds:schemaRef ds:uri="http://schemas.microsoft.com/office/2006/documentManagement/types"/>
    <ds:schemaRef ds:uri="http://www.w3.org/XML/1998/namespace"/>
    <ds:schemaRef ds:uri="http://purl.org/dc/dcmitype/"/>
    <ds:schemaRef ds:uri="a7402fae-bb21-445c-8609-eb603ffb5c14"/>
    <ds:schemaRef ds:uri="http://purl.org/dc/elements/1.1/"/>
    <ds:schemaRef ds:uri="http://schemas.microsoft.com/office/infopath/2007/PartnerControls"/>
    <ds:schemaRef ds:uri="http://schemas.microsoft.com/office/2006/metadata/properties"/>
    <ds:schemaRef ds:uri="http://purl.org/dc/terms/"/>
    <ds:schemaRef ds:uri="d3ac02cf-6679-4554-901c-1b28d4a0203e"/>
    <ds:schemaRef ds:uri="a5f5a3eb-0a2d-4d6a-9165-21ef9946a014"/>
    <ds:schemaRef ds:uri="bb3cf181-f6d2-45cb-ba57-c6cc2309bf63"/>
  </ds:schemaRefs>
</ds:datastoreItem>
</file>

<file path=docProps/app.xml><?xml version="1.0" encoding="utf-8"?>
<Properties xmlns="http://schemas.openxmlformats.org/officeDocument/2006/extended-properties" xmlns:vt="http://schemas.openxmlformats.org/officeDocument/2006/docPropsVTypes">
  <TotalTime>631</TotalTime>
  <Words>1244</Words>
  <Application>Microsoft Office PowerPoint</Application>
  <PresentationFormat>On-screen Show (4:3)</PresentationFormat>
  <Paragraphs>135</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28</cp:revision>
  <dcterms:created xsi:type="dcterms:W3CDTF">2014-09-10T19:10:10Z</dcterms:created>
  <dcterms:modified xsi:type="dcterms:W3CDTF">2024-02-21T21:36:14Z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