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8" r:id="rId5"/>
    <p:sldId id="280" r:id="rId6"/>
    <p:sldId id="257" r:id="rId7"/>
    <p:sldId id="259" r:id="rId8"/>
    <p:sldId id="260" r:id="rId9"/>
    <p:sldId id="261" r:id="rId10"/>
    <p:sldId id="262" r:id="rId11"/>
    <p:sldId id="263" r:id="rId12"/>
    <p:sldId id="264" r:id="rId13"/>
    <p:sldId id="265" r:id="rId14"/>
    <p:sldId id="267" r:id="rId15"/>
    <p:sldId id="268" r:id="rId16"/>
    <p:sldId id="271" r:id="rId17"/>
    <p:sldId id="272" r:id="rId18"/>
    <p:sldId id="281" r:id="rId19"/>
    <p:sldId id="273" r:id="rId20"/>
    <p:sldId id="282" r:id="rId21"/>
    <p:sldId id="279" r:id="rId22"/>
    <p:sldId id="284" r:id="rId23"/>
    <p:sldId id="285" r:id="rId24"/>
    <p:sldId id="283" r:id="rId25"/>
    <p:sldId id="278" r:id="rId26"/>
    <p:sldId id="276" r:id="rId27"/>
    <p:sldId id="286" r:id="rId28"/>
    <p:sldId id="275" r:id="rId29"/>
    <p:sldId id="274" r:id="rId30"/>
    <p:sldId id="26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1"/>
    <a:srgbClr val="CBD2E2"/>
    <a:srgbClr val="005BAA"/>
    <a:srgbClr val="AEB4C2"/>
    <a:srgbClr val="00469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68D1C-C837-498A-90A7-6037EECA5A16}" v="1" dt="2024-02-21T21:13:44.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4645" autoAdjust="0"/>
  </p:normalViewPr>
  <p:slideViewPr>
    <p:cSldViewPr snapToGrid="0" snapToObjects="1">
      <p:cViewPr varScale="1">
        <p:scale>
          <a:sx n="73" d="100"/>
          <a:sy n="73" d="100"/>
        </p:scale>
        <p:origin x="129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77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6F568D1C-C837-498A-90A7-6037EECA5A16}"/>
    <pc:docChg chg="modSld">
      <pc:chgData name="Stephanie Whited" userId="5c83db3e-e7e4-419c-9932-a81b106ed09e" providerId="ADAL" clId="{6F568D1C-C837-498A-90A7-6037EECA5A16}" dt="2024-02-21T21:36:23.972" v="2" actId="20577"/>
      <pc:docMkLst>
        <pc:docMk/>
      </pc:docMkLst>
      <pc:sldChg chg="addSp modSp mod">
        <pc:chgData name="Stephanie Whited" userId="5c83db3e-e7e4-419c-9932-a81b106ed09e" providerId="ADAL" clId="{6F568D1C-C837-498A-90A7-6037EECA5A16}" dt="2024-02-21T21:36:23.972" v="2" actId="20577"/>
        <pc:sldMkLst>
          <pc:docMk/>
          <pc:sldMk cId="4120575675" sldId="258"/>
        </pc:sldMkLst>
        <pc:spChg chg="add mod">
          <ac:chgData name="Stephanie Whited" userId="5c83db3e-e7e4-419c-9932-a81b106ed09e" providerId="ADAL" clId="{6F568D1C-C837-498A-90A7-6037EECA5A16}" dt="2024-02-21T21:13:51.059" v="1" actId="1076"/>
          <ac:spMkLst>
            <pc:docMk/>
            <pc:sldMk cId="4120575675" sldId="258"/>
            <ac:spMk id="2" creationId="{6F95BA81-7C1C-A603-6EEF-F0977DC170FB}"/>
          </ac:spMkLst>
        </pc:spChg>
        <pc:spChg chg="mod">
          <ac:chgData name="Stephanie Whited" userId="5c83db3e-e7e4-419c-9932-a81b106ed09e" providerId="ADAL" clId="{6F568D1C-C837-498A-90A7-6037EECA5A16}" dt="2024-02-21T21:36:23.972" v="2"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848B3-0F48-4349-8970-9CDEFDB40EE5}"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F3546-DF8A-4E0E-9DA6-4DB14DAC0D65}" type="slidenum">
              <a:rPr lang="en-GB" smtClean="0"/>
              <a:t>‹#›</a:t>
            </a:fld>
            <a:endParaRPr lang="en-GB"/>
          </a:p>
        </p:txBody>
      </p:sp>
    </p:spTree>
    <p:extLst>
      <p:ext uri="{BB962C8B-B14F-4D97-AF65-F5344CB8AC3E}">
        <p14:creationId xmlns:p14="http://schemas.microsoft.com/office/powerpoint/2010/main" val="179759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psasb.org/publications/ipsas-44-non-current-assets-held-sale-and-discontinued-opera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45 is based on IAS 16, </a:t>
            </a:r>
            <a:r>
              <a:rPr lang="en-GB" i="1" dirty="0"/>
              <a:t>Property, Plant and Equipment</a:t>
            </a:r>
            <a:r>
              <a:rPr lang="en-GB" i="0" dirty="0"/>
              <a:t>. Participants who are familiar with IAS 16 should be comfortable with IPSAS 17 as long as the key differences are noted.</a:t>
            </a:r>
          </a:p>
          <a:p>
            <a:endParaRPr lang="en-GB" i="0" dirty="0"/>
          </a:p>
          <a:p>
            <a:r>
              <a:rPr lang="en-GB" i="0" dirty="0"/>
              <a:t>IPSAS 45 was issued in May 2023 and replaces IPSAS 17 for periods beginning on or after January 1, 2025.</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a:t>
            </a:fld>
            <a:endParaRPr lang="en-GB"/>
          </a:p>
        </p:txBody>
      </p:sp>
    </p:spTree>
    <p:extLst>
      <p:ext uri="{BB962C8B-B14F-4D97-AF65-F5344CB8AC3E}">
        <p14:creationId xmlns:p14="http://schemas.microsoft.com/office/powerpoint/2010/main" val="18138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Land will generally have an indefinite useful life. Some heritage assets may also have an indefinite useful life, and therefore not be subject to depreciation. See Module 2 for more details.</a:t>
            </a:r>
          </a:p>
          <a:p>
            <a:endParaRPr lang="en-GB" dirty="0"/>
          </a:p>
          <a:p>
            <a:r>
              <a:rPr lang="en-GB" dirty="0"/>
              <a:t>If participants’ organizations have significant heritage assets, consider a discussion about how to assess their useful life and whether it will therefore be appropriate to depreciate them.</a:t>
            </a:r>
          </a:p>
          <a:p>
            <a:endParaRPr lang="en-GB" dirty="0"/>
          </a:p>
          <a:p>
            <a:r>
              <a:rPr lang="en-GB" dirty="0"/>
              <a:t>See </a:t>
            </a:r>
            <a:r>
              <a:rPr lang="en-US" i="1" u="sng" dirty="0">
                <a:solidFill>
                  <a:srgbClr val="F54336"/>
                </a:solidFill>
                <a:effectLst/>
                <a:ea typeface="MS Mincho" panose="02020609040205080304" pitchFamily="49" charset="-128"/>
                <a:cs typeface="Times New Roman" panose="02020603050405020304" pitchFamily="18" charset="0"/>
                <a:hlinkClick r:id="rId3"/>
              </a:rPr>
              <a:t>IPSAS 44, Non-current Assets Held for Sale and Discontinued Operations</a:t>
            </a:r>
            <a:r>
              <a:rPr lang="en-US" i="1" u="sng" dirty="0">
                <a:solidFill>
                  <a:srgbClr val="F54336"/>
                </a:solidFill>
                <a:effectLst/>
                <a:ea typeface="MS Mincho" panose="02020609040205080304" pitchFamily="49" charset="-128"/>
                <a:cs typeface="Times New Roman" panose="02020603050405020304" pitchFamily="18" charset="0"/>
              </a:rPr>
              <a:t> </a:t>
            </a:r>
            <a:r>
              <a:rPr lang="en-GB" dirty="0"/>
              <a:t>and Module 8 for details of when an asset should be classified as held for sale.</a:t>
            </a:r>
          </a:p>
          <a:p>
            <a:endParaRPr lang="en-GB" dirty="0"/>
          </a:p>
          <a:p>
            <a:r>
              <a:rPr lang="en-GB" dirty="0"/>
              <a:t>Heritage assets are discussed further in Slides 17 and 18. Infrastructure assets are discussed further in Slides 19 and 20.</a:t>
            </a:r>
          </a:p>
        </p:txBody>
      </p:sp>
      <p:sp>
        <p:nvSpPr>
          <p:cNvPr id="4" name="Slide Number Placeholder 3"/>
          <p:cNvSpPr>
            <a:spLocks noGrp="1"/>
          </p:cNvSpPr>
          <p:nvPr>
            <p:ph type="sldNum" sz="quarter" idx="5"/>
          </p:nvPr>
        </p:nvSpPr>
        <p:spPr/>
        <p:txBody>
          <a:bodyPr/>
          <a:lstStyle/>
          <a:p>
            <a:fld id="{0E3F3546-DF8A-4E0E-9DA6-4DB14DAC0D65}" type="slidenum">
              <a:rPr lang="en-GB" smtClean="0"/>
              <a:t>14</a:t>
            </a:fld>
            <a:endParaRPr lang="en-GB"/>
          </a:p>
        </p:txBody>
      </p:sp>
    </p:spTree>
    <p:extLst>
      <p:ext uri="{BB962C8B-B14F-4D97-AF65-F5344CB8AC3E}">
        <p14:creationId xmlns:p14="http://schemas.microsoft.com/office/powerpoint/2010/main" val="245051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(pages 29).</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15</a:t>
            </a:fld>
            <a:endParaRPr lang="en-GB"/>
          </a:p>
        </p:txBody>
      </p:sp>
    </p:spTree>
    <p:extLst>
      <p:ext uri="{BB962C8B-B14F-4D97-AF65-F5344CB8AC3E}">
        <p14:creationId xmlns:p14="http://schemas.microsoft.com/office/powerpoint/2010/main" val="310995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16</a:t>
            </a:fld>
            <a:endParaRPr lang="en-GB"/>
          </a:p>
        </p:txBody>
      </p:sp>
    </p:spTree>
    <p:extLst>
      <p:ext uri="{BB962C8B-B14F-4D97-AF65-F5344CB8AC3E}">
        <p14:creationId xmlns:p14="http://schemas.microsoft.com/office/powerpoint/2010/main" val="162112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17</a:t>
            </a:fld>
            <a:endParaRPr lang="en-GB"/>
          </a:p>
        </p:txBody>
      </p:sp>
    </p:spTree>
    <p:extLst>
      <p:ext uri="{BB962C8B-B14F-4D97-AF65-F5344CB8AC3E}">
        <p14:creationId xmlns:p14="http://schemas.microsoft.com/office/powerpoint/2010/main" val="131308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45 includes a rebuttable presumption that non-land items have a finite useful life. Therefore, need to be able to show that is reasonable to consider that there is no foreseeable limit to the period over which a heritage asset can be expected to provide service potential. The example given is artwork in a protective environment. This should prevent any physical deterioration of the asset, allowing the asset to provide heritage service potential indefinitely. This may not apply to a sculpture that is in an outdoor environment, where exposure to the elements may result in the sculpture deteriorating over time and the heritage service potential being lost.</a:t>
            </a:r>
          </a:p>
          <a:p>
            <a:endParaRPr lang="en-GB" dirty="0"/>
          </a:p>
          <a:p>
            <a:r>
              <a:rPr lang="en-GB" dirty="0"/>
              <a:t>If participants’ organizations have heritage assets, consider a discussion about how the factors listed would apply in their circumstances.</a:t>
            </a:r>
          </a:p>
        </p:txBody>
      </p:sp>
      <p:sp>
        <p:nvSpPr>
          <p:cNvPr id="4" name="Slide Number Placeholder 3"/>
          <p:cNvSpPr>
            <a:spLocks noGrp="1"/>
          </p:cNvSpPr>
          <p:nvPr>
            <p:ph type="sldNum" sz="quarter" idx="5"/>
          </p:nvPr>
        </p:nvSpPr>
        <p:spPr/>
        <p:txBody>
          <a:bodyPr/>
          <a:lstStyle/>
          <a:p>
            <a:fld id="{0E3F3546-DF8A-4E0E-9DA6-4DB14DAC0D65}" type="slidenum">
              <a:rPr lang="en-GB" smtClean="0"/>
              <a:t>18</a:t>
            </a:fld>
            <a:endParaRPr lang="en-GB"/>
          </a:p>
        </p:txBody>
      </p:sp>
    </p:spTree>
    <p:extLst>
      <p:ext uri="{BB962C8B-B14F-4D97-AF65-F5344CB8AC3E}">
        <p14:creationId xmlns:p14="http://schemas.microsoft.com/office/powerpoint/2010/main" val="305684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Determining how to value land under or over infrastructure has been a key challenge. Land may be under infrastructure (e.g., roads) or over infrastructure (e.g., rail tunnels). IPSAS 45 now provides guidance on this.</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The replacement cost of the land is based on the current value of the land based on the existing site.</a:t>
            </a:r>
          </a:p>
          <a:p>
            <a:br>
              <a:rPr lang="en-GB" sz="1800" b="0" i="0" dirty="0">
                <a:solidFill>
                  <a:srgbClr val="000000"/>
                </a:solidFill>
                <a:effectLst/>
                <a:latin typeface="Arial" panose="020B0604020202020204" pitchFamily="34" charset="0"/>
              </a:rPr>
            </a:br>
            <a:r>
              <a:rPr lang="en-GB" sz="1800" b="0" i="0" dirty="0">
                <a:solidFill>
                  <a:srgbClr val="000000"/>
                </a:solidFill>
                <a:effectLst/>
                <a:latin typeface="Arial" panose="020B0604020202020204" pitchFamily="34" charset="0"/>
              </a:rPr>
              <a:t>For example, if the road runs through agricultural land, then the current value of the land under that section of the road will be agricultural and if the road runs through an industrial area, then the current value placed on the land under that section of the road will be industrial.</a:t>
            </a:r>
            <a:r>
              <a:rPr lang="en-GB" dirty="0"/>
              <a:t> </a:t>
            </a:r>
          </a:p>
          <a:p>
            <a:endParaRPr lang="en-GB" dirty="0"/>
          </a:p>
          <a:p>
            <a:r>
              <a:rPr lang="en-GB" dirty="0"/>
              <a:t>If participant’s organizations have infrastructure assets, consider a discussion on how to apply these principles to those assets.</a:t>
            </a:r>
            <a:br>
              <a:rPr lang="en-GB" dirty="0"/>
            </a:b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19</a:t>
            </a:fld>
            <a:endParaRPr lang="en-GB"/>
          </a:p>
        </p:txBody>
      </p:sp>
    </p:spTree>
    <p:extLst>
      <p:ext uri="{BB962C8B-B14F-4D97-AF65-F5344CB8AC3E}">
        <p14:creationId xmlns:p14="http://schemas.microsoft.com/office/powerpoint/2010/main" val="378689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20</a:t>
            </a:fld>
            <a:endParaRPr lang="en-GB"/>
          </a:p>
        </p:txBody>
      </p:sp>
    </p:spTree>
    <p:extLst>
      <p:ext uri="{BB962C8B-B14F-4D97-AF65-F5344CB8AC3E}">
        <p14:creationId xmlns:p14="http://schemas.microsoft.com/office/powerpoint/2010/main" val="206048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22</a:t>
            </a:fld>
            <a:endParaRPr lang="en-GB"/>
          </a:p>
        </p:txBody>
      </p:sp>
    </p:spTree>
    <p:extLst>
      <p:ext uri="{BB962C8B-B14F-4D97-AF65-F5344CB8AC3E}">
        <p14:creationId xmlns:p14="http://schemas.microsoft.com/office/powerpoint/2010/main" val="53071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23</a:t>
            </a:fld>
            <a:endParaRPr lang="en-GB"/>
          </a:p>
        </p:txBody>
      </p:sp>
    </p:spTree>
    <p:extLst>
      <p:ext uri="{BB962C8B-B14F-4D97-AF65-F5344CB8AC3E}">
        <p14:creationId xmlns:p14="http://schemas.microsoft.com/office/powerpoint/2010/main" val="224386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5 is based on an earlier version of IAS 23, </a:t>
            </a:r>
            <a:r>
              <a:rPr lang="en-GB" i="1" dirty="0"/>
              <a:t>Borrowing Costs</a:t>
            </a:r>
            <a:r>
              <a:rPr lang="en-GB" i="0" dirty="0"/>
              <a:t> that permitted the benchmark and alternative treatments. IAS 23 now mandates the capitalization of borrowing costs. If participants are familiar with IAS 23, this difference should be highlighted. The IPSASB confirmed the retention of the benchmark and alternative treatments in 2021.</a:t>
            </a:r>
          </a:p>
          <a:p>
            <a:endParaRPr lang="en-GB" i="0" dirty="0"/>
          </a:p>
          <a:p>
            <a:r>
              <a:rPr lang="en-GB" i="0" dirty="0"/>
              <a:t>IPSAS 5 provides guidance on which costs are eligible for capitalization under the allowed alternative treatment. Revised guidance has been included in IPSAS 5 that refers to IPSAS 41, </a:t>
            </a:r>
            <a:r>
              <a:rPr lang="en-GB" i="1" dirty="0"/>
              <a:t>Financial Instruments</a:t>
            </a:r>
            <a:r>
              <a:rPr lang="en-GB" i="0" dirty="0"/>
              <a:t>. IPSAS 41 is discussed in the Financial Instruments module.</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24</a:t>
            </a:fld>
            <a:endParaRPr lang="en-GB"/>
          </a:p>
        </p:txBody>
      </p:sp>
    </p:spTree>
    <p:extLst>
      <p:ext uri="{BB962C8B-B14F-4D97-AF65-F5344CB8AC3E}">
        <p14:creationId xmlns:p14="http://schemas.microsoft.com/office/powerpoint/2010/main" val="273207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not familiar with accrual accounting, an additional slide with examples of PP&amp;E from their jurisdiction could be included here.</a:t>
            </a:r>
          </a:p>
          <a:p>
            <a:endParaRPr lang="en-GB" dirty="0"/>
          </a:p>
          <a:p>
            <a:r>
              <a:rPr lang="en-GB" dirty="0"/>
              <a:t>Similarly, for entities that are adopting accrual accounting for the first time, identifying PP&amp;E is often one of the most significant tasks. Entities should consider what records could be used to identify those assets. This could be discussed (and a separate slide included if this would be useful) if participants are in the process of implementing accrual IPSAS for the first time.</a:t>
            </a:r>
          </a:p>
          <a:p>
            <a:endParaRPr lang="en-GB" dirty="0"/>
          </a:p>
          <a:p>
            <a:r>
              <a:rPr lang="en-GB" dirty="0"/>
              <a:t>Examples of records include:</a:t>
            </a:r>
          </a:p>
          <a:p>
            <a:endParaRPr lang="en-GB" dirty="0"/>
          </a:p>
          <a:p>
            <a:r>
              <a:rPr lang="en-GB" dirty="0"/>
              <a:t>Land registries or similar land ownership registers.</a:t>
            </a:r>
          </a:p>
          <a:p>
            <a:r>
              <a:rPr lang="en-GB" dirty="0"/>
              <a:t>Utility bills (gas/electricity/oil/water/telecoms) can identify buildings where costs are being incurred.</a:t>
            </a:r>
          </a:p>
          <a:p>
            <a:r>
              <a:rPr lang="en-GB" dirty="0"/>
              <a:t>Maintenance contracts can be used to identify assets</a:t>
            </a:r>
          </a:p>
          <a:p>
            <a:r>
              <a:rPr lang="en-GB" dirty="0"/>
              <a:t>Asset registers</a:t>
            </a:r>
          </a:p>
          <a:p>
            <a:r>
              <a:rPr lang="en-GB" dirty="0"/>
              <a:t>Rental income</a:t>
            </a:r>
          </a:p>
          <a:p>
            <a:endParaRPr lang="en-GB" dirty="0"/>
          </a:p>
          <a:p>
            <a:r>
              <a:rPr lang="en-GB" dirty="0"/>
              <a:t>Records may be incomplete or out of date, and as well as identifying assets to be recognized, might identify costs that are being incurred for assets that the entity no longer controls.</a:t>
            </a:r>
          </a:p>
        </p:txBody>
      </p:sp>
      <p:sp>
        <p:nvSpPr>
          <p:cNvPr id="4" name="Slide Number Placeholder 3"/>
          <p:cNvSpPr>
            <a:spLocks noGrp="1"/>
          </p:cNvSpPr>
          <p:nvPr>
            <p:ph type="sldNum" sz="quarter" idx="5"/>
          </p:nvPr>
        </p:nvSpPr>
        <p:spPr/>
        <p:txBody>
          <a:bodyPr/>
          <a:lstStyle/>
          <a:p>
            <a:fld id="{0E3F3546-DF8A-4E0E-9DA6-4DB14DAC0D65}" type="slidenum">
              <a:rPr lang="en-GB" smtClean="0"/>
              <a:t>3</a:t>
            </a:fld>
            <a:endParaRPr lang="en-GB"/>
          </a:p>
        </p:txBody>
      </p:sp>
    </p:spTree>
    <p:extLst>
      <p:ext uri="{BB962C8B-B14F-4D97-AF65-F5344CB8AC3E}">
        <p14:creationId xmlns:p14="http://schemas.microsoft.com/office/powerpoint/2010/main" val="136334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21 and IPSAS 26 are based on IAS 36, </a:t>
            </a:r>
            <a:r>
              <a:rPr lang="en-GB" i="1" dirty="0"/>
              <a:t>Impairments of Assets.</a:t>
            </a:r>
            <a:endParaRPr lang="en-GB" i="0" dirty="0"/>
          </a:p>
          <a:p>
            <a:endParaRPr lang="en-GB" i="0" dirty="0"/>
          </a:p>
          <a:p>
            <a:r>
              <a:rPr lang="en-GB" i="0" dirty="0"/>
              <a:t>IPSAS 26 is closely based in IAS 36. IPSAS 21 adapts the principles in IAS 36 to assets where cashflows cannot be used to assess the recoverable amount of the asset. Instead, recoverable service amount is assessed – this is the cost of replacing the service potential of the non-cash-generating asset, and some impairment indicators are modified – see next slide.</a:t>
            </a:r>
          </a:p>
          <a:p>
            <a:endParaRPr lang="en-GB" i="0" dirty="0"/>
          </a:p>
          <a:p>
            <a:r>
              <a:rPr lang="en-GB" sz="1200" kern="1200" dirty="0">
                <a:solidFill>
                  <a:schemeClr val="tx1"/>
                </a:solidFill>
                <a:effectLst/>
                <a:latin typeface="+mn-lt"/>
                <a:ea typeface="+mn-ea"/>
                <a:cs typeface="+mn-cs"/>
              </a:rPr>
              <a:t>If participants are familiar with IAS 36, these differences should be highlighted.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Impairment of goodwill is discussed as part of public sector combinations in the consolidation module.</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25</a:t>
            </a:fld>
            <a:endParaRPr lang="en-GB"/>
          </a:p>
        </p:txBody>
      </p:sp>
    </p:spTree>
    <p:extLst>
      <p:ext uri="{BB962C8B-B14F-4D97-AF65-F5344CB8AC3E}">
        <p14:creationId xmlns:p14="http://schemas.microsoft.com/office/powerpoint/2010/main" val="1692996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Assets module for further details (</a:t>
            </a:r>
            <a:r>
              <a:rPr lang="en-GB"/>
              <a:t>page 39)</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26</a:t>
            </a:fld>
            <a:endParaRPr lang="en-GB"/>
          </a:p>
        </p:txBody>
      </p:sp>
    </p:spTree>
    <p:extLst>
      <p:ext uri="{BB962C8B-B14F-4D97-AF65-F5344CB8AC3E}">
        <p14:creationId xmlns:p14="http://schemas.microsoft.com/office/powerpoint/2010/main" val="38823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two bullets introduced in IPSAS 45. Exclusion of non-current assets held for sale will only apply under IPSAS 17 where IPSAS 44 has been adopted before IPSAS 45.</a:t>
            </a:r>
          </a:p>
        </p:txBody>
      </p:sp>
      <p:sp>
        <p:nvSpPr>
          <p:cNvPr id="4" name="Slide Number Placeholder 3"/>
          <p:cNvSpPr>
            <a:spLocks noGrp="1"/>
          </p:cNvSpPr>
          <p:nvPr>
            <p:ph type="sldNum" sz="quarter" idx="5"/>
          </p:nvPr>
        </p:nvSpPr>
        <p:spPr/>
        <p:txBody>
          <a:bodyPr/>
          <a:lstStyle/>
          <a:p>
            <a:fld id="{0E3F3546-DF8A-4E0E-9DA6-4DB14DAC0D65}" type="slidenum">
              <a:rPr lang="en-GB" smtClean="0"/>
              <a:t>4</a:t>
            </a:fld>
            <a:endParaRPr lang="en-GB"/>
          </a:p>
        </p:txBody>
      </p:sp>
    </p:spTree>
    <p:extLst>
      <p:ext uri="{BB962C8B-B14F-4D97-AF65-F5344CB8AC3E}">
        <p14:creationId xmlns:p14="http://schemas.microsoft.com/office/powerpoint/2010/main" val="30443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Item can be measured reliably if its cost or deemed cost can be measured reliably, See IPSAS 46 / Module 10 for the discussion on deemed cost (brief summary in speaker notes to Slide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3F3546-DF8A-4E0E-9DA6-4DB14DAC0D65}" type="slidenum">
              <a:rPr lang="en-GB" smtClean="0"/>
              <a:t>5</a:t>
            </a:fld>
            <a:endParaRPr lang="en-GB"/>
          </a:p>
        </p:txBody>
      </p:sp>
    </p:spTree>
    <p:extLst>
      <p:ext uri="{BB962C8B-B14F-4D97-AF65-F5344CB8AC3E}">
        <p14:creationId xmlns:p14="http://schemas.microsoft.com/office/powerpoint/2010/main" val="59015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expenditure does not strictly meet the recognition criteria. The equipment required to comply with water quality standards does not provide future economic benefits or service potential. However, it is appropriate to treat the upgrade as PP&amp;E.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equipment does not directly embody future economic benefits or service potential, it is necessary for a municipality to obtain future economic benefits or service potential from its water treatment plants.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Items of property, plant, and equipment may be required for safety or environmental reasons. The acquisition of such property, plant, and equipment, although not directly increasing the economic benefits or service potential of any particular existing item of property, plant, and equipment, may be necessary for an entity to obtain the economic benefits or service potential from its other assets. Such items of property, plant, and equipment qualify for recognition as assets.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fire safety regulations may require a hospital to retrofit new sprinkler systems. These enhancements are recognized as an asset because, without them, the entity is unable to operate the hospital in accordance with the regulations.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the resulting carrying amount of such an asset and related assets is reviewed for impairment in accordance with IPSAS 21, </a:t>
            </a:r>
            <a:r>
              <a:rPr lang="en-US" sz="1200" b="0" i="1" u="none" strike="noStrike" kern="1200" baseline="0" dirty="0">
                <a:solidFill>
                  <a:schemeClr val="tx1"/>
                </a:solidFill>
                <a:latin typeface="+mn-lt"/>
                <a:ea typeface="+mn-ea"/>
                <a:cs typeface="+mn-cs"/>
              </a:rPr>
              <a:t>Impairment of Non-Cash- Generating Assets</a:t>
            </a:r>
            <a:r>
              <a:rPr lang="en-US"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6</a:t>
            </a:fld>
            <a:endParaRPr lang="en-GB"/>
          </a:p>
        </p:txBody>
      </p:sp>
    </p:spTree>
    <p:extLst>
      <p:ext uri="{BB962C8B-B14F-4D97-AF65-F5344CB8AC3E}">
        <p14:creationId xmlns:p14="http://schemas.microsoft.com/office/powerpoint/2010/main" val="40613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Answers:</a:t>
            </a:r>
          </a:p>
          <a:p>
            <a:r>
              <a:rPr lang="en-US" sz="1200" i="1" kern="1200" dirty="0">
                <a:solidFill>
                  <a:schemeClr val="tx1"/>
                </a:solidFill>
                <a:effectLst/>
                <a:latin typeface="+mn-lt"/>
                <a:ea typeface="+mn-ea"/>
                <a:cs typeface="+mn-cs"/>
              </a:rPr>
              <a:t>Scenario 1 </a:t>
            </a:r>
            <a:r>
              <a:rPr lang="en-US" sz="1200" kern="1200" dirty="0">
                <a:solidFill>
                  <a:schemeClr val="tx1"/>
                </a:solidFill>
                <a:effectLst/>
                <a:latin typeface="+mn-lt"/>
                <a:ea typeface="+mn-ea"/>
                <a:cs typeface="+mn-cs"/>
              </a:rPr>
              <a:t>- Both back-up generators are items of property, plant and equipment. Both are expected to be used, although irregularly, during more than one period. Major spare parts and stand-by equipment qualify as property, plant, and equipment when an entity expects to use them during more than one period.</a:t>
            </a:r>
          </a:p>
          <a:p>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Scenario 2 </a:t>
            </a:r>
            <a:r>
              <a:rPr lang="en-US" sz="1200" kern="1200" dirty="0">
                <a:solidFill>
                  <a:schemeClr val="tx1"/>
                </a:solidFill>
                <a:effectLst/>
                <a:latin typeface="+mn-lt"/>
                <a:ea typeface="+mn-ea"/>
                <a:cs typeface="+mn-cs"/>
              </a:rPr>
              <a:t>- It depends! Professional judgment would have to be exercised in determining the appropriate accounting treatment. Generally, spare parts and servicing equipment are carried as inventory and expensed in surplus or deficit as consumed except when the items meet the definition of PP&amp;E and are significant or the items can only be used in connection with another item of property, plant and equipment. In this latter case, they are capitalized.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since the electric motors are commonly available in the market, they could be recognized as inventory and expensed in surplus or deficit as consumed. Alternatively, if it is determined that they satisfy the definition of PP&amp;E, are significant or can only be used in connection with the water treatment plant, they could be capitalized.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8</a:t>
            </a:fld>
            <a:endParaRPr lang="en-GB"/>
          </a:p>
        </p:txBody>
      </p:sp>
    </p:spTree>
    <p:extLst>
      <p:ext uri="{BB962C8B-B14F-4D97-AF65-F5344CB8AC3E}">
        <p14:creationId xmlns:p14="http://schemas.microsoft.com/office/powerpoint/2010/main" val="235677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IAS 16 does not include any specific provisions regarding items acquired in non-exchange transactions. If participants are familiar with IAS 16, the non-exchange transaction provisions should be highlighted.</a:t>
            </a:r>
          </a:p>
          <a:p>
            <a:endParaRPr lang="en-GB" dirty="0"/>
          </a:p>
          <a:p>
            <a:r>
              <a:rPr lang="en-GB" dirty="0"/>
              <a:t>For property, plant, and equipment, deemed cost may be fair value (where the asset it held for its financial capacity) or current operational value (where the asset is held for its operational capacity).</a:t>
            </a:r>
          </a:p>
        </p:txBody>
      </p:sp>
      <p:sp>
        <p:nvSpPr>
          <p:cNvPr id="4" name="Slide Number Placeholder 3"/>
          <p:cNvSpPr>
            <a:spLocks noGrp="1"/>
          </p:cNvSpPr>
          <p:nvPr>
            <p:ph type="sldNum" sz="quarter" idx="5"/>
          </p:nvPr>
        </p:nvSpPr>
        <p:spPr/>
        <p:txBody>
          <a:bodyPr/>
          <a:lstStyle/>
          <a:p>
            <a:fld id="{0E3F3546-DF8A-4E0E-9DA6-4DB14DAC0D65}" type="slidenum">
              <a:rPr lang="en-GB" smtClean="0"/>
              <a:t>9</a:t>
            </a:fld>
            <a:endParaRPr lang="en-GB"/>
          </a:p>
        </p:txBody>
      </p:sp>
    </p:spTree>
    <p:extLst>
      <p:ext uri="{BB962C8B-B14F-4D97-AF65-F5344CB8AC3E}">
        <p14:creationId xmlns:p14="http://schemas.microsoft.com/office/powerpoint/2010/main" val="381137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item of property, plant, and equipment that qualifies for recognition as an asset should be measured at its cost. The elements of cost of an item of property, plant, and equipment comprises its purchase price and any costs directly attributable to bringing the asset to the location and condition necessary for it to be capable of operating in the manner intended by management.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demolition of the building would be considered costs of bringing the land to condition for its intended use and included in the carrying amount of the land.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operations occur in connection with the construction or development of an item of property, plant, and equipment, but are not necessary to bring the item to the location and condition necessary for it to be capable of operating in the manner intended by management.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incidental operations may occur before or during the construction or development activities. Because incidental operations are not necessary to bring an item to the location and condition necessary for it to be capable of operating in the manner intended by management, the revenue and related expenses of incidental operations are recognized in surplus or deficit, and included in their respective classifications of revenue and expense.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10</a:t>
            </a:fld>
            <a:endParaRPr lang="en-GB"/>
          </a:p>
        </p:txBody>
      </p:sp>
    </p:spTree>
    <p:extLst>
      <p:ext uri="{BB962C8B-B14F-4D97-AF65-F5344CB8AC3E}">
        <p14:creationId xmlns:p14="http://schemas.microsoft.com/office/powerpoint/2010/main" val="140442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Revaluation gains and losses are taken to revaluation surplus  (a component of net assets/equity). This is equivalent to taking changes to Other Comprehensive Income under IAS 16. If participants are familiar with IFRS, this difference should be highlighted.</a:t>
            </a:r>
          </a:p>
          <a:p>
            <a:endParaRPr lang="en-GB" dirty="0"/>
          </a:p>
          <a:p>
            <a:r>
              <a:rPr lang="en-GB" dirty="0"/>
              <a:t>Note that under IPSAS 17, revaluation surplus balances are maintained for each </a:t>
            </a:r>
            <a:r>
              <a:rPr lang="en-GB" b="1" dirty="0"/>
              <a:t>class</a:t>
            </a:r>
            <a:r>
              <a:rPr lang="en-GB" dirty="0"/>
              <a:t> of asset. Under IAS 16, balances are maintained for each asset. If participants are familiar with IFRS, this difference should be highlighted.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FF0000"/>
                </a:solidFill>
                <a:effectLst/>
                <a:latin typeface="Arial" panose="020B0604020202020204" pitchFamily="34" charset="0"/>
                <a:ea typeface="MS Mincho" panose="02020609040205080304" pitchFamily="49" charset="-128"/>
                <a:cs typeface="Times New Roman" panose="02020603050405020304" pitchFamily="18" charset="0"/>
              </a:rPr>
              <a:t>The current value model is not covered in depth in this material because of the complexity of the accounting is beyond its scope. If your public sector entity chooses to use the current value model, reference should be made directly to IPSAS 45.</a:t>
            </a:r>
            <a:endParaRPr lang="en-GB" u="none"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11</a:t>
            </a:fld>
            <a:endParaRPr lang="en-GB"/>
          </a:p>
        </p:txBody>
      </p:sp>
    </p:spTree>
    <p:extLst>
      <p:ext uri="{BB962C8B-B14F-4D97-AF65-F5344CB8AC3E}">
        <p14:creationId xmlns:p14="http://schemas.microsoft.com/office/powerpoint/2010/main" val="78899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Property, Plant and Equipment</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45</a:t>
            </a:r>
          </a:p>
          <a:p>
            <a:pPr lvl="0" algn="l" defTabSz="914400" fontAlgn="base">
              <a:spcBef>
                <a:spcPct val="0"/>
              </a:spcBef>
              <a:spcAft>
                <a:spcPct val="0"/>
              </a:spcAft>
            </a:pPr>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7371472" y="5740773"/>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24731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municipality has acquired land and a building to be develop into a parking structure. The building is to be demolished.</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How would the acquisition be accounted for? Explain</a:t>
            </a:r>
          </a:p>
          <a:p>
            <a:pPr lvl="0" defTabSz="914400" fontAlgn="base">
              <a:spcBef>
                <a:spcPts val="1800"/>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property is used temporarily for surface parking pending construction.</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Is the surface parking operation part of the cost of the new parking structure?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9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after Initial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b="1" kern="0" dirty="0">
                <a:solidFill>
                  <a:srgbClr val="000000">
                    <a:lumMod val="65000"/>
                    <a:lumOff val="35000"/>
                  </a:srgbClr>
                </a:solidFill>
                <a:latin typeface="Arial" pitchFamily="34" charset="0"/>
                <a:ea typeface="ＭＳ Ｐゴシック" charset="0"/>
                <a:cs typeface="Arial" pitchFamily="34" charset="0"/>
              </a:rPr>
              <a:t>Historical Cost Model </a:t>
            </a:r>
            <a:r>
              <a:rPr lang="en-US" sz="2000" kern="0" dirty="0">
                <a:solidFill>
                  <a:srgbClr val="000000">
                    <a:lumMod val="65000"/>
                    <a:lumOff val="35000"/>
                  </a:srgbClr>
                </a:solidFill>
                <a:latin typeface="Arial" pitchFamily="34" charset="0"/>
                <a:ea typeface="ＭＳ Ｐゴシック" charset="0"/>
                <a:cs typeface="Arial" pitchFamily="34" charset="0"/>
              </a:rPr>
              <a:t>- property, plant, and equipment is carried at its historical cost, less any accumulated depreciation and any accumulated impairment losses.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b="1" kern="0" dirty="0">
                <a:solidFill>
                  <a:srgbClr val="000000">
                    <a:lumMod val="65000"/>
                    <a:lumOff val="35000"/>
                  </a:srgbClr>
                </a:solidFill>
                <a:latin typeface="Arial" pitchFamily="34" charset="0"/>
                <a:ea typeface="ＭＳ Ｐゴシック" charset="0"/>
                <a:cs typeface="Arial" pitchFamily="34" charset="0"/>
              </a:rPr>
              <a:t>Current Value Model </a:t>
            </a:r>
            <a:r>
              <a:rPr lang="en-US" sz="2000" kern="0" dirty="0">
                <a:solidFill>
                  <a:srgbClr val="000000">
                    <a:lumMod val="65000"/>
                    <a:lumOff val="35000"/>
                  </a:srgbClr>
                </a:solidFill>
                <a:latin typeface="Arial" pitchFamily="34" charset="0"/>
                <a:ea typeface="ＭＳ Ｐゴシック" charset="0"/>
                <a:cs typeface="Arial" pitchFamily="34" charset="0"/>
              </a:rPr>
              <a:t>- property, plant, and equipment whose current value can be measured reliably is carried at a revalued amount, being its current operational value or fair value </a:t>
            </a:r>
            <a:r>
              <a:rPr lang="en-GB" sz="2000" kern="0" dirty="0">
                <a:solidFill>
                  <a:srgbClr val="000000">
                    <a:lumMod val="65000"/>
                    <a:lumOff val="35000"/>
                  </a:srgbClr>
                </a:solidFill>
                <a:latin typeface="Arial" pitchFamily="34" charset="0"/>
                <a:ea typeface="ＭＳ Ｐゴシック" charset="0"/>
                <a:cs typeface="Arial" pitchFamily="34" charset="0"/>
              </a:rPr>
              <a:t>at the date of the revaluation,</a:t>
            </a:r>
            <a:r>
              <a:rPr lang="en-US" sz="2000" kern="0" dirty="0">
                <a:solidFill>
                  <a:srgbClr val="000000">
                    <a:lumMod val="65000"/>
                    <a:lumOff val="35000"/>
                  </a:srgbClr>
                </a:solidFill>
                <a:latin typeface="Arial" pitchFamily="34" charset="0"/>
                <a:ea typeface="ＭＳ Ｐゴシック" charset="0"/>
                <a:cs typeface="Arial" pitchFamily="34" charset="0"/>
              </a:rPr>
              <a:t> less any subsequent accumulated depreciation, and subsequent accumulated impairment losses.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97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Comparison of Models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02BB96C-7066-DF53-869C-897DD4C5F40E}"/>
              </a:ext>
            </a:extLst>
          </p:cNvPr>
          <p:cNvGraphicFramePr>
            <a:graphicFrameLocks noGrp="1"/>
          </p:cNvGraphicFramePr>
          <p:nvPr>
            <p:extLst>
              <p:ext uri="{D42A27DB-BD31-4B8C-83A1-F6EECF244321}">
                <p14:modId xmlns:p14="http://schemas.microsoft.com/office/powerpoint/2010/main" val="2657094776"/>
              </p:ext>
            </p:extLst>
          </p:nvPr>
        </p:nvGraphicFramePr>
        <p:xfrm>
          <a:off x="561521" y="1389787"/>
          <a:ext cx="7957458" cy="4425893"/>
        </p:xfrm>
        <a:graphic>
          <a:graphicData uri="http://schemas.openxmlformats.org/drawingml/2006/table">
            <a:tbl>
              <a:tblPr firstRow="1" firstCol="1" bandRow="1">
                <a:tableStyleId>{5C22544A-7EE6-4342-B048-85BDC9FD1C3A}</a:tableStyleId>
              </a:tblPr>
              <a:tblGrid>
                <a:gridCol w="1706154">
                  <a:extLst>
                    <a:ext uri="{9D8B030D-6E8A-4147-A177-3AD203B41FA5}">
                      <a16:colId xmlns:a16="http://schemas.microsoft.com/office/drawing/2014/main" val="3925700064"/>
                    </a:ext>
                  </a:extLst>
                </a:gridCol>
                <a:gridCol w="3125652">
                  <a:extLst>
                    <a:ext uri="{9D8B030D-6E8A-4147-A177-3AD203B41FA5}">
                      <a16:colId xmlns:a16="http://schemas.microsoft.com/office/drawing/2014/main" val="64182585"/>
                    </a:ext>
                  </a:extLst>
                </a:gridCol>
                <a:gridCol w="3125652">
                  <a:extLst>
                    <a:ext uri="{9D8B030D-6E8A-4147-A177-3AD203B41FA5}">
                      <a16:colId xmlns:a16="http://schemas.microsoft.com/office/drawing/2014/main" val="118264725"/>
                    </a:ext>
                  </a:extLst>
                </a:gridCol>
              </a:tblGrid>
              <a:tr h="413507">
                <a:tc>
                  <a:txBody>
                    <a:bodyPr/>
                    <a:lstStyle/>
                    <a:p>
                      <a:pPr algn="ctr">
                        <a:lnSpc>
                          <a:spcPct val="100000"/>
                        </a:lnSpc>
                        <a:spcBef>
                          <a:spcPts val="0"/>
                        </a:spcBef>
                        <a:spcAft>
                          <a:spcPts val="0"/>
                        </a:spcAft>
                        <a:tabLst>
                          <a:tab pos="1539240" algn="l"/>
                        </a:tabLst>
                      </a:pPr>
                      <a:r>
                        <a:rPr lang="en-US"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005BAA"/>
                    </a:solidFill>
                  </a:tcPr>
                </a:tc>
                <a:tc>
                  <a:txBody>
                    <a:bodyPr/>
                    <a:lstStyle/>
                    <a:p>
                      <a:pPr algn="ctr">
                        <a:lnSpc>
                          <a:spcPct val="100000"/>
                        </a:lnSpc>
                        <a:spcBef>
                          <a:spcPts val="0"/>
                        </a:spcBef>
                        <a:spcAft>
                          <a:spcPts val="0"/>
                        </a:spcAft>
                        <a:tabLst>
                          <a:tab pos="1539240" algn="l"/>
                        </a:tabLst>
                      </a:pPr>
                      <a:r>
                        <a:rPr lang="en-US" sz="1800" dirty="0">
                          <a:effectLst/>
                          <a:latin typeface="Arial" panose="020B0604020202020204" pitchFamily="34" charset="0"/>
                          <a:cs typeface="Arial" panose="020B0604020202020204" pitchFamily="34" charset="0"/>
                        </a:rPr>
                        <a:t>Historical Cost Model</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005BAA"/>
                    </a:solidFill>
                  </a:tcPr>
                </a:tc>
                <a:tc>
                  <a:txBody>
                    <a:bodyPr/>
                    <a:lstStyle/>
                    <a:p>
                      <a:pPr algn="ctr">
                        <a:lnSpc>
                          <a:spcPct val="100000"/>
                        </a:lnSpc>
                        <a:spcBef>
                          <a:spcPts val="0"/>
                        </a:spcBef>
                        <a:spcAft>
                          <a:spcPts val="0"/>
                        </a:spcAft>
                        <a:tabLst>
                          <a:tab pos="1539240" algn="l"/>
                        </a:tabLst>
                      </a:pPr>
                      <a:r>
                        <a:rPr lang="en-US" sz="1800" dirty="0">
                          <a:effectLst/>
                          <a:latin typeface="Arial" panose="020B0604020202020204" pitchFamily="34" charset="0"/>
                          <a:cs typeface="Arial" panose="020B0604020202020204" pitchFamily="34" charset="0"/>
                        </a:rPr>
                        <a:t>Current Value Model</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005BAA"/>
                    </a:solidFill>
                  </a:tcPr>
                </a:tc>
                <a:extLst>
                  <a:ext uri="{0D108BD9-81ED-4DB2-BD59-A6C34878D82A}">
                    <a16:rowId xmlns:a16="http://schemas.microsoft.com/office/drawing/2014/main" val="202157574"/>
                  </a:ext>
                </a:extLst>
              </a:tr>
              <a:tr h="1048950">
                <a:tc>
                  <a:txBody>
                    <a:bodyPr/>
                    <a:lstStyle/>
                    <a:p>
                      <a:pPr marL="0" algn="ctr">
                        <a:lnSpc>
                          <a:spcPct val="100000"/>
                        </a:lnSpc>
                        <a:spcBef>
                          <a:spcPts val="0"/>
                        </a:spcBef>
                        <a:spcAft>
                          <a:spcPts val="0"/>
                        </a:spcAft>
                      </a:pPr>
                      <a:r>
                        <a:rPr lang="en-US" sz="1800" dirty="0">
                          <a:solidFill>
                            <a:schemeClr val="accent5"/>
                          </a:solidFill>
                          <a:effectLst/>
                          <a:latin typeface="Arial" panose="020B0604020202020204" pitchFamily="34" charset="0"/>
                          <a:cs typeface="Arial" panose="020B0604020202020204" pitchFamily="34" charset="0"/>
                        </a:rPr>
                        <a:t>Initial Recognition</a:t>
                      </a:r>
                      <a:endParaRPr lang="en-GB" sz="1800" dirty="0">
                        <a:solidFill>
                          <a:schemeClr val="accent5"/>
                        </a:solidFill>
                        <a:effectLst/>
                        <a:latin typeface="Arial" panose="020B0604020202020204" pitchFamily="34" charset="0"/>
                        <a:ea typeface="Palatino Linotype" panose="02040502050505030304" pitchFamily="18" charset="0"/>
                        <a:cs typeface="Arial" panose="020B0604020202020204" pitchFamily="34" charset="0"/>
                      </a:endParaRPr>
                    </a:p>
                  </a:txBody>
                  <a:tcPr marL="65956" marR="65956" marT="0" marB="0" anchor="ctr">
                    <a:solidFill>
                      <a:srgbClr val="CBD2E2"/>
                    </a:solidFill>
                  </a:tcPr>
                </a:tc>
                <a:tc gridSpan="2">
                  <a:txBody>
                    <a:bodyPr/>
                    <a:lstStyle/>
                    <a:p>
                      <a:pPr algn="ctr">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Cost (cash price equivalent) or deemed cost at date of acquisition</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CBD2E2"/>
                    </a:solidFill>
                  </a:tcPr>
                </a:tc>
                <a:tc hMerge="1">
                  <a:txBody>
                    <a:bodyPr/>
                    <a:lstStyle/>
                    <a:p>
                      <a:endParaRPr lang="en-GB"/>
                    </a:p>
                  </a:txBody>
                  <a:tcPr/>
                </a:tc>
                <a:extLst>
                  <a:ext uri="{0D108BD9-81ED-4DB2-BD59-A6C34878D82A}">
                    <a16:rowId xmlns:a16="http://schemas.microsoft.com/office/drawing/2014/main" val="543279401"/>
                  </a:ext>
                </a:extLst>
              </a:tr>
              <a:tr h="1048950">
                <a:tc>
                  <a:txBody>
                    <a:bodyPr/>
                    <a:lstStyle/>
                    <a:p>
                      <a:pPr algn="ctr">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Subsequent</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E7EAF1"/>
                    </a:solidFill>
                  </a:tcPr>
                </a:tc>
                <a:tc>
                  <a:txBody>
                    <a:bodyPr/>
                    <a:lstStyle/>
                    <a:p>
                      <a:pPr algn="ctr">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Original cost</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E7EAF1"/>
                    </a:solidFill>
                  </a:tcPr>
                </a:tc>
                <a:tc>
                  <a:txBody>
                    <a:bodyPr/>
                    <a:lstStyle/>
                    <a:p>
                      <a:pPr algn="ctr">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Current operational value or fair value at date of revaluation</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E7EAF1"/>
                    </a:solidFill>
                  </a:tcPr>
                </a:tc>
                <a:extLst>
                  <a:ext uri="{0D108BD9-81ED-4DB2-BD59-A6C34878D82A}">
                    <a16:rowId xmlns:a16="http://schemas.microsoft.com/office/drawing/2014/main" val="542030012"/>
                  </a:ext>
                </a:extLst>
              </a:tr>
              <a:tr h="1914486">
                <a:tc>
                  <a:txBody>
                    <a:bodyPr/>
                    <a:lstStyle/>
                    <a:p>
                      <a:pPr algn="ctr">
                        <a:lnSpc>
                          <a:spcPct val="100000"/>
                        </a:lnSpc>
                        <a:spcBef>
                          <a:spcPts val="0"/>
                        </a:spcBef>
                        <a:spcAft>
                          <a:spcPts val="0"/>
                        </a:spcAft>
                        <a:tabLst>
                          <a:tab pos="1539240" algn="l"/>
                        </a:tabLst>
                      </a:pPr>
                      <a:r>
                        <a:rPr lang="en-US" sz="1800">
                          <a:solidFill>
                            <a:schemeClr val="accent5"/>
                          </a:solidFill>
                          <a:effectLst/>
                          <a:latin typeface="Arial" panose="020B0604020202020204" pitchFamily="34" charset="0"/>
                          <a:cs typeface="Arial" panose="020B0604020202020204" pitchFamily="34" charset="0"/>
                        </a:rPr>
                        <a:t>Carrying Amount</a:t>
                      </a:r>
                      <a:endParaRPr lang="en-GB" sz="180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CBD2E2"/>
                    </a:solidFill>
                  </a:tcPr>
                </a:tc>
                <a:tc>
                  <a:txBody>
                    <a:bodyPr/>
                    <a:lstStyle/>
                    <a:p>
                      <a:pPr algn="ctr">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Original cost less accumulated depreciation and impairment losses since recognition</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CBD2E2"/>
                    </a:solidFill>
                  </a:tcPr>
                </a:tc>
                <a:tc>
                  <a:txBody>
                    <a:bodyPr/>
                    <a:lstStyle/>
                    <a:p>
                      <a:pPr algn="ctr">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Revalued amount less accumulated depreciation based on revalued amount and impairment losses subsequent to revaluation date</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5956" marR="65956" marT="0" marB="0" anchor="ctr">
                    <a:solidFill>
                      <a:srgbClr val="CBD2E2"/>
                    </a:solidFill>
                  </a:tcPr>
                </a:tc>
                <a:extLst>
                  <a:ext uri="{0D108BD9-81ED-4DB2-BD59-A6C34878D82A}">
                    <a16:rowId xmlns:a16="http://schemas.microsoft.com/office/drawing/2014/main" val="2042489502"/>
                  </a:ext>
                </a:extLst>
              </a:tr>
            </a:tbl>
          </a:graphicData>
        </a:graphic>
      </p:graphicFrame>
    </p:spTree>
    <p:extLst>
      <p:ext uri="{BB962C8B-B14F-4D97-AF65-F5344CB8AC3E}">
        <p14:creationId xmlns:p14="http://schemas.microsoft.com/office/powerpoint/2010/main" val="346850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Pros and Cons of Current Value Model</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1DAFC6F-668F-9FB3-0533-E37F1D12D7FC}"/>
              </a:ext>
            </a:extLst>
          </p:cNvPr>
          <p:cNvGraphicFramePr>
            <a:graphicFrameLocks noGrp="1"/>
          </p:cNvGraphicFramePr>
          <p:nvPr>
            <p:extLst>
              <p:ext uri="{D42A27DB-BD31-4B8C-83A1-F6EECF244321}">
                <p14:modId xmlns:p14="http://schemas.microsoft.com/office/powerpoint/2010/main" val="3504596031"/>
              </p:ext>
            </p:extLst>
          </p:nvPr>
        </p:nvGraphicFramePr>
        <p:xfrm>
          <a:off x="558800" y="1389786"/>
          <a:ext cx="7696926" cy="4009527"/>
        </p:xfrm>
        <a:graphic>
          <a:graphicData uri="http://schemas.openxmlformats.org/drawingml/2006/table">
            <a:tbl>
              <a:tblPr firstRow="1" firstCol="1" bandRow="1">
                <a:tableStyleId>{5C22544A-7EE6-4342-B048-85BDC9FD1C3A}</a:tableStyleId>
              </a:tblPr>
              <a:tblGrid>
                <a:gridCol w="3676144">
                  <a:extLst>
                    <a:ext uri="{9D8B030D-6E8A-4147-A177-3AD203B41FA5}">
                      <a16:colId xmlns:a16="http://schemas.microsoft.com/office/drawing/2014/main" val="3995100794"/>
                    </a:ext>
                  </a:extLst>
                </a:gridCol>
                <a:gridCol w="4020782">
                  <a:extLst>
                    <a:ext uri="{9D8B030D-6E8A-4147-A177-3AD203B41FA5}">
                      <a16:colId xmlns:a16="http://schemas.microsoft.com/office/drawing/2014/main" val="2409923338"/>
                    </a:ext>
                  </a:extLst>
                </a:gridCol>
              </a:tblGrid>
              <a:tr h="689266">
                <a:tc>
                  <a:txBody>
                    <a:bodyPr/>
                    <a:lstStyle/>
                    <a:p>
                      <a:pPr algn="l">
                        <a:lnSpc>
                          <a:spcPct val="100000"/>
                        </a:lnSpc>
                        <a:spcBef>
                          <a:spcPts val="0"/>
                        </a:spcBef>
                        <a:spcAft>
                          <a:spcPts val="0"/>
                        </a:spcAft>
                      </a:pPr>
                      <a:r>
                        <a:rPr lang="en-US" sz="1800" spc="5">
                          <a:effectLst/>
                          <a:latin typeface="Arial" panose="020B0604020202020204" pitchFamily="34" charset="0"/>
                          <a:cs typeface="Arial" panose="020B0604020202020204" pitchFamily="34" charset="0"/>
                        </a:rPr>
                        <a:t>Adv</a:t>
                      </a:r>
                      <a:r>
                        <a:rPr lang="en-US" sz="1800">
                          <a:effectLst/>
                          <a:latin typeface="Arial" panose="020B0604020202020204" pitchFamily="34" charset="0"/>
                          <a:cs typeface="Arial" panose="020B0604020202020204" pitchFamily="34" charset="0"/>
                        </a:rPr>
                        <a:t>antages</a:t>
                      </a:r>
                      <a:endParaRPr lang="en-GB" sz="18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005BAA"/>
                    </a:solidFill>
                  </a:tcPr>
                </a:tc>
                <a:tc>
                  <a:txBody>
                    <a:bodyPr/>
                    <a:lstStyle/>
                    <a:p>
                      <a:pPr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D</a:t>
                      </a:r>
                      <a:r>
                        <a:rPr lang="en-US" sz="1800" spc="5" dirty="0">
                          <a:effectLst/>
                          <a:latin typeface="Arial" panose="020B0604020202020204" pitchFamily="34" charset="0"/>
                          <a:cs typeface="Arial" panose="020B0604020202020204" pitchFamily="34" charset="0"/>
                        </a:rPr>
                        <a:t>isadv</a:t>
                      </a:r>
                      <a:r>
                        <a:rPr lang="en-US" sz="1800" dirty="0">
                          <a:effectLst/>
                          <a:latin typeface="Arial" panose="020B0604020202020204" pitchFamily="34" charset="0"/>
                          <a:cs typeface="Arial" panose="020B0604020202020204" pitchFamily="34" charset="0"/>
                        </a:rPr>
                        <a:t>antages</a:t>
                      </a:r>
                      <a:endParaRPr lang="en-GB" sz="1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005BAA"/>
                    </a:solidFill>
                  </a:tcPr>
                </a:tc>
                <a:extLst>
                  <a:ext uri="{0D108BD9-81ED-4DB2-BD59-A6C34878D82A}">
                    <a16:rowId xmlns:a16="http://schemas.microsoft.com/office/drawing/2014/main" val="1367696929"/>
                  </a:ext>
                </a:extLst>
              </a:tr>
              <a:tr h="657749">
                <a:tc>
                  <a:txBody>
                    <a:bodyPr/>
                    <a:lstStyle/>
                    <a:p>
                      <a:pPr algn="l">
                        <a:lnSpc>
                          <a:spcPct val="100000"/>
                        </a:lnSpc>
                        <a:spcBef>
                          <a:spcPts val="0"/>
                        </a:spcBef>
                        <a:spcAft>
                          <a:spcPts val="0"/>
                        </a:spcAft>
                        <a:tabLst>
                          <a:tab pos="1539240" algn="l"/>
                        </a:tabLst>
                      </a:pPr>
                      <a:r>
                        <a:rPr lang="en-US" sz="1800" b="0">
                          <a:solidFill>
                            <a:schemeClr val="accent5"/>
                          </a:solidFill>
                          <a:effectLst/>
                          <a:latin typeface="Arial" panose="020B0604020202020204" pitchFamily="34" charset="0"/>
                          <a:cs typeface="Arial" panose="020B0604020202020204" pitchFamily="34" charset="0"/>
                        </a:rPr>
                        <a:t>Provides more relevant information</a:t>
                      </a:r>
                      <a:endParaRPr lang="en-GB" sz="1800" b="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CBD2E2"/>
                    </a:solidFill>
                  </a:tcPr>
                </a:tc>
                <a:tc>
                  <a:txBody>
                    <a:bodyPr/>
                    <a:lstStyle/>
                    <a:p>
                      <a:pPr algn="l">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Administrative costs</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CBD2E2"/>
                    </a:solidFill>
                  </a:tcPr>
                </a:tc>
                <a:extLst>
                  <a:ext uri="{0D108BD9-81ED-4DB2-BD59-A6C34878D82A}">
                    <a16:rowId xmlns:a16="http://schemas.microsoft.com/office/drawing/2014/main" val="2737656382"/>
                  </a:ext>
                </a:extLst>
              </a:tr>
              <a:tr h="689266">
                <a:tc>
                  <a:txBody>
                    <a:bodyPr/>
                    <a:lstStyle/>
                    <a:p>
                      <a:pPr algn="l">
                        <a:lnSpc>
                          <a:spcPct val="100000"/>
                        </a:lnSpc>
                        <a:spcBef>
                          <a:spcPts val="0"/>
                        </a:spcBef>
                        <a:spcAft>
                          <a:spcPts val="0"/>
                        </a:spcAft>
                        <a:tabLst>
                          <a:tab pos="1539240" algn="l"/>
                        </a:tabLst>
                      </a:pPr>
                      <a:r>
                        <a:rPr lang="en-US" sz="1800" b="0">
                          <a:solidFill>
                            <a:schemeClr val="accent5"/>
                          </a:solidFill>
                          <a:effectLst/>
                          <a:latin typeface="Arial" panose="020B0604020202020204" pitchFamily="34" charset="0"/>
                          <a:cs typeface="Arial" panose="020B0604020202020204" pitchFamily="34" charset="0"/>
                        </a:rPr>
                        <a:t>Depreciation reflects true cost of using assets</a:t>
                      </a:r>
                      <a:endParaRPr lang="en-GB" sz="1800" b="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E7EAF1"/>
                    </a:solidFill>
                  </a:tcPr>
                </a:tc>
                <a:tc>
                  <a:txBody>
                    <a:bodyPr/>
                    <a:lstStyle/>
                    <a:p>
                      <a:pPr algn="l">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Complex ongoing accounting adjustments</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E7EAF1"/>
                    </a:solidFill>
                  </a:tcPr>
                </a:tc>
                <a:extLst>
                  <a:ext uri="{0D108BD9-81ED-4DB2-BD59-A6C34878D82A}">
                    <a16:rowId xmlns:a16="http://schemas.microsoft.com/office/drawing/2014/main" val="965855237"/>
                  </a:ext>
                </a:extLst>
              </a:tr>
              <a:tr h="986623">
                <a:tc>
                  <a:txBody>
                    <a:bodyPr/>
                    <a:lstStyle/>
                    <a:p>
                      <a:pPr algn="l">
                        <a:lnSpc>
                          <a:spcPct val="100000"/>
                        </a:lnSpc>
                        <a:spcBef>
                          <a:spcPts val="0"/>
                        </a:spcBef>
                        <a:spcAft>
                          <a:spcPts val="0"/>
                        </a:spcAft>
                        <a:tabLst>
                          <a:tab pos="1539240" algn="l"/>
                        </a:tabLst>
                      </a:pPr>
                      <a:r>
                        <a:rPr lang="en-US" sz="1800" b="0">
                          <a:solidFill>
                            <a:schemeClr val="accent5"/>
                          </a:solidFill>
                          <a:effectLst/>
                          <a:latin typeface="Arial" panose="020B0604020202020204" pitchFamily="34" charset="0"/>
                          <a:cs typeface="Arial" panose="020B0604020202020204" pitchFamily="34" charset="0"/>
                        </a:rPr>
                        <a:t>Provides better information for accountability and decision making</a:t>
                      </a:r>
                      <a:endParaRPr lang="en-GB" sz="1800" b="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CBD2E2"/>
                    </a:solidFill>
                  </a:tcPr>
                </a:tc>
                <a:tc>
                  <a:txBody>
                    <a:bodyPr/>
                    <a:lstStyle/>
                    <a:p>
                      <a:pPr algn="l">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Volatility in reported results</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CBD2E2"/>
                    </a:solidFill>
                  </a:tcPr>
                </a:tc>
                <a:extLst>
                  <a:ext uri="{0D108BD9-81ED-4DB2-BD59-A6C34878D82A}">
                    <a16:rowId xmlns:a16="http://schemas.microsoft.com/office/drawing/2014/main" val="2093125487"/>
                  </a:ext>
                </a:extLst>
              </a:tr>
              <a:tr h="986623">
                <a:tc>
                  <a:txBody>
                    <a:bodyPr/>
                    <a:lstStyle/>
                    <a:p>
                      <a:pPr algn="l">
                        <a:lnSpc>
                          <a:spcPct val="100000"/>
                        </a:lnSpc>
                        <a:spcBef>
                          <a:spcPts val="0"/>
                        </a:spcBef>
                        <a:spcAft>
                          <a:spcPts val="0"/>
                        </a:spcAft>
                        <a:tabLst>
                          <a:tab pos="1539240" algn="l"/>
                        </a:tabLst>
                      </a:pPr>
                      <a:r>
                        <a:rPr lang="en-US" sz="1800" b="0" dirty="0">
                          <a:solidFill>
                            <a:schemeClr val="accent5"/>
                          </a:solidFill>
                          <a:effectLst/>
                          <a:latin typeface="Arial" panose="020B0604020202020204" pitchFamily="34" charset="0"/>
                          <a:cs typeface="Arial" panose="020B0604020202020204" pitchFamily="34" charset="0"/>
                        </a:rPr>
                        <a:t>Improves asset management</a:t>
                      </a:r>
                      <a:endParaRPr lang="en-GB" sz="1800" b="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E7EAF1"/>
                    </a:solidFill>
                  </a:tcPr>
                </a:tc>
                <a:tc>
                  <a:txBody>
                    <a:bodyPr/>
                    <a:lstStyle/>
                    <a:p>
                      <a:pPr algn="l">
                        <a:lnSpc>
                          <a:spcPct val="100000"/>
                        </a:lnSpc>
                        <a:spcBef>
                          <a:spcPts val="0"/>
                        </a:spcBef>
                        <a:spcAft>
                          <a:spcPts val="0"/>
                        </a:spcAft>
                        <a:tabLst>
                          <a:tab pos="1539240" algn="l"/>
                        </a:tabLst>
                      </a:pPr>
                      <a:r>
                        <a:rPr lang="en-US" sz="1800" dirty="0">
                          <a:solidFill>
                            <a:schemeClr val="accent5"/>
                          </a:solidFill>
                          <a:effectLst/>
                          <a:latin typeface="Arial" panose="020B0604020202020204" pitchFamily="34" charset="0"/>
                          <a:cs typeface="Arial" panose="020B0604020202020204" pitchFamily="34" charset="0"/>
                        </a:rPr>
                        <a:t>Revalued amounts are not renewal costs required to sustain service levels</a:t>
                      </a:r>
                      <a:endParaRPr lang="en-GB" sz="1800" dirty="0">
                        <a:solidFill>
                          <a:schemeClr val="accent5"/>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solidFill>
                      <a:srgbClr val="E7EAF1"/>
                    </a:solidFill>
                  </a:tcPr>
                </a:tc>
                <a:extLst>
                  <a:ext uri="{0D108BD9-81ED-4DB2-BD59-A6C34878D82A}">
                    <a16:rowId xmlns:a16="http://schemas.microsoft.com/office/drawing/2014/main" val="3579685620"/>
                  </a:ext>
                </a:extLst>
              </a:tr>
            </a:tbl>
          </a:graphicData>
        </a:graphic>
      </p:graphicFrame>
    </p:spTree>
    <p:extLst>
      <p:ext uri="{BB962C8B-B14F-4D97-AF65-F5344CB8AC3E}">
        <p14:creationId xmlns:p14="http://schemas.microsoft.com/office/powerpoint/2010/main" val="195439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505779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Depreciation</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 PP&amp;E with a finite useful life is subject to depreciation</a:t>
            </a:r>
          </a:p>
          <a:p>
            <a:pPr marL="800100" lvl="1" indent="-34290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Rebuttable presumption that non-land items of PPE have a finite useful life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depreciable amount of an asset is expensed on a systematic basis over its useful life to surplus or deficit for each period unless it is recognized in the carrying amount of another asset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Depreciation begins when an asset is in operation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Depreciation ends at the earlier of when an asset is classified as held for sale or derecognized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Reviewed at each annual reporting date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Each significant component is depreciated separately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62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Depreciation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533400" y="1390918"/>
            <a:ext cx="8097592" cy="50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pitchFamily="34" charset="0"/>
                <a:ea typeface="ＭＳ Ｐゴシック" charset="0"/>
                <a:cs typeface="Arial" pitchFamily="34" charset="0"/>
              </a:rPr>
              <a:t>A government has a water treatment facility with the following components:</a:t>
            </a: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pitchFamily="34" charset="0"/>
                <a:ea typeface="ＭＳ Ｐゴシック" charset="0"/>
                <a:cs typeface="Arial" pitchFamily="34" charset="0"/>
              </a:rPr>
              <a:t>Assuming it was in service Jan 1, 20x0, has no residual value and is depreciated on a straight line depreciation, what is the depreciation for year ended of Dec 31, 20x0? Explain</a:t>
            </a: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pitchFamily="34" charset="0"/>
                <a:ea typeface="ＭＳ Ｐゴシック" charset="0"/>
                <a:cs typeface="Arial" pitchFamily="34" charset="0"/>
              </a:rPr>
              <a:t>How should the treatment facility be recognized? </a:t>
            </a:r>
          </a:p>
        </p:txBody>
      </p:sp>
      <p:graphicFrame>
        <p:nvGraphicFramePr>
          <p:cNvPr id="3" name="Table 2"/>
          <p:cNvGraphicFramePr>
            <a:graphicFrameLocks noGrp="1"/>
          </p:cNvGraphicFramePr>
          <p:nvPr>
            <p:extLst>
              <p:ext uri="{D42A27DB-BD31-4B8C-83A1-F6EECF244321}">
                <p14:modId xmlns:p14="http://schemas.microsoft.com/office/powerpoint/2010/main" val="1661031240"/>
              </p:ext>
            </p:extLst>
          </p:nvPr>
        </p:nvGraphicFramePr>
        <p:xfrm>
          <a:off x="1544714" y="2116091"/>
          <a:ext cx="5027721" cy="1854200"/>
        </p:xfrm>
        <a:graphic>
          <a:graphicData uri="http://schemas.openxmlformats.org/drawingml/2006/table">
            <a:tbl>
              <a:tblPr firstRow="1" bandRow="1">
                <a:tableStyleId>{5C22544A-7EE6-4342-B048-85BDC9FD1C3A}</a:tableStyleId>
              </a:tblPr>
              <a:tblGrid>
                <a:gridCol w="2024109">
                  <a:extLst>
                    <a:ext uri="{9D8B030D-6E8A-4147-A177-3AD203B41FA5}">
                      <a16:colId xmlns:a16="http://schemas.microsoft.com/office/drawing/2014/main" val="20000"/>
                    </a:ext>
                  </a:extLst>
                </a:gridCol>
                <a:gridCol w="1296140">
                  <a:extLst>
                    <a:ext uri="{9D8B030D-6E8A-4147-A177-3AD203B41FA5}">
                      <a16:colId xmlns:a16="http://schemas.microsoft.com/office/drawing/2014/main" val="20001"/>
                    </a:ext>
                  </a:extLst>
                </a:gridCol>
                <a:gridCol w="1707472">
                  <a:extLst>
                    <a:ext uri="{9D8B030D-6E8A-4147-A177-3AD203B41FA5}">
                      <a16:colId xmlns:a16="http://schemas.microsoft.com/office/drawing/2014/main" val="20002"/>
                    </a:ext>
                  </a:extLst>
                </a:gridCol>
              </a:tblGrid>
              <a:tr h="370840">
                <a:tc>
                  <a:txBody>
                    <a:bodyPr/>
                    <a:lstStyle/>
                    <a:p>
                      <a:r>
                        <a:rPr lang="en-CA" dirty="0">
                          <a:latin typeface="Arial" panose="020B0604020202020204" pitchFamily="34" charset="0"/>
                          <a:cs typeface="Arial" panose="020B0604020202020204" pitchFamily="34" charset="0"/>
                        </a:rPr>
                        <a:t>Component</a:t>
                      </a:r>
                      <a:endParaRPr lang="en-US" dirty="0">
                        <a:latin typeface="Arial" panose="020B0604020202020204" pitchFamily="34" charset="0"/>
                        <a:cs typeface="Arial" panose="020B0604020202020204" pitchFamily="34" charset="0"/>
                      </a:endParaRPr>
                    </a:p>
                  </a:txBody>
                  <a:tcPr>
                    <a:solidFill>
                      <a:srgbClr val="004692"/>
                    </a:solidFill>
                  </a:tcPr>
                </a:tc>
                <a:tc>
                  <a:txBody>
                    <a:bodyPr/>
                    <a:lstStyle/>
                    <a:p>
                      <a:r>
                        <a:rPr lang="en-CA" dirty="0">
                          <a:latin typeface="Arial" panose="020B0604020202020204" pitchFamily="34" charset="0"/>
                          <a:cs typeface="Arial" panose="020B0604020202020204" pitchFamily="34" charset="0"/>
                        </a:rPr>
                        <a:t>Cost (CU)</a:t>
                      </a:r>
                      <a:endParaRPr lang="en-US" dirty="0">
                        <a:latin typeface="Arial" panose="020B0604020202020204" pitchFamily="34" charset="0"/>
                        <a:cs typeface="Arial" panose="020B0604020202020204" pitchFamily="34" charset="0"/>
                      </a:endParaRPr>
                    </a:p>
                  </a:txBody>
                  <a:tcPr>
                    <a:solidFill>
                      <a:srgbClr val="004692"/>
                    </a:solidFill>
                  </a:tcPr>
                </a:tc>
                <a:tc>
                  <a:txBody>
                    <a:bodyPr/>
                    <a:lstStyle/>
                    <a:p>
                      <a:r>
                        <a:rPr lang="en-CA" dirty="0">
                          <a:latin typeface="Arial" panose="020B0604020202020204" pitchFamily="34" charset="0"/>
                          <a:cs typeface="Arial" panose="020B0604020202020204" pitchFamily="34" charset="0"/>
                        </a:rPr>
                        <a:t>Expected Life</a:t>
                      </a:r>
                      <a:endParaRPr lang="en-US" dirty="0">
                        <a:latin typeface="Arial" panose="020B0604020202020204" pitchFamily="34" charset="0"/>
                        <a:cs typeface="Arial" panose="020B0604020202020204" pitchFamily="34" charset="0"/>
                      </a:endParaRPr>
                    </a:p>
                  </a:txBody>
                  <a:tcPr>
                    <a:solidFill>
                      <a:srgbClr val="004692"/>
                    </a:solidFill>
                  </a:tcPr>
                </a:tc>
                <a:extLst>
                  <a:ext uri="{0D108BD9-81ED-4DB2-BD59-A6C34878D82A}">
                    <a16:rowId xmlns:a16="http://schemas.microsoft.com/office/drawing/2014/main" val="10000"/>
                  </a:ext>
                </a:extLst>
              </a:tr>
              <a:tr h="370840">
                <a:tc>
                  <a:txBody>
                    <a:bodyPr/>
                    <a:lstStyle/>
                    <a:p>
                      <a:r>
                        <a:rPr lang="en-CA" dirty="0">
                          <a:solidFill>
                            <a:schemeClr val="accent5"/>
                          </a:solidFill>
                          <a:latin typeface="Arial" panose="020B0604020202020204" pitchFamily="34" charset="0"/>
                          <a:cs typeface="Arial" panose="020B0604020202020204" pitchFamily="34" charset="0"/>
                        </a:rPr>
                        <a:t>Building Structure</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2,000,000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40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CA" dirty="0">
                          <a:solidFill>
                            <a:schemeClr val="accent5"/>
                          </a:solidFill>
                          <a:latin typeface="Arial" panose="020B0604020202020204" pitchFamily="34" charset="0"/>
                          <a:cs typeface="Arial" panose="020B0604020202020204" pitchFamily="34" charset="0"/>
                        </a:rPr>
                        <a:t>Roof</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500,000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15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CA" dirty="0">
                          <a:solidFill>
                            <a:schemeClr val="accent5"/>
                          </a:solidFill>
                          <a:latin typeface="Arial" panose="020B0604020202020204" pitchFamily="34" charset="0"/>
                          <a:cs typeface="Arial" panose="020B0604020202020204" pitchFamily="34" charset="0"/>
                        </a:rPr>
                        <a:t>Pumps</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1,000,000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10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CA" dirty="0">
                          <a:solidFill>
                            <a:schemeClr val="accent5"/>
                          </a:solidFill>
                          <a:latin typeface="Arial" panose="020B0604020202020204" pitchFamily="34" charset="0"/>
                          <a:cs typeface="Arial" panose="020B0604020202020204" pitchFamily="34" charset="0"/>
                        </a:rPr>
                        <a:t>HVAC System</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500,000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15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950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539430"/>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Derecognition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600"/>
              </a:spcBef>
              <a:spcAft>
                <a:spcPts val="60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The carrying amount of PP&amp;E is derecognized:</a:t>
            </a:r>
          </a:p>
          <a:p>
            <a:pPr marL="694944" lvl="1" indent="-347472" defTabSz="914400" fontAlgn="base">
              <a:spcBef>
                <a:spcPts val="600"/>
              </a:spcBef>
              <a:spcAft>
                <a:spcPts val="60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On disposal</a:t>
            </a:r>
          </a:p>
          <a:p>
            <a:pPr marL="694944" lvl="1" indent="-347472" defTabSz="914400" fontAlgn="base">
              <a:spcBef>
                <a:spcPts val="600"/>
              </a:spcBef>
              <a:spcAft>
                <a:spcPts val="60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When no future service potential or economic benefits is expected from its use or disposal</a:t>
            </a:r>
          </a:p>
          <a:p>
            <a:pPr marL="273050" lvl="1" indent="-273050" defTabSz="914400" fontAlgn="base">
              <a:spcBef>
                <a:spcPts val="600"/>
              </a:spcBef>
              <a:spcAft>
                <a:spcPts val="600"/>
              </a:spcAft>
              <a:buSzPct val="95000"/>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Gain or loss on </a:t>
            </a:r>
            <a:r>
              <a:rPr lang="en-US" sz="2000" kern="0" dirty="0" err="1">
                <a:solidFill>
                  <a:srgbClr val="000000">
                    <a:lumMod val="65000"/>
                    <a:lumOff val="35000"/>
                  </a:srgbClr>
                </a:solidFill>
                <a:latin typeface="Arial" pitchFamily="34" charset="0"/>
                <a:ea typeface="ＭＳ Ｐゴシック" charset="0"/>
                <a:cs typeface="Arial" pitchFamily="34" charset="0"/>
              </a:rPr>
              <a:t>derecognition</a:t>
            </a:r>
            <a:r>
              <a:rPr lang="en-US" sz="2000" kern="0" dirty="0">
                <a:solidFill>
                  <a:srgbClr val="000000">
                    <a:lumMod val="65000"/>
                    <a:lumOff val="35000"/>
                  </a:srgbClr>
                </a:solidFill>
                <a:latin typeface="Arial" pitchFamily="34" charset="0"/>
                <a:ea typeface="ＭＳ Ｐゴシック" charset="0"/>
                <a:cs typeface="Arial" pitchFamily="34" charset="0"/>
              </a:rPr>
              <a:t> is included in surplus or deficit</a:t>
            </a:r>
          </a:p>
          <a:p>
            <a:pPr marL="273050" lvl="1" indent="-273050" defTabSz="914400" fontAlgn="base">
              <a:spcBef>
                <a:spcPts val="600"/>
              </a:spcBef>
              <a:spcAft>
                <a:spcPts val="600"/>
              </a:spcAft>
              <a:buSzPct val="95000"/>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 replaced component is derecognized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10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9260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Heritage Assets – Decision Tree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600"/>
              </a:spcBef>
              <a:spcAft>
                <a:spcPts val="600"/>
              </a:spcAft>
              <a:buFontTx/>
              <a:buChar char="•"/>
              <a:defRPr/>
            </a:pP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7DE7FBA9-ABDA-1315-1CA3-7D79E93FAD81}"/>
              </a:ext>
            </a:extLst>
          </p:cNvPr>
          <p:cNvSpPr/>
          <p:nvPr/>
        </p:nvSpPr>
        <p:spPr>
          <a:xfrm>
            <a:off x="721722" y="1811382"/>
            <a:ext cx="1516560" cy="1463046"/>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Is the PPE a Heritage Item?</a:t>
            </a:r>
          </a:p>
        </p:txBody>
      </p:sp>
      <p:sp>
        <p:nvSpPr>
          <p:cNvPr id="3" name="Rectangle: Rounded Corners 2">
            <a:extLst>
              <a:ext uri="{FF2B5EF4-FFF2-40B4-BE49-F238E27FC236}">
                <a16:creationId xmlns:a16="http://schemas.microsoft.com/office/drawing/2014/main" id="{764958DB-713B-5AEE-2896-A0521DE57EDC}"/>
              </a:ext>
            </a:extLst>
          </p:cNvPr>
          <p:cNvSpPr/>
          <p:nvPr/>
        </p:nvSpPr>
        <p:spPr>
          <a:xfrm>
            <a:off x="2755176" y="1811381"/>
            <a:ext cx="1516560" cy="1463046"/>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Do the benefits associated with the PPE flow to the entity?</a:t>
            </a:r>
          </a:p>
        </p:txBody>
      </p:sp>
      <p:sp>
        <p:nvSpPr>
          <p:cNvPr id="4" name="Rectangle: Rounded Corners 3">
            <a:extLst>
              <a:ext uri="{FF2B5EF4-FFF2-40B4-BE49-F238E27FC236}">
                <a16:creationId xmlns:a16="http://schemas.microsoft.com/office/drawing/2014/main" id="{D34EE7EF-2DDA-CD78-FB95-D31C6462E6EF}"/>
              </a:ext>
            </a:extLst>
          </p:cNvPr>
          <p:cNvSpPr/>
          <p:nvPr/>
        </p:nvSpPr>
        <p:spPr>
          <a:xfrm>
            <a:off x="4836344" y="1811382"/>
            <a:ext cx="1516560" cy="1463046"/>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Cost or current value can be measured reliably?</a:t>
            </a:r>
          </a:p>
        </p:txBody>
      </p:sp>
      <p:sp>
        <p:nvSpPr>
          <p:cNvPr id="5" name="Rectangle: Rounded Corners 4">
            <a:extLst>
              <a:ext uri="{FF2B5EF4-FFF2-40B4-BE49-F238E27FC236}">
                <a16:creationId xmlns:a16="http://schemas.microsoft.com/office/drawing/2014/main" id="{755F77E2-6CCC-EC42-CE9F-4A52C1AB8B4D}"/>
              </a:ext>
            </a:extLst>
          </p:cNvPr>
          <p:cNvSpPr/>
          <p:nvPr/>
        </p:nvSpPr>
        <p:spPr>
          <a:xfrm>
            <a:off x="6915600" y="1811380"/>
            <a:ext cx="1516560" cy="1463046"/>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Recognize as heritage asset in accordance with IPSAS 45</a:t>
            </a:r>
          </a:p>
        </p:txBody>
      </p:sp>
      <p:sp>
        <p:nvSpPr>
          <p:cNvPr id="8" name="Rectangle: Rounded Corners 7">
            <a:extLst>
              <a:ext uri="{FF2B5EF4-FFF2-40B4-BE49-F238E27FC236}">
                <a16:creationId xmlns:a16="http://schemas.microsoft.com/office/drawing/2014/main" id="{D45726D3-7FE9-9583-22FE-F465479B16F8}"/>
              </a:ext>
            </a:extLst>
          </p:cNvPr>
          <p:cNvSpPr/>
          <p:nvPr/>
        </p:nvSpPr>
        <p:spPr>
          <a:xfrm>
            <a:off x="721722" y="3640184"/>
            <a:ext cx="1516560" cy="146304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Entity applies IPSAS 45 without consideration of heritage aspects</a:t>
            </a:r>
          </a:p>
        </p:txBody>
      </p:sp>
      <p:sp>
        <p:nvSpPr>
          <p:cNvPr id="9" name="Rectangle: Rounded Corners 8">
            <a:extLst>
              <a:ext uri="{FF2B5EF4-FFF2-40B4-BE49-F238E27FC236}">
                <a16:creationId xmlns:a16="http://schemas.microsoft.com/office/drawing/2014/main" id="{6D4C63D5-68BB-88DD-3900-CD378F68B244}"/>
              </a:ext>
            </a:extLst>
          </p:cNvPr>
          <p:cNvSpPr/>
          <p:nvPr/>
        </p:nvSpPr>
        <p:spPr>
          <a:xfrm>
            <a:off x="2755176" y="3640183"/>
            <a:ext cx="1516560" cy="146304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Do not recognize an asset</a:t>
            </a:r>
          </a:p>
        </p:txBody>
      </p:sp>
      <p:sp>
        <p:nvSpPr>
          <p:cNvPr id="10" name="Rectangle: Rounded Corners 9">
            <a:extLst>
              <a:ext uri="{FF2B5EF4-FFF2-40B4-BE49-F238E27FC236}">
                <a16:creationId xmlns:a16="http://schemas.microsoft.com/office/drawing/2014/main" id="{591E7AD0-E986-19BE-DE3D-0BD7C2AADD88}"/>
              </a:ext>
            </a:extLst>
          </p:cNvPr>
          <p:cNvSpPr/>
          <p:nvPr/>
        </p:nvSpPr>
        <p:spPr>
          <a:xfrm>
            <a:off x="4836344" y="3640184"/>
            <a:ext cx="1516560" cy="146304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Not recognized – provide required disclosures in IPSAS 45</a:t>
            </a:r>
          </a:p>
        </p:txBody>
      </p:sp>
      <p:cxnSp>
        <p:nvCxnSpPr>
          <p:cNvPr id="13" name="Straight Arrow Connector 12">
            <a:extLst>
              <a:ext uri="{FF2B5EF4-FFF2-40B4-BE49-F238E27FC236}">
                <a16:creationId xmlns:a16="http://schemas.microsoft.com/office/drawing/2014/main" id="{BA16A403-2E83-676B-BAC2-D2C412DAE0F7}"/>
              </a:ext>
            </a:extLst>
          </p:cNvPr>
          <p:cNvCxnSpPr>
            <a:stCxn id="2" idx="2"/>
            <a:endCxn id="8" idx="0"/>
          </p:cNvCxnSpPr>
          <p:nvPr/>
        </p:nvCxnSpPr>
        <p:spPr>
          <a:xfrm>
            <a:off x="1480002" y="3274428"/>
            <a:ext cx="0" cy="365756"/>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02E2EFE-92B1-F86E-B638-FE69B6A4B088}"/>
              </a:ext>
            </a:extLst>
          </p:cNvPr>
          <p:cNvCxnSpPr>
            <a:stCxn id="3" idx="2"/>
            <a:endCxn id="9" idx="0"/>
          </p:cNvCxnSpPr>
          <p:nvPr/>
        </p:nvCxnSpPr>
        <p:spPr>
          <a:xfrm>
            <a:off x="3513456" y="3274427"/>
            <a:ext cx="0" cy="365756"/>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632F6FE-F794-07EF-CE39-966E8CC85B14}"/>
              </a:ext>
            </a:extLst>
          </p:cNvPr>
          <p:cNvCxnSpPr>
            <a:cxnSpLocks/>
            <a:stCxn id="4" idx="2"/>
            <a:endCxn id="10" idx="0"/>
          </p:cNvCxnSpPr>
          <p:nvPr/>
        </p:nvCxnSpPr>
        <p:spPr>
          <a:xfrm>
            <a:off x="5594624" y="3274428"/>
            <a:ext cx="0" cy="365756"/>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95C8DB9-3E83-8CBB-0646-B24357DBF849}"/>
              </a:ext>
            </a:extLst>
          </p:cNvPr>
          <p:cNvCxnSpPr>
            <a:cxnSpLocks/>
          </p:cNvCxnSpPr>
          <p:nvPr/>
        </p:nvCxnSpPr>
        <p:spPr>
          <a:xfrm flipV="1">
            <a:off x="2238282" y="2542904"/>
            <a:ext cx="516894" cy="1"/>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63AB689-8417-4601-2B5D-9B5269FC90FC}"/>
              </a:ext>
            </a:extLst>
          </p:cNvPr>
          <p:cNvCxnSpPr>
            <a:cxnSpLocks/>
          </p:cNvCxnSpPr>
          <p:nvPr/>
        </p:nvCxnSpPr>
        <p:spPr>
          <a:xfrm>
            <a:off x="4271736" y="2542904"/>
            <a:ext cx="564608" cy="1"/>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1806C04-D3BF-D6A5-4469-58DD3290EE37}"/>
              </a:ext>
            </a:extLst>
          </p:cNvPr>
          <p:cNvCxnSpPr>
            <a:cxnSpLocks/>
          </p:cNvCxnSpPr>
          <p:nvPr/>
        </p:nvCxnSpPr>
        <p:spPr>
          <a:xfrm flipV="1">
            <a:off x="6352904" y="2542903"/>
            <a:ext cx="562696" cy="2"/>
          </a:xfrm>
          <a:prstGeom prst="straightConnector1">
            <a:avLst/>
          </a:prstGeom>
          <a:ln w="28575">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B835E5F0-8CEC-1461-46FF-71BD98B6B72B}"/>
              </a:ext>
            </a:extLst>
          </p:cNvPr>
          <p:cNvSpPr txBox="1"/>
          <p:nvPr/>
        </p:nvSpPr>
        <p:spPr>
          <a:xfrm>
            <a:off x="2284139" y="2225337"/>
            <a:ext cx="425181" cy="307777"/>
          </a:xfrm>
          <a:prstGeom prst="rect">
            <a:avLst/>
          </a:prstGeom>
          <a:noFill/>
        </p:spPr>
        <p:txBody>
          <a:bodyPr wrap="none" rtlCol="0">
            <a:spAutoFit/>
          </a:bodyPr>
          <a:lstStyle/>
          <a:p>
            <a:r>
              <a:rPr lang="en-GB" sz="1400" b="1" dirty="0">
                <a:solidFill>
                  <a:schemeClr val="accent5"/>
                </a:solidFill>
              </a:rPr>
              <a:t>Yes</a:t>
            </a:r>
          </a:p>
        </p:txBody>
      </p:sp>
      <p:sp>
        <p:nvSpPr>
          <p:cNvPr id="25" name="TextBox 24">
            <a:extLst>
              <a:ext uri="{FF2B5EF4-FFF2-40B4-BE49-F238E27FC236}">
                <a16:creationId xmlns:a16="http://schemas.microsoft.com/office/drawing/2014/main" id="{0E3621DA-DAA2-3F65-E6C9-1E3CC4F474C9}"/>
              </a:ext>
            </a:extLst>
          </p:cNvPr>
          <p:cNvSpPr txBox="1"/>
          <p:nvPr/>
        </p:nvSpPr>
        <p:spPr>
          <a:xfrm>
            <a:off x="4341450" y="2223848"/>
            <a:ext cx="425181" cy="307777"/>
          </a:xfrm>
          <a:prstGeom prst="rect">
            <a:avLst/>
          </a:prstGeom>
          <a:noFill/>
        </p:spPr>
        <p:txBody>
          <a:bodyPr wrap="none" rtlCol="0">
            <a:spAutoFit/>
          </a:bodyPr>
          <a:lstStyle/>
          <a:p>
            <a:r>
              <a:rPr lang="en-GB" sz="1400" b="1" dirty="0">
                <a:solidFill>
                  <a:schemeClr val="accent5"/>
                </a:solidFill>
              </a:rPr>
              <a:t>Yes</a:t>
            </a:r>
          </a:p>
        </p:txBody>
      </p:sp>
      <p:sp>
        <p:nvSpPr>
          <p:cNvPr id="26" name="TextBox 25">
            <a:extLst>
              <a:ext uri="{FF2B5EF4-FFF2-40B4-BE49-F238E27FC236}">
                <a16:creationId xmlns:a16="http://schemas.microsoft.com/office/drawing/2014/main" id="{EA741FA7-5A80-56B8-F49E-F6D79B31E499}"/>
              </a:ext>
            </a:extLst>
          </p:cNvPr>
          <p:cNvSpPr txBox="1"/>
          <p:nvPr/>
        </p:nvSpPr>
        <p:spPr>
          <a:xfrm>
            <a:off x="6421662" y="2223847"/>
            <a:ext cx="425181" cy="307777"/>
          </a:xfrm>
          <a:prstGeom prst="rect">
            <a:avLst/>
          </a:prstGeom>
          <a:noFill/>
        </p:spPr>
        <p:txBody>
          <a:bodyPr wrap="none" rtlCol="0">
            <a:spAutoFit/>
          </a:bodyPr>
          <a:lstStyle/>
          <a:p>
            <a:r>
              <a:rPr lang="en-GB" sz="1400" b="1" dirty="0">
                <a:solidFill>
                  <a:schemeClr val="accent5"/>
                </a:solidFill>
              </a:rPr>
              <a:t>Yes</a:t>
            </a:r>
          </a:p>
        </p:txBody>
      </p:sp>
      <p:sp>
        <p:nvSpPr>
          <p:cNvPr id="27" name="TextBox 26">
            <a:extLst>
              <a:ext uri="{FF2B5EF4-FFF2-40B4-BE49-F238E27FC236}">
                <a16:creationId xmlns:a16="http://schemas.microsoft.com/office/drawing/2014/main" id="{ACE6F424-1A1A-827D-0C5D-5C679FCA0EE7}"/>
              </a:ext>
            </a:extLst>
          </p:cNvPr>
          <p:cNvSpPr txBox="1"/>
          <p:nvPr/>
        </p:nvSpPr>
        <p:spPr>
          <a:xfrm>
            <a:off x="1482853" y="3283372"/>
            <a:ext cx="399468" cy="307777"/>
          </a:xfrm>
          <a:prstGeom prst="rect">
            <a:avLst/>
          </a:prstGeom>
          <a:noFill/>
        </p:spPr>
        <p:txBody>
          <a:bodyPr wrap="none" rtlCol="0">
            <a:spAutoFit/>
          </a:bodyPr>
          <a:lstStyle/>
          <a:p>
            <a:r>
              <a:rPr lang="en-GB" sz="1400" b="1" dirty="0">
                <a:solidFill>
                  <a:schemeClr val="accent5"/>
                </a:solidFill>
              </a:rPr>
              <a:t>No</a:t>
            </a:r>
          </a:p>
        </p:txBody>
      </p:sp>
      <p:sp>
        <p:nvSpPr>
          <p:cNvPr id="28" name="TextBox 27">
            <a:extLst>
              <a:ext uri="{FF2B5EF4-FFF2-40B4-BE49-F238E27FC236}">
                <a16:creationId xmlns:a16="http://schemas.microsoft.com/office/drawing/2014/main" id="{FC57CC57-6442-EEBA-618A-AD0F2B840A81}"/>
              </a:ext>
            </a:extLst>
          </p:cNvPr>
          <p:cNvSpPr txBox="1"/>
          <p:nvPr/>
        </p:nvSpPr>
        <p:spPr>
          <a:xfrm>
            <a:off x="3549377" y="3286825"/>
            <a:ext cx="399468" cy="307777"/>
          </a:xfrm>
          <a:prstGeom prst="rect">
            <a:avLst/>
          </a:prstGeom>
          <a:noFill/>
        </p:spPr>
        <p:txBody>
          <a:bodyPr wrap="none" rtlCol="0">
            <a:spAutoFit/>
          </a:bodyPr>
          <a:lstStyle/>
          <a:p>
            <a:r>
              <a:rPr lang="en-GB" sz="1400" b="1" dirty="0">
                <a:solidFill>
                  <a:schemeClr val="accent5"/>
                </a:solidFill>
              </a:rPr>
              <a:t>No</a:t>
            </a:r>
          </a:p>
        </p:txBody>
      </p:sp>
      <p:sp>
        <p:nvSpPr>
          <p:cNvPr id="29" name="TextBox 28">
            <a:extLst>
              <a:ext uri="{FF2B5EF4-FFF2-40B4-BE49-F238E27FC236}">
                <a16:creationId xmlns:a16="http://schemas.microsoft.com/office/drawing/2014/main" id="{C3291F9C-E0F2-07B3-8B15-49E280870C07}"/>
              </a:ext>
            </a:extLst>
          </p:cNvPr>
          <p:cNvSpPr txBox="1"/>
          <p:nvPr/>
        </p:nvSpPr>
        <p:spPr>
          <a:xfrm>
            <a:off x="5594624" y="3306635"/>
            <a:ext cx="399468" cy="307777"/>
          </a:xfrm>
          <a:prstGeom prst="rect">
            <a:avLst/>
          </a:prstGeom>
          <a:noFill/>
        </p:spPr>
        <p:txBody>
          <a:bodyPr wrap="none" rtlCol="0">
            <a:spAutoFit/>
          </a:bodyPr>
          <a:lstStyle/>
          <a:p>
            <a:r>
              <a:rPr lang="en-GB" sz="1400" b="1" dirty="0">
                <a:solidFill>
                  <a:schemeClr val="accent5"/>
                </a:solidFill>
              </a:rPr>
              <a:t>No</a:t>
            </a:r>
          </a:p>
        </p:txBody>
      </p:sp>
    </p:spTree>
    <p:extLst>
      <p:ext uri="{BB962C8B-B14F-4D97-AF65-F5344CB8AC3E}">
        <p14:creationId xmlns:p14="http://schemas.microsoft.com/office/powerpoint/2010/main" val="407411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299" y="881956"/>
            <a:ext cx="8335191" cy="43396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Useful Life of Heritage Assets</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For a heritage asset to have an indefinite useful life, an analysis of the relevant factors should show that it is reasonable to consider that there is no foreseeable limit to the period over which it is expected to provide service potential</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Examples include a heritage painting or sculpture held in a protective environment that is carefully controlled to preserve the asset</a:t>
            </a:r>
            <a:endParaRPr lang="en-US" kern="0" dirty="0">
              <a:solidFill>
                <a:schemeClr val="bg1">
                  <a:lumMod val="50000"/>
                </a:schemeClr>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Main factors to consider:</a:t>
            </a:r>
          </a:p>
          <a:p>
            <a:pPr marL="800100" lvl="1" indent="-342900" defTabSz="914400" fontAlgn="base">
              <a:spcBef>
                <a:spcPts val="776"/>
              </a:spcBef>
              <a:spcAft>
                <a:spcPct val="0"/>
              </a:spcAft>
              <a:buFontTx/>
              <a:buChar char="•"/>
            </a:pPr>
            <a:r>
              <a:rPr lang="en-GB" b="1" kern="0" dirty="0">
                <a:solidFill>
                  <a:srgbClr val="000000">
                    <a:lumMod val="65000"/>
                    <a:lumOff val="35000"/>
                  </a:srgbClr>
                </a:solidFill>
                <a:latin typeface="Arial" pitchFamily="34" charset="0"/>
                <a:ea typeface="ＭＳ Ｐゴシック" charset="0"/>
                <a:cs typeface="Arial" pitchFamily="34" charset="0"/>
              </a:rPr>
              <a:t>Period providing service potential </a:t>
            </a:r>
            <a:r>
              <a:rPr lang="en-GB" kern="0" dirty="0">
                <a:solidFill>
                  <a:srgbClr val="000000">
                    <a:lumMod val="65000"/>
                    <a:lumOff val="35000"/>
                  </a:srgbClr>
                </a:solidFill>
                <a:latin typeface="Arial" pitchFamily="34" charset="0"/>
                <a:ea typeface="ＭＳ Ｐゴシック" charset="0"/>
                <a:cs typeface="Arial" pitchFamily="34" charset="0"/>
              </a:rPr>
              <a:t>– to the best of the entity’s knowledge, the asset is expected to provide service potential indefinitely</a:t>
            </a:r>
          </a:p>
          <a:p>
            <a:pPr marL="800100" lvl="1" indent="-342900" defTabSz="914400" fontAlgn="base">
              <a:spcBef>
                <a:spcPts val="776"/>
              </a:spcBef>
              <a:spcAft>
                <a:spcPct val="0"/>
              </a:spcAft>
              <a:buFontTx/>
              <a:buChar char="•"/>
            </a:pPr>
            <a:r>
              <a:rPr lang="en-GB" b="1" kern="0" dirty="0">
                <a:solidFill>
                  <a:srgbClr val="000000">
                    <a:lumMod val="65000"/>
                    <a:lumOff val="35000"/>
                  </a:srgbClr>
                </a:solidFill>
                <a:latin typeface="Arial" pitchFamily="34" charset="0"/>
                <a:ea typeface="ＭＳ Ｐゴシック" charset="0"/>
                <a:cs typeface="Arial" pitchFamily="34" charset="0"/>
              </a:rPr>
              <a:t>Usage</a:t>
            </a:r>
            <a:r>
              <a:rPr lang="en-GB" kern="0" dirty="0">
                <a:solidFill>
                  <a:srgbClr val="000000">
                    <a:lumMod val="65000"/>
                    <a:lumOff val="35000"/>
                  </a:srgbClr>
                </a:solidFill>
                <a:latin typeface="Arial" pitchFamily="34" charset="0"/>
                <a:ea typeface="ＭＳ Ｐゴシック" charset="0"/>
                <a:cs typeface="Arial" pitchFamily="34" charset="0"/>
              </a:rPr>
              <a:t> – should not result in physical wear and tear to the asset</a:t>
            </a:r>
          </a:p>
          <a:p>
            <a:pPr marL="800100" lvl="1" indent="-342900" defTabSz="914400" fontAlgn="base">
              <a:spcBef>
                <a:spcPts val="776"/>
              </a:spcBef>
              <a:spcAft>
                <a:spcPct val="0"/>
              </a:spcAft>
              <a:buFontTx/>
              <a:buChar char="•"/>
            </a:pPr>
            <a:r>
              <a:rPr lang="en-GB" b="1" kern="0" dirty="0">
                <a:solidFill>
                  <a:srgbClr val="000000">
                    <a:lumMod val="65000"/>
                    <a:lumOff val="35000"/>
                  </a:srgbClr>
                </a:solidFill>
                <a:latin typeface="Arial" pitchFamily="34" charset="0"/>
                <a:ea typeface="ＭＳ Ｐゴシック" charset="0"/>
                <a:cs typeface="Arial" pitchFamily="34" charset="0"/>
              </a:rPr>
              <a:t>Preservation</a:t>
            </a:r>
            <a:r>
              <a:rPr lang="en-GB" kern="0" dirty="0">
                <a:solidFill>
                  <a:srgbClr val="000000">
                    <a:lumMod val="65000"/>
                    <a:lumOff val="35000"/>
                  </a:srgbClr>
                </a:solidFill>
                <a:latin typeface="Arial" pitchFamily="34" charset="0"/>
                <a:ea typeface="ＭＳ Ｐゴシック" charset="0"/>
                <a:cs typeface="Arial" pitchFamily="34" charset="0"/>
              </a:rPr>
              <a:t> – past actions known and preservation plan in place</a:t>
            </a:r>
          </a:p>
        </p:txBody>
      </p:sp>
    </p:spTree>
    <p:extLst>
      <p:ext uri="{BB962C8B-B14F-4D97-AF65-F5344CB8AC3E}">
        <p14:creationId xmlns:p14="http://schemas.microsoft.com/office/powerpoint/2010/main" val="159648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299" y="881956"/>
            <a:ext cx="8335191"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Land under or over Infrastructure</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All land should be separately accounted for, including land under or over infrastructure assets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Land under or over infrastructure assets accounted for under the current value model should be valued at current operational value or fair value</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Because the infrastructure asset itself is a specialized asset, market approach will often be challenging to apply - cost approach will be easier</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Under IPSAS 46, </a:t>
            </a:r>
            <a:r>
              <a:rPr lang="en-GB" sz="2000" i="1" kern="0" dirty="0">
                <a:solidFill>
                  <a:srgbClr val="000000">
                    <a:lumMod val="65000"/>
                    <a:lumOff val="35000"/>
                  </a:srgbClr>
                </a:solidFill>
                <a:latin typeface="Arial" pitchFamily="34" charset="0"/>
                <a:ea typeface="ＭＳ Ｐゴシック" charset="0"/>
                <a:cs typeface="Arial" pitchFamily="34" charset="0"/>
              </a:rPr>
              <a:t>Measurement</a:t>
            </a:r>
            <a:r>
              <a:rPr lang="en-GB" sz="2000" kern="0" dirty="0">
                <a:solidFill>
                  <a:srgbClr val="000000">
                    <a:lumMod val="65000"/>
                    <a:lumOff val="35000"/>
                  </a:srgbClr>
                </a:solidFill>
                <a:latin typeface="Arial" pitchFamily="34" charset="0"/>
                <a:ea typeface="ＭＳ Ｐゴシック" charset="0"/>
                <a:cs typeface="Arial" pitchFamily="34" charset="0"/>
              </a:rPr>
              <a:t>, cost approach is a technique that reflects current replacement cost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Current replacement cost of the land under or over infrastructure is based on the current value of the land based on the existing site</a:t>
            </a:r>
          </a:p>
        </p:txBody>
      </p:sp>
    </p:spTree>
    <p:extLst>
      <p:ext uri="{BB962C8B-B14F-4D97-AF65-F5344CB8AC3E}">
        <p14:creationId xmlns:p14="http://schemas.microsoft.com/office/powerpoint/2010/main" val="181193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77404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299" y="881956"/>
            <a:ext cx="8335191" cy="432939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Depreciation of Infrastructure</a:t>
            </a:r>
          </a:p>
          <a:p>
            <a:endParaRPr lang="en-US" sz="8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Judgment is required in determining whether those parts of the assets or similar group of assets that make up the infrastructure asset networks or systems are significant in relation to the whole infrastructure asset network or system when determining whether or not to treat them separately</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For financial reporting purposes, the following indicators can be helpful in identifying significant parts of an item of property, plant, and equipment: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Parts should be separately identifiable and measurable;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Parts should have significant value in relation to the asset; and</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Parts should have different estimated useful lives.</a:t>
            </a:r>
          </a:p>
        </p:txBody>
      </p:sp>
    </p:spTree>
    <p:extLst>
      <p:ext uri="{BB962C8B-B14F-4D97-AF65-F5344CB8AC3E}">
        <p14:creationId xmlns:p14="http://schemas.microsoft.com/office/powerpoint/2010/main" val="4278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503727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PP&amp;E Primary 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For each class</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measurement bases</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depreciation methods</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useful lives or the depreciation rates used</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Gross carrying amount and accumulated depreciations at beginning and end</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Reconciliation of opening and closing balances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Specific disclosures for the revaluation model and current </a:t>
            </a:r>
            <a:r>
              <a:rPr lang="en-US" sz="2000" kern="0">
                <a:solidFill>
                  <a:srgbClr val="000000">
                    <a:lumMod val="65000"/>
                    <a:lumOff val="35000"/>
                  </a:srgbClr>
                </a:solidFill>
                <a:latin typeface="Arial" pitchFamily="34" charset="0"/>
                <a:ea typeface="ＭＳ Ｐゴシック" charset="0"/>
                <a:cs typeface="Arial" pitchFamily="34" charset="0"/>
              </a:rPr>
              <a:t>value measurements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Other disclosures e.g. restrictions on title, contractual commitments etc.</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152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Continuity Schedule - Building Class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36431" y="1337280"/>
            <a:ext cx="6627254" cy="3924546"/>
          </a:xfrm>
          <a:prstGeom prst="rect">
            <a:avLst/>
          </a:prstGeom>
        </p:spPr>
      </p:pic>
    </p:spTree>
    <p:extLst>
      <p:ext uri="{BB962C8B-B14F-4D97-AF65-F5344CB8AC3E}">
        <p14:creationId xmlns:p14="http://schemas.microsoft.com/office/powerpoint/2010/main" val="241791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477875"/>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Disclosure of Unrecognized Heritage Assets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Where heritage assets or a class of heritage assets are not recognized in the financial statements because, at initial measurement, its cost or current value cannot be measured reliably, the entity will need to disclose:</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difficulties in obtaining a reliable measurement that prevented recognition; and</a:t>
            </a:r>
          </a:p>
          <a:p>
            <a:pPr marL="800100" lvl="1" indent="-342900" defTabSz="914400" fontAlgn="base">
              <a:spcBef>
                <a:spcPts val="776"/>
              </a:spcBef>
              <a:spcAft>
                <a:spcPct val="0"/>
              </a:spcAft>
              <a:buFontTx/>
              <a:buChar char="•"/>
            </a:pPr>
            <a:r>
              <a:rPr lang="en-GB" dirty="0">
                <a:solidFill>
                  <a:schemeClr val="bg1">
                    <a:lumMod val="50000"/>
                  </a:schemeClr>
                </a:solidFill>
                <a:latin typeface="Arial" panose="020B0604020202020204" pitchFamily="34" charset="0"/>
                <a:cs typeface="Arial" panose="020B0604020202020204" pitchFamily="34" charset="0"/>
              </a:rPr>
              <a:t>The significance of the unrecognized heritage property, plant, and equipment in relation to delivery of the entity’s objectives.</a:t>
            </a:r>
            <a:endParaRPr lang="en-US"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93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Borrowing Costs – IPSAS 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“Benchmark treatment” - borrowing costs expensed in the period incurred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“Allowed alternative treatment” - borrowing costs directly attributable to acquisition of qualifying asset included in cost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Qualifying asset is one that takes a substantial period of time to get ready for its intended use (PP&amp;E, some inventories, intangible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Guidance provided on which costs are eligible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000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93468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Impairment – IPSAS 21 and IPSAS 26</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loss in future economic benefits or service potential in excess of depreciation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Assessed at each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21, </a:t>
            </a:r>
            <a:r>
              <a:rPr lang="en-US" sz="2000" i="1" kern="0" dirty="0">
                <a:solidFill>
                  <a:srgbClr val="000000">
                    <a:lumMod val="65000"/>
                    <a:lumOff val="35000"/>
                  </a:srgbClr>
                </a:solidFill>
                <a:latin typeface="Arial" pitchFamily="34" charset="0"/>
                <a:ea typeface="ＭＳ Ｐゴシック" charset="0"/>
                <a:cs typeface="Arial" pitchFamily="34" charset="0"/>
              </a:rPr>
              <a:t>Impairment of Non-Cash Generating Assets</a:t>
            </a:r>
            <a:r>
              <a:rPr lang="en-US" sz="2000" kern="0" dirty="0">
                <a:solidFill>
                  <a:srgbClr val="000000">
                    <a:lumMod val="65000"/>
                    <a:lumOff val="35000"/>
                  </a:srgbClr>
                </a:solidFill>
                <a:latin typeface="Arial" pitchFamily="34" charset="0"/>
                <a:ea typeface="ＭＳ Ｐゴシック" charset="0"/>
                <a:cs typeface="Arial" pitchFamily="34" charset="0"/>
              </a:rPr>
              <a:t> or IPSAS 26, </a:t>
            </a:r>
            <a:r>
              <a:rPr lang="en-US" sz="2000" i="1" kern="0" dirty="0">
                <a:solidFill>
                  <a:srgbClr val="000000">
                    <a:lumMod val="65000"/>
                    <a:lumOff val="35000"/>
                  </a:srgbClr>
                </a:solidFill>
                <a:latin typeface="Arial" pitchFamily="34" charset="0"/>
                <a:ea typeface="ＭＳ Ｐゴシック" charset="0"/>
                <a:cs typeface="Arial" pitchFamily="34" charset="0"/>
              </a:rPr>
              <a:t>Impairment of Cash Generating Assets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 cash-generating asset is held with the primary objective of generating commercial return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Non-cash-generating assets are all other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Asset is written down to recoverable amount if impaired</a:t>
            </a:r>
            <a:r>
              <a:rPr lang="en-US" sz="2400" kern="0" dirty="0">
                <a:solidFill>
                  <a:srgbClr val="000000">
                    <a:lumMod val="65000"/>
                    <a:lumOff val="35000"/>
                  </a:srgbClr>
                </a:solidFill>
                <a:latin typeface="Arial" pitchFamily="34" charset="0"/>
                <a:ea typeface="ＭＳ Ｐゴシック" charset="0"/>
                <a:cs typeface="Arial" pitchFamily="34" charset="0"/>
              </a:rPr>
              <a:t> </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50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pic>
        <p:nvPicPr>
          <p:cNvPr id="2" name="Picture 1"/>
          <p:cNvPicPr>
            <a:picLocks noChangeAspect="1"/>
          </p:cNvPicPr>
          <p:nvPr/>
        </p:nvPicPr>
        <p:blipFill>
          <a:blip r:embed="rId3"/>
          <a:stretch>
            <a:fillRect/>
          </a:stretch>
        </p:blipFill>
        <p:spPr>
          <a:xfrm>
            <a:off x="887767" y="767823"/>
            <a:ext cx="7224166" cy="912115"/>
          </a:xfrm>
          <a:prstGeom prst="rect">
            <a:avLst/>
          </a:prstGeom>
        </p:spPr>
      </p:pic>
      <p:pic>
        <p:nvPicPr>
          <p:cNvPr id="3" name="Picture 2"/>
          <p:cNvPicPr>
            <a:picLocks noChangeAspect="1"/>
          </p:cNvPicPr>
          <p:nvPr/>
        </p:nvPicPr>
        <p:blipFill>
          <a:blip r:embed="rId4"/>
          <a:stretch>
            <a:fillRect/>
          </a:stretch>
        </p:blipFill>
        <p:spPr>
          <a:xfrm>
            <a:off x="814181" y="1679938"/>
            <a:ext cx="7297751" cy="2191251"/>
          </a:xfrm>
          <a:prstGeom prst="rect">
            <a:avLst/>
          </a:prstGeom>
        </p:spPr>
      </p:pic>
      <p:pic>
        <p:nvPicPr>
          <p:cNvPr id="4" name="Picture 3"/>
          <p:cNvPicPr>
            <a:picLocks noChangeAspect="1"/>
          </p:cNvPicPr>
          <p:nvPr/>
        </p:nvPicPr>
        <p:blipFill>
          <a:blip r:embed="rId5"/>
          <a:stretch>
            <a:fillRect/>
          </a:stretch>
        </p:blipFill>
        <p:spPr>
          <a:xfrm>
            <a:off x="814182" y="3901627"/>
            <a:ext cx="3332816" cy="1182465"/>
          </a:xfrm>
          <a:prstGeom prst="rect">
            <a:avLst/>
          </a:prstGeom>
        </p:spPr>
      </p:pic>
      <p:pic>
        <p:nvPicPr>
          <p:cNvPr id="5" name="Picture 4"/>
          <p:cNvPicPr>
            <a:picLocks noChangeAspect="1"/>
          </p:cNvPicPr>
          <p:nvPr/>
        </p:nvPicPr>
        <p:blipFill>
          <a:blip r:embed="rId6"/>
          <a:stretch>
            <a:fillRect/>
          </a:stretch>
        </p:blipFill>
        <p:spPr>
          <a:xfrm>
            <a:off x="4762322" y="3871189"/>
            <a:ext cx="3349611" cy="1331317"/>
          </a:xfrm>
          <a:prstGeom prst="rect">
            <a:avLst/>
          </a:prstGeom>
        </p:spPr>
      </p:pic>
    </p:spTree>
    <p:extLst>
      <p:ext uri="{BB962C8B-B14F-4D97-AF65-F5344CB8AC3E}">
        <p14:creationId xmlns:p14="http://schemas.microsoft.com/office/powerpoint/2010/main" val="119465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33036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751327"/>
            <a:ext cx="8089900" cy="35907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Property, Plant, and Equipment (PP&amp;E)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Property, Plant, and Equipment are tangible items that: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Are held for use in the production or supply of goods or services, for rental to others, or for administrative purposes; 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Are expected to be used during more than one reporting period.</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Weapons systems and infrastructure assets meet the definition</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Tangible heritage assets meet the definition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25631" y="881956"/>
            <a:ext cx="8089900" cy="40523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 Limitations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b="1" kern="0" dirty="0">
                <a:solidFill>
                  <a:srgbClr val="000000">
                    <a:lumMod val="65000"/>
                    <a:lumOff val="35000"/>
                  </a:srgbClr>
                </a:solidFill>
                <a:latin typeface="Arial" pitchFamily="34" charset="0"/>
                <a:ea typeface="ＭＳ Ｐゴシック" charset="0"/>
                <a:cs typeface="Arial" pitchFamily="34" charset="0"/>
              </a:rPr>
              <a:t>Does</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b="1" kern="0" dirty="0">
                <a:solidFill>
                  <a:srgbClr val="000000">
                    <a:lumMod val="65000"/>
                    <a:lumOff val="35000"/>
                  </a:srgbClr>
                </a:solidFill>
                <a:latin typeface="Arial" pitchFamily="34" charset="0"/>
                <a:ea typeface="ＭＳ Ｐゴシック" charset="0"/>
                <a:cs typeface="Arial" pitchFamily="34" charset="0"/>
              </a:rPr>
              <a:t>not</a:t>
            </a:r>
            <a:r>
              <a:rPr lang="en-US" sz="2000" kern="0" dirty="0">
                <a:solidFill>
                  <a:srgbClr val="000000">
                    <a:lumMod val="65000"/>
                    <a:lumOff val="35000"/>
                  </a:srgbClr>
                </a:solidFill>
                <a:latin typeface="Arial" pitchFamily="34" charset="0"/>
                <a:ea typeface="ＭＳ Ｐゴシック" charset="0"/>
                <a:cs typeface="Arial" pitchFamily="34" charset="0"/>
              </a:rPr>
              <a:t> apply to:</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Biological assets related to agricultural activity (with the exception of bearer plants, which are in the scope of IPSAS 45)</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Mineral reserves such as oil, natural gas and similar non-regenerative resources</a:t>
            </a:r>
          </a:p>
          <a:p>
            <a:pPr marL="694944" lvl="1" indent="-347472" defTabSz="914400" fontAlgn="base">
              <a:spcBef>
                <a:spcPts val="776"/>
              </a:spcBef>
              <a:spcAft>
                <a:spcPct val="0"/>
              </a:spcAft>
              <a:buFontTx/>
              <a:buChar char="–"/>
              <a:defRPr/>
            </a:pPr>
            <a:r>
              <a:rPr lang="en-GB" kern="0" dirty="0">
                <a:solidFill>
                  <a:srgbClr val="000000">
                    <a:lumMod val="65000"/>
                    <a:lumOff val="35000"/>
                  </a:srgbClr>
                </a:solidFill>
                <a:latin typeface="Arial" pitchFamily="34" charset="0"/>
                <a:ea typeface="ＭＳ Ｐゴシック" charset="0"/>
                <a:cs typeface="Arial" pitchFamily="34" charset="0"/>
              </a:rPr>
              <a:t>Property, plant, and equipment classified as held for sale (see</a:t>
            </a:r>
            <a:br>
              <a:rPr lang="en-GB" kern="0" dirty="0">
                <a:solidFill>
                  <a:srgbClr val="000000">
                    <a:lumMod val="65000"/>
                    <a:lumOff val="35000"/>
                  </a:srgbClr>
                </a:solidFill>
                <a:latin typeface="Arial" pitchFamily="34" charset="0"/>
                <a:ea typeface="ＭＳ Ｐゴシック" charset="0"/>
                <a:cs typeface="Arial" pitchFamily="34" charset="0"/>
              </a:rPr>
            </a:br>
            <a:r>
              <a:rPr lang="en-GB" kern="0" dirty="0">
                <a:solidFill>
                  <a:srgbClr val="000000">
                    <a:lumMod val="65000"/>
                    <a:lumOff val="35000"/>
                  </a:srgbClr>
                </a:solidFill>
                <a:latin typeface="Arial" pitchFamily="34" charset="0"/>
                <a:ea typeface="ＭＳ Ｐゴシック" charset="0"/>
                <a:cs typeface="Arial" pitchFamily="34" charset="0"/>
              </a:rPr>
              <a:t>IPSAS 44, </a:t>
            </a:r>
            <a:r>
              <a:rPr lang="en-GB" i="1" kern="0" dirty="0">
                <a:solidFill>
                  <a:srgbClr val="000000">
                    <a:lumMod val="65000"/>
                    <a:lumOff val="35000"/>
                  </a:srgbClr>
                </a:solidFill>
                <a:latin typeface="Arial" pitchFamily="34" charset="0"/>
                <a:ea typeface="ＭＳ Ｐゴシック" charset="0"/>
                <a:cs typeface="Arial" pitchFamily="34" charset="0"/>
              </a:rPr>
              <a:t>Non-current Assets Held for Sale and Discontinued Operations</a:t>
            </a:r>
          </a:p>
          <a:p>
            <a:pPr marL="694944" lvl="1" indent="-347472" defTabSz="914400" fontAlgn="base">
              <a:spcBef>
                <a:spcPts val="776"/>
              </a:spcBef>
              <a:spcAft>
                <a:spcPct val="0"/>
              </a:spcAft>
              <a:buFontTx/>
              <a:buChar char="–"/>
              <a:defRPr/>
            </a:pPr>
            <a:r>
              <a:rPr lang="en-GB" kern="0" dirty="0">
                <a:solidFill>
                  <a:srgbClr val="000000">
                    <a:lumMod val="65000"/>
                    <a:lumOff val="35000"/>
                  </a:srgbClr>
                </a:solidFill>
                <a:latin typeface="Arial" pitchFamily="34" charset="0"/>
                <a:ea typeface="ＭＳ Ｐゴシック" charset="0"/>
                <a:cs typeface="Arial" pitchFamily="34" charset="0"/>
              </a:rPr>
              <a:t>The recognition and measurement of exploration and evaluation assets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76998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Principle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cost of an item of property, plant, and equipment shall be recognized as an asset if, and only if:</a:t>
            </a:r>
          </a:p>
          <a:p>
            <a:pPr marL="694944" lvl="1" indent="-347472" defTabSz="914400" fontAlgn="base">
              <a:spcBef>
                <a:spcPts val="776"/>
              </a:spcBef>
              <a:spcAft>
                <a:spcPct val="0"/>
              </a:spcAft>
              <a:buClr>
                <a:srgbClr val="000000"/>
              </a:buClr>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It is probable that future service potential or economic benefits associated with the item will flow to the entity; and</a:t>
            </a:r>
          </a:p>
          <a:p>
            <a:pPr marL="694944" lvl="1" indent="-347472" defTabSz="914400" fontAlgn="base">
              <a:spcBef>
                <a:spcPts val="776"/>
              </a:spcBef>
              <a:spcAft>
                <a:spcPct val="0"/>
              </a:spcAft>
              <a:buClr>
                <a:srgbClr val="000000"/>
              </a:buClr>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item can be measured reliably.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88797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Issues Example</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municipality has spent CU 12 million to install equipment at its water treatment facility to meet new provincial water quality regulations.  The equipment has had no effect on the quality and volume of the water treated or the expected life of the treatment plant. </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Should the expenditure be capitalized as PP&amp;E?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Recognition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Spare parts and servicing equipment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Major parts, and standby equipment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Aggregation of items</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65029" y="593857"/>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Examples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Scenario 1 - </a:t>
            </a:r>
            <a:r>
              <a:rPr lang="en-GB" sz="2000" kern="0" dirty="0">
                <a:solidFill>
                  <a:srgbClr val="000000">
                    <a:lumMod val="65000"/>
                    <a:lumOff val="35000"/>
                  </a:srgbClr>
                </a:solidFill>
                <a:latin typeface="Arial" pitchFamily="34" charset="0"/>
                <a:ea typeface="ＭＳ Ｐゴシック" charset="0"/>
                <a:cs typeface="Arial" pitchFamily="34" charset="0"/>
              </a:rPr>
              <a:t>A hospital has installed two identical back-up generators to provide electric power when there is a power disruption. The second generator will be used in the unlikely event that the first generator fails.</a:t>
            </a: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Scenario 2 - </a:t>
            </a:r>
            <a:r>
              <a:rPr lang="en-GB" sz="2000" kern="0" dirty="0">
                <a:solidFill>
                  <a:srgbClr val="000000">
                    <a:lumMod val="65000"/>
                    <a:lumOff val="35000"/>
                  </a:srgbClr>
                </a:solidFill>
                <a:latin typeface="Arial" pitchFamily="34" charset="0"/>
                <a:ea typeface="ＭＳ Ｐゴシック" charset="0"/>
                <a:cs typeface="Arial" pitchFamily="34" charset="0"/>
              </a:rPr>
              <a:t>A local government maintains a supply of spare backup electric motors in its water treatment plant. The motors are readily available from suppliers in the market.</a:t>
            </a: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How should the costs be recognized under each scenario? Why?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3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Initial Measurement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item of PP&amp;E that qualifies for recognition as an asset is measured at its cost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Elements of cost includes</a:t>
            </a:r>
          </a:p>
          <a:p>
            <a:pPr marL="694944" lvl="1" indent="-347472" defTabSz="914400" fontAlgn="base">
              <a:spcBef>
                <a:spcPts val="776"/>
              </a:spcBef>
              <a:spcAft>
                <a:spcPct val="0"/>
              </a:spcAft>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Purchase price (including import duties/taxes net of trade discounts and rebates)</a:t>
            </a:r>
          </a:p>
          <a:p>
            <a:pPr marL="694944" lvl="1" indent="-347472" defTabSz="914400" fontAlgn="base">
              <a:spcBef>
                <a:spcPts val="776"/>
              </a:spcBef>
              <a:spcAft>
                <a:spcPct val="0"/>
              </a:spcAft>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Costs directly attributable</a:t>
            </a:r>
          </a:p>
          <a:p>
            <a:pPr marL="694944" lvl="1" indent="-347472" defTabSz="914400" fontAlgn="base">
              <a:spcBef>
                <a:spcPts val="776"/>
              </a:spcBef>
              <a:spcAft>
                <a:spcPct val="0"/>
              </a:spcAft>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Estimate of obligations associated with retirement, disposal or abandonment</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item acquired in a non-exchange transaction is measured at its deemed cost. Deemed cost is measured by applying IPSAS 46, </a:t>
            </a:r>
            <a:r>
              <a:rPr lang="en-GB" sz="2000" i="1" kern="0" dirty="0">
                <a:solidFill>
                  <a:srgbClr val="000000">
                    <a:lumMod val="65000"/>
                    <a:lumOff val="35000"/>
                  </a:srgbClr>
                </a:solidFill>
                <a:latin typeface="Arial" pitchFamily="34" charset="0"/>
                <a:ea typeface="ＭＳ Ｐゴシック" charset="0"/>
                <a:cs typeface="Arial" pitchFamily="34" charset="0"/>
              </a:rPr>
              <a:t>Measurement</a:t>
            </a:r>
            <a:endParaRPr lang="en-US" sz="20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14806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4C25D695-C088-4643-8968-AD2A9FDC5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49A9F3-4086-48A6-AAD4-A206D2604C55}">
  <ds:schemaRefs>
    <ds:schemaRef ds:uri="http://schemas.microsoft.com/sharepoint/v3/contenttype/forms"/>
  </ds:schemaRefs>
</ds:datastoreItem>
</file>

<file path=customXml/itemProps3.xml><?xml version="1.0" encoding="utf-8"?>
<ds:datastoreItem xmlns:ds="http://schemas.openxmlformats.org/officeDocument/2006/customXml" ds:itemID="{A4C9AAB3-D714-4BD4-993A-599C749C91BE}">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docProps/app.xml><?xml version="1.0" encoding="utf-8"?>
<Properties xmlns="http://schemas.openxmlformats.org/officeDocument/2006/extended-properties" xmlns:vt="http://schemas.openxmlformats.org/officeDocument/2006/docPropsVTypes">
  <TotalTime>6708</TotalTime>
  <Words>3635</Words>
  <Application>Microsoft Office PowerPoint</Application>
  <PresentationFormat>On-screen Show (4:3)</PresentationFormat>
  <Paragraphs>317</Paragraphs>
  <Slides>27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35</cp:revision>
  <dcterms:created xsi:type="dcterms:W3CDTF">2014-09-10T19:10:10Z</dcterms:created>
  <dcterms:modified xsi:type="dcterms:W3CDTF">2024-02-21T21:36:28Z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