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4"/>
  </p:notesMasterIdLst>
  <p:sldIdLst>
    <p:sldId id="258" r:id="rId5"/>
    <p:sldId id="276" r:id="rId6"/>
    <p:sldId id="277" r:id="rId7"/>
    <p:sldId id="278" r:id="rId8"/>
    <p:sldId id="279" r:id="rId9"/>
    <p:sldId id="280" r:id="rId10"/>
    <p:sldId id="281" r:id="rId11"/>
    <p:sldId id="282" r:id="rId12"/>
    <p:sldId id="283" r:id="rId13"/>
    <p:sldId id="284" r:id="rId14"/>
    <p:sldId id="285" r:id="rId15"/>
    <p:sldId id="286" r:id="rId16"/>
    <p:sldId id="287" r:id="rId17"/>
    <p:sldId id="257" r:id="rId18"/>
    <p:sldId id="289" r:id="rId19"/>
    <p:sldId id="290" r:id="rId20"/>
    <p:sldId id="291" r:id="rId21"/>
    <p:sldId id="306" r:id="rId22"/>
    <p:sldId id="307" r:id="rId23"/>
    <p:sldId id="308" r:id="rId24"/>
    <p:sldId id="292" r:id="rId25"/>
    <p:sldId id="293" r:id="rId26"/>
    <p:sldId id="294" r:id="rId27"/>
    <p:sldId id="295" r:id="rId28"/>
    <p:sldId id="296" r:id="rId29"/>
    <p:sldId id="288" r:id="rId30"/>
    <p:sldId id="259" r:id="rId31"/>
    <p:sldId id="260" r:id="rId32"/>
    <p:sldId id="297" r:id="rId33"/>
    <p:sldId id="298" r:id="rId34"/>
    <p:sldId id="299" r:id="rId35"/>
    <p:sldId id="300" r:id="rId36"/>
    <p:sldId id="273" r:id="rId37"/>
    <p:sldId id="301" r:id="rId38"/>
    <p:sldId id="302" r:id="rId39"/>
    <p:sldId id="303" r:id="rId40"/>
    <p:sldId id="304" r:id="rId41"/>
    <p:sldId id="305" r:id="rId42"/>
    <p:sldId id="266"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D3EC"/>
    <a:srgbClr val="B1E4E9"/>
    <a:srgbClr val="6BA72F"/>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04B13E-BB09-4B18-B1F5-901E0EFB463B}" v="1" dt="2024-02-21T21:14:07.8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68981" autoAdjust="0"/>
  </p:normalViewPr>
  <p:slideViewPr>
    <p:cSldViewPr snapToGrid="0" snapToObjects="1">
      <p:cViewPr varScale="1">
        <p:scale>
          <a:sx n="68" d="100"/>
          <a:sy n="68" d="100"/>
        </p:scale>
        <p:origin x="1440" y="5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5" d="100"/>
          <a:sy n="75" d="100"/>
        </p:scale>
        <p:origin x="2772" y="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Whited" userId="5c83db3e-e7e4-419c-9932-a81b106ed09e" providerId="ADAL" clId="{0B05A053-F0EB-4599-B206-5FEBB3191514}"/>
    <pc:docChg chg="modSld">
      <pc:chgData name="Stephanie Whited" userId="5c83db3e-e7e4-419c-9932-a81b106ed09e" providerId="ADAL" clId="{0B05A053-F0EB-4599-B206-5FEBB3191514}" dt="2024-02-21T21:36:46.106" v="0" actId="20577"/>
      <pc:docMkLst>
        <pc:docMk/>
      </pc:docMkLst>
      <pc:sldChg chg="modSp mod">
        <pc:chgData name="Stephanie Whited" userId="5c83db3e-e7e4-419c-9932-a81b106ed09e" providerId="ADAL" clId="{0B05A053-F0EB-4599-B206-5FEBB3191514}" dt="2024-02-21T21:36:46.106" v="0" actId="20577"/>
        <pc:sldMkLst>
          <pc:docMk/>
          <pc:sldMk cId="4120575675" sldId="258"/>
        </pc:sldMkLst>
        <pc:spChg chg="mod">
          <ac:chgData name="Stephanie Whited" userId="5c83db3e-e7e4-419c-9932-a81b106ed09e" providerId="ADAL" clId="{0B05A053-F0EB-4599-B206-5FEBB3191514}" dt="2024-02-21T21:36:46.106" v="0" actId="20577"/>
          <ac:spMkLst>
            <pc:docMk/>
            <pc:sldMk cId="4120575675" sldId="258"/>
            <ac:spMk id="4"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D46447-7730-45CB-83DA-4E025CA0A6B4}" type="doc">
      <dgm:prSet loTypeId="urn:microsoft.com/office/officeart/2005/8/layout/orgChart1" loCatId="hierarchy" qsTypeId="urn:microsoft.com/office/officeart/2005/8/quickstyle/3d3" qsCatId="3D" csTypeId="urn:microsoft.com/office/officeart/2005/8/colors/accent4_4" csCatId="accent4" phldr="1"/>
      <dgm:spPr/>
      <dgm:t>
        <a:bodyPr/>
        <a:lstStyle/>
        <a:p>
          <a:endParaRPr lang="en-GB"/>
        </a:p>
      </dgm:t>
    </dgm:pt>
    <dgm:pt modelId="{3D86370D-711B-4358-AA2B-8EBC94B66950}">
      <dgm:prSet custT="1"/>
      <dgm:spPr/>
      <dgm:t>
        <a:bodyPr/>
        <a:lstStyle/>
        <a:p>
          <a:r>
            <a:rPr lang="en-GB" sz="2800" b="1" dirty="0"/>
            <a:t>Lessee</a:t>
          </a:r>
          <a:br>
            <a:rPr lang="en-GB" sz="2800" b="1" dirty="0"/>
          </a:br>
          <a:r>
            <a:rPr lang="en-GB" sz="2800" b="1" dirty="0"/>
            <a:t>Accounting</a:t>
          </a:r>
        </a:p>
      </dgm:t>
    </dgm:pt>
    <dgm:pt modelId="{6555DF01-9026-4415-8977-F6B789A4AFC6}" type="parTrans" cxnId="{CDB66B23-A22B-40ED-B5F1-70A893FDFF9F}">
      <dgm:prSet/>
      <dgm:spPr/>
      <dgm:t>
        <a:bodyPr/>
        <a:lstStyle/>
        <a:p>
          <a:endParaRPr lang="en-GB" b="1"/>
        </a:p>
      </dgm:t>
    </dgm:pt>
    <dgm:pt modelId="{57D28454-2EC1-47D0-B4C6-C2441E00235E}" type="sibTrans" cxnId="{CDB66B23-A22B-40ED-B5F1-70A893FDFF9F}">
      <dgm:prSet/>
      <dgm:spPr/>
      <dgm:t>
        <a:bodyPr/>
        <a:lstStyle/>
        <a:p>
          <a:endParaRPr lang="en-GB" b="1"/>
        </a:p>
      </dgm:t>
    </dgm:pt>
    <dgm:pt modelId="{0D2D94DC-5427-45D0-B694-F9C442810EDE}">
      <dgm:prSet custT="1"/>
      <dgm:spPr/>
      <dgm:t>
        <a:bodyPr/>
        <a:lstStyle/>
        <a:p>
          <a:r>
            <a:rPr lang="en-GB" sz="2400" b="1" dirty="0"/>
            <a:t>Right-of-Use Model</a:t>
          </a:r>
        </a:p>
      </dgm:t>
    </dgm:pt>
    <dgm:pt modelId="{E65EF0F1-7E37-40A6-83CD-C09602D3DC26}" type="parTrans" cxnId="{CCCFF901-250A-4532-97DE-7F161441B7F0}">
      <dgm:prSet/>
      <dgm:spPr/>
      <dgm:t>
        <a:bodyPr/>
        <a:lstStyle/>
        <a:p>
          <a:endParaRPr lang="en-GB" b="1"/>
        </a:p>
      </dgm:t>
    </dgm:pt>
    <dgm:pt modelId="{C0785680-CDCB-4668-9FCF-A8051E5D19C2}" type="sibTrans" cxnId="{CCCFF901-250A-4532-97DE-7F161441B7F0}">
      <dgm:prSet/>
      <dgm:spPr/>
      <dgm:t>
        <a:bodyPr/>
        <a:lstStyle/>
        <a:p>
          <a:endParaRPr lang="en-GB" b="1"/>
        </a:p>
      </dgm:t>
    </dgm:pt>
    <dgm:pt modelId="{756AFC84-20DB-48C8-AA34-31A7C4DA5FAF}">
      <dgm:prSet custT="1"/>
      <dgm:spPr/>
      <dgm:t>
        <a:bodyPr/>
        <a:lstStyle/>
        <a:p>
          <a:r>
            <a:rPr lang="en-GB" sz="2800" b="1" dirty="0"/>
            <a:t>Lessor</a:t>
          </a:r>
          <a:br>
            <a:rPr lang="en-GB" sz="2800" b="1" dirty="0"/>
          </a:br>
          <a:r>
            <a:rPr lang="en-GB" sz="2800" b="1" dirty="0"/>
            <a:t>Accounting</a:t>
          </a:r>
        </a:p>
      </dgm:t>
    </dgm:pt>
    <dgm:pt modelId="{66CD84F2-26BC-4FD5-A79D-59CE577B1B1A}" type="parTrans" cxnId="{DFB8A8F4-3C6D-4DA8-B0AB-950D582D1DE5}">
      <dgm:prSet/>
      <dgm:spPr/>
      <dgm:t>
        <a:bodyPr/>
        <a:lstStyle/>
        <a:p>
          <a:endParaRPr lang="en-GB" b="1"/>
        </a:p>
      </dgm:t>
    </dgm:pt>
    <dgm:pt modelId="{5EFB6DA4-B715-478B-893E-7960EF0EEE05}" type="sibTrans" cxnId="{DFB8A8F4-3C6D-4DA8-B0AB-950D582D1DE5}">
      <dgm:prSet/>
      <dgm:spPr/>
      <dgm:t>
        <a:bodyPr/>
        <a:lstStyle/>
        <a:p>
          <a:endParaRPr lang="en-GB" b="1"/>
        </a:p>
      </dgm:t>
    </dgm:pt>
    <dgm:pt modelId="{EAC34E5F-0FD7-4D3C-B96E-F5DE698B4C25}">
      <dgm:prSet custT="1"/>
      <dgm:spPr/>
      <dgm:t>
        <a:bodyPr/>
        <a:lstStyle/>
        <a:p>
          <a:r>
            <a:rPr lang="en-GB" sz="2400" b="1" dirty="0"/>
            <a:t>Risk and Reward Model</a:t>
          </a:r>
        </a:p>
      </dgm:t>
    </dgm:pt>
    <dgm:pt modelId="{D84F653E-1736-4F00-A4C8-47667FFA77A6}" type="parTrans" cxnId="{0E7A28B5-4E33-42D6-84B1-50C8662BEDDE}">
      <dgm:prSet/>
      <dgm:spPr/>
      <dgm:t>
        <a:bodyPr/>
        <a:lstStyle/>
        <a:p>
          <a:endParaRPr lang="en-GB" b="1"/>
        </a:p>
      </dgm:t>
    </dgm:pt>
    <dgm:pt modelId="{12AA106C-294A-4734-9D3D-B4132EEB2753}" type="sibTrans" cxnId="{0E7A28B5-4E33-42D6-84B1-50C8662BEDDE}">
      <dgm:prSet/>
      <dgm:spPr/>
      <dgm:t>
        <a:bodyPr/>
        <a:lstStyle/>
        <a:p>
          <a:endParaRPr lang="en-GB" b="1"/>
        </a:p>
      </dgm:t>
    </dgm:pt>
    <dgm:pt modelId="{833F480B-A1BD-4F05-8324-DED6F6B079A5}">
      <dgm:prSet/>
      <dgm:spPr/>
      <dgm:t>
        <a:bodyPr/>
        <a:lstStyle/>
        <a:p>
          <a:r>
            <a:rPr lang="en-GB" b="1" dirty="0"/>
            <a:t>Same accounting for all leases (except short-term and low-value leases)</a:t>
          </a:r>
        </a:p>
      </dgm:t>
    </dgm:pt>
    <dgm:pt modelId="{7AEA3987-D5D3-41E2-B525-BE9063E491A6}" type="parTrans" cxnId="{57CA3FCD-90CC-4CAB-B988-D05A4F3834A0}">
      <dgm:prSet/>
      <dgm:spPr/>
      <dgm:t>
        <a:bodyPr/>
        <a:lstStyle/>
        <a:p>
          <a:endParaRPr lang="en-GB" b="1"/>
        </a:p>
      </dgm:t>
    </dgm:pt>
    <dgm:pt modelId="{E4CDA056-A5C9-4049-8853-3ED4085F5B34}" type="sibTrans" cxnId="{57CA3FCD-90CC-4CAB-B988-D05A4F3834A0}">
      <dgm:prSet/>
      <dgm:spPr/>
      <dgm:t>
        <a:bodyPr/>
        <a:lstStyle/>
        <a:p>
          <a:endParaRPr lang="en-GB" b="1"/>
        </a:p>
      </dgm:t>
    </dgm:pt>
    <dgm:pt modelId="{AFA2661D-C522-4F3A-A314-17EDBD7E3449}">
      <dgm:prSet/>
      <dgm:spPr/>
      <dgm:t>
        <a:bodyPr/>
        <a:lstStyle/>
        <a:p>
          <a:r>
            <a:rPr lang="en-GB" b="1" dirty="0"/>
            <a:t>Finance lease / operating lease split</a:t>
          </a:r>
        </a:p>
      </dgm:t>
    </dgm:pt>
    <dgm:pt modelId="{FE65B7B5-0A53-4B3B-9F96-C4646300D1C5}" type="parTrans" cxnId="{11E5E0AD-53DF-4794-AE57-9EBD6438050F}">
      <dgm:prSet/>
      <dgm:spPr/>
      <dgm:t>
        <a:bodyPr/>
        <a:lstStyle/>
        <a:p>
          <a:endParaRPr lang="en-GB" b="1"/>
        </a:p>
      </dgm:t>
    </dgm:pt>
    <dgm:pt modelId="{419A818A-0B96-4254-8A25-93221DC54091}" type="sibTrans" cxnId="{11E5E0AD-53DF-4794-AE57-9EBD6438050F}">
      <dgm:prSet/>
      <dgm:spPr/>
      <dgm:t>
        <a:bodyPr/>
        <a:lstStyle/>
        <a:p>
          <a:endParaRPr lang="en-GB" b="1"/>
        </a:p>
      </dgm:t>
    </dgm:pt>
    <dgm:pt modelId="{23C4A80E-1B6F-4203-81C2-83D5E4F239A7}" type="pres">
      <dgm:prSet presAssocID="{94D46447-7730-45CB-83DA-4E025CA0A6B4}" presName="hierChild1" presStyleCnt="0">
        <dgm:presLayoutVars>
          <dgm:orgChart val="1"/>
          <dgm:chPref val="1"/>
          <dgm:dir/>
          <dgm:animOne val="branch"/>
          <dgm:animLvl val="lvl"/>
          <dgm:resizeHandles/>
        </dgm:presLayoutVars>
      </dgm:prSet>
      <dgm:spPr/>
    </dgm:pt>
    <dgm:pt modelId="{2972A7AB-5355-4A6B-A21F-787B57C9D946}" type="pres">
      <dgm:prSet presAssocID="{3D86370D-711B-4358-AA2B-8EBC94B66950}" presName="hierRoot1" presStyleCnt="0">
        <dgm:presLayoutVars>
          <dgm:hierBranch val="init"/>
        </dgm:presLayoutVars>
      </dgm:prSet>
      <dgm:spPr/>
    </dgm:pt>
    <dgm:pt modelId="{CCE5EB79-ECD6-4D1F-81C7-BE990B9E0B94}" type="pres">
      <dgm:prSet presAssocID="{3D86370D-711B-4358-AA2B-8EBC94B66950}" presName="rootComposite1" presStyleCnt="0"/>
      <dgm:spPr/>
    </dgm:pt>
    <dgm:pt modelId="{1C5DA88B-733C-4599-80DF-D7B7047CB4B4}" type="pres">
      <dgm:prSet presAssocID="{3D86370D-711B-4358-AA2B-8EBC94B66950}" presName="rootText1" presStyleLbl="node0" presStyleIdx="0" presStyleCnt="2" custScaleX="112402">
        <dgm:presLayoutVars>
          <dgm:chPref val="3"/>
        </dgm:presLayoutVars>
      </dgm:prSet>
      <dgm:spPr/>
    </dgm:pt>
    <dgm:pt modelId="{B3A4839A-B78A-4769-B770-DC6F737748BD}" type="pres">
      <dgm:prSet presAssocID="{3D86370D-711B-4358-AA2B-8EBC94B66950}" presName="rootConnector1" presStyleLbl="node1" presStyleIdx="0" presStyleCnt="0"/>
      <dgm:spPr/>
    </dgm:pt>
    <dgm:pt modelId="{B6806CF7-811E-4D96-826E-3628CC7BD3CA}" type="pres">
      <dgm:prSet presAssocID="{3D86370D-711B-4358-AA2B-8EBC94B66950}" presName="hierChild2" presStyleCnt="0"/>
      <dgm:spPr/>
    </dgm:pt>
    <dgm:pt modelId="{B5F3E2BE-27D5-40CC-9F90-747BD68C24FD}" type="pres">
      <dgm:prSet presAssocID="{E65EF0F1-7E37-40A6-83CD-C09602D3DC26}" presName="Name37" presStyleLbl="parChTrans1D2" presStyleIdx="0" presStyleCnt="2"/>
      <dgm:spPr/>
    </dgm:pt>
    <dgm:pt modelId="{C00CE784-983B-4CEC-A6B0-CBB49A841315}" type="pres">
      <dgm:prSet presAssocID="{0D2D94DC-5427-45D0-B694-F9C442810EDE}" presName="hierRoot2" presStyleCnt="0">
        <dgm:presLayoutVars>
          <dgm:hierBranch val="init"/>
        </dgm:presLayoutVars>
      </dgm:prSet>
      <dgm:spPr/>
    </dgm:pt>
    <dgm:pt modelId="{D8DA69B0-40D0-4D3F-B4A9-C31BA52F9677}" type="pres">
      <dgm:prSet presAssocID="{0D2D94DC-5427-45D0-B694-F9C442810EDE}" presName="rootComposite" presStyleCnt="0"/>
      <dgm:spPr/>
    </dgm:pt>
    <dgm:pt modelId="{D7E76241-D7D2-4014-B6BF-33D85F98BF67}" type="pres">
      <dgm:prSet presAssocID="{0D2D94DC-5427-45D0-B694-F9C442810EDE}" presName="rootText" presStyleLbl="node2" presStyleIdx="0" presStyleCnt="2" custScaleX="112402">
        <dgm:presLayoutVars>
          <dgm:chPref val="3"/>
        </dgm:presLayoutVars>
      </dgm:prSet>
      <dgm:spPr/>
    </dgm:pt>
    <dgm:pt modelId="{C8101704-F026-40A0-872A-51DF293C44DE}" type="pres">
      <dgm:prSet presAssocID="{0D2D94DC-5427-45D0-B694-F9C442810EDE}" presName="rootConnector" presStyleLbl="node2" presStyleIdx="0" presStyleCnt="2"/>
      <dgm:spPr/>
    </dgm:pt>
    <dgm:pt modelId="{6201B032-A63D-4A53-A2B0-8D6C530B7721}" type="pres">
      <dgm:prSet presAssocID="{0D2D94DC-5427-45D0-B694-F9C442810EDE}" presName="hierChild4" presStyleCnt="0"/>
      <dgm:spPr/>
    </dgm:pt>
    <dgm:pt modelId="{979124FD-5DCB-459E-83BB-8E29F6834488}" type="pres">
      <dgm:prSet presAssocID="{7AEA3987-D5D3-41E2-B525-BE9063E491A6}" presName="Name37" presStyleLbl="parChTrans1D3" presStyleIdx="0" presStyleCnt="2"/>
      <dgm:spPr/>
    </dgm:pt>
    <dgm:pt modelId="{ED587435-7252-4DDF-8771-75412D9BC650}" type="pres">
      <dgm:prSet presAssocID="{833F480B-A1BD-4F05-8324-DED6F6B079A5}" presName="hierRoot2" presStyleCnt="0">
        <dgm:presLayoutVars>
          <dgm:hierBranch val="init"/>
        </dgm:presLayoutVars>
      </dgm:prSet>
      <dgm:spPr/>
    </dgm:pt>
    <dgm:pt modelId="{57C89060-C47F-4D89-8475-6F6F8AAA93FC}" type="pres">
      <dgm:prSet presAssocID="{833F480B-A1BD-4F05-8324-DED6F6B079A5}" presName="rootComposite" presStyleCnt="0"/>
      <dgm:spPr/>
    </dgm:pt>
    <dgm:pt modelId="{5AA540AC-09EF-4A13-A4F8-456A55012940}" type="pres">
      <dgm:prSet presAssocID="{833F480B-A1BD-4F05-8324-DED6F6B079A5}" presName="rootText" presStyleLbl="node3" presStyleIdx="0" presStyleCnt="2" custScaleX="112402">
        <dgm:presLayoutVars>
          <dgm:chPref val="3"/>
        </dgm:presLayoutVars>
      </dgm:prSet>
      <dgm:spPr/>
    </dgm:pt>
    <dgm:pt modelId="{6F2835A1-55E0-4C1B-B5CC-BAB35179EB92}" type="pres">
      <dgm:prSet presAssocID="{833F480B-A1BD-4F05-8324-DED6F6B079A5}" presName="rootConnector" presStyleLbl="node3" presStyleIdx="0" presStyleCnt="2"/>
      <dgm:spPr/>
    </dgm:pt>
    <dgm:pt modelId="{AB9DCFBD-C650-4EA6-B565-FCB85E13A54F}" type="pres">
      <dgm:prSet presAssocID="{833F480B-A1BD-4F05-8324-DED6F6B079A5}" presName="hierChild4" presStyleCnt="0"/>
      <dgm:spPr/>
    </dgm:pt>
    <dgm:pt modelId="{4D90F3D3-9730-4BFF-A33E-BE66DD7716B4}" type="pres">
      <dgm:prSet presAssocID="{833F480B-A1BD-4F05-8324-DED6F6B079A5}" presName="hierChild5" presStyleCnt="0"/>
      <dgm:spPr/>
    </dgm:pt>
    <dgm:pt modelId="{8661FEFD-CDA4-4FFF-AF13-5F1DDA7BDFB1}" type="pres">
      <dgm:prSet presAssocID="{0D2D94DC-5427-45D0-B694-F9C442810EDE}" presName="hierChild5" presStyleCnt="0"/>
      <dgm:spPr/>
    </dgm:pt>
    <dgm:pt modelId="{90EA3683-D005-4273-AA4E-722662465642}" type="pres">
      <dgm:prSet presAssocID="{3D86370D-711B-4358-AA2B-8EBC94B66950}" presName="hierChild3" presStyleCnt="0"/>
      <dgm:spPr/>
    </dgm:pt>
    <dgm:pt modelId="{D481E39E-72A8-4B4E-8A92-85D5FE563AE2}" type="pres">
      <dgm:prSet presAssocID="{756AFC84-20DB-48C8-AA34-31A7C4DA5FAF}" presName="hierRoot1" presStyleCnt="0">
        <dgm:presLayoutVars>
          <dgm:hierBranch val="init"/>
        </dgm:presLayoutVars>
      </dgm:prSet>
      <dgm:spPr/>
    </dgm:pt>
    <dgm:pt modelId="{A5FD121B-4E60-4EFE-A208-54544F20FE73}" type="pres">
      <dgm:prSet presAssocID="{756AFC84-20DB-48C8-AA34-31A7C4DA5FAF}" presName="rootComposite1" presStyleCnt="0"/>
      <dgm:spPr/>
    </dgm:pt>
    <dgm:pt modelId="{78EBBE5E-BDDA-45DE-952B-A02A04B33F1D}" type="pres">
      <dgm:prSet presAssocID="{756AFC84-20DB-48C8-AA34-31A7C4DA5FAF}" presName="rootText1" presStyleLbl="node0" presStyleIdx="1" presStyleCnt="2" custScaleX="112402">
        <dgm:presLayoutVars>
          <dgm:chPref val="3"/>
        </dgm:presLayoutVars>
      </dgm:prSet>
      <dgm:spPr/>
    </dgm:pt>
    <dgm:pt modelId="{6E7781F6-AEFA-4D28-905F-9D9C331601CA}" type="pres">
      <dgm:prSet presAssocID="{756AFC84-20DB-48C8-AA34-31A7C4DA5FAF}" presName="rootConnector1" presStyleLbl="node1" presStyleIdx="0" presStyleCnt="0"/>
      <dgm:spPr/>
    </dgm:pt>
    <dgm:pt modelId="{E4738414-3266-4711-9F87-3CFAB11D749C}" type="pres">
      <dgm:prSet presAssocID="{756AFC84-20DB-48C8-AA34-31A7C4DA5FAF}" presName="hierChild2" presStyleCnt="0"/>
      <dgm:spPr/>
    </dgm:pt>
    <dgm:pt modelId="{D035C59A-EA71-45D8-99F3-DCCDF9BA7849}" type="pres">
      <dgm:prSet presAssocID="{D84F653E-1736-4F00-A4C8-47667FFA77A6}" presName="Name37" presStyleLbl="parChTrans1D2" presStyleIdx="1" presStyleCnt="2"/>
      <dgm:spPr/>
    </dgm:pt>
    <dgm:pt modelId="{CDFD0FF5-BFF6-41A9-80BB-443C25BA93DB}" type="pres">
      <dgm:prSet presAssocID="{EAC34E5F-0FD7-4D3C-B96E-F5DE698B4C25}" presName="hierRoot2" presStyleCnt="0">
        <dgm:presLayoutVars>
          <dgm:hierBranch val="init"/>
        </dgm:presLayoutVars>
      </dgm:prSet>
      <dgm:spPr/>
    </dgm:pt>
    <dgm:pt modelId="{A8CAD2AB-36F9-4B6C-9E68-3A56EFD8023E}" type="pres">
      <dgm:prSet presAssocID="{EAC34E5F-0FD7-4D3C-B96E-F5DE698B4C25}" presName="rootComposite" presStyleCnt="0"/>
      <dgm:spPr/>
    </dgm:pt>
    <dgm:pt modelId="{AA2413AF-406F-46C5-9F7C-3B29E0378B3E}" type="pres">
      <dgm:prSet presAssocID="{EAC34E5F-0FD7-4D3C-B96E-F5DE698B4C25}" presName="rootText" presStyleLbl="node2" presStyleIdx="1" presStyleCnt="2" custScaleX="112402">
        <dgm:presLayoutVars>
          <dgm:chPref val="3"/>
        </dgm:presLayoutVars>
      </dgm:prSet>
      <dgm:spPr/>
    </dgm:pt>
    <dgm:pt modelId="{90580620-8A71-4BBF-8070-868ED6C68D36}" type="pres">
      <dgm:prSet presAssocID="{EAC34E5F-0FD7-4D3C-B96E-F5DE698B4C25}" presName="rootConnector" presStyleLbl="node2" presStyleIdx="1" presStyleCnt="2"/>
      <dgm:spPr/>
    </dgm:pt>
    <dgm:pt modelId="{3A95A9EE-F36A-4323-82B3-DA3F0EC247CC}" type="pres">
      <dgm:prSet presAssocID="{EAC34E5F-0FD7-4D3C-B96E-F5DE698B4C25}" presName="hierChild4" presStyleCnt="0"/>
      <dgm:spPr/>
    </dgm:pt>
    <dgm:pt modelId="{F9856403-4CB5-4746-BD4C-E5036DAEE569}" type="pres">
      <dgm:prSet presAssocID="{FE65B7B5-0A53-4B3B-9F96-C4646300D1C5}" presName="Name37" presStyleLbl="parChTrans1D3" presStyleIdx="1" presStyleCnt="2"/>
      <dgm:spPr/>
    </dgm:pt>
    <dgm:pt modelId="{80BE71BF-DB37-42B5-93B9-AE57D30A7056}" type="pres">
      <dgm:prSet presAssocID="{AFA2661D-C522-4F3A-A314-17EDBD7E3449}" presName="hierRoot2" presStyleCnt="0">
        <dgm:presLayoutVars>
          <dgm:hierBranch val="init"/>
        </dgm:presLayoutVars>
      </dgm:prSet>
      <dgm:spPr/>
    </dgm:pt>
    <dgm:pt modelId="{C96F64C0-FF53-411F-99FF-135990819588}" type="pres">
      <dgm:prSet presAssocID="{AFA2661D-C522-4F3A-A314-17EDBD7E3449}" presName="rootComposite" presStyleCnt="0"/>
      <dgm:spPr/>
    </dgm:pt>
    <dgm:pt modelId="{401723D4-AD80-45BA-AED0-8ADAB63C65F0}" type="pres">
      <dgm:prSet presAssocID="{AFA2661D-C522-4F3A-A314-17EDBD7E3449}" presName="rootText" presStyleLbl="node3" presStyleIdx="1" presStyleCnt="2" custScaleX="112402">
        <dgm:presLayoutVars>
          <dgm:chPref val="3"/>
        </dgm:presLayoutVars>
      </dgm:prSet>
      <dgm:spPr/>
    </dgm:pt>
    <dgm:pt modelId="{4F400993-2754-451A-993B-C9CBB6925C87}" type="pres">
      <dgm:prSet presAssocID="{AFA2661D-C522-4F3A-A314-17EDBD7E3449}" presName="rootConnector" presStyleLbl="node3" presStyleIdx="1" presStyleCnt="2"/>
      <dgm:spPr/>
    </dgm:pt>
    <dgm:pt modelId="{46E34FED-0588-411C-92C5-C687F3B7742F}" type="pres">
      <dgm:prSet presAssocID="{AFA2661D-C522-4F3A-A314-17EDBD7E3449}" presName="hierChild4" presStyleCnt="0"/>
      <dgm:spPr/>
    </dgm:pt>
    <dgm:pt modelId="{95E9AA10-19A3-431D-B917-A673C616DDC1}" type="pres">
      <dgm:prSet presAssocID="{AFA2661D-C522-4F3A-A314-17EDBD7E3449}" presName="hierChild5" presStyleCnt="0"/>
      <dgm:spPr/>
    </dgm:pt>
    <dgm:pt modelId="{7434ABB0-B306-44D7-A579-93E41B0F5D98}" type="pres">
      <dgm:prSet presAssocID="{EAC34E5F-0FD7-4D3C-B96E-F5DE698B4C25}" presName="hierChild5" presStyleCnt="0"/>
      <dgm:spPr/>
    </dgm:pt>
    <dgm:pt modelId="{3879DCCA-831C-443A-BB19-0CC0F6E492F0}" type="pres">
      <dgm:prSet presAssocID="{756AFC84-20DB-48C8-AA34-31A7C4DA5FAF}" presName="hierChild3" presStyleCnt="0"/>
      <dgm:spPr/>
    </dgm:pt>
  </dgm:ptLst>
  <dgm:cxnLst>
    <dgm:cxn modelId="{CCCFF901-250A-4532-97DE-7F161441B7F0}" srcId="{3D86370D-711B-4358-AA2B-8EBC94B66950}" destId="{0D2D94DC-5427-45D0-B694-F9C442810EDE}" srcOrd="0" destOrd="0" parTransId="{E65EF0F1-7E37-40A6-83CD-C09602D3DC26}" sibTransId="{C0785680-CDCB-4668-9FCF-A8051E5D19C2}"/>
    <dgm:cxn modelId="{1CD64404-E838-43A6-A201-8CC2A9D2C59C}" type="presOf" srcId="{FE65B7B5-0A53-4B3B-9F96-C4646300D1C5}" destId="{F9856403-4CB5-4746-BD4C-E5036DAEE569}" srcOrd="0" destOrd="0" presId="urn:microsoft.com/office/officeart/2005/8/layout/orgChart1"/>
    <dgm:cxn modelId="{D17FD422-2751-4876-A138-A1AF94E80E6B}" type="presOf" srcId="{756AFC84-20DB-48C8-AA34-31A7C4DA5FAF}" destId="{6E7781F6-AEFA-4D28-905F-9D9C331601CA}" srcOrd="1" destOrd="0" presId="urn:microsoft.com/office/officeart/2005/8/layout/orgChart1"/>
    <dgm:cxn modelId="{CDB66B23-A22B-40ED-B5F1-70A893FDFF9F}" srcId="{94D46447-7730-45CB-83DA-4E025CA0A6B4}" destId="{3D86370D-711B-4358-AA2B-8EBC94B66950}" srcOrd="0" destOrd="0" parTransId="{6555DF01-9026-4415-8977-F6B789A4AFC6}" sibTransId="{57D28454-2EC1-47D0-B4C6-C2441E00235E}"/>
    <dgm:cxn modelId="{FFAB002D-FB17-45B2-B330-38FAB5EA9BFE}" type="presOf" srcId="{833F480B-A1BD-4F05-8324-DED6F6B079A5}" destId="{6F2835A1-55E0-4C1B-B5CC-BAB35179EB92}" srcOrd="1" destOrd="0" presId="urn:microsoft.com/office/officeart/2005/8/layout/orgChart1"/>
    <dgm:cxn modelId="{037A093F-8473-44DB-980B-68587D7413D3}" type="presOf" srcId="{0D2D94DC-5427-45D0-B694-F9C442810EDE}" destId="{D7E76241-D7D2-4014-B6BF-33D85F98BF67}" srcOrd="0" destOrd="0" presId="urn:microsoft.com/office/officeart/2005/8/layout/orgChart1"/>
    <dgm:cxn modelId="{3AC32547-BCAA-4D03-B71B-BC7CD7695524}" type="presOf" srcId="{AFA2661D-C522-4F3A-A314-17EDBD7E3449}" destId="{401723D4-AD80-45BA-AED0-8ADAB63C65F0}" srcOrd="0" destOrd="0" presId="urn:microsoft.com/office/officeart/2005/8/layout/orgChart1"/>
    <dgm:cxn modelId="{9B967E72-0903-4311-9531-A42D9D76EFC0}" type="presOf" srcId="{833F480B-A1BD-4F05-8324-DED6F6B079A5}" destId="{5AA540AC-09EF-4A13-A4F8-456A55012940}" srcOrd="0" destOrd="0" presId="urn:microsoft.com/office/officeart/2005/8/layout/orgChart1"/>
    <dgm:cxn modelId="{FEB3E47D-339D-448E-B81C-E2FDD84956CE}" type="presOf" srcId="{3D86370D-711B-4358-AA2B-8EBC94B66950}" destId="{1C5DA88B-733C-4599-80DF-D7B7047CB4B4}" srcOrd="0" destOrd="0" presId="urn:microsoft.com/office/officeart/2005/8/layout/orgChart1"/>
    <dgm:cxn modelId="{1884D386-F847-4A61-84BE-8234C6B3719E}" type="presOf" srcId="{7AEA3987-D5D3-41E2-B525-BE9063E491A6}" destId="{979124FD-5DCB-459E-83BB-8E29F6834488}" srcOrd="0" destOrd="0" presId="urn:microsoft.com/office/officeart/2005/8/layout/orgChart1"/>
    <dgm:cxn modelId="{BC151E9D-F175-4113-BABA-A01CC65FA041}" type="presOf" srcId="{AFA2661D-C522-4F3A-A314-17EDBD7E3449}" destId="{4F400993-2754-451A-993B-C9CBB6925C87}" srcOrd="1" destOrd="0" presId="urn:microsoft.com/office/officeart/2005/8/layout/orgChart1"/>
    <dgm:cxn modelId="{C33311A5-A6AD-40CA-9DDA-AAB43D5E3B61}" type="presOf" srcId="{94D46447-7730-45CB-83DA-4E025CA0A6B4}" destId="{23C4A80E-1B6F-4203-81C2-83D5E4F239A7}" srcOrd="0" destOrd="0" presId="urn:microsoft.com/office/officeart/2005/8/layout/orgChart1"/>
    <dgm:cxn modelId="{4EBC8EA7-ACF0-49C2-B6E1-BD993615E4CF}" type="presOf" srcId="{EAC34E5F-0FD7-4D3C-B96E-F5DE698B4C25}" destId="{AA2413AF-406F-46C5-9F7C-3B29E0378B3E}" srcOrd="0" destOrd="0" presId="urn:microsoft.com/office/officeart/2005/8/layout/orgChart1"/>
    <dgm:cxn modelId="{11E5E0AD-53DF-4794-AE57-9EBD6438050F}" srcId="{EAC34E5F-0FD7-4D3C-B96E-F5DE698B4C25}" destId="{AFA2661D-C522-4F3A-A314-17EDBD7E3449}" srcOrd="0" destOrd="0" parTransId="{FE65B7B5-0A53-4B3B-9F96-C4646300D1C5}" sibTransId="{419A818A-0B96-4254-8A25-93221DC54091}"/>
    <dgm:cxn modelId="{571292AF-BD8B-4142-AF75-29D85C9342FD}" type="presOf" srcId="{EAC34E5F-0FD7-4D3C-B96E-F5DE698B4C25}" destId="{90580620-8A71-4BBF-8070-868ED6C68D36}" srcOrd="1" destOrd="0" presId="urn:microsoft.com/office/officeart/2005/8/layout/orgChart1"/>
    <dgm:cxn modelId="{556547B0-56D4-46E1-9E29-67D9DAD9E059}" type="presOf" srcId="{3D86370D-711B-4358-AA2B-8EBC94B66950}" destId="{B3A4839A-B78A-4769-B770-DC6F737748BD}" srcOrd="1" destOrd="0" presId="urn:microsoft.com/office/officeart/2005/8/layout/orgChart1"/>
    <dgm:cxn modelId="{0E7A28B5-4E33-42D6-84B1-50C8662BEDDE}" srcId="{756AFC84-20DB-48C8-AA34-31A7C4DA5FAF}" destId="{EAC34E5F-0FD7-4D3C-B96E-F5DE698B4C25}" srcOrd="0" destOrd="0" parTransId="{D84F653E-1736-4F00-A4C8-47667FFA77A6}" sibTransId="{12AA106C-294A-4734-9D3D-B4132EEB2753}"/>
    <dgm:cxn modelId="{57CA3FCD-90CC-4CAB-B988-D05A4F3834A0}" srcId="{0D2D94DC-5427-45D0-B694-F9C442810EDE}" destId="{833F480B-A1BD-4F05-8324-DED6F6B079A5}" srcOrd="0" destOrd="0" parTransId="{7AEA3987-D5D3-41E2-B525-BE9063E491A6}" sibTransId="{E4CDA056-A5C9-4049-8853-3ED4085F5B34}"/>
    <dgm:cxn modelId="{1B408FCF-11BF-49E4-9569-02A091CE638A}" type="presOf" srcId="{D84F653E-1736-4F00-A4C8-47667FFA77A6}" destId="{D035C59A-EA71-45D8-99F3-DCCDF9BA7849}" srcOrd="0" destOrd="0" presId="urn:microsoft.com/office/officeart/2005/8/layout/orgChart1"/>
    <dgm:cxn modelId="{B6E4B9E0-2F4C-4999-B674-3A93C2C830F8}" type="presOf" srcId="{0D2D94DC-5427-45D0-B694-F9C442810EDE}" destId="{C8101704-F026-40A0-872A-51DF293C44DE}" srcOrd="1" destOrd="0" presId="urn:microsoft.com/office/officeart/2005/8/layout/orgChart1"/>
    <dgm:cxn modelId="{DFB8A8F4-3C6D-4DA8-B0AB-950D582D1DE5}" srcId="{94D46447-7730-45CB-83DA-4E025CA0A6B4}" destId="{756AFC84-20DB-48C8-AA34-31A7C4DA5FAF}" srcOrd="1" destOrd="0" parTransId="{66CD84F2-26BC-4FD5-A79D-59CE577B1B1A}" sibTransId="{5EFB6DA4-B715-478B-893E-7960EF0EEE05}"/>
    <dgm:cxn modelId="{348FD0FB-F3A7-4EBA-9473-56C1C8339855}" type="presOf" srcId="{E65EF0F1-7E37-40A6-83CD-C09602D3DC26}" destId="{B5F3E2BE-27D5-40CC-9F90-747BD68C24FD}" srcOrd="0" destOrd="0" presId="urn:microsoft.com/office/officeart/2005/8/layout/orgChart1"/>
    <dgm:cxn modelId="{572AAFFD-C73C-4D6D-9AA7-E025565BD6E6}" type="presOf" srcId="{756AFC84-20DB-48C8-AA34-31A7C4DA5FAF}" destId="{78EBBE5E-BDDA-45DE-952B-A02A04B33F1D}" srcOrd="0" destOrd="0" presId="urn:microsoft.com/office/officeart/2005/8/layout/orgChart1"/>
    <dgm:cxn modelId="{9ADC5E00-B2EB-4D6E-9ECA-5B0858FE92C5}" type="presParOf" srcId="{23C4A80E-1B6F-4203-81C2-83D5E4F239A7}" destId="{2972A7AB-5355-4A6B-A21F-787B57C9D946}" srcOrd="0" destOrd="0" presId="urn:microsoft.com/office/officeart/2005/8/layout/orgChart1"/>
    <dgm:cxn modelId="{E3EFA645-E15C-42F5-84AA-F3A7665A4ED6}" type="presParOf" srcId="{2972A7AB-5355-4A6B-A21F-787B57C9D946}" destId="{CCE5EB79-ECD6-4D1F-81C7-BE990B9E0B94}" srcOrd="0" destOrd="0" presId="urn:microsoft.com/office/officeart/2005/8/layout/orgChart1"/>
    <dgm:cxn modelId="{377031A1-F649-4B2D-AF86-2EE5653DCE1C}" type="presParOf" srcId="{CCE5EB79-ECD6-4D1F-81C7-BE990B9E0B94}" destId="{1C5DA88B-733C-4599-80DF-D7B7047CB4B4}" srcOrd="0" destOrd="0" presId="urn:microsoft.com/office/officeart/2005/8/layout/orgChart1"/>
    <dgm:cxn modelId="{19A0B850-AC51-4D83-8E59-666E439A8058}" type="presParOf" srcId="{CCE5EB79-ECD6-4D1F-81C7-BE990B9E0B94}" destId="{B3A4839A-B78A-4769-B770-DC6F737748BD}" srcOrd="1" destOrd="0" presId="urn:microsoft.com/office/officeart/2005/8/layout/orgChart1"/>
    <dgm:cxn modelId="{0A113AB0-79F0-4F76-A247-741CA5305A25}" type="presParOf" srcId="{2972A7AB-5355-4A6B-A21F-787B57C9D946}" destId="{B6806CF7-811E-4D96-826E-3628CC7BD3CA}" srcOrd="1" destOrd="0" presId="urn:microsoft.com/office/officeart/2005/8/layout/orgChart1"/>
    <dgm:cxn modelId="{4ECD4954-D152-4732-A7AB-C15ED30DA38B}" type="presParOf" srcId="{B6806CF7-811E-4D96-826E-3628CC7BD3CA}" destId="{B5F3E2BE-27D5-40CC-9F90-747BD68C24FD}" srcOrd="0" destOrd="0" presId="urn:microsoft.com/office/officeart/2005/8/layout/orgChart1"/>
    <dgm:cxn modelId="{23453DC0-1D65-40A3-AE84-4452335EAB34}" type="presParOf" srcId="{B6806CF7-811E-4D96-826E-3628CC7BD3CA}" destId="{C00CE784-983B-4CEC-A6B0-CBB49A841315}" srcOrd="1" destOrd="0" presId="urn:microsoft.com/office/officeart/2005/8/layout/orgChart1"/>
    <dgm:cxn modelId="{CA52A897-191B-49B7-8CE8-6FE26507DE14}" type="presParOf" srcId="{C00CE784-983B-4CEC-A6B0-CBB49A841315}" destId="{D8DA69B0-40D0-4D3F-B4A9-C31BA52F9677}" srcOrd="0" destOrd="0" presId="urn:microsoft.com/office/officeart/2005/8/layout/orgChart1"/>
    <dgm:cxn modelId="{3CAF1558-0734-4431-BDA3-52F7B64886CD}" type="presParOf" srcId="{D8DA69B0-40D0-4D3F-B4A9-C31BA52F9677}" destId="{D7E76241-D7D2-4014-B6BF-33D85F98BF67}" srcOrd="0" destOrd="0" presId="urn:microsoft.com/office/officeart/2005/8/layout/orgChart1"/>
    <dgm:cxn modelId="{1CFA444B-7982-450E-85CC-4B3E1AC8D3F4}" type="presParOf" srcId="{D8DA69B0-40D0-4D3F-B4A9-C31BA52F9677}" destId="{C8101704-F026-40A0-872A-51DF293C44DE}" srcOrd="1" destOrd="0" presId="urn:microsoft.com/office/officeart/2005/8/layout/orgChart1"/>
    <dgm:cxn modelId="{15462325-F2AD-494D-AB43-AF3BCCC06C24}" type="presParOf" srcId="{C00CE784-983B-4CEC-A6B0-CBB49A841315}" destId="{6201B032-A63D-4A53-A2B0-8D6C530B7721}" srcOrd="1" destOrd="0" presId="urn:microsoft.com/office/officeart/2005/8/layout/orgChart1"/>
    <dgm:cxn modelId="{E0C872E3-9EEA-4769-A4FA-23DCD0455299}" type="presParOf" srcId="{6201B032-A63D-4A53-A2B0-8D6C530B7721}" destId="{979124FD-5DCB-459E-83BB-8E29F6834488}" srcOrd="0" destOrd="0" presId="urn:microsoft.com/office/officeart/2005/8/layout/orgChart1"/>
    <dgm:cxn modelId="{1BCB8B8D-A5F3-4E36-8514-87BA85573BDA}" type="presParOf" srcId="{6201B032-A63D-4A53-A2B0-8D6C530B7721}" destId="{ED587435-7252-4DDF-8771-75412D9BC650}" srcOrd="1" destOrd="0" presId="urn:microsoft.com/office/officeart/2005/8/layout/orgChart1"/>
    <dgm:cxn modelId="{E1DAA96C-DF8A-4A50-95FE-CB61AA84CBCF}" type="presParOf" srcId="{ED587435-7252-4DDF-8771-75412D9BC650}" destId="{57C89060-C47F-4D89-8475-6F6F8AAA93FC}" srcOrd="0" destOrd="0" presId="urn:microsoft.com/office/officeart/2005/8/layout/orgChart1"/>
    <dgm:cxn modelId="{F8C370CB-DCD8-43BA-BBF7-6286A25AB384}" type="presParOf" srcId="{57C89060-C47F-4D89-8475-6F6F8AAA93FC}" destId="{5AA540AC-09EF-4A13-A4F8-456A55012940}" srcOrd="0" destOrd="0" presId="urn:microsoft.com/office/officeart/2005/8/layout/orgChart1"/>
    <dgm:cxn modelId="{3BA4C163-4E64-49BF-85B3-9376D2E5791A}" type="presParOf" srcId="{57C89060-C47F-4D89-8475-6F6F8AAA93FC}" destId="{6F2835A1-55E0-4C1B-B5CC-BAB35179EB92}" srcOrd="1" destOrd="0" presId="urn:microsoft.com/office/officeart/2005/8/layout/orgChart1"/>
    <dgm:cxn modelId="{30209FD4-4E93-474E-AFB0-839883C5BA8E}" type="presParOf" srcId="{ED587435-7252-4DDF-8771-75412D9BC650}" destId="{AB9DCFBD-C650-4EA6-B565-FCB85E13A54F}" srcOrd="1" destOrd="0" presId="urn:microsoft.com/office/officeart/2005/8/layout/orgChart1"/>
    <dgm:cxn modelId="{E49C6F23-2E6A-4048-AEB3-07AEF8A946A9}" type="presParOf" srcId="{ED587435-7252-4DDF-8771-75412D9BC650}" destId="{4D90F3D3-9730-4BFF-A33E-BE66DD7716B4}" srcOrd="2" destOrd="0" presId="urn:microsoft.com/office/officeart/2005/8/layout/orgChart1"/>
    <dgm:cxn modelId="{FAEEFFC6-669A-4ED0-890C-88EB81A4E729}" type="presParOf" srcId="{C00CE784-983B-4CEC-A6B0-CBB49A841315}" destId="{8661FEFD-CDA4-4FFF-AF13-5F1DDA7BDFB1}" srcOrd="2" destOrd="0" presId="urn:microsoft.com/office/officeart/2005/8/layout/orgChart1"/>
    <dgm:cxn modelId="{DC399C15-42C9-43FC-9356-3947B99D057F}" type="presParOf" srcId="{2972A7AB-5355-4A6B-A21F-787B57C9D946}" destId="{90EA3683-D005-4273-AA4E-722662465642}" srcOrd="2" destOrd="0" presId="urn:microsoft.com/office/officeart/2005/8/layout/orgChart1"/>
    <dgm:cxn modelId="{B938E975-F5EB-46CB-BDE9-CC4F505335D6}" type="presParOf" srcId="{23C4A80E-1B6F-4203-81C2-83D5E4F239A7}" destId="{D481E39E-72A8-4B4E-8A92-85D5FE563AE2}" srcOrd="1" destOrd="0" presId="urn:microsoft.com/office/officeart/2005/8/layout/orgChart1"/>
    <dgm:cxn modelId="{953419C0-E499-4DBB-BCE3-AB1C7F0EE533}" type="presParOf" srcId="{D481E39E-72A8-4B4E-8A92-85D5FE563AE2}" destId="{A5FD121B-4E60-4EFE-A208-54544F20FE73}" srcOrd="0" destOrd="0" presId="urn:microsoft.com/office/officeart/2005/8/layout/orgChart1"/>
    <dgm:cxn modelId="{DBE0DAA0-03C6-4350-9614-F3AEF4C9BE64}" type="presParOf" srcId="{A5FD121B-4E60-4EFE-A208-54544F20FE73}" destId="{78EBBE5E-BDDA-45DE-952B-A02A04B33F1D}" srcOrd="0" destOrd="0" presId="urn:microsoft.com/office/officeart/2005/8/layout/orgChart1"/>
    <dgm:cxn modelId="{0B22AEC4-34BB-4F64-BA3D-83582FF996F3}" type="presParOf" srcId="{A5FD121B-4E60-4EFE-A208-54544F20FE73}" destId="{6E7781F6-AEFA-4D28-905F-9D9C331601CA}" srcOrd="1" destOrd="0" presId="urn:microsoft.com/office/officeart/2005/8/layout/orgChart1"/>
    <dgm:cxn modelId="{C035B6E6-0DCB-4B73-938A-306EA22305B2}" type="presParOf" srcId="{D481E39E-72A8-4B4E-8A92-85D5FE563AE2}" destId="{E4738414-3266-4711-9F87-3CFAB11D749C}" srcOrd="1" destOrd="0" presId="urn:microsoft.com/office/officeart/2005/8/layout/orgChart1"/>
    <dgm:cxn modelId="{BAAA07A3-1059-49E6-AA1E-16A0CDBD2E59}" type="presParOf" srcId="{E4738414-3266-4711-9F87-3CFAB11D749C}" destId="{D035C59A-EA71-45D8-99F3-DCCDF9BA7849}" srcOrd="0" destOrd="0" presId="urn:microsoft.com/office/officeart/2005/8/layout/orgChart1"/>
    <dgm:cxn modelId="{4D21AD62-5DD1-408F-9521-41FA97D67C36}" type="presParOf" srcId="{E4738414-3266-4711-9F87-3CFAB11D749C}" destId="{CDFD0FF5-BFF6-41A9-80BB-443C25BA93DB}" srcOrd="1" destOrd="0" presId="urn:microsoft.com/office/officeart/2005/8/layout/orgChart1"/>
    <dgm:cxn modelId="{69CA2231-320D-408D-8BAE-04B267530B32}" type="presParOf" srcId="{CDFD0FF5-BFF6-41A9-80BB-443C25BA93DB}" destId="{A8CAD2AB-36F9-4B6C-9E68-3A56EFD8023E}" srcOrd="0" destOrd="0" presId="urn:microsoft.com/office/officeart/2005/8/layout/orgChart1"/>
    <dgm:cxn modelId="{5B5D658A-3259-4E2F-B237-7E915EF5E1B3}" type="presParOf" srcId="{A8CAD2AB-36F9-4B6C-9E68-3A56EFD8023E}" destId="{AA2413AF-406F-46C5-9F7C-3B29E0378B3E}" srcOrd="0" destOrd="0" presId="urn:microsoft.com/office/officeart/2005/8/layout/orgChart1"/>
    <dgm:cxn modelId="{85DFF0DF-D1FA-4A0B-BEA5-BBA7BEE5C3A6}" type="presParOf" srcId="{A8CAD2AB-36F9-4B6C-9E68-3A56EFD8023E}" destId="{90580620-8A71-4BBF-8070-868ED6C68D36}" srcOrd="1" destOrd="0" presId="urn:microsoft.com/office/officeart/2005/8/layout/orgChart1"/>
    <dgm:cxn modelId="{07C659B6-3F6F-4563-A19C-B8CDCD91F461}" type="presParOf" srcId="{CDFD0FF5-BFF6-41A9-80BB-443C25BA93DB}" destId="{3A95A9EE-F36A-4323-82B3-DA3F0EC247CC}" srcOrd="1" destOrd="0" presId="urn:microsoft.com/office/officeart/2005/8/layout/orgChart1"/>
    <dgm:cxn modelId="{98F11F44-F344-4710-B691-A43A11A1CE44}" type="presParOf" srcId="{3A95A9EE-F36A-4323-82B3-DA3F0EC247CC}" destId="{F9856403-4CB5-4746-BD4C-E5036DAEE569}" srcOrd="0" destOrd="0" presId="urn:microsoft.com/office/officeart/2005/8/layout/orgChart1"/>
    <dgm:cxn modelId="{A415AB85-8EC2-463F-8988-77ED6CE84A5E}" type="presParOf" srcId="{3A95A9EE-F36A-4323-82B3-DA3F0EC247CC}" destId="{80BE71BF-DB37-42B5-93B9-AE57D30A7056}" srcOrd="1" destOrd="0" presId="urn:microsoft.com/office/officeart/2005/8/layout/orgChart1"/>
    <dgm:cxn modelId="{CD48CF4A-2C54-483C-91AD-11F76672D959}" type="presParOf" srcId="{80BE71BF-DB37-42B5-93B9-AE57D30A7056}" destId="{C96F64C0-FF53-411F-99FF-135990819588}" srcOrd="0" destOrd="0" presId="urn:microsoft.com/office/officeart/2005/8/layout/orgChart1"/>
    <dgm:cxn modelId="{D2385461-77BC-4396-9DDE-158618367B22}" type="presParOf" srcId="{C96F64C0-FF53-411F-99FF-135990819588}" destId="{401723D4-AD80-45BA-AED0-8ADAB63C65F0}" srcOrd="0" destOrd="0" presId="urn:microsoft.com/office/officeart/2005/8/layout/orgChart1"/>
    <dgm:cxn modelId="{61268A9D-ACE3-4BE2-8146-3C4EACEDEF02}" type="presParOf" srcId="{C96F64C0-FF53-411F-99FF-135990819588}" destId="{4F400993-2754-451A-993B-C9CBB6925C87}" srcOrd="1" destOrd="0" presId="urn:microsoft.com/office/officeart/2005/8/layout/orgChart1"/>
    <dgm:cxn modelId="{BB38C7D9-DBA0-4CF3-BE94-DEED450C3160}" type="presParOf" srcId="{80BE71BF-DB37-42B5-93B9-AE57D30A7056}" destId="{46E34FED-0588-411C-92C5-C687F3B7742F}" srcOrd="1" destOrd="0" presId="urn:microsoft.com/office/officeart/2005/8/layout/orgChart1"/>
    <dgm:cxn modelId="{4BA9572E-C2BC-4BC7-9152-F302858CBB72}" type="presParOf" srcId="{80BE71BF-DB37-42B5-93B9-AE57D30A7056}" destId="{95E9AA10-19A3-431D-B917-A673C616DDC1}" srcOrd="2" destOrd="0" presId="urn:microsoft.com/office/officeart/2005/8/layout/orgChart1"/>
    <dgm:cxn modelId="{BF18CABB-6946-49B2-8BB5-71F3CD3785F2}" type="presParOf" srcId="{CDFD0FF5-BFF6-41A9-80BB-443C25BA93DB}" destId="{7434ABB0-B306-44D7-A579-93E41B0F5D98}" srcOrd="2" destOrd="0" presId="urn:microsoft.com/office/officeart/2005/8/layout/orgChart1"/>
    <dgm:cxn modelId="{1C07C9D4-33C1-483C-8D4D-446C46381DF9}" type="presParOf" srcId="{D481E39E-72A8-4B4E-8A92-85D5FE563AE2}" destId="{3879DCCA-831C-443A-BB19-0CC0F6E492F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9D8DDC-E034-4918-8BFC-9FC2E809E716}" type="doc">
      <dgm:prSet loTypeId="urn:microsoft.com/office/officeart/2005/8/layout/vProcess5" loCatId="process" qsTypeId="urn:microsoft.com/office/officeart/2005/8/quickstyle/3d3" qsCatId="3D" csTypeId="urn:microsoft.com/office/officeart/2005/8/colors/colorful4" csCatId="colorful" phldr="1"/>
      <dgm:spPr/>
      <dgm:t>
        <a:bodyPr/>
        <a:lstStyle/>
        <a:p>
          <a:endParaRPr lang="en-GB"/>
        </a:p>
      </dgm:t>
    </dgm:pt>
    <dgm:pt modelId="{27DA4EE7-2145-4526-AD4C-BA1179BAD402}">
      <dgm:prSet phldrT="[Text]"/>
      <dgm:spPr>
        <a:solidFill>
          <a:schemeClr val="accent4">
            <a:lumMod val="50000"/>
          </a:schemeClr>
        </a:solidFill>
      </dgm:spPr>
      <dgm:t>
        <a:bodyPr/>
        <a:lstStyle/>
        <a:p>
          <a:pPr>
            <a:buFont typeface="Wingdings" panose="05000000000000000000" pitchFamily="2" charset="2"/>
            <a:buChar char="§"/>
          </a:pPr>
          <a:r>
            <a:rPr lang="en-GB" b="0" dirty="0"/>
            <a:t>At the commencement date, lessee measures the lease liability at the </a:t>
          </a:r>
          <a:r>
            <a:rPr lang="en-GB" b="1" dirty="0"/>
            <a:t>present value of the lease payments </a:t>
          </a:r>
          <a:r>
            <a:rPr lang="en-GB" b="0" dirty="0"/>
            <a:t>that are not paid at that date</a:t>
          </a:r>
        </a:p>
      </dgm:t>
    </dgm:pt>
    <dgm:pt modelId="{A1BC8FE1-E7D7-49B2-A0DE-FF6ADD5DB25B}" type="parTrans" cxnId="{83C83573-EA25-412A-B861-60FA7BF62816}">
      <dgm:prSet/>
      <dgm:spPr/>
      <dgm:t>
        <a:bodyPr/>
        <a:lstStyle/>
        <a:p>
          <a:endParaRPr lang="en-GB" b="0"/>
        </a:p>
      </dgm:t>
    </dgm:pt>
    <dgm:pt modelId="{DE300720-E92E-4DC0-9C8C-A2146E5BC8E4}" type="sibTrans" cxnId="{83C83573-EA25-412A-B861-60FA7BF62816}">
      <dgm:prSet/>
      <dgm:spPr/>
      <dgm:t>
        <a:bodyPr/>
        <a:lstStyle/>
        <a:p>
          <a:endParaRPr lang="en-GB" b="0"/>
        </a:p>
      </dgm:t>
    </dgm:pt>
    <dgm:pt modelId="{BEB9A37A-E70E-4680-A913-40C0E8C207B4}">
      <dgm:prSet/>
      <dgm:spPr>
        <a:solidFill>
          <a:schemeClr val="accent4">
            <a:lumMod val="75000"/>
          </a:schemeClr>
        </a:solidFill>
      </dgm:spPr>
      <dgm:t>
        <a:bodyPr/>
        <a:lstStyle/>
        <a:p>
          <a:r>
            <a:rPr lang="en-GB" b="0" dirty="0"/>
            <a:t>The lease payments are discounted using </a:t>
          </a:r>
          <a:r>
            <a:rPr lang="en-GB" b="1" dirty="0"/>
            <a:t>the interest rate implicit in the lease</a:t>
          </a:r>
          <a:r>
            <a:rPr lang="en-GB" b="0" dirty="0"/>
            <a:t>, if that rate can be readily determined</a:t>
          </a:r>
        </a:p>
      </dgm:t>
    </dgm:pt>
    <dgm:pt modelId="{1E2E7BFC-500A-4E14-8BC9-21AA6508F75A}" type="parTrans" cxnId="{D86AA1DA-0005-4BFD-97C8-BC28A9E66F81}">
      <dgm:prSet/>
      <dgm:spPr/>
      <dgm:t>
        <a:bodyPr/>
        <a:lstStyle/>
        <a:p>
          <a:endParaRPr lang="en-GB" b="0"/>
        </a:p>
      </dgm:t>
    </dgm:pt>
    <dgm:pt modelId="{5054DDAB-3AD9-47A7-B23A-3DC02A6F3D63}" type="sibTrans" cxnId="{D86AA1DA-0005-4BFD-97C8-BC28A9E66F81}">
      <dgm:prSet/>
      <dgm:spPr/>
      <dgm:t>
        <a:bodyPr/>
        <a:lstStyle/>
        <a:p>
          <a:endParaRPr lang="en-GB" b="0"/>
        </a:p>
      </dgm:t>
    </dgm:pt>
    <dgm:pt modelId="{C71C3D52-856C-49B1-BDC9-45B98587F4DE}">
      <dgm:prSet/>
      <dgm:spPr>
        <a:solidFill>
          <a:srgbClr val="6BA72F"/>
        </a:solidFill>
      </dgm:spPr>
      <dgm:t>
        <a:bodyPr/>
        <a:lstStyle/>
        <a:p>
          <a:r>
            <a:rPr lang="en-GB" b="0" dirty="0"/>
            <a:t>If that rate cannot be readily determined, the lessee uses the lessee’s </a:t>
          </a:r>
          <a:r>
            <a:rPr lang="en-GB" b="1" dirty="0"/>
            <a:t>incremental borrowing rate</a:t>
          </a:r>
        </a:p>
      </dgm:t>
    </dgm:pt>
    <dgm:pt modelId="{E567B685-7DC6-4197-8030-5A4F29A17762}" type="parTrans" cxnId="{7D0F5C9E-9BD3-4C0A-8447-CB96CD09BE7F}">
      <dgm:prSet/>
      <dgm:spPr/>
      <dgm:t>
        <a:bodyPr/>
        <a:lstStyle/>
        <a:p>
          <a:endParaRPr lang="en-GB" b="0"/>
        </a:p>
      </dgm:t>
    </dgm:pt>
    <dgm:pt modelId="{2B3C54D4-F6D0-49D1-9B34-5BC51CCC7F5D}" type="sibTrans" cxnId="{7D0F5C9E-9BD3-4C0A-8447-CB96CD09BE7F}">
      <dgm:prSet/>
      <dgm:spPr/>
      <dgm:t>
        <a:bodyPr/>
        <a:lstStyle/>
        <a:p>
          <a:endParaRPr lang="en-GB" b="0"/>
        </a:p>
      </dgm:t>
    </dgm:pt>
    <dgm:pt modelId="{D22E554B-2117-488F-A268-260D229E7DA4}" type="pres">
      <dgm:prSet presAssocID="{DF9D8DDC-E034-4918-8BFC-9FC2E809E716}" presName="outerComposite" presStyleCnt="0">
        <dgm:presLayoutVars>
          <dgm:chMax val="5"/>
          <dgm:dir/>
          <dgm:resizeHandles val="exact"/>
        </dgm:presLayoutVars>
      </dgm:prSet>
      <dgm:spPr/>
    </dgm:pt>
    <dgm:pt modelId="{65EA5F2E-39C6-498F-9380-8A8A03D6E258}" type="pres">
      <dgm:prSet presAssocID="{DF9D8DDC-E034-4918-8BFC-9FC2E809E716}" presName="dummyMaxCanvas" presStyleCnt="0">
        <dgm:presLayoutVars/>
      </dgm:prSet>
      <dgm:spPr/>
    </dgm:pt>
    <dgm:pt modelId="{A2AD089A-C780-4C35-B640-B009E7F08009}" type="pres">
      <dgm:prSet presAssocID="{DF9D8DDC-E034-4918-8BFC-9FC2E809E716}" presName="ThreeNodes_1" presStyleLbl="node1" presStyleIdx="0" presStyleCnt="3">
        <dgm:presLayoutVars>
          <dgm:bulletEnabled val="1"/>
        </dgm:presLayoutVars>
      </dgm:prSet>
      <dgm:spPr/>
    </dgm:pt>
    <dgm:pt modelId="{1FEE09D0-DDFD-4CF2-ADBF-CFB7AE351FF6}" type="pres">
      <dgm:prSet presAssocID="{DF9D8DDC-E034-4918-8BFC-9FC2E809E716}" presName="ThreeNodes_2" presStyleLbl="node1" presStyleIdx="1" presStyleCnt="3">
        <dgm:presLayoutVars>
          <dgm:bulletEnabled val="1"/>
        </dgm:presLayoutVars>
      </dgm:prSet>
      <dgm:spPr/>
    </dgm:pt>
    <dgm:pt modelId="{FF80AC27-C4B0-4E13-8C62-9655D526239A}" type="pres">
      <dgm:prSet presAssocID="{DF9D8DDC-E034-4918-8BFC-9FC2E809E716}" presName="ThreeNodes_3" presStyleLbl="node1" presStyleIdx="2" presStyleCnt="3">
        <dgm:presLayoutVars>
          <dgm:bulletEnabled val="1"/>
        </dgm:presLayoutVars>
      </dgm:prSet>
      <dgm:spPr/>
    </dgm:pt>
    <dgm:pt modelId="{9C0C75A1-EA13-4D0A-886A-FBD31181CAE6}" type="pres">
      <dgm:prSet presAssocID="{DF9D8DDC-E034-4918-8BFC-9FC2E809E716}" presName="ThreeConn_1-2" presStyleLbl="fgAccFollowNode1" presStyleIdx="0" presStyleCnt="2">
        <dgm:presLayoutVars>
          <dgm:bulletEnabled val="1"/>
        </dgm:presLayoutVars>
      </dgm:prSet>
      <dgm:spPr/>
    </dgm:pt>
    <dgm:pt modelId="{273F5F9E-99DB-4AFA-9482-3A91ABF8B3B2}" type="pres">
      <dgm:prSet presAssocID="{DF9D8DDC-E034-4918-8BFC-9FC2E809E716}" presName="ThreeConn_2-3" presStyleLbl="fgAccFollowNode1" presStyleIdx="1" presStyleCnt="2">
        <dgm:presLayoutVars>
          <dgm:bulletEnabled val="1"/>
        </dgm:presLayoutVars>
      </dgm:prSet>
      <dgm:spPr/>
    </dgm:pt>
    <dgm:pt modelId="{B5D3CA85-D2DC-4D0C-829A-52609038CD43}" type="pres">
      <dgm:prSet presAssocID="{DF9D8DDC-E034-4918-8BFC-9FC2E809E716}" presName="ThreeNodes_1_text" presStyleLbl="node1" presStyleIdx="2" presStyleCnt="3">
        <dgm:presLayoutVars>
          <dgm:bulletEnabled val="1"/>
        </dgm:presLayoutVars>
      </dgm:prSet>
      <dgm:spPr/>
    </dgm:pt>
    <dgm:pt modelId="{3E5DE18D-F973-493E-AB98-CEC0C505AE2C}" type="pres">
      <dgm:prSet presAssocID="{DF9D8DDC-E034-4918-8BFC-9FC2E809E716}" presName="ThreeNodes_2_text" presStyleLbl="node1" presStyleIdx="2" presStyleCnt="3">
        <dgm:presLayoutVars>
          <dgm:bulletEnabled val="1"/>
        </dgm:presLayoutVars>
      </dgm:prSet>
      <dgm:spPr/>
    </dgm:pt>
    <dgm:pt modelId="{C810058B-F810-48E5-AB60-AEE1D890DB4E}" type="pres">
      <dgm:prSet presAssocID="{DF9D8DDC-E034-4918-8BFC-9FC2E809E716}" presName="ThreeNodes_3_text" presStyleLbl="node1" presStyleIdx="2" presStyleCnt="3">
        <dgm:presLayoutVars>
          <dgm:bulletEnabled val="1"/>
        </dgm:presLayoutVars>
      </dgm:prSet>
      <dgm:spPr/>
    </dgm:pt>
  </dgm:ptLst>
  <dgm:cxnLst>
    <dgm:cxn modelId="{7C418E06-D02A-404E-805F-3A8CCACD48BC}" type="presOf" srcId="{27DA4EE7-2145-4526-AD4C-BA1179BAD402}" destId="{B5D3CA85-D2DC-4D0C-829A-52609038CD43}" srcOrd="1" destOrd="0" presId="urn:microsoft.com/office/officeart/2005/8/layout/vProcess5"/>
    <dgm:cxn modelId="{A97A8B13-AA36-4C75-B441-419C02ED6C21}" type="presOf" srcId="{C71C3D52-856C-49B1-BDC9-45B98587F4DE}" destId="{FF80AC27-C4B0-4E13-8C62-9655D526239A}" srcOrd="0" destOrd="0" presId="urn:microsoft.com/office/officeart/2005/8/layout/vProcess5"/>
    <dgm:cxn modelId="{BC66482C-02BD-4A9E-B975-93D65675C39A}" type="presOf" srcId="{BEB9A37A-E70E-4680-A913-40C0E8C207B4}" destId="{1FEE09D0-DDFD-4CF2-ADBF-CFB7AE351FF6}" srcOrd="0" destOrd="0" presId="urn:microsoft.com/office/officeart/2005/8/layout/vProcess5"/>
    <dgm:cxn modelId="{E6A2D747-9C40-4ACB-B96D-90148FABFDE6}" type="presOf" srcId="{DF9D8DDC-E034-4918-8BFC-9FC2E809E716}" destId="{D22E554B-2117-488F-A268-260D229E7DA4}" srcOrd="0" destOrd="0" presId="urn:microsoft.com/office/officeart/2005/8/layout/vProcess5"/>
    <dgm:cxn modelId="{5182624C-4778-4572-AE60-6DADE592529F}" type="presOf" srcId="{27DA4EE7-2145-4526-AD4C-BA1179BAD402}" destId="{A2AD089A-C780-4C35-B640-B009E7F08009}" srcOrd="0" destOrd="0" presId="urn:microsoft.com/office/officeart/2005/8/layout/vProcess5"/>
    <dgm:cxn modelId="{83C83573-EA25-412A-B861-60FA7BF62816}" srcId="{DF9D8DDC-E034-4918-8BFC-9FC2E809E716}" destId="{27DA4EE7-2145-4526-AD4C-BA1179BAD402}" srcOrd="0" destOrd="0" parTransId="{A1BC8FE1-E7D7-49B2-A0DE-FF6ADD5DB25B}" sibTransId="{DE300720-E92E-4DC0-9C8C-A2146E5BC8E4}"/>
    <dgm:cxn modelId="{4A587178-2DC9-488E-8357-78CC7B8E65DD}" type="presOf" srcId="{C71C3D52-856C-49B1-BDC9-45B98587F4DE}" destId="{C810058B-F810-48E5-AB60-AEE1D890DB4E}" srcOrd="1" destOrd="0" presId="urn:microsoft.com/office/officeart/2005/8/layout/vProcess5"/>
    <dgm:cxn modelId="{E4332998-0252-4ABD-A8B9-DFDDC2E5694E}" type="presOf" srcId="{5054DDAB-3AD9-47A7-B23A-3DC02A6F3D63}" destId="{273F5F9E-99DB-4AFA-9482-3A91ABF8B3B2}" srcOrd="0" destOrd="0" presId="urn:microsoft.com/office/officeart/2005/8/layout/vProcess5"/>
    <dgm:cxn modelId="{BA2ECD9C-C403-48C9-931D-4D46E787E860}" type="presOf" srcId="{BEB9A37A-E70E-4680-A913-40C0E8C207B4}" destId="{3E5DE18D-F973-493E-AB98-CEC0C505AE2C}" srcOrd="1" destOrd="0" presId="urn:microsoft.com/office/officeart/2005/8/layout/vProcess5"/>
    <dgm:cxn modelId="{7D0F5C9E-9BD3-4C0A-8447-CB96CD09BE7F}" srcId="{DF9D8DDC-E034-4918-8BFC-9FC2E809E716}" destId="{C71C3D52-856C-49B1-BDC9-45B98587F4DE}" srcOrd="2" destOrd="0" parTransId="{E567B685-7DC6-4197-8030-5A4F29A17762}" sibTransId="{2B3C54D4-F6D0-49D1-9B34-5BC51CCC7F5D}"/>
    <dgm:cxn modelId="{C1EF82B0-2F03-4331-A2CE-9B2EA8524A52}" type="presOf" srcId="{DE300720-E92E-4DC0-9C8C-A2146E5BC8E4}" destId="{9C0C75A1-EA13-4D0A-886A-FBD31181CAE6}" srcOrd="0" destOrd="0" presId="urn:microsoft.com/office/officeart/2005/8/layout/vProcess5"/>
    <dgm:cxn modelId="{D86AA1DA-0005-4BFD-97C8-BC28A9E66F81}" srcId="{DF9D8DDC-E034-4918-8BFC-9FC2E809E716}" destId="{BEB9A37A-E70E-4680-A913-40C0E8C207B4}" srcOrd="1" destOrd="0" parTransId="{1E2E7BFC-500A-4E14-8BC9-21AA6508F75A}" sibTransId="{5054DDAB-3AD9-47A7-B23A-3DC02A6F3D63}"/>
    <dgm:cxn modelId="{B9BC9DEC-32C6-4E05-9D39-28031345DA63}" type="presParOf" srcId="{D22E554B-2117-488F-A268-260D229E7DA4}" destId="{65EA5F2E-39C6-498F-9380-8A8A03D6E258}" srcOrd="0" destOrd="0" presId="urn:microsoft.com/office/officeart/2005/8/layout/vProcess5"/>
    <dgm:cxn modelId="{405CBEB4-321F-4F5E-88FB-EFB3D7C1C06E}" type="presParOf" srcId="{D22E554B-2117-488F-A268-260D229E7DA4}" destId="{A2AD089A-C780-4C35-B640-B009E7F08009}" srcOrd="1" destOrd="0" presId="urn:microsoft.com/office/officeart/2005/8/layout/vProcess5"/>
    <dgm:cxn modelId="{4701BA81-0018-42D1-BEC3-1AEC45B62326}" type="presParOf" srcId="{D22E554B-2117-488F-A268-260D229E7DA4}" destId="{1FEE09D0-DDFD-4CF2-ADBF-CFB7AE351FF6}" srcOrd="2" destOrd="0" presId="urn:microsoft.com/office/officeart/2005/8/layout/vProcess5"/>
    <dgm:cxn modelId="{84187A53-9C5B-42E0-9FA4-049194142F68}" type="presParOf" srcId="{D22E554B-2117-488F-A268-260D229E7DA4}" destId="{FF80AC27-C4B0-4E13-8C62-9655D526239A}" srcOrd="3" destOrd="0" presId="urn:microsoft.com/office/officeart/2005/8/layout/vProcess5"/>
    <dgm:cxn modelId="{DD257309-4E2F-4CC3-838A-063AABEB4F85}" type="presParOf" srcId="{D22E554B-2117-488F-A268-260D229E7DA4}" destId="{9C0C75A1-EA13-4D0A-886A-FBD31181CAE6}" srcOrd="4" destOrd="0" presId="urn:microsoft.com/office/officeart/2005/8/layout/vProcess5"/>
    <dgm:cxn modelId="{FE701821-9B67-4085-97EA-EDF4A12BA1C3}" type="presParOf" srcId="{D22E554B-2117-488F-A268-260D229E7DA4}" destId="{273F5F9E-99DB-4AFA-9482-3A91ABF8B3B2}" srcOrd="5" destOrd="0" presId="urn:microsoft.com/office/officeart/2005/8/layout/vProcess5"/>
    <dgm:cxn modelId="{5185FEBC-1978-4803-BA3E-BBFD28F2DE5F}" type="presParOf" srcId="{D22E554B-2117-488F-A268-260D229E7DA4}" destId="{B5D3CA85-D2DC-4D0C-829A-52609038CD43}" srcOrd="6" destOrd="0" presId="urn:microsoft.com/office/officeart/2005/8/layout/vProcess5"/>
    <dgm:cxn modelId="{89813E54-9EE6-4C69-8849-AA5DA29D998A}" type="presParOf" srcId="{D22E554B-2117-488F-A268-260D229E7DA4}" destId="{3E5DE18D-F973-493E-AB98-CEC0C505AE2C}" srcOrd="7" destOrd="0" presId="urn:microsoft.com/office/officeart/2005/8/layout/vProcess5"/>
    <dgm:cxn modelId="{8A56A348-E29B-4263-96DB-71722BB18E30}" type="presParOf" srcId="{D22E554B-2117-488F-A268-260D229E7DA4}" destId="{C810058B-F810-48E5-AB60-AEE1D890DB4E}"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56403-4CB5-4746-BD4C-E5036DAEE569}">
      <dsp:nvSpPr>
        <dsp:cNvPr id="0" name=""/>
        <dsp:cNvSpPr/>
      </dsp:nvSpPr>
      <dsp:spPr>
        <a:xfrm>
          <a:off x="4236968" y="2381927"/>
          <a:ext cx="331730" cy="905060"/>
        </a:xfrm>
        <a:custGeom>
          <a:avLst/>
          <a:gdLst/>
          <a:ahLst/>
          <a:cxnLst/>
          <a:rect l="0" t="0" r="0" b="0"/>
          <a:pathLst>
            <a:path>
              <a:moveTo>
                <a:pt x="0" y="0"/>
              </a:moveTo>
              <a:lnTo>
                <a:pt x="0" y="905060"/>
              </a:lnTo>
              <a:lnTo>
                <a:pt x="331730" y="905060"/>
              </a:lnTo>
            </a:path>
          </a:pathLst>
        </a:custGeom>
        <a:noFill/>
        <a:ln w="25400" cap="flat" cmpd="sng" algn="ctr">
          <a:solidFill>
            <a:schemeClr val="accent4">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035C59A-EA71-45D8-99F3-DCCDF9BA7849}">
      <dsp:nvSpPr>
        <dsp:cNvPr id="0" name=""/>
        <dsp:cNvSpPr/>
      </dsp:nvSpPr>
      <dsp:spPr>
        <a:xfrm>
          <a:off x="5075862" y="984985"/>
          <a:ext cx="91440" cy="413179"/>
        </a:xfrm>
        <a:custGeom>
          <a:avLst/>
          <a:gdLst/>
          <a:ahLst/>
          <a:cxnLst/>
          <a:rect l="0" t="0" r="0" b="0"/>
          <a:pathLst>
            <a:path>
              <a:moveTo>
                <a:pt x="45720" y="0"/>
              </a:moveTo>
              <a:lnTo>
                <a:pt x="45720" y="413179"/>
              </a:lnTo>
            </a:path>
          </a:pathLst>
        </a:custGeom>
        <a:noFill/>
        <a:ln w="25400" cap="flat" cmpd="sng" algn="ctr">
          <a:solidFill>
            <a:schemeClr val="accent4">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79124FD-5DCB-459E-83BB-8E29F6834488}">
      <dsp:nvSpPr>
        <dsp:cNvPr id="0" name=""/>
        <dsp:cNvSpPr/>
      </dsp:nvSpPr>
      <dsp:spPr>
        <a:xfrm>
          <a:off x="1612252" y="2381927"/>
          <a:ext cx="331730" cy="905060"/>
        </a:xfrm>
        <a:custGeom>
          <a:avLst/>
          <a:gdLst/>
          <a:ahLst/>
          <a:cxnLst/>
          <a:rect l="0" t="0" r="0" b="0"/>
          <a:pathLst>
            <a:path>
              <a:moveTo>
                <a:pt x="0" y="0"/>
              </a:moveTo>
              <a:lnTo>
                <a:pt x="0" y="905060"/>
              </a:lnTo>
              <a:lnTo>
                <a:pt x="331730" y="905060"/>
              </a:lnTo>
            </a:path>
          </a:pathLst>
        </a:custGeom>
        <a:noFill/>
        <a:ln w="25400" cap="flat" cmpd="sng" algn="ctr">
          <a:solidFill>
            <a:schemeClr val="accent4">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5F3E2BE-27D5-40CC-9F90-747BD68C24FD}">
      <dsp:nvSpPr>
        <dsp:cNvPr id="0" name=""/>
        <dsp:cNvSpPr/>
      </dsp:nvSpPr>
      <dsp:spPr>
        <a:xfrm>
          <a:off x="2451146" y="984985"/>
          <a:ext cx="91440" cy="413179"/>
        </a:xfrm>
        <a:custGeom>
          <a:avLst/>
          <a:gdLst/>
          <a:ahLst/>
          <a:cxnLst/>
          <a:rect l="0" t="0" r="0" b="0"/>
          <a:pathLst>
            <a:path>
              <a:moveTo>
                <a:pt x="45720" y="0"/>
              </a:moveTo>
              <a:lnTo>
                <a:pt x="45720" y="413179"/>
              </a:lnTo>
            </a:path>
          </a:pathLst>
        </a:custGeom>
        <a:noFill/>
        <a:ln w="25400" cap="flat" cmpd="sng" algn="ctr">
          <a:solidFill>
            <a:schemeClr val="accent4">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C5DA88B-733C-4599-80DF-D7B7047CB4B4}">
      <dsp:nvSpPr>
        <dsp:cNvPr id="0" name=""/>
        <dsp:cNvSpPr/>
      </dsp:nvSpPr>
      <dsp:spPr>
        <a:xfrm>
          <a:off x="1391098" y="1223"/>
          <a:ext cx="2211536" cy="983761"/>
        </a:xfrm>
        <a:prstGeom prst="rect">
          <a:avLst/>
        </a:prstGeom>
        <a:solidFill>
          <a:schemeClr val="accent4">
            <a:shade val="6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b="1" kern="1200" dirty="0"/>
            <a:t>Lessee</a:t>
          </a:r>
          <a:br>
            <a:rPr lang="en-GB" sz="2800" b="1" kern="1200" dirty="0"/>
          </a:br>
          <a:r>
            <a:rPr lang="en-GB" sz="2800" b="1" kern="1200" dirty="0"/>
            <a:t>Accounting</a:t>
          </a:r>
        </a:p>
      </dsp:txBody>
      <dsp:txXfrm>
        <a:off x="1391098" y="1223"/>
        <a:ext cx="2211536" cy="983761"/>
      </dsp:txXfrm>
    </dsp:sp>
    <dsp:sp modelId="{D7E76241-D7D2-4014-B6BF-33D85F98BF67}">
      <dsp:nvSpPr>
        <dsp:cNvPr id="0" name=""/>
        <dsp:cNvSpPr/>
      </dsp:nvSpPr>
      <dsp:spPr>
        <a:xfrm>
          <a:off x="1391098" y="1398165"/>
          <a:ext cx="2211536" cy="983761"/>
        </a:xfrm>
        <a:prstGeom prst="rect">
          <a:avLst/>
        </a:prstGeom>
        <a:solidFill>
          <a:schemeClr val="accent4">
            <a:shade val="8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b="1" kern="1200" dirty="0"/>
            <a:t>Right-of-Use Model</a:t>
          </a:r>
        </a:p>
      </dsp:txBody>
      <dsp:txXfrm>
        <a:off x="1391098" y="1398165"/>
        <a:ext cx="2211536" cy="983761"/>
      </dsp:txXfrm>
    </dsp:sp>
    <dsp:sp modelId="{5AA540AC-09EF-4A13-A4F8-456A55012940}">
      <dsp:nvSpPr>
        <dsp:cNvPr id="0" name=""/>
        <dsp:cNvSpPr/>
      </dsp:nvSpPr>
      <dsp:spPr>
        <a:xfrm>
          <a:off x="1943982" y="2795107"/>
          <a:ext cx="2211536" cy="983761"/>
        </a:xfrm>
        <a:prstGeom prst="rect">
          <a:avLst/>
        </a:prstGeom>
        <a:solidFill>
          <a:schemeClr val="accent4">
            <a:tint val="99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b="1" kern="1200" dirty="0"/>
            <a:t>Same accounting for all leases (except short-term and low-value leases)</a:t>
          </a:r>
        </a:p>
      </dsp:txBody>
      <dsp:txXfrm>
        <a:off x="1943982" y="2795107"/>
        <a:ext cx="2211536" cy="983761"/>
      </dsp:txXfrm>
    </dsp:sp>
    <dsp:sp modelId="{78EBBE5E-BDDA-45DE-952B-A02A04B33F1D}">
      <dsp:nvSpPr>
        <dsp:cNvPr id="0" name=""/>
        <dsp:cNvSpPr/>
      </dsp:nvSpPr>
      <dsp:spPr>
        <a:xfrm>
          <a:off x="4015814" y="1223"/>
          <a:ext cx="2211536" cy="983761"/>
        </a:xfrm>
        <a:prstGeom prst="rect">
          <a:avLst/>
        </a:prstGeom>
        <a:solidFill>
          <a:schemeClr val="accent4">
            <a:shade val="6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b="1" kern="1200" dirty="0"/>
            <a:t>Lessor</a:t>
          </a:r>
          <a:br>
            <a:rPr lang="en-GB" sz="2800" b="1" kern="1200" dirty="0"/>
          </a:br>
          <a:r>
            <a:rPr lang="en-GB" sz="2800" b="1" kern="1200" dirty="0"/>
            <a:t>Accounting</a:t>
          </a:r>
        </a:p>
      </dsp:txBody>
      <dsp:txXfrm>
        <a:off x="4015814" y="1223"/>
        <a:ext cx="2211536" cy="983761"/>
      </dsp:txXfrm>
    </dsp:sp>
    <dsp:sp modelId="{AA2413AF-406F-46C5-9F7C-3B29E0378B3E}">
      <dsp:nvSpPr>
        <dsp:cNvPr id="0" name=""/>
        <dsp:cNvSpPr/>
      </dsp:nvSpPr>
      <dsp:spPr>
        <a:xfrm>
          <a:off x="4015814" y="1398165"/>
          <a:ext cx="2211536" cy="983761"/>
        </a:xfrm>
        <a:prstGeom prst="rect">
          <a:avLst/>
        </a:prstGeom>
        <a:solidFill>
          <a:schemeClr val="accent4">
            <a:shade val="8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b="1" kern="1200" dirty="0"/>
            <a:t>Risk and Reward Model</a:t>
          </a:r>
        </a:p>
      </dsp:txBody>
      <dsp:txXfrm>
        <a:off x="4015814" y="1398165"/>
        <a:ext cx="2211536" cy="983761"/>
      </dsp:txXfrm>
    </dsp:sp>
    <dsp:sp modelId="{401723D4-AD80-45BA-AED0-8ADAB63C65F0}">
      <dsp:nvSpPr>
        <dsp:cNvPr id="0" name=""/>
        <dsp:cNvSpPr/>
      </dsp:nvSpPr>
      <dsp:spPr>
        <a:xfrm>
          <a:off x="4568698" y="2795107"/>
          <a:ext cx="2211536" cy="983761"/>
        </a:xfrm>
        <a:prstGeom prst="rect">
          <a:avLst/>
        </a:prstGeom>
        <a:solidFill>
          <a:schemeClr val="accent4">
            <a:tint val="99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b="1" kern="1200" dirty="0"/>
            <a:t>Finance lease / operating lease split</a:t>
          </a:r>
        </a:p>
      </dsp:txBody>
      <dsp:txXfrm>
        <a:off x="4568698" y="2795107"/>
        <a:ext cx="2211536" cy="9837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D089A-C780-4C35-B640-B009E7F08009}">
      <dsp:nvSpPr>
        <dsp:cNvPr id="0" name=""/>
        <dsp:cNvSpPr/>
      </dsp:nvSpPr>
      <dsp:spPr>
        <a:xfrm>
          <a:off x="0" y="0"/>
          <a:ext cx="5181600" cy="1219200"/>
        </a:xfrm>
        <a:prstGeom prst="roundRect">
          <a:avLst>
            <a:gd name="adj" fmla="val 10000"/>
          </a:avLst>
        </a:prstGeom>
        <a:solidFill>
          <a:schemeClr val="accent4">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Wingdings" panose="05000000000000000000" pitchFamily="2" charset="2"/>
            <a:buNone/>
          </a:pPr>
          <a:r>
            <a:rPr lang="en-GB" sz="1800" b="0" kern="1200" dirty="0"/>
            <a:t>At the commencement date, lessee measures the lease liability at the </a:t>
          </a:r>
          <a:r>
            <a:rPr lang="en-GB" sz="1800" b="1" kern="1200" dirty="0"/>
            <a:t>present value of the lease payments </a:t>
          </a:r>
          <a:r>
            <a:rPr lang="en-GB" sz="1800" b="0" kern="1200" dirty="0"/>
            <a:t>that are not paid at that date</a:t>
          </a:r>
        </a:p>
      </dsp:txBody>
      <dsp:txXfrm>
        <a:off x="35709" y="35709"/>
        <a:ext cx="3865988" cy="1147782"/>
      </dsp:txXfrm>
    </dsp:sp>
    <dsp:sp modelId="{1FEE09D0-DDFD-4CF2-ADBF-CFB7AE351FF6}">
      <dsp:nvSpPr>
        <dsp:cNvPr id="0" name=""/>
        <dsp:cNvSpPr/>
      </dsp:nvSpPr>
      <dsp:spPr>
        <a:xfrm>
          <a:off x="457199" y="1422399"/>
          <a:ext cx="5181600" cy="1219200"/>
        </a:xfrm>
        <a:prstGeom prst="roundRect">
          <a:avLst>
            <a:gd name="adj" fmla="val 10000"/>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0" kern="1200" dirty="0"/>
            <a:t>The lease payments are discounted using </a:t>
          </a:r>
          <a:r>
            <a:rPr lang="en-GB" sz="1800" b="1" kern="1200" dirty="0"/>
            <a:t>the interest rate implicit in the lease</a:t>
          </a:r>
          <a:r>
            <a:rPr lang="en-GB" sz="1800" b="0" kern="1200" dirty="0"/>
            <a:t>, if that rate can be readily determined</a:t>
          </a:r>
        </a:p>
      </dsp:txBody>
      <dsp:txXfrm>
        <a:off x="492908" y="1458108"/>
        <a:ext cx="3860502" cy="1147782"/>
      </dsp:txXfrm>
    </dsp:sp>
    <dsp:sp modelId="{FF80AC27-C4B0-4E13-8C62-9655D526239A}">
      <dsp:nvSpPr>
        <dsp:cNvPr id="0" name=""/>
        <dsp:cNvSpPr/>
      </dsp:nvSpPr>
      <dsp:spPr>
        <a:xfrm>
          <a:off x="914399" y="2844799"/>
          <a:ext cx="5181600" cy="1219200"/>
        </a:xfrm>
        <a:prstGeom prst="roundRect">
          <a:avLst>
            <a:gd name="adj" fmla="val 10000"/>
          </a:avLst>
        </a:prstGeom>
        <a:solidFill>
          <a:srgbClr val="6BA72F"/>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0" kern="1200" dirty="0"/>
            <a:t>If that rate cannot be readily determined, the lessee uses the lessee’s </a:t>
          </a:r>
          <a:r>
            <a:rPr lang="en-GB" sz="1800" b="1" kern="1200" dirty="0"/>
            <a:t>incremental borrowing rate</a:t>
          </a:r>
        </a:p>
      </dsp:txBody>
      <dsp:txXfrm>
        <a:off x="950108" y="2880508"/>
        <a:ext cx="3860502" cy="1147782"/>
      </dsp:txXfrm>
    </dsp:sp>
    <dsp:sp modelId="{9C0C75A1-EA13-4D0A-886A-FBD31181CAE6}">
      <dsp:nvSpPr>
        <dsp:cNvPr id="0" name=""/>
        <dsp:cNvSpPr/>
      </dsp:nvSpPr>
      <dsp:spPr>
        <a:xfrm>
          <a:off x="4389120" y="924560"/>
          <a:ext cx="792480" cy="792480"/>
        </a:xfrm>
        <a:prstGeom prst="downArrow">
          <a:avLst>
            <a:gd name="adj1" fmla="val 55000"/>
            <a:gd name="adj2" fmla="val 45000"/>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b="0" kern="1200"/>
        </a:p>
      </dsp:txBody>
      <dsp:txXfrm>
        <a:off x="4567428" y="924560"/>
        <a:ext cx="435864" cy="596341"/>
      </dsp:txXfrm>
    </dsp:sp>
    <dsp:sp modelId="{273F5F9E-99DB-4AFA-9482-3A91ABF8B3B2}">
      <dsp:nvSpPr>
        <dsp:cNvPr id="0" name=""/>
        <dsp:cNvSpPr/>
      </dsp:nvSpPr>
      <dsp:spPr>
        <a:xfrm>
          <a:off x="4846320" y="2338832"/>
          <a:ext cx="792480" cy="792480"/>
        </a:xfrm>
        <a:prstGeom prst="downArrow">
          <a:avLst>
            <a:gd name="adj1" fmla="val 55000"/>
            <a:gd name="adj2" fmla="val 45000"/>
          </a:avLst>
        </a:prstGeom>
        <a:solidFill>
          <a:schemeClr val="accent4">
            <a:tint val="40000"/>
            <a:alpha val="90000"/>
            <a:hueOff val="-5988934"/>
            <a:satOff val="-32060"/>
            <a:lumOff val="-5478"/>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b="0" kern="1200"/>
        </a:p>
      </dsp:txBody>
      <dsp:txXfrm>
        <a:off x="5024628" y="2338832"/>
        <a:ext cx="435864" cy="59634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ADB585-FEBB-4F78-8E45-5E7041FD62FA}" type="datetimeFigureOut">
              <a:rPr lang="en-GB" smtClean="0"/>
              <a:t>21/02/2024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A64F95-CF0C-460A-8C69-279913FEC5AA}" type="slidenum">
              <a:rPr lang="en-GB" smtClean="0"/>
              <a:t>‹#›</a:t>
            </a:fld>
            <a:endParaRPr lang="en-GB"/>
          </a:p>
        </p:txBody>
      </p:sp>
    </p:spTree>
    <p:extLst>
      <p:ext uri="{BB962C8B-B14F-4D97-AF65-F5344CB8AC3E}">
        <p14:creationId xmlns:p14="http://schemas.microsoft.com/office/powerpoint/2010/main" val="3056589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topic covers accounting for both assets and liabilities. For participants with no experience of accrual accounting, it may be helpful to cover this topic after the general principles of liabilities have been covered.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IPSAS 43 is based on IFRS 16, </a:t>
            </a:r>
            <a:r>
              <a:rPr lang="en-GB" i="1" dirty="0"/>
              <a:t>Leases.</a:t>
            </a:r>
            <a:endParaRPr lang="en-GB"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IPSAS 43 has an effective date of January 1, 2025. It is strongly recommended that entities move directly to IPSAS 43 rather than initially implementing IPSAS 13, </a:t>
            </a:r>
            <a:r>
              <a:rPr lang="en-GB" i="1" dirty="0"/>
              <a:t>Leases</a:t>
            </a:r>
            <a:r>
              <a:rPr lang="en-GB" i="0" dirty="0"/>
              <a:t>, the previous standard as this will avoid the need to make subsequent, significant changes to the accounting for leases (especially as a lessee).</a:t>
            </a:r>
            <a:endParaRPr lang="en-GB" dirty="0"/>
          </a:p>
        </p:txBody>
      </p:sp>
      <p:sp>
        <p:nvSpPr>
          <p:cNvPr id="4" name="Slide Number Placeholder 3"/>
          <p:cNvSpPr>
            <a:spLocks noGrp="1"/>
          </p:cNvSpPr>
          <p:nvPr>
            <p:ph type="sldNum" sz="quarter" idx="5"/>
          </p:nvPr>
        </p:nvSpPr>
        <p:spPr/>
        <p:txBody>
          <a:bodyPr/>
          <a:lstStyle/>
          <a:p>
            <a:fld id="{45A64F95-CF0C-460A-8C69-279913FEC5AA}" type="slidenum">
              <a:rPr lang="en-GB" smtClean="0"/>
              <a:t>1</a:t>
            </a:fld>
            <a:endParaRPr lang="en-GB"/>
          </a:p>
        </p:txBody>
      </p:sp>
    </p:spTree>
    <p:extLst>
      <p:ext uri="{BB962C8B-B14F-4D97-AF65-F5344CB8AC3E}">
        <p14:creationId xmlns:p14="http://schemas.microsoft.com/office/powerpoint/2010/main" val="330407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MS Mincho" panose="02020609040205080304" pitchFamily="49" charset="-128"/>
                <a:cs typeface="Times New Roman" panose="02020603050405020304" pitchFamily="18" charset="0"/>
              </a:rPr>
              <a:t>A lessee recognizes the costs shown above as part of the cost of the right-of-use asset when it incurs an obligation for those costs. These obligations may arise at different times. For example, the lessee may incur the obligation for dismantling and removing the underlying asset, restoring the site on which it is located or restoring the underlying asset either at the commencement date or as a consequence of having used the underlying asset during a particular period.</a:t>
            </a:r>
            <a:endParaRPr lang="en-GB" dirty="0"/>
          </a:p>
        </p:txBody>
      </p:sp>
      <p:sp>
        <p:nvSpPr>
          <p:cNvPr id="4" name="Slide Number Placeholder 3"/>
          <p:cNvSpPr>
            <a:spLocks noGrp="1"/>
          </p:cNvSpPr>
          <p:nvPr>
            <p:ph type="sldNum" sz="quarter" idx="5"/>
          </p:nvPr>
        </p:nvSpPr>
        <p:spPr/>
        <p:txBody>
          <a:bodyPr/>
          <a:lstStyle/>
          <a:p>
            <a:fld id="{45A64F95-CF0C-460A-8C69-279913FEC5AA}" type="slidenum">
              <a:rPr lang="en-GB" smtClean="0"/>
              <a:t>11</a:t>
            </a:fld>
            <a:endParaRPr lang="en-GB"/>
          </a:p>
        </p:txBody>
      </p:sp>
    </p:spTree>
    <p:extLst>
      <p:ext uri="{BB962C8B-B14F-4D97-AF65-F5344CB8AC3E}">
        <p14:creationId xmlns:p14="http://schemas.microsoft.com/office/powerpoint/2010/main" val="3207247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5A64F95-CF0C-460A-8C69-279913FEC5AA}" type="slidenum">
              <a:rPr lang="en-GB" smtClean="0"/>
              <a:t>12</a:t>
            </a:fld>
            <a:endParaRPr lang="en-GB"/>
          </a:p>
        </p:txBody>
      </p:sp>
    </p:spTree>
    <p:extLst>
      <p:ext uri="{BB962C8B-B14F-4D97-AF65-F5344CB8AC3E}">
        <p14:creationId xmlns:p14="http://schemas.microsoft.com/office/powerpoint/2010/main" val="3583372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MS Mincho" panose="02020609040205080304" pitchFamily="49" charset="-128"/>
                <a:cs typeface="Times New Roman" panose="02020603050405020304" pitchFamily="18" charset="0"/>
              </a:rPr>
              <a:t>Variable lease payments that depend on an index or a rate include, for example, payments linked to a consumer price index, payments linked to a benchmark interest rate or payments that vary to reflect changes in market rental rates.</a:t>
            </a:r>
            <a:endParaRPr lang="en-GB" dirty="0"/>
          </a:p>
        </p:txBody>
      </p:sp>
      <p:sp>
        <p:nvSpPr>
          <p:cNvPr id="4" name="Slide Number Placeholder 3"/>
          <p:cNvSpPr>
            <a:spLocks noGrp="1"/>
          </p:cNvSpPr>
          <p:nvPr>
            <p:ph type="sldNum" sz="quarter" idx="5"/>
          </p:nvPr>
        </p:nvSpPr>
        <p:spPr/>
        <p:txBody>
          <a:bodyPr/>
          <a:lstStyle/>
          <a:p>
            <a:fld id="{45A64F95-CF0C-460A-8C69-279913FEC5AA}" type="slidenum">
              <a:rPr lang="en-GB" smtClean="0"/>
              <a:t>13</a:t>
            </a:fld>
            <a:endParaRPr lang="en-GB"/>
          </a:p>
        </p:txBody>
      </p:sp>
    </p:spTree>
    <p:extLst>
      <p:ext uri="{BB962C8B-B14F-4D97-AF65-F5344CB8AC3E}">
        <p14:creationId xmlns:p14="http://schemas.microsoft.com/office/powerpoint/2010/main" val="2457106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1200"/>
              </a:lnSpc>
              <a:spcBef>
                <a:spcPts val="600"/>
              </a:spcBef>
              <a:spcAft>
                <a:spcPts val="600"/>
              </a:spcAft>
            </a:pPr>
            <a:r>
              <a:rPr lang="en-US" sz="1800" dirty="0">
                <a:effectLst/>
                <a:latin typeface="Arial" panose="020B0604020202020204" pitchFamily="34" charset="0"/>
                <a:ea typeface="MS Mincho" panose="02020609040205080304" pitchFamily="49" charset="-128"/>
                <a:cs typeface="Times New Roman" panose="02020603050405020304" pitchFamily="18" charset="0"/>
              </a:rPr>
              <a:t>A lessee should apply the depreciation requirements in IPSAS 45, </a:t>
            </a:r>
            <a:r>
              <a:rPr lang="en-US" sz="1800" i="1" dirty="0">
                <a:effectLst/>
                <a:latin typeface="Arial" panose="020B0604020202020204" pitchFamily="34" charset="0"/>
                <a:ea typeface="MS Mincho" panose="02020609040205080304" pitchFamily="49" charset="-128"/>
                <a:cs typeface="Times New Roman" panose="02020603050405020304" pitchFamily="18" charset="0"/>
              </a:rPr>
              <a:t>Property, Plant, and Equipment</a:t>
            </a:r>
            <a:r>
              <a:rPr lang="en-US" sz="1800" dirty="0">
                <a:effectLst/>
                <a:latin typeface="Arial" panose="020B0604020202020204" pitchFamily="34" charset="0"/>
                <a:ea typeface="MS Mincho" panose="02020609040205080304" pitchFamily="49" charset="-128"/>
                <a:cs typeface="Times New Roman" panose="02020603050405020304" pitchFamily="18" charset="0"/>
              </a:rPr>
              <a:t> in depreciating the right-of-use asset. This is, however, subject to the requirements above regarding the depreciation period.</a:t>
            </a:r>
          </a:p>
          <a:p>
            <a:pPr algn="just">
              <a:lnSpc>
                <a:spcPts val="1200"/>
              </a:lnSpc>
              <a:spcBef>
                <a:spcPts val="600"/>
              </a:spcBef>
              <a:spcAft>
                <a:spcPts val="600"/>
              </a:spcAft>
            </a:pPr>
            <a:endParaRPr lang="en-GB" sz="1800" dirty="0">
              <a:effectLst/>
              <a:latin typeface="Arial" panose="020B0604020202020204" pitchFamily="34" charset="0"/>
              <a:ea typeface="MS Mincho" panose="02020609040205080304" pitchFamily="49" charset="-128"/>
              <a:cs typeface="Times New Roman" panose="02020603050405020304" pitchFamily="18" charset="0"/>
            </a:endParaRPr>
          </a:p>
          <a:p>
            <a:r>
              <a:rPr lang="en-US" sz="1800" dirty="0">
                <a:effectLst/>
                <a:latin typeface="Arial" panose="020B0604020202020204" pitchFamily="34" charset="0"/>
                <a:ea typeface="MS Mincho" panose="02020609040205080304" pitchFamily="49" charset="-128"/>
                <a:cs typeface="Times New Roman" panose="02020603050405020304" pitchFamily="18" charset="0"/>
              </a:rPr>
              <a:t>A lessee will need to apply either IPSAS 21, </a:t>
            </a:r>
            <a:r>
              <a:rPr lang="en-US" sz="1800" i="1" dirty="0">
                <a:effectLst/>
                <a:latin typeface="Arial" panose="020B0604020202020204" pitchFamily="34" charset="0"/>
                <a:ea typeface="MS Mincho" panose="02020609040205080304" pitchFamily="49" charset="-128"/>
                <a:cs typeface="Times New Roman" panose="02020603050405020304" pitchFamily="18" charset="0"/>
              </a:rPr>
              <a:t>Impairment of Non-Cash-Generating Assets</a:t>
            </a:r>
            <a:r>
              <a:rPr lang="en-US" sz="1800" dirty="0">
                <a:effectLst/>
                <a:latin typeface="Arial" panose="020B0604020202020204" pitchFamily="34" charset="0"/>
                <a:ea typeface="MS Mincho" panose="02020609040205080304" pitchFamily="49" charset="-128"/>
                <a:cs typeface="Times New Roman" panose="02020603050405020304" pitchFamily="18" charset="0"/>
              </a:rPr>
              <a:t> or IPSAS 26, </a:t>
            </a:r>
            <a:r>
              <a:rPr lang="en-US" sz="1800" i="1" dirty="0">
                <a:effectLst/>
                <a:latin typeface="Arial" panose="020B0604020202020204" pitchFamily="34" charset="0"/>
                <a:ea typeface="MS Mincho" panose="02020609040205080304" pitchFamily="49" charset="-128"/>
                <a:cs typeface="Times New Roman" panose="02020603050405020304" pitchFamily="18" charset="0"/>
              </a:rPr>
              <a:t>Impairment of Cash-Generating Assets</a:t>
            </a:r>
            <a:r>
              <a:rPr lang="en-US" sz="1800" dirty="0">
                <a:effectLst/>
                <a:latin typeface="Arial" panose="020B0604020202020204" pitchFamily="34" charset="0"/>
                <a:ea typeface="MS Mincho" panose="02020609040205080304" pitchFamily="49" charset="-128"/>
                <a:cs typeface="Times New Roman" panose="02020603050405020304" pitchFamily="18" charset="0"/>
              </a:rPr>
              <a:t>, as appropriate, to determine whether the right-of-use asset is impaired and, if so,  to account for any impairment loss identified.</a:t>
            </a:r>
          </a:p>
          <a:p>
            <a:endParaRPr lang="en-US" sz="1800" dirty="0">
              <a:effectLst/>
              <a:latin typeface="Arial" panose="020B0604020202020204" pitchFamily="34" charset="0"/>
              <a:ea typeface="MS Mincho" panose="02020609040205080304" pitchFamily="49" charset="-128"/>
              <a:cs typeface="Times New Roman" panose="02020603050405020304" pitchFamily="18" charset="0"/>
            </a:endParaRPr>
          </a:p>
          <a:p>
            <a:r>
              <a:rPr lang="en-US" sz="1800" dirty="0">
                <a:effectLst/>
                <a:latin typeface="Arial" panose="020B0604020202020204" pitchFamily="34" charset="0"/>
                <a:ea typeface="MS Mincho" panose="02020609040205080304" pitchFamily="49" charset="-128"/>
                <a:cs typeface="Times New Roman" panose="02020603050405020304" pitchFamily="18" charset="0"/>
              </a:rPr>
              <a:t>If the requirements of these standards have not covered with participants, consider summarizing them here. If the requirements have already been covered, consider a discussion to ensure participants have understood and remembered the requirements.</a:t>
            </a:r>
            <a:endParaRPr lang="en-GB" dirty="0"/>
          </a:p>
        </p:txBody>
      </p:sp>
      <p:sp>
        <p:nvSpPr>
          <p:cNvPr id="4" name="Slide Number Placeholder 3"/>
          <p:cNvSpPr>
            <a:spLocks noGrp="1"/>
          </p:cNvSpPr>
          <p:nvPr>
            <p:ph type="sldNum" sz="quarter" idx="5"/>
          </p:nvPr>
        </p:nvSpPr>
        <p:spPr/>
        <p:txBody>
          <a:bodyPr/>
          <a:lstStyle/>
          <a:p>
            <a:fld id="{45A64F95-CF0C-460A-8C69-279913FEC5AA}" type="slidenum">
              <a:rPr lang="en-GB" smtClean="0"/>
              <a:t>14</a:t>
            </a:fld>
            <a:endParaRPr lang="en-GB"/>
          </a:p>
        </p:txBody>
      </p:sp>
    </p:spTree>
    <p:extLst>
      <p:ext uri="{BB962C8B-B14F-4D97-AF65-F5344CB8AC3E}">
        <p14:creationId xmlns:p14="http://schemas.microsoft.com/office/powerpoint/2010/main" val="4019253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MS Mincho" panose="02020609040205080304" pitchFamily="49" charset="-128"/>
                <a:cs typeface="Times New Roman" panose="02020603050405020304" pitchFamily="18" charset="0"/>
              </a:rPr>
              <a:t>If the requirements of these standards have not covered with participants, consider summarizing them here. If the requirements have already been covered, consider a discussion to ensure participants have understood and remembered the requirements.</a:t>
            </a:r>
            <a:endParaRPr lang="en-GB" dirty="0"/>
          </a:p>
          <a:p>
            <a:endParaRPr lang="en-GB" dirty="0"/>
          </a:p>
        </p:txBody>
      </p:sp>
      <p:sp>
        <p:nvSpPr>
          <p:cNvPr id="4" name="Slide Number Placeholder 3"/>
          <p:cNvSpPr>
            <a:spLocks noGrp="1"/>
          </p:cNvSpPr>
          <p:nvPr>
            <p:ph type="sldNum" sz="quarter" idx="5"/>
          </p:nvPr>
        </p:nvSpPr>
        <p:spPr/>
        <p:txBody>
          <a:bodyPr/>
          <a:lstStyle/>
          <a:p>
            <a:fld id="{45A64F95-CF0C-460A-8C69-279913FEC5AA}" type="slidenum">
              <a:rPr lang="en-GB" smtClean="0"/>
              <a:t>15</a:t>
            </a:fld>
            <a:endParaRPr lang="en-GB"/>
          </a:p>
        </p:txBody>
      </p:sp>
    </p:spTree>
    <p:extLst>
      <p:ext uri="{BB962C8B-B14F-4D97-AF65-F5344CB8AC3E}">
        <p14:creationId xmlns:p14="http://schemas.microsoft.com/office/powerpoint/2010/main" val="1381656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MS Mincho" panose="02020609040205080304" pitchFamily="49" charset="-128"/>
                <a:cs typeface="Times New Roman" panose="02020603050405020304" pitchFamily="18" charset="0"/>
              </a:rPr>
              <a:t>In-substance fixed lease payments are payments that may, in form, contain variability but that, in substance, are unavoidable. For example, a lease agreement may include payments that will only be made if a specified event occurs. If there is no genuine possibility that the event will not occur, the payments will, in practice, always be made. The payments are therefore treated as in-substance fixed lease payments.</a:t>
            </a:r>
            <a:endParaRPr lang="en-GB" dirty="0"/>
          </a:p>
          <a:p>
            <a:endParaRPr lang="en-GB" dirty="0"/>
          </a:p>
          <a:p>
            <a:r>
              <a:rPr lang="en-US" sz="1800" dirty="0">
                <a:effectLst/>
                <a:latin typeface="Arial" panose="020B0604020202020204" pitchFamily="34" charset="0"/>
                <a:ea typeface="MS Mincho" panose="02020609040205080304" pitchFamily="49" charset="-128"/>
                <a:cs typeface="Times New Roman" panose="02020603050405020304" pitchFamily="18" charset="0"/>
              </a:rPr>
              <a:t>The periodic rate of interest is the discount rate (or, if applicable, the revised discount rate).</a:t>
            </a:r>
            <a:endParaRPr lang="en-GB" dirty="0"/>
          </a:p>
        </p:txBody>
      </p:sp>
      <p:sp>
        <p:nvSpPr>
          <p:cNvPr id="4" name="Slide Number Placeholder 3"/>
          <p:cNvSpPr>
            <a:spLocks noGrp="1"/>
          </p:cNvSpPr>
          <p:nvPr>
            <p:ph type="sldNum" sz="quarter" idx="5"/>
          </p:nvPr>
        </p:nvSpPr>
        <p:spPr/>
        <p:txBody>
          <a:bodyPr/>
          <a:lstStyle/>
          <a:p>
            <a:fld id="{45A64F95-CF0C-460A-8C69-279913FEC5AA}" type="slidenum">
              <a:rPr lang="en-GB" smtClean="0"/>
              <a:t>16</a:t>
            </a:fld>
            <a:endParaRPr lang="en-GB"/>
          </a:p>
        </p:txBody>
      </p:sp>
    </p:spTree>
    <p:extLst>
      <p:ext uri="{BB962C8B-B14F-4D97-AF65-F5344CB8AC3E}">
        <p14:creationId xmlns:p14="http://schemas.microsoft.com/office/powerpoint/2010/main" val="2490519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MS Mincho" panose="02020609040205080304" pitchFamily="49" charset="-128"/>
                <a:cs typeface="Times New Roman" panose="02020603050405020304" pitchFamily="18" charset="0"/>
              </a:rPr>
              <a:t>Variable lease payments that are not included in the measurement of the lease liability in the period are those that do not depend on an index or a rate. Such payments include payments based on revenue or profit sharing, a</a:t>
            </a:r>
          </a:p>
          <a:p>
            <a:endParaRPr lang="en-US" sz="1800" dirty="0">
              <a:effectLst/>
              <a:latin typeface="Arial" panose="020B0604020202020204" pitchFamily="34" charset="0"/>
              <a:ea typeface="MS Mincho" panose="02020609040205080304" pitchFamily="49" charset="-128"/>
              <a:cs typeface="Times New Roman" panose="02020603050405020304" pitchFamily="18" charset="0"/>
            </a:endParaRPr>
          </a:p>
          <a:p>
            <a:r>
              <a:rPr lang="en-US" sz="1800" dirty="0">
                <a:effectLst/>
                <a:latin typeface="Arial" panose="020B0604020202020204" pitchFamily="34" charset="0"/>
                <a:ea typeface="MS Mincho" panose="02020609040205080304" pitchFamily="49" charset="-128"/>
                <a:cs typeface="Times New Roman" panose="02020603050405020304" pitchFamily="18" charset="0"/>
              </a:rPr>
              <a:t>Other IPSAS may permit some or all of the costs that are usually recognized in surplus or deficit to be included in the cost of another asset rather than being recognized as an expense. For example, if a lessee uses a leased piece of equipment exclusively on the construction of an office building, the depreciation of the right-of-use asset for the leased equipment can be included in the cost of the building, in accordance with IPSAS 45.</a:t>
            </a:r>
            <a:endParaRPr lang="en-GB" dirty="0"/>
          </a:p>
        </p:txBody>
      </p:sp>
      <p:sp>
        <p:nvSpPr>
          <p:cNvPr id="4" name="Slide Number Placeholder 3"/>
          <p:cNvSpPr>
            <a:spLocks noGrp="1"/>
          </p:cNvSpPr>
          <p:nvPr>
            <p:ph type="sldNum" sz="quarter" idx="5"/>
          </p:nvPr>
        </p:nvSpPr>
        <p:spPr/>
        <p:txBody>
          <a:bodyPr/>
          <a:lstStyle/>
          <a:p>
            <a:fld id="{45A64F95-CF0C-460A-8C69-279913FEC5AA}" type="slidenum">
              <a:rPr lang="en-GB" smtClean="0"/>
              <a:t>17</a:t>
            </a:fld>
            <a:endParaRPr lang="en-GB"/>
          </a:p>
        </p:txBody>
      </p:sp>
    </p:spTree>
    <p:extLst>
      <p:ext uri="{BB962C8B-B14F-4D97-AF65-F5344CB8AC3E}">
        <p14:creationId xmlns:p14="http://schemas.microsoft.com/office/powerpoint/2010/main" val="4057957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calculations are shown on the next two slides.</a:t>
            </a:r>
          </a:p>
          <a:p>
            <a:endParaRPr lang="en-GB" dirty="0"/>
          </a:p>
          <a:p>
            <a:r>
              <a:rPr lang="en-GB" dirty="0"/>
              <a:t>Consider asking participants to determine how the municipality should account for the right-of-use asset and the lease liability before moving onto these slides. If the group </a:t>
            </a:r>
            <a:r>
              <a:rPr lang="en-GB" dirty="0" err="1"/>
              <a:t>os</a:t>
            </a:r>
            <a:r>
              <a:rPr lang="en-GB" dirty="0"/>
              <a:t> large, part of the group could be asked to cover the right-of-use asset, and the other part the lease liability.</a:t>
            </a:r>
          </a:p>
        </p:txBody>
      </p:sp>
      <p:sp>
        <p:nvSpPr>
          <p:cNvPr id="4" name="Slide Number Placeholder 3"/>
          <p:cNvSpPr>
            <a:spLocks noGrp="1"/>
          </p:cNvSpPr>
          <p:nvPr>
            <p:ph type="sldNum" sz="quarter" idx="5"/>
          </p:nvPr>
        </p:nvSpPr>
        <p:spPr/>
        <p:txBody>
          <a:bodyPr/>
          <a:lstStyle/>
          <a:p>
            <a:fld id="{45A64F95-CF0C-460A-8C69-279913FEC5AA}" type="slidenum">
              <a:rPr lang="en-GB" smtClean="0"/>
              <a:t>18</a:t>
            </a:fld>
            <a:endParaRPr lang="en-GB"/>
          </a:p>
        </p:txBody>
      </p:sp>
    </p:spTree>
    <p:extLst>
      <p:ext uri="{BB962C8B-B14F-4D97-AF65-F5344CB8AC3E}">
        <p14:creationId xmlns:p14="http://schemas.microsoft.com/office/powerpoint/2010/main" val="3054231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5A64F95-CF0C-460A-8C69-279913FEC5AA}" type="slidenum">
              <a:rPr lang="en-GB" smtClean="0"/>
              <a:t>19</a:t>
            </a:fld>
            <a:endParaRPr lang="en-GB"/>
          </a:p>
        </p:txBody>
      </p:sp>
    </p:spTree>
    <p:extLst>
      <p:ext uri="{BB962C8B-B14F-4D97-AF65-F5344CB8AC3E}">
        <p14:creationId xmlns:p14="http://schemas.microsoft.com/office/powerpoint/2010/main" val="1368518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5A64F95-CF0C-460A-8C69-279913FEC5AA}" type="slidenum">
              <a:rPr lang="en-GB" smtClean="0"/>
              <a:t>20</a:t>
            </a:fld>
            <a:endParaRPr lang="en-GB"/>
          </a:p>
        </p:txBody>
      </p:sp>
    </p:spTree>
    <p:extLst>
      <p:ext uri="{BB962C8B-B14F-4D97-AF65-F5344CB8AC3E}">
        <p14:creationId xmlns:p14="http://schemas.microsoft.com/office/powerpoint/2010/main" val="2915735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participants are familiar with the previous accounting under IPSAS 13, highlight the changes here – in particular, no scope exclusion for the measurement of investment property. The other change (service concession arrangements) is unlikely to have an impact in practice, as entities should have applied IPSAS 32 to decide if an agreement was a service concession agreement before considering if it was a lease.</a:t>
            </a:r>
          </a:p>
        </p:txBody>
      </p:sp>
      <p:sp>
        <p:nvSpPr>
          <p:cNvPr id="4" name="Slide Number Placeholder 3"/>
          <p:cNvSpPr>
            <a:spLocks noGrp="1"/>
          </p:cNvSpPr>
          <p:nvPr>
            <p:ph type="sldNum" sz="quarter" idx="5"/>
          </p:nvPr>
        </p:nvSpPr>
        <p:spPr/>
        <p:txBody>
          <a:bodyPr/>
          <a:lstStyle/>
          <a:p>
            <a:fld id="{45A64F95-CF0C-460A-8C69-279913FEC5AA}" type="slidenum">
              <a:rPr lang="en-GB" smtClean="0"/>
              <a:t>3</a:t>
            </a:fld>
            <a:endParaRPr lang="en-GB"/>
          </a:p>
        </p:txBody>
      </p:sp>
    </p:spTree>
    <p:extLst>
      <p:ext uri="{BB962C8B-B14F-4D97-AF65-F5344CB8AC3E}">
        <p14:creationId xmlns:p14="http://schemas.microsoft.com/office/powerpoint/2010/main" val="2062838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1200"/>
              </a:lnSpc>
              <a:spcBef>
                <a:spcPts val="600"/>
              </a:spcBef>
              <a:spcAft>
                <a:spcPts val="600"/>
              </a:spcAft>
            </a:pPr>
            <a:r>
              <a:rPr lang="en-US" sz="1800" dirty="0">
                <a:effectLst/>
                <a:latin typeface="Arial" panose="020B0604020202020204" pitchFamily="34" charset="0"/>
                <a:ea typeface="MS Mincho" panose="02020609040205080304" pitchFamily="49" charset="-128"/>
                <a:cs typeface="Times New Roman" panose="02020603050405020304" pitchFamily="18" charset="0"/>
              </a:rPr>
              <a:t>A lessee will need to remeasure the lease liability if either:</a:t>
            </a:r>
          </a:p>
          <a:p>
            <a:pPr algn="just">
              <a:lnSpc>
                <a:spcPts val="1200"/>
              </a:lnSpc>
              <a:spcBef>
                <a:spcPts val="600"/>
              </a:spcBef>
              <a:spcAft>
                <a:spcPts val="600"/>
              </a:spcAft>
            </a:pPr>
            <a:endParaRPr lang="en-GB" sz="1800" dirty="0">
              <a:effectLst/>
              <a:latin typeface="Arial" panose="020B0604020202020204" pitchFamily="34" charset="0"/>
              <a:ea typeface="MS Mincho" panose="02020609040205080304" pitchFamily="49" charset="-128"/>
              <a:cs typeface="Times New Roman" panose="02020603050405020304" pitchFamily="18" charset="0"/>
            </a:endParaRPr>
          </a:p>
          <a:p>
            <a:pPr marL="342900" marR="483235" lvl="0" indent="-342900">
              <a:lnSpc>
                <a:spcPts val="1200"/>
              </a:lnSpc>
              <a:spcBef>
                <a:spcPts val="450"/>
              </a:spcBef>
              <a:spcAft>
                <a:spcPts val="0"/>
              </a:spcAft>
              <a:buClr>
                <a:srgbClr val="289DD8"/>
              </a:buClr>
              <a:buSzPts val="1000"/>
              <a:buFont typeface="Palatino Linotype" panose="02040502050505030304" pitchFamily="18" charset="0"/>
              <a:buChar char="•"/>
              <a:tabLst>
                <a:tab pos="571500" algn="l"/>
              </a:tabLst>
            </a:pPr>
            <a:r>
              <a:rPr lang="en-US" sz="1800" dirty="0">
                <a:solidFill>
                  <a:srgbClr val="289DD8"/>
                </a:solidFill>
                <a:effectLst/>
                <a:latin typeface="Arial" panose="020B0604020202020204" pitchFamily="34" charset="0"/>
                <a:ea typeface="MS Mincho" panose="02020609040205080304" pitchFamily="49" charset="-128"/>
                <a:cs typeface="Times New Roman" panose="02020603050405020304" pitchFamily="18" charset="0"/>
              </a:rPr>
              <a:t>There is a change in the lease term (in which case the revised lease payments are determined on the basis of the revised lease term); or</a:t>
            </a:r>
          </a:p>
          <a:p>
            <a:pPr marL="342900" marR="483235" lvl="0" indent="-342900">
              <a:lnSpc>
                <a:spcPts val="1200"/>
              </a:lnSpc>
              <a:spcBef>
                <a:spcPts val="450"/>
              </a:spcBef>
              <a:spcAft>
                <a:spcPts val="0"/>
              </a:spcAft>
              <a:buClr>
                <a:srgbClr val="289DD8"/>
              </a:buClr>
              <a:buSzPts val="1000"/>
              <a:buFont typeface="Palatino Linotype" panose="02040502050505030304" pitchFamily="18" charset="0"/>
              <a:buChar char="•"/>
              <a:tabLst>
                <a:tab pos="571500" algn="l"/>
              </a:tabLst>
            </a:pPr>
            <a:endParaRPr lang="en-US" sz="1800" dirty="0">
              <a:solidFill>
                <a:srgbClr val="289DD8"/>
              </a:solidFill>
              <a:effectLst/>
              <a:latin typeface="Arial" panose="020B0604020202020204" pitchFamily="34" charset="0"/>
              <a:ea typeface="MS Mincho" panose="02020609040205080304" pitchFamily="49" charset="-128"/>
              <a:cs typeface="Times New Roman" panose="02020603050405020304" pitchFamily="18" charset="0"/>
            </a:endParaRPr>
          </a:p>
          <a:p>
            <a:pPr marL="342900" marR="483235" lvl="0" indent="-342900">
              <a:lnSpc>
                <a:spcPts val="1200"/>
              </a:lnSpc>
              <a:spcBef>
                <a:spcPts val="450"/>
              </a:spcBef>
              <a:spcAft>
                <a:spcPts val="0"/>
              </a:spcAft>
              <a:buClr>
                <a:srgbClr val="289DD8"/>
              </a:buClr>
              <a:buSzPts val="1000"/>
              <a:buFont typeface="Palatino Linotype" panose="02040502050505030304" pitchFamily="18" charset="0"/>
              <a:buChar char="•"/>
              <a:tabLst>
                <a:tab pos="571500" algn="l"/>
              </a:tabLst>
            </a:pPr>
            <a:r>
              <a:rPr lang="en-US" sz="1800" dirty="0">
                <a:solidFill>
                  <a:srgbClr val="289DD8"/>
                </a:solidFill>
                <a:effectLst/>
                <a:latin typeface="Arial" panose="020B0604020202020204" pitchFamily="34" charset="0"/>
                <a:ea typeface="MS Mincho" panose="02020609040205080304" pitchFamily="49" charset="-128"/>
                <a:cs typeface="Times New Roman" panose="02020603050405020304" pitchFamily="18" charset="0"/>
              </a:rPr>
              <a:t>There is a change in the assessment of an option to purchase the underlying asset (in which case the revised lease payments are determined to reflect the change in amounts payable under the purchase option).</a:t>
            </a:r>
            <a:endParaRPr lang="en-GB" sz="1800" dirty="0">
              <a:effectLst/>
              <a:latin typeface="Palatino Linotype" panose="02040502050505030304" pitchFamily="18" charset="0"/>
              <a:ea typeface="Palatino Linotype" panose="0204050205050503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5A64F95-CF0C-460A-8C69-279913FEC5AA}" type="slidenum">
              <a:rPr lang="en-GB" smtClean="0"/>
              <a:t>21</a:t>
            </a:fld>
            <a:endParaRPr lang="en-GB"/>
          </a:p>
        </p:txBody>
      </p:sp>
    </p:spTree>
    <p:extLst>
      <p:ext uri="{BB962C8B-B14F-4D97-AF65-F5344CB8AC3E}">
        <p14:creationId xmlns:p14="http://schemas.microsoft.com/office/powerpoint/2010/main" val="2774847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MS Mincho" panose="02020609040205080304" pitchFamily="49" charset="-128"/>
                <a:cs typeface="Times New Roman" panose="02020603050405020304" pitchFamily="18" charset="0"/>
              </a:rPr>
              <a:t>An example would be where a lessee has leased a fleet of vehicles, and agrees a modification to add further vehicles at the lessor’s usual price for those vehicles, adjusted for the volume discount included in the original lease terms.</a:t>
            </a:r>
            <a:endParaRPr lang="en-GB" dirty="0"/>
          </a:p>
        </p:txBody>
      </p:sp>
      <p:sp>
        <p:nvSpPr>
          <p:cNvPr id="4" name="Slide Number Placeholder 3"/>
          <p:cNvSpPr>
            <a:spLocks noGrp="1"/>
          </p:cNvSpPr>
          <p:nvPr>
            <p:ph type="sldNum" sz="quarter" idx="5"/>
          </p:nvPr>
        </p:nvSpPr>
        <p:spPr/>
        <p:txBody>
          <a:bodyPr/>
          <a:lstStyle/>
          <a:p>
            <a:fld id="{45A64F95-CF0C-460A-8C69-279913FEC5AA}" type="slidenum">
              <a:rPr lang="en-GB" smtClean="0"/>
              <a:t>22</a:t>
            </a:fld>
            <a:endParaRPr lang="en-GB"/>
          </a:p>
        </p:txBody>
      </p:sp>
    </p:spTree>
    <p:extLst>
      <p:ext uri="{BB962C8B-B14F-4D97-AF65-F5344CB8AC3E}">
        <p14:creationId xmlns:p14="http://schemas.microsoft.com/office/powerpoint/2010/main" val="3389230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MS Mincho" panose="02020609040205080304" pitchFamily="49" charset="-128"/>
                <a:cs typeface="Times New Roman" panose="02020603050405020304" pitchFamily="18" charset="0"/>
              </a:rPr>
              <a:t>An example would be where a lessee has leased a fleet of vehicles, and agrees a modification to return some of the vehicles early. The lessee would decrease the carrying amount of the right of use asset to reflect the early return of the vehicles, and remeasure the lease liability based on the revised lease payments. Any gain or loss would be recognized in surplus or deficit.</a:t>
            </a:r>
            <a:endParaRPr lang="en-GB" dirty="0"/>
          </a:p>
        </p:txBody>
      </p:sp>
      <p:sp>
        <p:nvSpPr>
          <p:cNvPr id="4" name="Slide Number Placeholder 3"/>
          <p:cNvSpPr>
            <a:spLocks noGrp="1"/>
          </p:cNvSpPr>
          <p:nvPr>
            <p:ph type="sldNum" sz="quarter" idx="5"/>
          </p:nvPr>
        </p:nvSpPr>
        <p:spPr/>
        <p:txBody>
          <a:bodyPr/>
          <a:lstStyle/>
          <a:p>
            <a:fld id="{45A64F95-CF0C-460A-8C69-279913FEC5AA}" type="slidenum">
              <a:rPr lang="en-GB" smtClean="0"/>
              <a:t>23</a:t>
            </a:fld>
            <a:endParaRPr lang="en-GB"/>
          </a:p>
        </p:txBody>
      </p:sp>
    </p:spTree>
    <p:extLst>
      <p:ext uri="{BB962C8B-B14F-4D97-AF65-F5344CB8AC3E}">
        <p14:creationId xmlns:p14="http://schemas.microsoft.com/office/powerpoint/2010/main" val="1978948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MS Mincho" panose="02020609040205080304" pitchFamily="49" charset="-128"/>
                <a:cs typeface="Times New Roman" panose="02020603050405020304" pitchFamily="18" charset="0"/>
              </a:rPr>
              <a:t>IPSAS 2, </a:t>
            </a:r>
            <a:r>
              <a:rPr lang="en-US" sz="1800" i="1" dirty="0">
                <a:effectLst/>
                <a:latin typeface="Arial" panose="020B0604020202020204" pitchFamily="34" charset="0"/>
                <a:ea typeface="MS Mincho" panose="02020609040205080304" pitchFamily="49" charset="-128"/>
                <a:cs typeface="Times New Roman" panose="02020603050405020304" pitchFamily="18" charset="0"/>
              </a:rPr>
              <a:t>Cash Flow Statements</a:t>
            </a:r>
            <a:r>
              <a:rPr lang="en-US" sz="1800" dirty="0">
                <a:effectLst/>
                <a:latin typeface="Arial" panose="020B0604020202020204" pitchFamily="34" charset="0"/>
                <a:ea typeface="MS Mincho" panose="02020609040205080304" pitchFamily="49" charset="-128"/>
                <a:cs typeface="Times New Roman" panose="02020603050405020304" pitchFamily="18" charset="0"/>
              </a:rPr>
              <a:t>, does not specify how interest paid is to be classified in the cash flow statement, unless the entity is a public financial institution. Interest paid under a lease contract should be treated consistently with other interest payments.</a:t>
            </a:r>
            <a:endParaRPr lang="en-GB" dirty="0"/>
          </a:p>
        </p:txBody>
      </p:sp>
      <p:sp>
        <p:nvSpPr>
          <p:cNvPr id="4" name="Slide Number Placeholder 3"/>
          <p:cNvSpPr>
            <a:spLocks noGrp="1"/>
          </p:cNvSpPr>
          <p:nvPr>
            <p:ph type="sldNum" sz="quarter" idx="5"/>
          </p:nvPr>
        </p:nvSpPr>
        <p:spPr/>
        <p:txBody>
          <a:bodyPr/>
          <a:lstStyle/>
          <a:p>
            <a:fld id="{45A64F95-CF0C-460A-8C69-279913FEC5AA}" type="slidenum">
              <a:rPr lang="en-GB" smtClean="0"/>
              <a:t>24</a:t>
            </a:fld>
            <a:endParaRPr lang="en-GB"/>
          </a:p>
        </p:txBody>
      </p:sp>
    </p:spTree>
    <p:extLst>
      <p:ext uri="{BB962C8B-B14F-4D97-AF65-F5344CB8AC3E}">
        <p14:creationId xmlns:p14="http://schemas.microsoft.com/office/powerpoint/2010/main" val="10072655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Module 2 for further details (starting at page 73)</a:t>
            </a:r>
          </a:p>
        </p:txBody>
      </p:sp>
      <p:sp>
        <p:nvSpPr>
          <p:cNvPr id="4" name="Slide Number Placeholder 3"/>
          <p:cNvSpPr>
            <a:spLocks noGrp="1"/>
          </p:cNvSpPr>
          <p:nvPr>
            <p:ph type="sldNum" sz="quarter" idx="5"/>
          </p:nvPr>
        </p:nvSpPr>
        <p:spPr/>
        <p:txBody>
          <a:bodyPr/>
          <a:lstStyle/>
          <a:p>
            <a:fld id="{45A64F95-CF0C-460A-8C69-279913FEC5AA}" type="slidenum">
              <a:rPr lang="en-GB" smtClean="0"/>
              <a:t>25</a:t>
            </a:fld>
            <a:endParaRPr lang="en-GB"/>
          </a:p>
        </p:txBody>
      </p:sp>
    </p:spTree>
    <p:extLst>
      <p:ext uri="{BB962C8B-B14F-4D97-AF65-F5344CB8AC3E}">
        <p14:creationId xmlns:p14="http://schemas.microsoft.com/office/powerpoint/2010/main" val="930497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Unlike the accounting for lessees, the accounting for lessors is substantially the same as under the previous standard, IPSAS 13, although there are some differences. If participants are familiar with the previous accounting, consider highlighting the areas of lessor accounting where changes have occurred. Classification of leases under IPSAS 43 is consistent with the treatment under IPSAS 13.</a:t>
            </a:r>
          </a:p>
        </p:txBody>
      </p:sp>
      <p:sp>
        <p:nvSpPr>
          <p:cNvPr id="4" name="Slide Number Placeholder 3"/>
          <p:cNvSpPr>
            <a:spLocks noGrp="1"/>
          </p:cNvSpPr>
          <p:nvPr>
            <p:ph type="sldNum" sz="quarter" idx="5"/>
          </p:nvPr>
        </p:nvSpPr>
        <p:spPr/>
        <p:txBody>
          <a:bodyPr/>
          <a:lstStyle/>
          <a:p>
            <a:fld id="{45A64F95-CF0C-460A-8C69-279913FEC5AA}" type="slidenum">
              <a:rPr lang="en-GB" smtClean="0"/>
              <a:t>26</a:t>
            </a:fld>
            <a:endParaRPr lang="en-GB"/>
          </a:p>
        </p:txBody>
      </p:sp>
    </p:spTree>
    <p:extLst>
      <p:ext uri="{BB962C8B-B14F-4D97-AF65-F5344CB8AC3E}">
        <p14:creationId xmlns:p14="http://schemas.microsoft.com/office/powerpoint/2010/main" val="2041559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Emphasize the need to exercise professional judgment. If participants are not familiar with accrual accounting, they may be less comfortable with the concept of professional judgment. Consider adding a discussion, based on participants’ experiences of leases, of how to apply the factors and how to exercise professional judgment. These indicators are consistent with IPSAS 13.</a:t>
            </a:r>
          </a:p>
        </p:txBody>
      </p:sp>
      <p:sp>
        <p:nvSpPr>
          <p:cNvPr id="4" name="Slide Number Placeholder 3"/>
          <p:cNvSpPr>
            <a:spLocks noGrp="1"/>
          </p:cNvSpPr>
          <p:nvPr>
            <p:ph type="sldNum" sz="quarter" idx="5"/>
          </p:nvPr>
        </p:nvSpPr>
        <p:spPr/>
        <p:txBody>
          <a:bodyPr/>
          <a:lstStyle/>
          <a:p>
            <a:fld id="{45A64F95-CF0C-460A-8C69-279913FEC5AA}" type="slidenum">
              <a:rPr lang="en-GB" smtClean="0"/>
              <a:t>27</a:t>
            </a:fld>
            <a:endParaRPr lang="en-GB"/>
          </a:p>
        </p:txBody>
      </p:sp>
    </p:spTree>
    <p:extLst>
      <p:ext uri="{BB962C8B-B14F-4D97-AF65-F5344CB8AC3E}">
        <p14:creationId xmlns:p14="http://schemas.microsoft.com/office/powerpoint/2010/main" val="1358118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indicators are consistent with IPSAS 13</a:t>
            </a:r>
          </a:p>
        </p:txBody>
      </p:sp>
      <p:sp>
        <p:nvSpPr>
          <p:cNvPr id="4" name="Slide Number Placeholder 3"/>
          <p:cNvSpPr>
            <a:spLocks noGrp="1"/>
          </p:cNvSpPr>
          <p:nvPr>
            <p:ph type="sldNum" sz="quarter" idx="5"/>
          </p:nvPr>
        </p:nvSpPr>
        <p:spPr/>
        <p:txBody>
          <a:bodyPr/>
          <a:lstStyle/>
          <a:p>
            <a:fld id="{45A64F95-CF0C-460A-8C69-279913FEC5AA}" type="slidenum">
              <a:rPr lang="en-GB" smtClean="0"/>
              <a:t>28</a:t>
            </a:fld>
            <a:endParaRPr lang="en-GB"/>
          </a:p>
        </p:txBody>
      </p:sp>
    </p:spTree>
    <p:extLst>
      <p:ext uri="{BB962C8B-B14F-4D97-AF65-F5344CB8AC3E}">
        <p14:creationId xmlns:p14="http://schemas.microsoft.com/office/powerpoint/2010/main" val="22802708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Consistent with IPSAS 13</a:t>
            </a:r>
          </a:p>
        </p:txBody>
      </p:sp>
      <p:sp>
        <p:nvSpPr>
          <p:cNvPr id="4" name="Slide Number Placeholder 3"/>
          <p:cNvSpPr>
            <a:spLocks noGrp="1"/>
          </p:cNvSpPr>
          <p:nvPr>
            <p:ph type="sldNum" sz="quarter" idx="5"/>
          </p:nvPr>
        </p:nvSpPr>
        <p:spPr/>
        <p:txBody>
          <a:bodyPr/>
          <a:lstStyle/>
          <a:p>
            <a:fld id="{45A64F95-CF0C-460A-8C69-279913FEC5AA}" type="slidenum">
              <a:rPr lang="en-GB" smtClean="0"/>
              <a:t>29</a:t>
            </a:fld>
            <a:endParaRPr lang="en-GB"/>
          </a:p>
        </p:txBody>
      </p:sp>
    </p:spTree>
    <p:extLst>
      <p:ext uri="{BB962C8B-B14F-4D97-AF65-F5344CB8AC3E}">
        <p14:creationId xmlns:p14="http://schemas.microsoft.com/office/powerpoint/2010/main" val="27633517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t>
            </a:r>
            <a:r>
              <a:rPr lang="en-GB" b="1" dirty="0"/>
              <a:t>interest rate implicit in the lease</a:t>
            </a:r>
            <a:r>
              <a:rPr lang="en-GB" dirty="0"/>
              <a:t> is the rate of interest that causes the present value of (a) the lease payments and (b) the unguaranteed residual value to equal the sum of (</a:t>
            </a:r>
            <a:r>
              <a:rPr lang="en-GB" dirty="0" err="1"/>
              <a:t>i</a:t>
            </a:r>
            <a:r>
              <a:rPr lang="en-GB" dirty="0"/>
              <a:t>) the fair value of the underlying asset and (ii) any initial direct costs of the lessor.</a:t>
            </a:r>
          </a:p>
        </p:txBody>
      </p:sp>
      <p:sp>
        <p:nvSpPr>
          <p:cNvPr id="4" name="Slide Number Placeholder 3"/>
          <p:cNvSpPr>
            <a:spLocks noGrp="1"/>
          </p:cNvSpPr>
          <p:nvPr>
            <p:ph type="sldNum" sz="quarter" idx="5"/>
          </p:nvPr>
        </p:nvSpPr>
        <p:spPr/>
        <p:txBody>
          <a:bodyPr/>
          <a:lstStyle/>
          <a:p>
            <a:fld id="{45A64F95-CF0C-460A-8C69-279913FEC5AA}" type="slidenum">
              <a:rPr lang="en-GB" smtClean="0"/>
              <a:t>30</a:t>
            </a:fld>
            <a:endParaRPr lang="en-GB"/>
          </a:p>
        </p:txBody>
      </p:sp>
    </p:spTree>
    <p:extLst>
      <p:ext uri="{BB962C8B-B14F-4D97-AF65-F5344CB8AC3E}">
        <p14:creationId xmlns:p14="http://schemas.microsoft.com/office/powerpoint/2010/main" val="2301948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participants are familiar with the previous accounting under IPSAS 13, highlight the changes here – while lessor accounting retains the finance lease / operating lease split from IPSAS 13, and the accounting is mainly the same, a new right-of-use model is introduced for lessee accounting (with optional exceptions for short-term and low value leases that retain the features of operating lease accounting for lessees)</a:t>
            </a:r>
          </a:p>
          <a:p>
            <a:endParaRPr lang="en-GB" dirty="0"/>
          </a:p>
          <a:p>
            <a:r>
              <a:rPr lang="en-GB" dirty="0"/>
              <a:t>Consider a discussion on the implications for consolidation of having two models (either here or after the two models have been presented).</a:t>
            </a:r>
          </a:p>
        </p:txBody>
      </p:sp>
      <p:sp>
        <p:nvSpPr>
          <p:cNvPr id="4" name="Slide Number Placeholder 3"/>
          <p:cNvSpPr>
            <a:spLocks noGrp="1"/>
          </p:cNvSpPr>
          <p:nvPr>
            <p:ph type="sldNum" sz="quarter" idx="5"/>
          </p:nvPr>
        </p:nvSpPr>
        <p:spPr/>
        <p:txBody>
          <a:bodyPr/>
          <a:lstStyle/>
          <a:p>
            <a:fld id="{45A64F95-CF0C-460A-8C69-279913FEC5AA}" type="slidenum">
              <a:rPr lang="en-GB" smtClean="0"/>
              <a:t>4</a:t>
            </a:fld>
            <a:endParaRPr lang="en-GB"/>
          </a:p>
        </p:txBody>
      </p:sp>
    </p:spTree>
    <p:extLst>
      <p:ext uri="{BB962C8B-B14F-4D97-AF65-F5344CB8AC3E}">
        <p14:creationId xmlns:p14="http://schemas.microsoft.com/office/powerpoint/2010/main" val="3152658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MS Mincho" panose="02020609040205080304" pitchFamily="49" charset="-128"/>
                <a:cs typeface="Times New Roman" panose="02020603050405020304" pitchFamily="18" charset="0"/>
              </a:rPr>
              <a:t>Fixed payments included in the measurement of the net investment in the lease includes in-substance fixed payments. In-substance fixed payments were discussed in the speaker notes under lessee accounting earlier in this presentation (Slide 16).</a:t>
            </a:r>
            <a:endParaRPr lang="en-GB" dirty="0"/>
          </a:p>
          <a:p>
            <a:endParaRPr lang="en-GB" dirty="0"/>
          </a:p>
          <a:p>
            <a:r>
              <a:rPr lang="en-GB" dirty="0"/>
              <a:t>Second bullet is highlighted because under IPSAS 13, these payments were classed as contingent rents, and therefore not part of minimum lease payments or net investment in a lease. Other variable payments (those that do not depend on an index or rate, for example those that depend on a share of profits) remain outside the net investment in the lease.</a:t>
            </a:r>
          </a:p>
        </p:txBody>
      </p:sp>
      <p:sp>
        <p:nvSpPr>
          <p:cNvPr id="4" name="Slide Number Placeholder 3"/>
          <p:cNvSpPr>
            <a:spLocks noGrp="1"/>
          </p:cNvSpPr>
          <p:nvPr>
            <p:ph type="sldNum" sz="quarter" idx="5"/>
          </p:nvPr>
        </p:nvSpPr>
        <p:spPr/>
        <p:txBody>
          <a:bodyPr/>
          <a:lstStyle/>
          <a:p>
            <a:fld id="{45A64F95-CF0C-460A-8C69-279913FEC5AA}" type="slidenum">
              <a:rPr lang="en-GB" smtClean="0"/>
              <a:t>31</a:t>
            </a:fld>
            <a:endParaRPr lang="en-GB"/>
          </a:p>
        </p:txBody>
      </p:sp>
    </p:spTree>
    <p:extLst>
      <p:ext uri="{BB962C8B-B14F-4D97-AF65-F5344CB8AC3E}">
        <p14:creationId xmlns:p14="http://schemas.microsoft.com/office/powerpoint/2010/main" val="546911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MS Mincho" panose="02020609040205080304" pitchFamily="49" charset="-128"/>
                <a:cs typeface="Times New Roman" panose="02020603050405020304" pitchFamily="18" charset="0"/>
              </a:rPr>
              <a:t>The unearned finance revenue is the difference between the gross investment in the lease and the net investment in the lease.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MS Mincho" panose="02020609040205080304" pitchFamily="49" charset="-128"/>
                <a:cs typeface="Times New Roman" panose="02020603050405020304" pitchFamily="18" charset="0"/>
              </a:rPr>
              <a:t>A lessor will account for a finance lease by recognizing finance revenue and increasing the receivable for the interest earned in the period, and by recognizing cash and reducing the receivable for the payments received.</a:t>
            </a:r>
            <a:endParaRPr lang="en-GB" sz="1800" dirty="0">
              <a:effectLst/>
              <a:latin typeface="Arial" panose="020B0604020202020204" pitchFamily="34"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5A64F95-CF0C-460A-8C69-279913FEC5AA}" type="slidenum">
              <a:rPr lang="en-GB" smtClean="0"/>
              <a:t>32</a:t>
            </a:fld>
            <a:endParaRPr lang="en-GB"/>
          </a:p>
        </p:txBody>
      </p:sp>
    </p:spTree>
    <p:extLst>
      <p:ext uri="{BB962C8B-B14F-4D97-AF65-F5344CB8AC3E}">
        <p14:creationId xmlns:p14="http://schemas.microsoft.com/office/powerpoint/2010/main" val="18165845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lease is accounted for as a finance lease. In this example, the fact that there is no residual value at the end of the lease period is assumed to demonstrate that the lease period covers the whole of the useful life of the asset. There are no variable payments in the lease, so all payments are included in the net investment in the lease. Revenue is calculated my multiplying the receivable balance at 1 January by the implicit interest rate of 5.6%. Taking year 20X1 as an example, CU50,000 x 5.6% = CU2,800. The balance of the receipt (CU11,740.95 – CU2,800 = CU8,940.95 in year 20X1) reduces the receivable at 31 December. In year 20X1, this gives CU50,000 - CU8,940.95 = CU41,059.05.</a:t>
            </a:r>
            <a:endParaRPr lang="en-GB" dirty="0"/>
          </a:p>
        </p:txBody>
      </p:sp>
      <p:sp>
        <p:nvSpPr>
          <p:cNvPr id="4" name="Slide Number Placeholder 3"/>
          <p:cNvSpPr>
            <a:spLocks noGrp="1"/>
          </p:cNvSpPr>
          <p:nvPr>
            <p:ph type="sldNum" sz="quarter" idx="5"/>
          </p:nvPr>
        </p:nvSpPr>
        <p:spPr/>
        <p:txBody>
          <a:bodyPr/>
          <a:lstStyle/>
          <a:p>
            <a:fld id="{45A64F95-CF0C-460A-8C69-279913FEC5AA}" type="slidenum">
              <a:rPr lang="en-GB" smtClean="0"/>
              <a:t>33</a:t>
            </a:fld>
            <a:endParaRPr lang="en-GB"/>
          </a:p>
        </p:txBody>
      </p:sp>
    </p:spTree>
    <p:extLst>
      <p:ext uri="{BB962C8B-B14F-4D97-AF65-F5344CB8AC3E}">
        <p14:creationId xmlns:p14="http://schemas.microsoft.com/office/powerpoint/2010/main" val="3376667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MS Mincho" panose="02020609040205080304" pitchFamily="49" charset="-128"/>
                <a:cs typeface="Times New Roman" panose="02020603050405020304" pitchFamily="18" charset="0"/>
              </a:rPr>
              <a:t>If the modification is neither treated as a separate lease, nor treated as a new operating lease, the lessor will need to apply IPSAS 41, </a:t>
            </a:r>
            <a:r>
              <a:rPr lang="en-US" sz="1800" i="1" dirty="0">
                <a:effectLst/>
                <a:latin typeface="Arial" panose="020B0604020202020204" pitchFamily="34" charset="0"/>
                <a:ea typeface="MS Mincho" panose="02020609040205080304" pitchFamily="49" charset="-128"/>
                <a:cs typeface="Times New Roman" panose="02020603050405020304" pitchFamily="18" charset="0"/>
              </a:rPr>
              <a:t>Financial Instruments</a:t>
            </a:r>
            <a:r>
              <a:rPr lang="en-US" sz="1800" dirty="0">
                <a:effectLst/>
                <a:latin typeface="Arial" panose="020B0604020202020204" pitchFamily="34" charset="0"/>
                <a:ea typeface="MS Mincho" panose="02020609040205080304" pitchFamily="49" charset="-128"/>
                <a:cs typeface="Times New Roman" panose="02020603050405020304" pitchFamily="18" charset="0"/>
              </a:rPr>
              <a:t> in accounting for the modification (see Module 6). This is because the lease receivable is a financial asset, and the modification will affect how that financial asset is measured.</a:t>
            </a:r>
          </a:p>
          <a:p>
            <a:endParaRPr lang="en-US" sz="1800" dirty="0">
              <a:effectLst/>
              <a:latin typeface="Arial" panose="020B0604020202020204" pitchFamily="34" charset="0"/>
              <a:ea typeface="MS Mincho" panose="02020609040205080304" pitchFamily="49" charset="-128"/>
              <a:cs typeface="Times New Roman" panose="02020603050405020304" pitchFamily="18" charset="0"/>
            </a:endParaRPr>
          </a:p>
          <a:p>
            <a:r>
              <a:rPr lang="en-US" sz="1800" dirty="0">
                <a:effectLst/>
                <a:latin typeface="Arial" panose="020B0604020202020204" pitchFamily="34" charset="0"/>
                <a:ea typeface="MS Mincho" panose="02020609040205080304" pitchFamily="49" charset="-128"/>
                <a:cs typeface="Times New Roman" panose="02020603050405020304" pitchFamily="18" charset="0"/>
              </a:rPr>
              <a:t>Consider a discussion as to how common modifications are for lessors. If participants consider that modifications will be common, consider providing </a:t>
            </a:r>
            <a:r>
              <a:rPr lang="en-US" sz="1800">
                <a:effectLst/>
                <a:latin typeface="Arial" panose="020B0604020202020204" pitchFamily="34" charset="0"/>
                <a:ea typeface="MS Mincho" panose="02020609040205080304" pitchFamily="49" charset="-128"/>
                <a:cs typeface="Times New Roman" panose="02020603050405020304" pitchFamily="18" charset="0"/>
              </a:rPr>
              <a:t>more details</a:t>
            </a:r>
            <a:endParaRPr lang="en-US" sz="1800" dirty="0">
              <a:effectLst/>
              <a:latin typeface="Arial" panose="020B0604020202020204" pitchFamily="34"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5A64F95-CF0C-460A-8C69-279913FEC5AA}" type="slidenum">
              <a:rPr lang="en-GB" smtClean="0"/>
              <a:t>34</a:t>
            </a:fld>
            <a:endParaRPr lang="en-GB"/>
          </a:p>
        </p:txBody>
      </p:sp>
    </p:spTree>
    <p:extLst>
      <p:ext uri="{BB962C8B-B14F-4D97-AF65-F5344CB8AC3E}">
        <p14:creationId xmlns:p14="http://schemas.microsoft.com/office/powerpoint/2010/main" val="9061374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Consistent with IPSAS 13 – accounting for operating leases is generally straightforward.</a:t>
            </a:r>
          </a:p>
        </p:txBody>
      </p:sp>
      <p:sp>
        <p:nvSpPr>
          <p:cNvPr id="4" name="Slide Number Placeholder 3"/>
          <p:cNvSpPr>
            <a:spLocks noGrp="1"/>
          </p:cNvSpPr>
          <p:nvPr>
            <p:ph type="sldNum" sz="quarter" idx="5"/>
          </p:nvPr>
        </p:nvSpPr>
        <p:spPr/>
        <p:txBody>
          <a:bodyPr/>
          <a:lstStyle/>
          <a:p>
            <a:fld id="{45A64F95-CF0C-460A-8C69-279913FEC5AA}" type="slidenum">
              <a:rPr lang="en-GB" smtClean="0"/>
              <a:t>35</a:t>
            </a:fld>
            <a:endParaRPr lang="en-GB"/>
          </a:p>
        </p:txBody>
      </p:sp>
    </p:spTree>
    <p:extLst>
      <p:ext uri="{BB962C8B-B14F-4D97-AF65-F5344CB8AC3E}">
        <p14:creationId xmlns:p14="http://schemas.microsoft.com/office/powerpoint/2010/main" val="25888792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MS Mincho" panose="02020609040205080304" pitchFamily="49" charset="-128"/>
                <a:cs typeface="Times New Roman" panose="02020603050405020304" pitchFamily="18" charset="0"/>
              </a:rPr>
              <a:t>The lessor will need to consider whether this new lease is an operating lease or a finance lease, and account for the lease accordingly.</a:t>
            </a:r>
            <a:endParaRPr lang="en-GB" sz="1800" dirty="0">
              <a:effectLst/>
              <a:latin typeface="Arial" panose="020B0604020202020204" pitchFamily="34"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5A64F95-CF0C-460A-8C69-279913FEC5AA}" type="slidenum">
              <a:rPr lang="en-GB" smtClean="0"/>
              <a:t>36</a:t>
            </a:fld>
            <a:endParaRPr lang="en-GB"/>
          </a:p>
        </p:txBody>
      </p:sp>
    </p:spTree>
    <p:extLst>
      <p:ext uri="{BB962C8B-B14F-4D97-AF65-F5344CB8AC3E}">
        <p14:creationId xmlns:p14="http://schemas.microsoft.com/office/powerpoint/2010/main" val="14510350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Consistent with IPSAS 13</a:t>
            </a:r>
          </a:p>
        </p:txBody>
      </p:sp>
      <p:sp>
        <p:nvSpPr>
          <p:cNvPr id="4" name="Slide Number Placeholder 3"/>
          <p:cNvSpPr>
            <a:spLocks noGrp="1"/>
          </p:cNvSpPr>
          <p:nvPr>
            <p:ph type="sldNum" sz="quarter" idx="5"/>
          </p:nvPr>
        </p:nvSpPr>
        <p:spPr/>
        <p:txBody>
          <a:bodyPr/>
          <a:lstStyle/>
          <a:p>
            <a:fld id="{45A64F95-CF0C-460A-8C69-279913FEC5AA}" type="slidenum">
              <a:rPr lang="en-GB" smtClean="0"/>
              <a:t>37</a:t>
            </a:fld>
            <a:endParaRPr lang="en-GB"/>
          </a:p>
        </p:txBody>
      </p:sp>
    </p:spTree>
    <p:extLst>
      <p:ext uri="{BB962C8B-B14F-4D97-AF65-F5344CB8AC3E}">
        <p14:creationId xmlns:p14="http://schemas.microsoft.com/office/powerpoint/2010/main" val="21275224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Requirements differ from IPSAS 13. See Module 2 (page x) for the detailed requirements.</a:t>
            </a:r>
          </a:p>
          <a:p>
            <a:endParaRPr lang="en-GB" dirty="0"/>
          </a:p>
          <a:p>
            <a:r>
              <a:rPr lang="en-US" sz="1800">
                <a:effectLst/>
                <a:latin typeface="Arial" panose="020B0604020202020204" pitchFamily="34" charset="0"/>
                <a:ea typeface="MS Mincho" panose="02020609040205080304" pitchFamily="49" charset="-128"/>
                <a:cs typeface="Times New Roman" panose="02020603050405020304" pitchFamily="18" charset="0"/>
              </a:rPr>
              <a:t>The accounting for the sale and leaseback transaction depends on the substance of that transaction, that is whether the transfer amounts to a sale or not.</a:t>
            </a:r>
            <a:endParaRPr lang="en-GB" dirty="0"/>
          </a:p>
          <a:p>
            <a:endParaRPr lang="en-GB" dirty="0"/>
          </a:p>
          <a:p>
            <a:r>
              <a:rPr lang="en-GB" dirty="0"/>
              <a:t>Consider a discussion as to how common sale and leaseback arrangements are in participants’ jurisdictions. If they are rare, or do not occur in the public sector, additional details may not be required</a:t>
            </a:r>
          </a:p>
        </p:txBody>
      </p:sp>
      <p:sp>
        <p:nvSpPr>
          <p:cNvPr id="4" name="Slide Number Placeholder 3"/>
          <p:cNvSpPr>
            <a:spLocks noGrp="1"/>
          </p:cNvSpPr>
          <p:nvPr>
            <p:ph type="sldNum" sz="quarter" idx="5"/>
          </p:nvPr>
        </p:nvSpPr>
        <p:spPr/>
        <p:txBody>
          <a:bodyPr/>
          <a:lstStyle/>
          <a:p>
            <a:fld id="{45A64F95-CF0C-460A-8C69-279913FEC5AA}" type="slidenum">
              <a:rPr lang="en-GB" smtClean="0"/>
              <a:t>38</a:t>
            </a:fld>
            <a:endParaRPr lang="en-GB"/>
          </a:p>
        </p:txBody>
      </p:sp>
    </p:spTree>
    <p:extLst>
      <p:ext uri="{BB962C8B-B14F-4D97-AF65-F5344CB8AC3E}">
        <p14:creationId xmlns:p14="http://schemas.microsoft.com/office/powerpoint/2010/main" val="2120791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distinction between an underlying asset and a right of use asset is critical to the lessee accounting model in IPSAS 43. Check that participants are clear about this distinction.</a:t>
            </a:r>
          </a:p>
        </p:txBody>
      </p:sp>
      <p:sp>
        <p:nvSpPr>
          <p:cNvPr id="4" name="Slide Number Placeholder 3"/>
          <p:cNvSpPr>
            <a:spLocks noGrp="1"/>
          </p:cNvSpPr>
          <p:nvPr>
            <p:ph type="sldNum" sz="quarter" idx="5"/>
          </p:nvPr>
        </p:nvSpPr>
        <p:spPr/>
        <p:txBody>
          <a:bodyPr/>
          <a:lstStyle/>
          <a:p>
            <a:fld id="{45A64F95-CF0C-460A-8C69-279913FEC5AA}" type="slidenum">
              <a:rPr lang="en-GB" smtClean="0"/>
              <a:t>5</a:t>
            </a:fld>
            <a:endParaRPr lang="en-GB"/>
          </a:p>
        </p:txBody>
      </p:sp>
    </p:spTree>
    <p:extLst>
      <p:ext uri="{BB962C8B-B14F-4D97-AF65-F5344CB8AC3E}">
        <p14:creationId xmlns:p14="http://schemas.microsoft.com/office/powerpoint/2010/main" val="239615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example of a contract with a lease component and a non-lease component would be a lease of a vehicle with servicing and recovery services included.</a:t>
            </a:r>
          </a:p>
        </p:txBody>
      </p:sp>
      <p:sp>
        <p:nvSpPr>
          <p:cNvPr id="4" name="Slide Number Placeholder 3"/>
          <p:cNvSpPr>
            <a:spLocks noGrp="1"/>
          </p:cNvSpPr>
          <p:nvPr>
            <p:ph type="sldNum" sz="quarter" idx="5"/>
          </p:nvPr>
        </p:nvSpPr>
        <p:spPr/>
        <p:txBody>
          <a:bodyPr/>
          <a:lstStyle/>
          <a:p>
            <a:fld id="{45A64F95-CF0C-460A-8C69-279913FEC5AA}" type="slidenum">
              <a:rPr lang="en-GB" smtClean="0"/>
              <a:t>6</a:t>
            </a:fld>
            <a:endParaRPr lang="en-GB"/>
          </a:p>
        </p:txBody>
      </p:sp>
    </p:spTree>
    <p:extLst>
      <p:ext uri="{BB962C8B-B14F-4D97-AF65-F5344CB8AC3E}">
        <p14:creationId xmlns:p14="http://schemas.microsoft.com/office/powerpoint/2010/main" val="424823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that allocation of consideration under IPSAS 47 is based on stand-alone value – same concept for lessee and lessor. If IPSAS 47 has already been covered with participants, consider discussing this point.</a:t>
            </a:r>
          </a:p>
        </p:txBody>
      </p:sp>
      <p:sp>
        <p:nvSpPr>
          <p:cNvPr id="4" name="Slide Number Placeholder 3"/>
          <p:cNvSpPr>
            <a:spLocks noGrp="1"/>
          </p:cNvSpPr>
          <p:nvPr>
            <p:ph type="sldNum" sz="quarter" idx="5"/>
          </p:nvPr>
        </p:nvSpPr>
        <p:spPr/>
        <p:txBody>
          <a:bodyPr/>
          <a:lstStyle/>
          <a:p>
            <a:fld id="{45A64F95-CF0C-460A-8C69-279913FEC5AA}" type="slidenum">
              <a:rPr lang="en-GB" smtClean="0"/>
              <a:t>7</a:t>
            </a:fld>
            <a:endParaRPr lang="en-GB"/>
          </a:p>
        </p:txBody>
      </p:sp>
    </p:spTree>
    <p:extLst>
      <p:ext uri="{BB962C8B-B14F-4D97-AF65-F5344CB8AC3E}">
        <p14:creationId xmlns:p14="http://schemas.microsoft.com/office/powerpoint/2010/main" val="2851901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Many leases will be fixed term, without options to extend or options for early termination.</a:t>
            </a:r>
          </a:p>
          <a:p>
            <a:endParaRPr lang="en-GB" dirty="0"/>
          </a:p>
          <a:p>
            <a:r>
              <a:rPr lang="en-GB" dirty="0"/>
              <a:t>Consider a discussion with participants regarding the usual lease terms in their jurisdictions – do these commonly include options or not? If there are options, how will they determine whether it is reasonably certain the option will (or won’t) be exercised?</a:t>
            </a:r>
          </a:p>
        </p:txBody>
      </p:sp>
      <p:sp>
        <p:nvSpPr>
          <p:cNvPr id="4" name="Slide Number Placeholder 3"/>
          <p:cNvSpPr>
            <a:spLocks noGrp="1"/>
          </p:cNvSpPr>
          <p:nvPr>
            <p:ph type="sldNum" sz="quarter" idx="5"/>
          </p:nvPr>
        </p:nvSpPr>
        <p:spPr/>
        <p:txBody>
          <a:bodyPr/>
          <a:lstStyle/>
          <a:p>
            <a:fld id="{45A64F95-CF0C-460A-8C69-279913FEC5AA}" type="slidenum">
              <a:rPr lang="en-GB" smtClean="0"/>
              <a:t>8</a:t>
            </a:fld>
            <a:endParaRPr lang="en-GB"/>
          </a:p>
        </p:txBody>
      </p:sp>
    </p:spTree>
    <p:extLst>
      <p:ext uri="{BB962C8B-B14F-4D97-AF65-F5344CB8AC3E}">
        <p14:creationId xmlns:p14="http://schemas.microsoft.com/office/powerpoint/2010/main" val="1510985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lessees, all leases will be on balance sheet (except low value or short term leases, where there are exceptions – see next slide),</a:t>
            </a:r>
          </a:p>
        </p:txBody>
      </p:sp>
      <p:sp>
        <p:nvSpPr>
          <p:cNvPr id="4" name="Slide Number Placeholder 3"/>
          <p:cNvSpPr>
            <a:spLocks noGrp="1"/>
          </p:cNvSpPr>
          <p:nvPr>
            <p:ph type="sldNum" sz="quarter" idx="5"/>
          </p:nvPr>
        </p:nvSpPr>
        <p:spPr/>
        <p:txBody>
          <a:bodyPr/>
          <a:lstStyle/>
          <a:p>
            <a:fld id="{45A64F95-CF0C-460A-8C69-279913FEC5AA}" type="slidenum">
              <a:rPr lang="en-GB" smtClean="0"/>
              <a:t>9</a:t>
            </a:fld>
            <a:endParaRPr lang="en-GB"/>
          </a:p>
        </p:txBody>
      </p:sp>
    </p:spTree>
    <p:extLst>
      <p:ext uri="{BB962C8B-B14F-4D97-AF65-F5344CB8AC3E}">
        <p14:creationId xmlns:p14="http://schemas.microsoft.com/office/powerpoint/2010/main" val="1022805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IPSAS 43 does not include guidance on when an underlying asset would be of low value. Consider a discussion on what would be low value in participant’s organizations. The following text is included in the Basis for Conclusions to IPSAS 43, and will provide a starting point for the discussion:</a:t>
            </a:r>
          </a:p>
          <a:p>
            <a:endParaRPr lang="en-GB" dirty="0"/>
          </a:p>
          <a:p>
            <a:pPr marL="449263" indent="-449263"/>
            <a:r>
              <a:rPr lang="en-GB" dirty="0"/>
              <a:t>BC77.	The IPSASB noted that IFRS 16 does not set a specific monetary amount for a lease of a low-value asset. Instead, the IASB included in paragraph BC100 of the Basis for Conclusions: “the IASB had in mind leases of underlying assets with a value, when new, in the order of the magnitude of US$5,000 or less”. The IPSASB considered whether it was appropriate for public sector financial reporting to use the same or a different dollar amount, or not make any reference to a threshold in the Basis for Conclusions of this Standard.</a:t>
            </a:r>
          </a:p>
          <a:p>
            <a:pPr marL="449263" indent="-449263"/>
            <a:endParaRPr lang="en-GB" dirty="0"/>
          </a:p>
          <a:p>
            <a:endParaRPr lang="en-GB" dirty="0"/>
          </a:p>
        </p:txBody>
      </p:sp>
      <p:sp>
        <p:nvSpPr>
          <p:cNvPr id="4" name="Slide Number Placeholder 3"/>
          <p:cNvSpPr>
            <a:spLocks noGrp="1"/>
          </p:cNvSpPr>
          <p:nvPr>
            <p:ph type="sldNum" sz="quarter" idx="5"/>
          </p:nvPr>
        </p:nvSpPr>
        <p:spPr/>
        <p:txBody>
          <a:bodyPr/>
          <a:lstStyle/>
          <a:p>
            <a:fld id="{45A64F95-CF0C-460A-8C69-279913FEC5AA}" type="slidenum">
              <a:rPr lang="en-GB" smtClean="0"/>
              <a:t>10</a:t>
            </a:fld>
            <a:endParaRPr lang="en-GB"/>
          </a:p>
        </p:txBody>
      </p:sp>
    </p:spTree>
    <p:extLst>
      <p:ext uri="{BB962C8B-B14F-4D97-AF65-F5344CB8AC3E}">
        <p14:creationId xmlns:p14="http://schemas.microsoft.com/office/powerpoint/2010/main" val="148672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0" name="Picture 9"/>
          <p:cNvPicPr>
            <a:picLocks noChangeAspect="1"/>
          </p:cNvPicPr>
          <p:nvPr userDrawn="1"/>
        </p:nvPicPr>
        <p:blipFill rotWithShape="1">
          <a:blip r:embed="rId13">
            <a:extLst>
              <a:ext uri="{28A0092B-C50C-407E-A947-70E740481C1C}">
                <a14:useLocalDpi xmlns:a14="http://schemas.microsoft.com/office/drawing/2010/main" val="0"/>
              </a:ext>
            </a:extLst>
          </a:blip>
          <a:srcRect b="56304"/>
          <a:stretch/>
        </p:blipFill>
        <p:spPr>
          <a:xfrm rot="21295668">
            <a:off x="-893922" y="4913975"/>
            <a:ext cx="10639813" cy="2712526"/>
          </a:xfrm>
          <a:prstGeom prst="rect">
            <a:avLst/>
          </a:prstGeom>
        </p:spPr>
      </p:pic>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74900"/>
            <a:ext cx="9143999" cy="63007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1827" y="2577854"/>
            <a:ext cx="10842486" cy="6325838"/>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a:latin typeface="Arial" panose="020B0604020202020204" pitchFamily="34" charset="0"/>
                <a:cs typeface="Arial" panose="020B0604020202020204" pitchFamily="34" charset="0"/>
              </a:rPr>
              <a:t>IMPLEMENTING IPSAS</a:t>
            </a:r>
            <a:endParaRPr lang="en-US" b="1" dirty="0">
              <a:latin typeface="Arial" panose="020B0604020202020204" pitchFamily="34" charset="0"/>
              <a:cs typeface="Arial" panose="020B0604020202020204" pitchFamily="34" charset="0"/>
            </a:endParaRPr>
          </a:p>
          <a:p>
            <a:pPr algn="l"/>
            <a:r>
              <a:rPr lang="en-US" b="1" dirty="0">
                <a:latin typeface="Arial" panose="020B0604020202020204" pitchFamily="34" charset="0"/>
                <a:cs typeface="Arial" panose="020B0604020202020204" pitchFamily="34" charset="0"/>
              </a:rPr>
              <a:t>Leases</a:t>
            </a:r>
          </a:p>
          <a:p>
            <a:pPr algn="l"/>
            <a:r>
              <a:rPr lang="en-US" b="1" dirty="0">
                <a:latin typeface="Arial" panose="020B0604020202020204" pitchFamily="34" charset="0"/>
                <a:cs typeface="Arial" panose="020B0604020202020204" pitchFamily="34" charset="0"/>
              </a:rPr>
              <a:t>IPSAS</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43</a:t>
            </a:r>
          </a:p>
          <a:p>
            <a:pPr algn="l"/>
            <a:endParaRPr lang="en-US" sz="1600" dirty="0">
              <a:solidFill>
                <a:srgbClr val="FFFFFF"/>
              </a:solidFill>
              <a:latin typeface="Arial" panose="020B0604020202020204" pitchFamily="34" charset="0"/>
              <a:cs typeface="Arial" panose="020B0604020202020204" pitchFamily="34" charset="0"/>
            </a:endParaRPr>
          </a:p>
          <a:p>
            <a:pPr algn="l"/>
            <a:endParaRPr lang="en-US" sz="1600" dirty="0">
              <a:solidFill>
                <a:srgbClr val="FFFFFF"/>
              </a:solidFill>
              <a:latin typeface="Arial" charset="0"/>
            </a:endParaRPr>
          </a:p>
          <a:p>
            <a:pPr lvl="0" algn="l" defTabSz="914400" fontAlgn="base">
              <a:spcBef>
                <a:spcPct val="0"/>
              </a:spcBef>
              <a:spcAft>
                <a:spcPct val="0"/>
              </a:spcAft>
            </a:pPr>
            <a:endParaRPr lang="en-US" sz="1600" dirty="0">
              <a:solidFill>
                <a:srgbClr val="FFFFFF"/>
              </a:solidFill>
              <a:latin typeface="Arial" charset="0"/>
            </a:endParaRPr>
          </a:p>
          <a:p>
            <a:pPr algn="l"/>
            <a:endParaRPr 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F95BA81-7C1C-A603-6EEF-F0977DC170FB}"/>
              </a:ext>
            </a:extLst>
          </p:cNvPr>
          <p:cNvSpPr txBox="1"/>
          <p:nvPr/>
        </p:nvSpPr>
        <p:spPr>
          <a:xfrm>
            <a:off x="7089912" y="5941351"/>
            <a:ext cx="1664004"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2024 Edition</a:t>
            </a: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 (IPSAS 43)</a:t>
            </a:r>
          </a:p>
        </p:txBody>
      </p:sp>
      <p:sp>
        <p:nvSpPr>
          <p:cNvPr id="7" name="TextBox 6"/>
          <p:cNvSpPr txBox="1"/>
          <p:nvPr/>
        </p:nvSpPr>
        <p:spPr>
          <a:xfrm>
            <a:off x="495300" y="841479"/>
            <a:ext cx="8089900" cy="484235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Lessee Accounting: Recognition Exceptions</a:t>
            </a:r>
          </a:p>
          <a:p>
            <a:endParaRPr lang="en-US" sz="9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A lessee may elect not to apply the usual recognition and measurement requirements to:</a:t>
            </a:r>
          </a:p>
          <a:p>
            <a:pPr marL="800100" lvl="1" indent="-342900" defTabSz="914400" fontAlgn="base">
              <a:spcBef>
                <a:spcPts val="776"/>
              </a:spcBef>
              <a:spcAft>
                <a:spcPct val="0"/>
              </a:spcAft>
              <a:buFontTx/>
              <a:buChar char="•"/>
            </a:pPr>
            <a:r>
              <a:rPr lang="en-GB" dirty="0">
                <a:solidFill>
                  <a:schemeClr val="bg1">
                    <a:lumMod val="50000"/>
                  </a:schemeClr>
                </a:solidFill>
                <a:latin typeface="Arial" panose="020B0604020202020204" pitchFamily="34" charset="0"/>
                <a:cs typeface="Arial" panose="020B0604020202020204" pitchFamily="34" charset="0"/>
              </a:rPr>
              <a:t>Short-term leases; and</a:t>
            </a:r>
          </a:p>
          <a:p>
            <a:pPr marL="800100" lvl="1" indent="-342900" defTabSz="914400" fontAlgn="base">
              <a:spcBef>
                <a:spcPts val="776"/>
              </a:spcBef>
              <a:spcAft>
                <a:spcPct val="0"/>
              </a:spcAft>
              <a:buFontTx/>
              <a:buChar char="•"/>
            </a:pPr>
            <a:r>
              <a:rPr lang="en-GB" dirty="0">
                <a:solidFill>
                  <a:schemeClr val="bg1">
                    <a:lumMod val="50000"/>
                  </a:schemeClr>
                </a:solidFill>
                <a:latin typeface="Arial" panose="020B0604020202020204" pitchFamily="34" charset="0"/>
                <a:cs typeface="Arial" panose="020B0604020202020204" pitchFamily="34" charset="0"/>
              </a:rPr>
              <a:t>Leases for which the underlying asset is of low value</a:t>
            </a:r>
          </a:p>
          <a:p>
            <a:pPr marL="342900" indent="-342900" defTabSz="914400" fontAlgn="base">
              <a:spcBef>
                <a:spcPts val="776"/>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A </a:t>
            </a:r>
            <a:r>
              <a:rPr lang="en-GB" sz="2000" b="1" dirty="0">
                <a:solidFill>
                  <a:schemeClr val="bg1">
                    <a:lumMod val="50000"/>
                  </a:schemeClr>
                </a:solidFill>
                <a:latin typeface="Arial" panose="020B0604020202020204" pitchFamily="34" charset="0"/>
                <a:cs typeface="Arial" panose="020B0604020202020204" pitchFamily="34" charset="0"/>
              </a:rPr>
              <a:t>short-term lease </a:t>
            </a:r>
            <a:r>
              <a:rPr lang="en-GB" sz="2000" dirty="0">
                <a:solidFill>
                  <a:schemeClr val="bg1">
                    <a:lumMod val="50000"/>
                  </a:schemeClr>
                </a:solidFill>
                <a:latin typeface="Arial" panose="020B0604020202020204" pitchFamily="34" charset="0"/>
                <a:cs typeface="Arial" panose="020B0604020202020204" pitchFamily="34" charset="0"/>
              </a:rPr>
              <a:t>is a lease that, at the commencement date, has a lease term of 12 months or less. A lease that contains a purchase option is not a short-term lease.</a:t>
            </a:r>
          </a:p>
          <a:p>
            <a:pPr marL="342900" lvl="0" indent="-342900" defTabSz="914400" fontAlgn="base">
              <a:spcBef>
                <a:spcPts val="776"/>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Lessee does not apply the usual recognition and measurement requirements – lease payments are recognized as an expense:</a:t>
            </a:r>
          </a:p>
          <a:p>
            <a:pPr marL="800100" lvl="1" indent="-342900" defTabSz="914400" fontAlgn="base">
              <a:spcBef>
                <a:spcPts val="776"/>
              </a:spcBef>
              <a:spcAft>
                <a:spcPct val="0"/>
              </a:spcAft>
              <a:buFontTx/>
              <a:buChar char="•"/>
            </a:pPr>
            <a:r>
              <a:rPr lang="en-GB" dirty="0">
                <a:solidFill>
                  <a:schemeClr val="bg1">
                    <a:lumMod val="50000"/>
                  </a:schemeClr>
                </a:solidFill>
                <a:latin typeface="Arial" panose="020B0604020202020204" pitchFamily="34" charset="0"/>
                <a:cs typeface="Arial" panose="020B0604020202020204" pitchFamily="34" charset="0"/>
              </a:rPr>
              <a:t>on a straight-line basis over the lease term; or</a:t>
            </a:r>
          </a:p>
          <a:p>
            <a:pPr marL="800100" lvl="1" indent="-342900" defTabSz="914400" fontAlgn="base">
              <a:spcBef>
                <a:spcPts val="776"/>
              </a:spcBef>
              <a:spcAft>
                <a:spcPct val="0"/>
              </a:spcAft>
              <a:buFontTx/>
              <a:buChar char="•"/>
            </a:pPr>
            <a:r>
              <a:rPr lang="en-GB" dirty="0">
                <a:solidFill>
                  <a:schemeClr val="bg1">
                    <a:lumMod val="50000"/>
                  </a:schemeClr>
                </a:solidFill>
                <a:latin typeface="Arial" panose="020B0604020202020204" pitchFamily="34" charset="0"/>
                <a:cs typeface="Arial" panose="020B0604020202020204" pitchFamily="34" charset="0"/>
              </a:rPr>
              <a:t>on another systematic basis if that basis is more representative of the pattern of the lessee’s benefit</a:t>
            </a:r>
            <a:endParaRPr lang="en-GB" sz="16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5024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411FE6E-8AE4-1848-142B-CDCE220CBFEF}"/>
              </a:ext>
            </a:extLst>
          </p:cNvPr>
          <p:cNvSpPr txBox="1"/>
          <p:nvPr/>
        </p:nvSpPr>
        <p:spPr>
          <a:xfrm>
            <a:off x="4159665" y="2512316"/>
            <a:ext cx="364202" cy="523220"/>
          </a:xfrm>
          <a:prstGeom prst="rect">
            <a:avLst/>
          </a:prstGeom>
          <a:noFill/>
        </p:spPr>
        <p:txBody>
          <a:bodyPr wrap="none" rtlCol="0">
            <a:spAutoFit/>
          </a:bodyPr>
          <a:lstStyle/>
          <a:p>
            <a:pPr algn="ctr"/>
            <a:r>
              <a:rPr lang="en-GB" sz="2800" b="1" dirty="0">
                <a:solidFill>
                  <a:schemeClr val="bg2"/>
                </a:solidFill>
              </a:rPr>
              <a:t>=</a:t>
            </a:r>
          </a:p>
        </p:txBody>
      </p:sp>
      <p:sp>
        <p:nvSpPr>
          <p:cNvPr id="13" name="TextBox 12">
            <a:extLst>
              <a:ext uri="{FF2B5EF4-FFF2-40B4-BE49-F238E27FC236}">
                <a16:creationId xmlns:a16="http://schemas.microsoft.com/office/drawing/2014/main" id="{79242A1F-BEF8-FBB4-5424-B1273120B2EA}"/>
              </a:ext>
            </a:extLst>
          </p:cNvPr>
          <p:cNvSpPr txBox="1"/>
          <p:nvPr/>
        </p:nvSpPr>
        <p:spPr>
          <a:xfrm>
            <a:off x="4159665" y="3147604"/>
            <a:ext cx="364202" cy="523220"/>
          </a:xfrm>
          <a:prstGeom prst="rect">
            <a:avLst/>
          </a:prstGeom>
          <a:noFill/>
        </p:spPr>
        <p:txBody>
          <a:bodyPr wrap="none" rtlCol="0">
            <a:spAutoFit/>
          </a:bodyPr>
          <a:lstStyle/>
          <a:p>
            <a:pPr algn="ctr"/>
            <a:r>
              <a:rPr lang="en-GB" sz="2800" b="1" dirty="0">
                <a:solidFill>
                  <a:schemeClr val="bg2"/>
                </a:solidFill>
              </a:rPr>
              <a:t>+</a:t>
            </a:r>
          </a:p>
        </p:txBody>
      </p:sp>
      <p:sp>
        <p:nvSpPr>
          <p:cNvPr id="15" name="TextBox 14">
            <a:extLst>
              <a:ext uri="{FF2B5EF4-FFF2-40B4-BE49-F238E27FC236}">
                <a16:creationId xmlns:a16="http://schemas.microsoft.com/office/drawing/2014/main" id="{9F4075FF-E4A8-B854-4F1B-A3A51D96F898}"/>
              </a:ext>
            </a:extLst>
          </p:cNvPr>
          <p:cNvSpPr txBox="1"/>
          <p:nvPr/>
        </p:nvSpPr>
        <p:spPr>
          <a:xfrm>
            <a:off x="4159665" y="4469296"/>
            <a:ext cx="364202" cy="523220"/>
          </a:xfrm>
          <a:prstGeom prst="rect">
            <a:avLst/>
          </a:prstGeom>
          <a:noFill/>
        </p:spPr>
        <p:txBody>
          <a:bodyPr wrap="none" rtlCol="0">
            <a:spAutoFit/>
          </a:bodyPr>
          <a:lstStyle/>
          <a:p>
            <a:pPr algn="ctr"/>
            <a:r>
              <a:rPr lang="en-GB" sz="2800" b="1" dirty="0">
                <a:solidFill>
                  <a:schemeClr val="bg2"/>
                </a:solidFill>
              </a:rPr>
              <a:t>+</a:t>
            </a:r>
          </a:p>
        </p:txBody>
      </p:sp>
      <p:sp>
        <p:nvSpPr>
          <p:cNvPr id="16" name="TextBox 15">
            <a:extLst>
              <a:ext uri="{FF2B5EF4-FFF2-40B4-BE49-F238E27FC236}">
                <a16:creationId xmlns:a16="http://schemas.microsoft.com/office/drawing/2014/main" id="{A533122B-59C1-4ADA-6D8D-0647E2F475AE}"/>
              </a:ext>
            </a:extLst>
          </p:cNvPr>
          <p:cNvSpPr txBox="1"/>
          <p:nvPr/>
        </p:nvSpPr>
        <p:spPr>
          <a:xfrm>
            <a:off x="4159665" y="5143013"/>
            <a:ext cx="364202" cy="523220"/>
          </a:xfrm>
          <a:prstGeom prst="rect">
            <a:avLst/>
          </a:prstGeom>
          <a:noFill/>
        </p:spPr>
        <p:txBody>
          <a:bodyPr wrap="none" rtlCol="0">
            <a:spAutoFit/>
          </a:bodyPr>
          <a:lstStyle/>
          <a:p>
            <a:pPr algn="ctr"/>
            <a:r>
              <a:rPr lang="en-GB" sz="2800" b="1" dirty="0">
                <a:solidFill>
                  <a:schemeClr val="bg2"/>
                </a:solidFill>
              </a:rPr>
              <a:t>+</a:t>
            </a:r>
          </a:p>
        </p:txBody>
      </p:sp>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 (IPSAS 43)</a:t>
            </a:r>
          </a:p>
        </p:txBody>
      </p:sp>
      <p:sp>
        <p:nvSpPr>
          <p:cNvPr id="7" name="TextBox 6"/>
          <p:cNvSpPr txBox="1"/>
          <p:nvPr/>
        </p:nvSpPr>
        <p:spPr>
          <a:xfrm>
            <a:off x="495300" y="841479"/>
            <a:ext cx="8089900" cy="124136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Lessee Accounting: Initial Measurement of Right of Use Asset</a:t>
            </a:r>
          </a:p>
          <a:p>
            <a:endParaRPr lang="en-US" sz="8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At the commencement date, a lessee shall measure the right-of-use asset at cost:</a:t>
            </a:r>
            <a:endParaRPr lang="en-US" sz="2000" dirty="0">
              <a:solidFill>
                <a:schemeClr val="bg1">
                  <a:lumMod val="50000"/>
                </a:schemeClr>
              </a:solidFill>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483D3FA1-7948-DB0A-1F8A-997830C9785D}"/>
              </a:ext>
            </a:extLst>
          </p:cNvPr>
          <p:cNvSpPr/>
          <p:nvPr/>
        </p:nvSpPr>
        <p:spPr>
          <a:xfrm>
            <a:off x="609600" y="2263639"/>
            <a:ext cx="7590971" cy="363447"/>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t>Cost of right of use asset</a:t>
            </a:r>
          </a:p>
        </p:txBody>
      </p:sp>
      <p:sp>
        <p:nvSpPr>
          <p:cNvPr id="4" name="Rectangle: Rounded Corners 3">
            <a:extLst>
              <a:ext uri="{FF2B5EF4-FFF2-40B4-BE49-F238E27FC236}">
                <a16:creationId xmlns:a16="http://schemas.microsoft.com/office/drawing/2014/main" id="{1CDDD853-6E6E-AE60-712A-70CB33388EE8}"/>
              </a:ext>
            </a:extLst>
          </p:cNvPr>
          <p:cNvSpPr/>
          <p:nvPr/>
        </p:nvSpPr>
        <p:spPr>
          <a:xfrm>
            <a:off x="609600" y="2919649"/>
            <a:ext cx="7590971" cy="363447"/>
          </a:xfrm>
          <a:prstGeom prst="round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t>Amount of the initial measurement of the lease liability</a:t>
            </a:r>
          </a:p>
        </p:txBody>
      </p:sp>
      <p:sp>
        <p:nvSpPr>
          <p:cNvPr id="5" name="Rectangle: Rounded Corners 4">
            <a:extLst>
              <a:ext uri="{FF2B5EF4-FFF2-40B4-BE49-F238E27FC236}">
                <a16:creationId xmlns:a16="http://schemas.microsoft.com/office/drawing/2014/main" id="{1CAF0ABA-1463-C965-01B4-BD9986DE8EE9}"/>
              </a:ext>
            </a:extLst>
          </p:cNvPr>
          <p:cNvSpPr/>
          <p:nvPr/>
        </p:nvSpPr>
        <p:spPr>
          <a:xfrm>
            <a:off x="609600" y="3575659"/>
            <a:ext cx="7590971" cy="363447"/>
          </a:xfrm>
          <a:prstGeom prst="round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t>Lease payments made at or before the commencement date</a:t>
            </a:r>
          </a:p>
        </p:txBody>
      </p:sp>
      <p:sp>
        <p:nvSpPr>
          <p:cNvPr id="8" name="Rectangle: Rounded Corners 7">
            <a:extLst>
              <a:ext uri="{FF2B5EF4-FFF2-40B4-BE49-F238E27FC236}">
                <a16:creationId xmlns:a16="http://schemas.microsoft.com/office/drawing/2014/main" id="{659972B7-42FB-9FAF-891C-F25EF25D6F19}"/>
              </a:ext>
            </a:extLst>
          </p:cNvPr>
          <p:cNvSpPr/>
          <p:nvPr/>
        </p:nvSpPr>
        <p:spPr>
          <a:xfrm>
            <a:off x="609599" y="4887679"/>
            <a:ext cx="7590971" cy="363447"/>
          </a:xfrm>
          <a:prstGeom prst="round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t>Initial direct costs incurred by the lessee</a:t>
            </a:r>
          </a:p>
        </p:txBody>
      </p:sp>
      <p:sp>
        <p:nvSpPr>
          <p:cNvPr id="9" name="Rectangle: Rounded Corners 8">
            <a:extLst>
              <a:ext uri="{FF2B5EF4-FFF2-40B4-BE49-F238E27FC236}">
                <a16:creationId xmlns:a16="http://schemas.microsoft.com/office/drawing/2014/main" id="{7F282456-F218-D559-07B0-B2C101BDEBBA}"/>
              </a:ext>
            </a:extLst>
          </p:cNvPr>
          <p:cNvSpPr/>
          <p:nvPr/>
        </p:nvSpPr>
        <p:spPr>
          <a:xfrm>
            <a:off x="609600" y="5543689"/>
            <a:ext cx="7590971" cy="363447"/>
          </a:xfrm>
          <a:prstGeom prst="round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t>Estimate of costs to be incurred restoring the site or asset</a:t>
            </a:r>
          </a:p>
        </p:txBody>
      </p:sp>
      <p:sp>
        <p:nvSpPr>
          <p:cNvPr id="17" name="Rectangle: Rounded Corners 16">
            <a:extLst>
              <a:ext uri="{FF2B5EF4-FFF2-40B4-BE49-F238E27FC236}">
                <a16:creationId xmlns:a16="http://schemas.microsoft.com/office/drawing/2014/main" id="{515E96E9-8989-0252-F8E0-3756454CEFB3}"/>
              </a:ext>
            </a:extLst>
          </p:cNvPr>
          <p:cNvSpPr/>
          <p:nvPr/>
        </p:nvSpPr>
        <p:spPr>
          <a:xfrm>
            <a:off x="609600" y="4231669"/>
            <a:ext cx="7590971" cy="363447"/>
          </a:xfrm>
          <a:prstGeom prst="round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t>Lease incentives received</a:t>
            </a:r>
          </a:p>
        </p:txBody>
      </p:sp>
      <p:sp>
        <p:nvSpPr>
          <p:cNvPr id="18" name="TextBox 17">
            <a:extLst>
              <a:ext uri="{FF2B5EF4-FFF2-40B4-BE49-F238E27FC236}">
                <a16:creationId xmlns:a16="http://schemas.microsoft.com/office/drawing/2014/main" id="{A6BE17D3-ED32-EDBF-7F2A-5AD0D5071000}"/>
              </a:ext>
            </a:extLst>
          </p:cNvPr>
          <p:cNvSpPr txBox="1"/>
          <p:nvPr/>
        </p:nvSpPr>
        <p:spPr>
          <a:xfrm>
            <a:off x="4159665" y="3818477"/>
            <a:ext cx="364203" cy="523220"/>
          </a:xfrm>
          <a:prstGeom prst="rect">
            <a:avLst/>
          </a:prstGeom>
          <a:noFill/>
        </p:spPr>
        <p:txBody>
          <a:bodyPr wrap="none" rtlCol="0">
            <a:spAutoFit/>
          </a:bodyPr>
          <a:lstStyle/>
          <a:p>
            <a:pPr algn="ctr"/>
            <a:r>
              <a:rPr lang="en-GB" sz="2800" b="1" dirty="0">
                <a:solidFill>
                  <a:schemeClr val="bg2"/>
                </a:solidFill>
              </a:rPr>
              <a:t>–</a:t>
            </a:r>
          </a:p>
        </p:txBody>
      </p:sp>
    </p:spTree>
    <p:extLst>
      <p:ext uri="{BB962C8B-B14F-4D97-AF65-F5344CB8AC3E}">
        <p14:creationId xmlns:p14="http://schemas.microsoft.com/office/powerpoint/2010/main" val="2002983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 (IPSAS 43)</a:t>
            </a:r>
          </a:p>
        </p:txBody>
      </p:sp>
      <p:sp>
        <p:nvSpPr>
          <p:cNvPr id="7" name="TextBox 6"/>
          <p:cNvSpPr txBox="1"/>
          <p:nvPr/>
        </p:nvSpPr>
        <p:spPr>
          <a:xfrm>
            <a:off x="495300" y="841479"/>
            <a:ext cx="8089900"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Lessee Accounting: Initial Measurement of Lease Liability</a:t>
            </a:r>
          </a:p>
        </p:txBody>
      </p:sp>
      <p:graphicFrame>
        <p:nvGraphicFramePr>
          <p:cNvPr id="2" name="Diagram 1">
            <a:extLst>
              <a:ext uri="{FF2B5EF4-FFF2-40B4-BE49-F238E27FC236}">
                <a16:creationId xmlns:a16="http://schemas.microsoft.com/office/drawing/2014/main" id="{819F4239-B90A-9DC4-834E-C78EC4F5D9AE}"/>
              </a:ext>
            </a:extLst>
          </p:cNvPr>
          <p:cNvGraphicFramePr/>
          <p:nvPr>
            <p:extLst>
              <p:ext uri="{D42A27DB-BD31-4B8C-83A1-F6EECF244321}">
                <p14:modId xmlns:p14="http://schemas.microsoft.com/office/powerpoint/2010/main" val="129115721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4738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411FE6E-8AE4-1848-142B-CDCE220CBFEF}"/>
              </a:ext>
            </a:extLst>
          </p:cNvPr>
          <p:cNvSpPr txBox="1"/>
          <p:nvPr/>
        </p:nvSpPr>
        <p:spPr>
          <a:xfrm>
            <a:off x="4159665" y="2592143"/>
            <a:ext cx="364202" cy="523220"/>
          </a:xfrm>
          <a:prstGeom prst="rect">
            <a:avLst/>
          </a:prstGeom>
          <a:noFill/>
        </p:spPr>
        <p:txBody>
          <a:bodyPr wrap="none" rtlCol="0">
            <a:spAutoFit/>
          </a:bodyPr>
          <a:lstStyle/>
          <a:p>
            <a:pPr algn="ctr"/>
            <a:r>
              <a:rPr lang="en-GB" sz="2800" b="1" dirty="0">
                <a:solidFill>
                  <a:schemeClr val="bg2"/>
                </a:solidFill>
              </a:rPr>
              <a:t>–</a:t>
            </a:r>
          </a:p>
        </p:txBody>
      </p:sp>
      <p:sp>
        <p:nvSpPr>
          <p:cNvPr id="13" name="TextBox 12">
            <a:extLst>
              <a:ext uri="{FF2B5EF4-FFF2-40B4-BE49-F238E27FC236}">
                <a16:creationId xmlns:a16="http://schemas.microsoft.com/office/drawing/2014/main" id="{79242A1F-BEF8-FBB4-5424-B1273120B2EA}"/>
              </a:ext>
            </a:extLst>
          </p:cNvPr>
          <p:cNvSpPr txBox="1"/>
          <p:nvPr/>
        </p:nvSpPr>
        <p:spPr>
          <a:xfrm>
            <a:off x="4159665" y="3227431"/>
            <a:ext cx="364202" cy="523220"/>
          </a:xfrm>
          <a:prstGeom prst="rect">
            <a:avLst/>
          </a:prstGeom>
          <a:noFill/>
        </p:spPr>
        <p:txBody>
          <a:bodyPr wrap="none" rtlCol="0">
            <a:spAutoFit/>
          </a:bodyPr>
          <a:lstStyle/>
          <a:p>
            <a:pPr algn="ctr"/>
            <a:r>
              <a:rPr lang="en-GB" sz="2800" b="1" dirty="0">
                <a:solidFill>
                  <a:schemeClr val="bg2"/>
                </a:solidFill>
              </a:rPr>
              <a:t>+</a:t>
            </a:r>
          </a:p>
        </p:txBody>
      </p:sp>
      <p:sp>
        <p:nvSpPr>
          <p:cNvPr id="15" name="TextBox 14">
            <a:extLst>
              <a:ext uri="{FF2B5EF4-FFF2-40B4-BE49-F238E27FC236}">
                <a16:creationId xmlns:a16="http://schemas.microsoft.com/office/drawing/2014/main" id="{9F4075FF-E4A8-B854-4F1B-A3A51D96F898}"/>
              </a:ext>
            </a:extLst>
          </p:cNvPr>
          <p:cNvSpPr txBox="1"/>
          <p:nvPr/>
        </p:nvSpPr>
        <p:spPr>
          <a:xfrm>
            <a:off x="4159665" y="4549123"/>
            <a:ext cx="364202" cy="523220"/>
          </a:xfrm>
          <a:prstGeom prst="rect">
            <a:avLst/>
          </a:prstGeom>
          <a:noFill/>
        </p:spPr>
        <p:txBody>
          <a:bodyPr wrap="none" rtlCol="0">
            <a:spAutoFit/>
          </a:bodyPr>
          <a:lstStyle/>
          <a:p>
            <a:pPr algn="ctr"/>
            <a:r>
              <a:rPr lang="en-GB" sz="2800" b="1" dirty="0">
                <a:solidFill>
                  <a:schemeClr val="bg2"/>
                </a:solidFill>
              </a:rPr>
              <a:t>+</a:t>
            </a:r>
          </a:p>
        </p:txBody>
      </p:sp>
      <p:sp>
        <p:nvSpPr>
          <p:cNvPr id="16" name="TextBox 15">
            <a:extLst>
              <a:ext uri="{FF2B5EF4-FFF2-40B4-BE49-F238E27FC236}">
                <a16:creationId xmlns:a16="http://schemas.microsoft.com/office/drawing/2014/main" id="{A533122B-59C1-4ADA-6D8D-0647E2F475AE}"/>
              </a:ext>
            </a:extLst>
          </p:cNvPr>
          <p:cNvSpPr txBox="1"/>
          <p:nvPr/>
        </p:nvSpPr>
        <p:spPr>
          <a:xfrm>
            <a:off x="4159665" y="5222840"/>
            <a:ext cx="364202" cy="523220"/>
          </a:xfrm>
          <a:prstGeom prst="rect">
            <a:avLst/>
          </a:prstGeom>
          <a:noFill/>
        </p:spPr>
        <p:txBody>
          <a:bodyPr wrap="none" rtlCol="0">
            <a:spAutoFit/>
          </a:bodyPr>
          <a:lstStyle/>
          <a:p>
            <a:pPr algn="ctr"/>
            <a:r>
              <a:rPr lang="en-GB" sz="2800" b="1" dirty="0">
                <a:solidFill>
                  <a:schemeClr val="bg2"/>
                </a:solidFill>
              </a:rPr>
              <a:t>+</a:t>
            </a:r>
          </a:p>
        </p:txBody>
      </p:sp>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 (IPSAS 43)</a:t>
            </a:r>
          </a:p>
        </p:txBody>
      </p:sp>
      <p:sp>
        <p:nvSpPr>
          <p:cNvPr id="7" name="TextBox 6"/>
          <p:cNvSpPr txBox="1"/>
          <p:nvPr/>
        </p:nvSpPr>
        <p:spPr>
          <a:xfrm>
            <a:off x="495300" y="841479"/>
            <a:ext cx="8089900" cy="144655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Lessee Accounting: Components of Lease Liability</a:t>
            </a:r>
          </a:p>
          <a:p>
            <a:endParaRPr lang="en-US" sz="8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At the commencement date, the lease payments that are not paid at the commencement date and are included in the measurement of the lease liability comprise the following:</a:t>
            </a:r>
            <a:endParaRPr lang="en-US" sz="2000" dirty="0">
              <a:solidFill>
                <a:schemeClr val="bg1">
                  <a:lumMod val="50000"/>
                </a:schemeClr>
              </a:solidFill>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483D3FA1-7948-DB0A-1F8A-997830C9785D}"/>
              </a:ext>
            </a:extLst>
          </p:cNvPr>
          <p:cNvSpPr/>
          <p:nvPr/>
        </p:nvSpPr>
        <p:spPr>
          <a:xfrm>
            <a:off x="609600" y="2343466"/>
            <a:ext cx="7590971" cy="363447"/>
          </a:xfrm>
          <a:prstGeom prst="roundRect">
            <a:avLst/>
          </a:prstGeom>
          <a:solidFill>
            <a:schemeClr val="accent5">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t>Fixed payments (including in-substance fixed payments)</a:t>
            </a:r>
          </a:p>
        </p:txBody>
      </p:sp>
      <p:sp>
        <p:nvSpPr>
          <p:cNvPr id="4" name="Rectangle: Rounded Corners 3">
            <a:extLst>
              <a:ext uri="{FF2B5EF4-FFF2-40B4-BE49-F238E27FC236}">
                <a16:creationId xmlns:a16="http://schemas.microsoft.com/office/drawing/2014/main" id="{1CDDD853-6E6E-AE60-712A-70CB33388EE8}"/>
              </a:ext>
            </a:extLst>
          </p:cNvPr>
          <p:cNvSpPr/>
          <p:nvPr/>
        </p:nvSpPr>
        <p:spPr>
          <a:xfrm>
            <a:off x="609600" y="2999476"/>
            <a:ext cx="7590971" cy="363447"/>
          </a:xfrm>
          <a:prstGeom prst="roundRect">
            <a:avLst/>
          </a:prstGeom>
          <a:solidFill>
            <a:schemeClr val="accent5">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t>Lease incentives receivable</a:t>
            </a:r>
          </a:p>
        </p:txBody>
      </p:sp>
      <p:sp>
        <p:nvSpPr>
          <p:cNvPr id="5" name="Rectangle: Rounded Corners 4">
            <a:extLst>
              <a:ext uri="{FF2B5EF4-FFF2-40B4-BE49-F238E27FC236}">
                <a16:creationId xmlns:a16="http://schemas.microsoft.com/office/drawing/2014/main" id="{1CAF0ABA-1463-C965-01B4-BD9986DE8EE9}"/>
              </a:ext>
            </a:extLst>
          </p:cNvPr>
          <p:cNvSpPr/>
          <p:nvPr/>
        </p:nvSpPr>
        <p:spPr>
          <a:xfrm>
            <a:off x="609600" y="3655486"/>
            <a:ext cx="7590971" cy="363447"/>
          </a:xfrm>
          <a:prstGeom prst="roundRect">
            <a:avLst/>
          </a:prstGeom>
          <a:solidFill>
            <a:schemeClr val="accent5">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t>Variable lease payments that depend on an index or a rate</a:t>
            </a:r>
          </a:p>
        </p:txBody>
      </p:sp>
      <p:sp>
        <p:nvSpPr>
          <p:cNvPr id="8" name="Rectangle: Rounded Corners 7">
            <a:extLst>
              <a:ext uri="{FF2B5EF4-FFF2-40B4-BE49-F238E27FC236}">
                <a16:creationId xmlns:a16="http://schemas.microsoft.com/office/drawing/2014/main" id="{659972B7-42FB-9FAF-891C-F25EF25D6F19}"/>
              </a:ext>
            </a:extLst>
          </p:cNvPr>
          <p:cNvSpPr/>
          <p:nvPr/>
        </p:nvSpPr>
        <p:spPr>
          <a:xfrm>
            <a:off x="609599" y="4967506"/>
            <a:ext cx="7590971" cy="363447"/>
          </a:xfrm>
          <a:prstGeom prst="roundRect">
            <a:avLst/>
          </a:prstGeom>
          <a:solidFill>
            <a:schemeClr val="accent5">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t>Exercise price of a purchase option (if reasonably certain)</a:t>
            </a:r>
          </a:p>
        </p:txBody>
      </p:sp>
      <p:sp>
        <p:nvSpPr>
          <p:cNvPr id="9" name="Rectangle: Rounded Corners 8">
            <a:extLst>
              <a:ext uri="{FF2B5EF4-FFF2-40B4-BE49-F238E27FC236}">
                <a16:creationId xmlns:a16="http://schemas.microsoft.com/office/drawing/2014/main" id="{7F282456-F218-D559-07B0-B2C101BDEBBA}"/>
              </a:ext>
            </a:extLst>
          </p:cNvPr>
          <p:cNvSpPr/>
          <p:nvPr/>
        </p:nvSpPr>
        <p:spPr>
          <a:xfrm>
            <a:off x="609600" y="5623516"/>
            <a:ext cx="7590971" cy="363447"/>
          </a:xfrm>
          <a:prstGeom prst="roundRect">
            <a:avLst/>
          </a:prstGeom>
          <a:solidFill>
            <a:schemeClr val="accent5">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t>Payments of penalties for termination (lease term reflects termination)</a:t>
            </a:r>
          </a:p>
        </p:txBody>
      </p:sp>
      <p:sp>
        <p:nvSpPr>
          <p:cNvPr id="17" name="Rectangle: Rounded Corners 16">
            <a:extLst>
              <a:ext uri="{FF2B5EF4-FFF2-40B4-BE49-F238E27FC236}">
                <a16:creationId xmlns:a16="http://schemas.microsoft.com/office/drawing/2014/main" id="{515E96E9-8989-0252-F8E0-3756454CEFB3}"/>
              </a:ext>
            </a:extLst>
          </p:cNvPr>
          <p:cNvSpPr/>
          <p:nvPr/>
        </p:nvSpPr>
        <p:spPr>
          <a:xfrm>
            <a:off x="609600" y="4311496"/>
            <a:ext cx="7590971" cy="363447"/>
          </a:xfrm>
          <a:prstGeom prst="roundRect">
            <a:avLst/>
          </a:prstGeom>
          <a:solidFill>
            <a:schemeClr val="accent5">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t>Amounts expected to be payable under residual value guarantees</a:t>
            </a:r>
          </a:p>
        </p:txBody>
      </p:sp>
      <p:sp>
        <p:nvSpPr>
          <p:cNvPr id="18" name="TextBox 17">
            <a:extLst>
              <a:ext uri="{FF2B5EF4-FFF2-40B4-BE49-F238E27FC236}">
                <a16:creationId xmlns:a16="http://schemas.microsoft.com/office/drawing/2014/main" id="{A6BE17D3-ED32-EDBF-7F2A-5AD0D5071000}"/>
              </a:ext>
            </a:extLst>
          </p:cNvPr>
          <p:cNvSpPr txBox="1"/>
          <p:nvPr/>
        </p:nvSpPr>
        <p:spPr>
          <a:xfrm>
            <a:off x="4159665" y="3898304"/>
            <a:ext cx="364203" cy="523220"/>
          </a:xfrm>
          <a:prstGeom prst="rect">
            <a:avLst/>
          </a:prstGeom>
          <a:noFill/>
        </p:spPr>
        <p:txBody>
          <a:bodyPr wrap="none" rtlCol="0">
            <a:spAutoFit/>
          </a:bodyPr>
          <a:lstStyle/>
          <a:p>
            <a:pPr algn="ctr"/>
            <a:r>
              <a:rPr lang="en-GB" sz="2800" b="1" dirty="0">
                <a:solidFill>
                  <a:schemeClr val="bg2"/>
                </a:solidFill>
              </a:rPr>
              <a:t>+</a:t>
            </a:r>
          </a:p>
        </p:txBody>
      </p:sp>
    </p:spTree>
    <p:extLst>
      <p:ext uri="{BB962C8B-B14F-4D97-AF65-F5344CB8AC3E}">
        <p14:creationId xmlns:p14="http://schemas.microsoft.com/office/powerpoint/2010/main" val="2339951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 (IPSAS 43)</a:t>
            </a:r>
          </a:p>
        </p:txBody>
      </p:sp>
      <p:sp>
        <p:nvSpPr>
          <p:cNvPr id="7" name="TextBox 6"/>
          <p:cNvSpPr txBox="1"/>
          <p:nvPr/>
        </p:nvSpPr>
        <p:spPr>
          <a:xfrm>
            <a:off x="495300" y="841479"/>
            <a:ext cx="8089900" cy="508857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Lessee Accounting: Subsequent Measurement of Right-of-Use Asset</a:t>
            </a:r>
          </a:p>
          <a:p>
            <a:endParaRPr lang="en-US" sz="8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GB" sz="2000" kern="0" dirty="0">
                <a:solidFill>
                  <a:srgbClr val="000000">
                    <a:lumMod val="65000"/>
                    <a:lumOff val="35000"/>
                  </a:srgbClr>
                </a:solidFill>
                <a:latin typeface="Arial"/>
                <a:ea typeface="ＭＳ Ｐゴシック" charset="0"/>
              </a:rPr>
              <a:t>After the commencement date, lessee measures the right-of-use asset applying a historical cost model, unless it applies either of the other measurement models permitted</a:t>
            </a:r>
          </a:p>
          <a:p>
            <a:pPr marL="342900" lvl="0" indent="-342900" defTabSz="914400" fontAlgn="base">
              <a:spcBef>
                <a:spcPts val="776"/>
              </a:spcBef>
              <a:spcAft>
                <a:spcPct val="0"/>
              </a:spcAft>
              <a:buFontTx/>
              <a:buChar char="•"/>
            </a:pPr>
            <a:r>
              <a:rPr lang="en-GB" sz="2000" kern="0" dirty="0">
                <a:solidFill>
                  <a:srgbClr val="000000">
                    <a:lumMod val="65000"/>
                    <a:lumOff val="35000"/>
                  </a:srgbClr>
                </a:solidFill>
                <a:latin typeface="Arial"/>
                <a:ea typeface="ＭＳ Ｐゴシック" charset="0"/>
              </a:rPr>
              <a:t>Historical Cost Model:</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Measure the right-of-use asset at cost</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Less any accumulated depreciation and any accumulated impairment losses (apply IPSAS 21 or IPSAS 26); and</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Depreciation period is useful life of underlying asset if ownership will transfer at end of lease, otherwise over lease term (or useful life of right of use asset if shorter)</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Adjusted for remeasurement of the lease liability</a:t>
            </a:r>
          </a:p>
          <a:p>
            <a:pPr marL="800100" lvl="1" indent="-342900" defTabSz="914400" fontAlgn="base">
              <a:spcBef>
                <a:spcPts val="776"/>
              </a:spcBef>
              <a:spcAft>
                <a:spcPct val="0"/>
              </a:spcAft>
              <a:buFontTx/>
              <a:buChar char="•"/>
            </a:pPr>
            <a:endParaRPr lang="en-GB" kern="0" dirty="0">
              <a:solidFill>
                <a:srgbClr val="000000">
                  <a:lumMod val="65000"/>
                  <a:lumOff val="35000"/>
                </a:srgbClr>
              </a:solidFill>
              <a:latin typeface="Arial"/>
              <a:ea typeface="ＭＳ Ｐゴシック" charset="0"/>
            </a:endParaRPr>
          </a:p>
        </p:txBody>
      </p:sp>
    </p:spTree>
    <p:extLst>
      <p:ext uri="{BB962C8B-B14F-4D97-AF65-F5344CB8AC3E}">
        <p14:creationId xmlns:p14="http://schemas.microsoft.com/office/powerpoint/2010/main" val="1441733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 (IPSAS 43)</a:t>
            </a:r>
          </a:p>
        </p:txBody>
      </p:sp>
      <p:sp>
        <p:nvSpPr>
          <p:cNvPr id="7" name="TextBox 6"/>
          <p:cNvSpPr txBox="1"/>
          <p:nvPr/>
        </p:nvSpPr>
        <p:spPr>
          <a:xfrm>
            <a:off x="495300" y="841479"/>
            <a:ext cx="8089900" cy="4370427"/>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Lessee Accounting: Other Measurement Models for Right of Use Asset</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GB" sz="2000" kern="0" dirty="0">
                <a:solidFill>
                  <a:srgbClr val="000000">
                    <a:lumMod val="65000"/>
                    <a:lumOff val="35000"/>
                  </a:srgbClr>
                </a:solidFill>
                <a:latin typeface="Arial"/>
                <a:ea typeface="ＭＳ Ｐゴシック" charset="0"/>
              </a:rPr>
              <a:t>If a lessee applies the fair value measurement basis in the current value model in IPSAS 16, </a:t>
            </a:r>
            <a:r>
              <a:rPr lang="en-GB" sz="2000" i="1" kern="0" dirty="0">
                <a:solidFill>
                  <a:srgbClr val="000000">
                    <a:lumMod val="65000"/>
                    <a:lumOff val="35000"/>
                  </a:srgbClr>
                </a:solidFill>
                <a:latin typeface="Arial"/>
                <a:ea typeface="ＭＳ Ｐゴシック" charset="0"/>
              </a:rPr>
              <a:t>Investment Property </a:t>
            </a:r>
            <a:r>
              <a:rPr lang="en-GB" sz="2000" kern="0" dirty="0">
                <a:solidFill>
                  <a:srgbClr val="000000">
                    <a:lumMod val="65000"/>
                    <a:lumOff val="35000"/>
                  </a:srgbClr>
                </a:solidFill>
                <a:latin typeface="Arial"/>
                <a:ea typeface="ＭＳ Ｐゴシック" charset="0"/>
              </a:rPr>
              <a:t>to its investment property, the lessee applies that fair </a:t>
            </a:r>
            <a:r>
              <a:rPr lang="en-GB" sz="2000" kern="0">
                <a:solidFill>
                  <a:srgbClr val="000000">
                    <a:lumMod val="65000"/>
                    <a:lumOff val="35000"/>
                  </a:srgbClr>
                </a:solidFill>
                <a:latin typeface="Arial"/>
                <a:ea typeface="ＭＳ Ｐゴシック" charset="0"/>
              </a:rPr>
              <a:t>value measurement basis </a:t>
            </a:r>
            <a:r>
              <a:rPr lang="en-GB" sz="2000" kern="0" dirty="0">
                <a:solidFill>
                  <a:srgbClr val="000000">
                    <a:lumMod val="65000"/>
                    <a:lumOff val="35000"/>
                  </a:srgbClr>
                </a:solidFill>
                <a:latin typeface="Arial"/>
                <a:ea typeface="ＭＳ Ｐゴシック" charset="0"/>
              </a:rPr>
              <a:t>to right-of-use assets that meet the definition of investment property</a:t>
            </a:r>
          </a:p>
          <a:p>
            <a:pPr marL="342900" lvl="0" indent="-342900" defTabSz="914400" fontAlgn="base">
              <a:spcBef>
                <a:spcPts val="776"/>
              </a:spcBef>
              <a:spcAft>
                <a:spcPct val="0"/>
              </a:spcAft>
              <a:buFontTx/>
              <a:buChar char="•"/>
            </a:pPr>
            <a:r>
              <a:rPr lang="en-GB" sz="2000" kern="0" dirty="0">
                <a:solidFill>
                  <a:srgbClr val="000000">
                    <a:lumMod val="65000"/>
                    <a:lumOff val="35000"/>
                  </a:srgbClr>
                </a:solidFill>
                <a:latin typeface="Arial"/>
                <a:ea typeface="ＭＳ Ｐゴシック" charset="0"/>
              </a:rPr>
              <a:t>If right-of-use assets relate to a class of property, plant and equipment to which the lessee applies the current value model in IPSAS 45, </a:t>
            </a:r>
            <a:r>
              <a:rPr lang="en-GB" sz="2000" i="1" kern="0" dirty="0">
                <a:solidFill>
                  <a:srgbClr val="000000">
                    <a:lumMod val="65000"/>
                    <a:lumOff val="35000"/>
                  </a:srgbClr>
                </a:solidFill>
                <a:latin typeface="Arial"/>
                <a:ea typeface="ＭＳ Ｐゴシック" charset="0"/>
              </a:rPr>
              <a:t>Property, Plant, and Equipment</a:t>
            </a:r>
            <a:r>
              <a:rPr lang="en-GB" sz="2000" kern="0" dirty="0">
                <a:solidFill>
                  <a:srgbClr val="000000">
                    <a:lumMod val="65000"/>
                    <a:lumOff val="35000"/>
                  </a:srgbClr>
                </a:solidFill>
                <a:latin typeface="Arial"/>
                <a:ea typeface="ＭＳ Ｐゴシック" charset="0"/>
              </a:rPr>
              <a:t>, a lessee may elect to apply that current value model to all of the right-of-use assets that relate to that class of property, plant and equipment</a:t>
            </a:r>
          </a:p>
          <a:p>
            <a:pPr marL="800100" lvl="1" indent="-342900" defTabSz="914400" fontAlgn="base">
              <a:spcBef>
                <a:spcPts val="776"/>
              </a:spcBef>
              <a:spcAft>
                <a:spcPct val="0"/>
              </a:spcAft>
              <a:buFontTx/>
              <a:buChar char="•"/>
            </a:pPr>
            <a:endParaRPr lang="en-GB" kern="0" dirty="0">
              <a:solidFill>
                <a:srgbClr val="000000">
                  <a:lumMod val="65000"/>
                  <a:lumOff val="35000"/>
                </a:srgbClr>
              </a:solidFill>
              <a:latin typeface="Arial"/>
              <a:ea typeface="ＭＳ Ｐゴシック" charset="0"/>
            </a:endParaRPr>
          </a:p>
        </p:txBody>
      </p:sp>
    </p:spTree>
    <p:extLst>
      <p:ext uri="{BB962C8B-B14F-4D97-AF65-F5344CB8AC3E}">
        <p14:creationId xmlns:p14="http://schemas.microsoft.com/office/powerpoint/2010/main" val="3144241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 (IPSAS 43)</a:t>
            </a:r>
          </a:p>
        </p:txBody>
      </p:sp>
      <p:sp>
        <p:nvSpPr>
          <p:cNvPr id="7" name="TextBox 6"/>
          <p:cNvSpPr txBox="1"/>
          <p:nvPr/>
        </p:nvSpPr>
        <p:spPr>
          <a:xfrm>
            <a:off x="495300" y="841479"/>
            <a:ext cx="8089900" cy="4237057"/>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Lessee Accounting: Subsequent Measurement of Lease Liability</a:t>
            </a:r>
          </a:p>
          <a:p>
            <a:endParaRPr lang="en-US" sz="8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GB" sz="2000" kern="0" dirty="0">
                <a:solidFill>
                  <a:srgbClr val="000000">
                    <a:lumMod val="65000"/>
                    <a:lumOff val="35000"/>
                  </a:srgbClr>
                </a:solidFill>
                <a:latin typeface="Arial"/>
                <a:ea typeface="ＭＳ Ｐゴシック" charset="0"/>
              </a:rPr>
              <a:t>After the commencement date, lessee measures the lease liability by:</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Increasing the carrying amount to reflect interest on the lease liability;</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Reducing the carrying amount to reflect the lease payments made; and</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Remeasuring the carrying amount to reflect any reassessment or lease modifications, or to reflect revised in-substance fixed lease payments</a:t>
            </a:r>
          </a:p>
          <a:p>
            <a:pPr marL="342900" lvl="0" indent="-342900" defTabSz="914400" fontAlgn="base">
              <a:spcBef>
                <a:spcPts val="776"/>
              </a:spcBef>
              <a:spcAft>
                <a:spcPct val="0"/>
              </a:spcAft>
              <a:buFontTx/>
              <a:buChar char="•"/>
            </a:pPr>
            <a:r>
              <a:rPr lang="en-GB" sz="2000" kern="0" dirty="0">
                <a:solidFill>
                  <a:srgbClr val="000000">
                    <a:lumMod val="65000"/>
                    <a:lumOff val="35000"/>
                  </a:srgbClr>
                </a:solidFill>
                <a:latin typeface="Arial"/>
                <a:ea typeface="ＭＳ Ｐゴシック" charset="0"/>
              </a:rPr>
              <a:t>Interest on the lease liability in each period is the amount that produces a constant periodic rate of interest on the remaining balance of the lease liability</a:t>
            </a:r>
            <a:endParaRPr lang="en-GB" kern="0" dirty="0">
              <a:solidFill>
                <a:srgbClr val="000000">
                  <a:lumMod val="65000"/>
                  <a:lumOff val="35000"/>
                </a:srgbClr>
              </a:solidFill>
              <a:latin typeface="Arial"/>
              <a:ea typeface="ＭＳ Ｐゴシック" charset="0"/>
            </a:endParaRPr>
          </a:p>
        </p:txBody>
      </p:sp>
    </p:spTree>
    <p:extLst>
      <p:ext uri="{BB962C8B-B14F-4D97-AF65-F5344CB8AC3E}">
        <p14:creationId xmlns:p14="http://schemas.microsoft.com/office/powerpoint/2010/main" val="64210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 (IPSAS 43)</a:t>
            </a:r>
          </a:p>
        </p:txBody>
      </p:sp>
      <p:sp>
        <p:nvSpPr>
          <p:cNvPr id="7" name="TextBox 6"/>
          <p:cNvSpPr txBox="1"/>
          <p:nvPr/>
        </p:nvSpPr>
        <p:spPr>
          <a:xfrm>
            <a:off x="495300" y="841479"/>
            <a:ext cx="8089900" cy="4626908"/>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Lessee Accounting: Costs Recognized in Surplus or Deficit</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GB" sz="2000" kern="0" dirty="0">
                <a:solidFill>
                  <a:srgbClr val="000000">
                    <a:lumMod val="65000"/>
                    <a:lumOff val="35000"/>
                  </a:srgbClr>
                </a:solidFill>
                <a:latin typeface="Arial"/>
                <a:ea typeface="ＭＳ Ｐゴシック" charset="0"/>
              </a:rPr>
              <a:t>After the commencement date, a lessee recognizes in surplus or deficit:</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Interest on the lease liability</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Variable lease payments not included in the measurement of the lease liability</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Depreciation of the right of use asset</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Impairment of the right of use asset</a:t>
            </a:r>
          </a:p>
          <a:p>
            <a:pPr marL="342900" indent="-342900" defTabSz="914400" fontAlgn="base">
              <a:spcBef>
                <a:spcPts val="776"/>
              </a:spcBef>
              <a:spcAft>
                <a:spcPct val="0"/>
              </a:spcAft>
              <a:buFontTx/>
              <a:buChar char="•"/>
            </a:pPr>
            <a:endParaRPr lang="en-GB" kern="0" dirty="0">
              <a:solidFill>
                <a:srgbClr val="000000">
                  <a:lumMod val="65000"/>
                  <a:lumOff val="35000"/>
                </a:srgbClr>
              </a:solidFill>
              <a:latin typeface="Arial"/>
              <a:ea typeface="ＭＳ Ｐゴシック" charset="0"/>
            </a:endParaRPr>
          </a:p>
          <a:p>
            <a:pPr marL="342900" indent="-342900" defTabSz="914400" fontAlgn="base">
              <a:spcBef>
                <a:spcPts val="776"/>
              </a:spcBef>
              <a:spcAft>
                <a:spcPct val="0"/>
              </a:spcAft>
              <a:buFontTx/>
              <a:buChar char="•"/>
            </a:pPr>
            <a:r>
              <a:rPr lang="en-GB" sz="2000" kern="0" dirty="0">
                <a:solidFill>
                  <a:srgbClr val="000000">
                    <a:lumMod val="65000"/>
                    <a:lumOff val="35000"/>
                  </a:srgbClr>
                </a:solidFill>
                <a:latin typeface="Arial"/>
                <a:ea typeface="ＭＳ Ｐゴシック" charset="0"/>
              </a:rPr>
              <a:t>In some circumstances, other IPSAS may permit some or all of these costs to be included in the cost of another asset rather than being recognized as an expense</a:t>
            </a:r>
          </a:p>
        </p:txBody>
      </p:sp>
    </p:spTree>
    <p:extLst>
      <p:ext uri="{BB962C8B-B14F-4D97-AF65-F5344CB8AC3E}">
        <p14:creationId xmlns:p14="http://schemas.microsoft.com/office/powerpoint/2010/main" val="1044086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 (IPSAS 43)</a:t>
            </a:r>
          </a:p>
        </p:txBody>
      </p:sp>
      <p:sp>
        <p:nvSpPr>
          <p:cNvPr id="7" name="TextBox 6"/>
          <p:cNvSpPr txBox="1"/>
          <p:nvPr/>
        </p:nvSpPr>
        <p:spPr>
          <a:xfrm>
            <a:off x="495300" y="841479"/>
            <a:ext cx="8089900" cy="470898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Lessee Accounting Example - Scenario</a:t>
            </a:r>
          </a:p>
          <a:p>
            <a:endParaRPr lang="en-US" sz="14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pPr>
            <a:r>
              <a:rPr lang="en-GB" sz="2000" kern="0" dirty="0">
                <a:solidFill>
                  <a:srgbClr val="000000">
                    <a:lumMod val="65000"/>
                    <a:lumOff val="35000"/>
                  </a:srgbClr>
                </a:solidFill>
                <a:latin typeface="Arial"/>
                <a:ea typeface="ＭＳ Ｐゴシック" charset="0"/>
              </a:rPr>
              <a:t>A municipality leases a building for five years. The lease terms include fixed payments of CU54,150, payable at the end of each period. At the end of the lease term, the building will revert to the lessor, with no option for the municipality to purchase the building. The building has an expected useful life of thirty years. The municipality has incurred no direct costs associated with the lease</a:t>
            </a:r>
          </a:p>
          <a:p>
            <a:pPr lvl="0" defTabSz="914400" fontAlgn="base">
              <a:spcBef>
                <a:spcPts val="776"/>
              </a:spcBef>
              <a:spcAft>
                <a:spcPct val="0"/>
              </a:spcAft>
            </a:pPr>
            <a:r>
              <a:rPr lang="en-GB" sz="2000" kern="0" dirty="0">
                <a:solidFill>
                  <a:srgbClr val="000000">
                    <a:lumMod val="65000"/>
                    <a:lumOff val="35000"/>
                  </a:srgbClr>
                </a:solidFill>
                <a:latin typeface="Arial"/>
                <a:ea typeface="ＭＳ Ｐゴシック" charset="0"/>
              </a:rPr>
              <a:t>The municipality does not know the implicit interest rate of the lease as it does not know the fair value of its interest in the lease. It therefore calculates the net present value of the lease payments using its incremental borrowing rate of 4.5%.</a:t>
            </a:r>
          </a:p>
          <a:p>
            <a:pPr lvl="0" defTabSz="914400" fontAlgn="base">
              <a:spcBef>
                <a:spcPts val="776"/>
              </a:spcBef>
              <a:spcAft>
                <a:spcPct val="0"/>
              </a:spcAft>
            </a:pPr>
            <a:r>
              <a:rPr lang="en-GB" sz="2000" kern="0" dirty="0">
                <a:solidFill>
                  <a:srgbClr val="000000">
                    <a:lumMod val="65000"/>
                    <a:lumOff val="35000"/>
                  </a:srgbClr>
                </a:solidFill>
                <a:latin typeface="Arial"/>
                <a:ea typeface="ＭＳ Ｐゴシック" charset="0"/>
              </a:rPr>
              <a:t>The municipality calculates the cost of the right of use asset, and the lease liability as CU237,717.24</a:t>
            </a:r>
          </a:p>
        </p:txBody>
      </p:sp>
    </p:spTree>
    <p:extLst>
      <p:ext uri="{BB962C8B-B14F-4D97-AF65-F5344CB8AC3E}">
        <p14:creationId xmlns:p14="http://schemas.microsoft.com/office/powerpoint/2010/main" val="3372301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 (IPSAS 43)</a:t>
            </a:r>
          </a:p>
        </p:txBody>
      </p:sp>
      <p:sp>
        <p:nvSpPr>
          <p:cNvPr id="7" name="TextBox 6"/>
          <p:cNvSpPr txBox="1"/>
          <p:nvPr/>
        </p:nvSpPr>
        <p:spPr>
          <a:xfrm>
            <a:off x="495300" y="841479"/>
            <a:ext cx="8089900" cy="1733808"/>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Lessee Accounting Example – Accounting for Right of Use Asset</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pPr>
            <a:r>
              <a:rPr lang="en-GB" sz="2000" kern="0" dirty="0">
                <a:solidFill>
                  <a:srgbClr val="000000">
                    <a:lumMod val="65000"/>
                    <a:lumOff val="35000"/>
                  </a:srgbClr>
                </a:solidFill>
                <a:latin typeface="Arial"/>
                <a:ea typeface="ＭＳ Ｐゴシック" charset="0"/>
              </a:rPr>
              <a:t>The municipality recognizes the right of use asset at CU237,717.24 This is depreciated on a straight-line basis over the lease term (CU47,543.45 in years 1-4 and </a:t>
            </a:r>
            <a:r>
              <a:rPr lang="en-GB" sz="2000" kern="0" dirty="0">
                <a:solidFill>
                  <a:srgbClr val="000000"/>
                </a:solidFill>
                <a:latin typeface="Calibri" panose="020F0502020204030204" pitchFamily="34" charset="0"/>
                <a:ea typeface="ＭＳ Ｐゴシック" charset="0"/>
              </a:rPr>
              <a:t>CU</a:t>
            </a:r>
            <a:r>
              <a:rPr lang="en-GB" sz="2000" b="0" i="0" u="none" strike="noStrike" dirty="0">
                <a:solidFill>
                  <a:srgbClr val="000000"/>
                </a:solidFill>
                <a:effectLst/>
                <a:latin typeface="Calibri" panose="020F0502020204030204" pitchFamily="34" charset="0"/>
              </a:rPr>
              <a:t>47,543.44 in year 5):</a:t>
            </a:r>
            <a:endParaRPr lang="en-GB" sz="2000" kern="0" dirty="0">
              <a:solidFill>
                <a:srgbClr val="000000">
                  <a:lumMod val="65000"/>
                  <a:lumOff val="35000"/>
                </a:srgbClr>
              </a:solidFill>
              <a:latin typeface="Arial"/>
              <a:ea typeface="ＭＳ Ｐゴシック" charset="0"/>
            </a:endParaRPr>
          </a:p>
        </p:txBody>
      </p:sp>
      <p:graphicFrame>
        <p:nvGraphicFramePr>
          <p:cNvPr id="3" name="Table 2">
            <a:extLst>
              <a:ext uri="{FF2B5EF4-FFF2-40B4-BE49-F238E27FC236}">
                <a16:creationId xmlns:a16="http://schemas.microsoft.com/office/drawing/2014/main" id="{CE1EAF96-78E6-637C-A625-A822BDD927FB}"/>
              </a:ext>
            </a:extLst>
          </p:cNvPr>
          <p:cNvGraphicFramePr>
            <a:graphicFrameLocks noGrp="1"/>
          </p:cNvGraphicFramePr>
          <p:nvPr>
            <p:extLst>
              <p:ext uri="{D42A27DB-BD31-4B8C-83A1-F6EECF244321}">
                <p14:modId xmlns:p14="http://schemas.microsoft.com/office/powerpoint/2010/main" val="1528898000"/>
              </p:ext>
            </p:extLst>
          </p:nvPr>
        </p:nvGraphicFramePr>
        <p:xfrm>
          <a:off x="533400" y="2756447"/>
          <a:ext cx="7717971" cy="2504984"/>
        </p:xfrm>
        <a:graphic>
          <a:graphicData uri="http://schemas.openxmlformats.org/drawingml/2006/table">
            <a:tbl>
              <a:tblPr>
                <a:tableStyleId>{5C22544A-7EE6-4342-B048-85BDC9FD1C3A}</a:tableStyleId>
              </a:tblPr>
              <a:tblGrid>
                <a:gridCol w="929254">
                  <a:extLst>
                    <a:ext uri="{9D8B030D-6E8A-4147-A177-3AD203B41FA5}">
                      <a16:colId xmlns:a16="http://schemas.microsoft.com/office/drawing/2014/main" val="2188334337"/>
                    </a:ext>
                  </a:extLst>
                </a:gridCol>
                <a:gridCol w="2478011">
                  <a:extLst>
                    <a:ext uri="{9D8B030D-6E8A-4147-A177-3AD203B41FA5}">
                      <a16:colId xmlns:a16="http://schemas.microsoft.com/office/drawing/2014/main" val="2305405890"/>
                    </a:ext>
                  </a:extLst>
                </a:gridCol>
                <a:gridCol w="1935946">
                  <a:extLst>
                    <a:ext uri="{9D8B030D-6E8A-4147-A177-3AD203B41FA5}">
                      <a16:colId xmlns:a16="http://schemas.microsoft.com/office/drawing/2014/main" val="1812073020"/>
                    </a:ext>
                  </a:extLst>
                </a:gridCol>
                <a:gridCol w="2374760">
                  <a:extLst>
                    <a:ext uri="{9D8B030D-6E8A-4147-A177-3AD203B41FA5}">
                      <a16:colId xmlns:a16="http://schemas.microsoft.com/office/drawing/2014/main" val="764182836"/>
                    </a:ext>
                  </a:extLst>
                </a:gridCol>
              </a:tblGrid>
              <a:tr h="715709">
                <a:tc>
                  <a:txBody>
                    <a:bodyPr/>
                    <a:lstStyle/>
                    <a:p>
                      <a:pPr algn="ctr" fontAlgn="t"/>
                      <a:r>
                        <a:rPr lang="en-GB" sz="1800" u="none" strike="noStrike" dirty="0">
                          <a:effectLst/>
                          <a:latin typeface="Arial" panose="020B0604020202020204" pitchFamily="34" charset="0"/>
                          <a:cs typeface="Arial" panose="020B0604020202020204" pitchFamily="34" charset="0"/>
                        </a:rPr>
                        <a:t>Year</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rgbClr val="0070C0"/>
                    </a:solidFill>
                  </a:tcPr>
                </a:tc>
                <a:tc>
                  <a:txBody>
                    <a:bodyPr/>
                    <a:lstStyle/>
                    <a:p>
                      <a:pPr algn="r" fontAlgn="t"/>
                      <a:r>
                        <a:rPr lang="en-GB" sz="1800" u="none" strike="noStrike" dirty="0">
                          <a:effectLst/>
                          <a:latin typeface="Arial" panose="020B0604020202020204" pitchFamily="34" charset="0"/>
                          <a:cs typeface="Arial" panose="020B0604020202020204" pitchFamily="34" charset="0"/>
                        </a:rPr>
                        <a:t>Opening Carrying Amount</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rgbClr val="0070C0"/>
                    </a:solidFill>
                  </a:tcPr>
                </a:tc>
                <a:tc>
                  <a:txBody>
                    <a:bodyPr/>
                    <a:lstStyle/>
                    <a:p>
                      <a:pPr algn="r" fontAlgn="t"/>
                      <a:r>
                        <a:rPr lang="en-GB" sz="1800" u="none" strike="noStrike">
                          <a:effectLst/>
                          <a:latin typeface="Arial" panose="020B0604020202020204" pitchFamily="34" charset="0"/>
                          <a:cs typeface="Arial" panose="020B0604020202020204" pitchFamily="34" charset="0"/>
                        </a:rPr>
                        <a:t>Depreciation</a:t>
                      </a:r>
                      <a:endParaRPr lang="en-GB"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solidFill>
                      <a:srgbClr val="0070C0"/>
                    </a:solidFill>
                  </a:tcPr>
                </a:tc>
                <a:tc>
                  <a:txBody>
                    <a:bodyPr/>
                    <a:lstStyle/>
                    <a:p>
                      <a:pPr algn="r" fontAlgn="t"/>
                      <a:r>
                        <a:rPr lang="en-GB" sz="1800" u="none" strike="noStrike" dirty="0">
                          <a:effectLst/>
                          <a:latin typeface="Arial" panose="020B0604020202020204" pitchFamily="34" charset="0"/>
                          <a:cs typeface="Arial" panose="020B0604020202020204" pitchFamily="34" charset="0"/>
                        </a:rPr>
                        <a:t>Closing Carrying Amount</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rgbClr val="0070C0"/>
                    </a:solidFill>
                  </a:tcPr>
                </a:tc>
                <a:extLst>
                  <a:ext uri="{0D108BD9-81ED-4DB2-BD59-A6C34878D82A}">
                    <a16:rowId xmlns:a16="http://schemas.microsoft.com/office/drawing/2014/main" val="1510134607"/>
                  </a:ext>
                </a:extLst>
              </a:tr>
              <a:tr h="357855">
                <a:tc>
                  <a:txBody>
                    <a:bodyPr/>
                    <a:lstStyle/>
                    <a:p>
                      <a:pPr algn="ctr" fontAlgn="b"/>
                      <a:r>
                        <a:rPr lang="en-GB" sz="1800" u="none" strike="noStrike">
                          <a:solidFill>
                            <a:schemeClr val="accent5"/>
                          </a:solidFill>
                          <a:effectLst/>
                          <a:latin typeface="Arial" panose="020B0604020202020204" pitchFamily="34" charset="0"/>
                          <a:cs typeface="Arial" panose="020B0604020202020204" pitchFamily="34" charset="0"/>
                        </a:rPr>
                        <a:t>1</a:t>
                      </a:r>
                      <a:endParaRPr lang="en-GB" sz="18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r" fontAlgn="b"/>
                      <a:r>
                        <a:rPr lang="en-GB" sz="1800" u="none" strike="noStrike" dirty="0">
                          <a:solidFill>
                            <a:schemeClr val="accent5"/>
                          </a:solidFill>
                          <a:effectLst/>
                          <a:latin typeface="Arial" panose="020B0604020202020204" pitchFamily="34" charset="0"/>
                          <a:cs typeface="Arial" panose="020B0604020202020204" pitchFamily="34" charset="0"/>
                        </a:rPr>
                        <a:t>                237,717.24</a:t>
                      </a:r>
                      <a:endParaRPr lang="en-GB" sz="18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r" fontAlgn="b"/>
                      <a:r>
                        <a:rPr lang="en-GB" sz="1800" u="none" strike="noStrike" dirty="0">
                          <a:solidFill>
                            <a:schemeClr val="accent5"/>
                          </a:solidFill>
                          <a:effectLst/>
                          <a:latin typeface="Arial" panose="020B0604020202020204" pitchFamily="34" charset="0"/>
                          <a:cs typeface="Arial" panose="020B0604020202020204" pitchFamily="34" charset="0"/>
                        </a:rPr>
                        <a:t>         (47,543.45) </a:t>
                      </a:r>
                      <a:endParaRPr lang="en-GB" sz="18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r" fontAlgn="b"/>
                      <a:r>
                        <a:rPr lang="en-GB" sz="1800" u="none" strike="noStrike" dirty="0">
                          <a:solidFill>
                            <a:schemeClr val="accent5"/>
                          </a:solidFill>
                          <a:effectLst/>
                          <a:latin typeface="Arial" panose="020B0604020202020204" pitchFamily="34" charset="0"/>
                          <a:cs typeface="Arial" panose="020B0604020202020204" pitchFamily="34" charset="0"/>
                        </a:rPr>
                        <a:t>              190,173.79 </a:t>
                      </a:r>
                      <a:endParaRPr lang="en-GB" sz="18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592346992"/>
                  </a:ext>
                </a:extLst>
              </a:tr>
              <a:tr h="357855">
                <a:tc>
                  <a:txBody>
                    <a:bodyPr/>
                    <a:lstStyle/>
                    <a:p>
                      <a:pPr algn="ctr" fontAlgn="b"/>
                      <a:r>
                        <a:rPr lang="en-GB" sz="1800" u="none" strike="noStrike">
                          <a:solidFill>
                            <a:schemeClr val="accent5"/>
                          </a:solidFill>
                          <a:effectLst/>
                          <a:latin typeface="Arial" panose="020B0604020202020204" pitchFamily="34" charset="0"/>
                          <a:cs typeface="Arial" panose="020B0604020202020204" pitchFamily="34" charset="0"/>
                        </a:rPr>
                        <a:t>2</a:t>
                      </a:r>
                      <a:endParaRPr lang="en-GB" sz="18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rgbClr val="AED3EC"/>
                    </a:solidFill>
                  </a:tcPr>
                </a:tc>
                <a:tc>
                  <a:txBody>
                    <a:bodyPr/>
                    <a:lstStyle/>
                    <a:p>
                      <a:pPr algn="r" fontAlgn="b"/>
                      <a:r>
                        <a:rPr lang="en-GB" sz="1800" u="none" strike="noStrike">
                          <a:solidFill>
                            <a:schemeClr val="accent5"/>
                          </a:solidFill>
                          <a:effectLst/>
                          <a:latin typeface="Arial" panose="020B0604020202020204" pitchFamily="34" charset="0"/>
                          <a:cs typeface="Arial" panose="020B0604020202020204" pitchFamily="34" charset="0"/>
                        </a:rPr>
                        <a:t>                190,173.79 </a:t>
                      </a:r>
                      <a:endParaRPr lang="en-GB" sz="18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rgbClr val="AED3EC"/>
                    </a:solidFill>
                  </a:tcPr>
                </a:tc>
                <a:tc>
                  <a:txBody>
                    <a:bodyPr/>
                    <a:lstStyle/>
                    <a:p>
                      <a:pPr algn="r" fontAlgn="b"/>
                      <a:r>
                        <a:rPr lang="en-GB" sz="1800" u="none" strike="noStrike" dirty="0">
                          <a:solidFill>
                            <a:schemeClr val="accent5"/>
                          </a:solidFill>
                          <a:effectLst/>
                          <a:latin typeface="Arial" panose="020B0604020202020204" pitchFamily="34" charset="0"/>
                          <a:cs typeface="Arial" panose="020B0604020202020204" pitchFamily="34" charset="0"/>
                        </a:rPr>
                        <a:t>         (47,543.45) </a:t>
                      </a:r>
                      <a:endParaRPr lang="en-GB" sz="18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rgbClr val="AED3EC"/>
                    </a:solidFill>
                  </a:tcPr>
                </a:tc>
                <a:tc>
                  <a:txBody>
                    <a:bodyPr/>
                    <a:lstStyle/>
                    <a:p>
                      <a:pPr algn="r" fontAlgn="b"/>
                      <a:r>
                        <a:rPr lang="en-GB" sz="1800" u="none" strike="noStrike" dirty="0">
                          <a:solidFill>
                            <a:schemeClr val="accent5"/>
                          </a:solidFill>
                          <a:effectLst/>
                          <a:latin typeface="Arial" panose="020B0604020202020204" pitchFamily="34" charset="0"/>
                          <a:cs typeface="Arial" panose="020B0604020202020204" pitchFamily="34" charset="0"/>
                        </a:rPr>
                        <a:t>              142,630.34 </a:t>
                      </a:r>
                      <a:endParaRPr lang="en-GB" sz="18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rgbClr val="AED3EC"/>
                    </a:solidFill>
                  </a:tcPr>
                </a:tc>
                <a:extLst>
                  <a:ext uri="{0D108BD9-81ED-4DB2-BD59-A6C34878D82A}">
                    <a16:rowId xmlns:a16="http://schemas.microsoft.com/office/drawing/2014/main" val="766708256"/>
                  </a:ext>
                </a:extLst>
              </a:tr>
              <a:tr h="357855">
                <a:tc>
                  <a:txBody>
                    <a:bodyPr/>
                    <a:lstStyle/>
                    <a:p>
                      <a:pPr algn="ctr" fontAlgn="b"/>
                      <a:r>
                        <a:rPr lang="en-GB" sz="1800" u="none" strike="noStrike">
                          <a:solidFill>
                            <a:schemeClr val="accent5"/>
                          </a:solidFill>
                          <a:effectLst/>
                          <a:latin typeface="Arial" panose="020B0604020202020204" pitchFamily="34" charset="0"/>
                          <a:cs typeface="Arial" panose="020B0604020202020204" pitchFamily="34" charset="0"/>
                        </a:rPr>
                        <a:t>3</a:t>
                      </a:r>
                      <a:endParaRPr lang="en-GB" sz="18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r" fontAlgn="b"/>
                      <a:r>
                        <a:rPr lang="en-GB" sz="1800" u="none" strike="noStrike">
                          <a:solidFill>
                            <a:schemeClr val="accent5"/>
                          </a:solidFill>
                          <a:effectLst/>
                          <a:latin typeface="Arial" panose="020B0604020202020204" pitchFamily="34" charset="0"/>
                          <a:cs typeface="Arial" panose="020B0604020202020204" pitchFamily="34" charset="0"/>
                        </a:rPr>
                        <a:t>                142,630.34 </a:t>
                      </a:r>
                      <a:endParaRPr lang="en-GB" sz="18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r" fontAlgn="b"/>
                      <a:r>
                        <a:rPr lang="en-GB" sz="1800" u="none" strike="noStrike" dirty="0">
                          <a:solidFill>
                            <a:schemeClr val="accent5"/>
                          </a:solidFill>
                          <a:effectLst/>
                          <a:latin typeface="Arial" panose="020B0604020202020204" pitchFamily="34" charset="0"/>
                          <a:cs typeface="Arial" panose="020B0604020202020204" pitchFamily="34" charset="0"/>
                        </a:rPr>
                        <a:t>         (47,543.45) </a:t>
                      </a:r>
                      <a:endParaRPr lang="en-GB" sz="18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r" fontAlgn="b"/>
                      <a:r>
                        <a:rPr lang="en-GB" sz="1800" u="none" strike="noStrike" dirty="0">
                          <a:solidFill>
                            <a:schemeClr val="accent5"/>
                          </a:solidFill>
                          <a:effectLst/>
                          <a:latin typeface="Arial" panose="020B0604020202020204" pitchFamily="34" charset="0"/>
                          <a:cs typeface="Arial" panose="020B0604020202020204" pitchFamily="34" charset="0"/>
                        </a:rPr>
                        <a:t>                95,086.89 </a:t>
                      </a:r>
                      <a:endParaRPr lang="en-GB" sz="18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644626636"/>
                  </a:ext>
                </a:extLst>
              </a:tr>
              <a:tr h="357855">
                <a:tc>
                  <a:txBody>
                    <a:bodyPr/>
                    <a:lstStyle/>
                    <a:p>
                      <a:pPr marL="0" algn="ctr" defTabSz="457200" rtl="0" eaLnBrk="1" fontAlgn="b" latinLnBrk="0" hangingPunct="1"/>
                      <a:r>
                        <a:rPr lang="en-GB" sz="1800" u="none" strike="noStrike" kern="1200" dirty="0">
                          <a:solidFill>
                            <a:schemeClr val="accent5"/>
                          </a:solidFill>
                          <a:effectLst/>
                          <a:latin typeface="Arial" panose="020B0604020202020204" pitchFamily="34" charset="0"/>
                          <a:ea typeface="+mn-ea"/>
                          <a:cs typeface="Arial" panose="020B0604020202020204" pitchFamily="34" charset="0"/>
                        </a:rPr>
                        <a:t>4</a:t>
                      </a:r>
                    </a:p>
                  </a:txBody>
                  <a:tcPr marL="6350" marR="6350" marT="6350" marB="0" anchor="ctr">
                    <a:solidFill>
                      <a:srgbClr val="AED3EC"/>
                    </a:solidFill>
                  </a:tcPr>
                </a:tc>
                <a:tc>
                  <a:txBody>
                    <a:bodyPr/>
                    <a:lstStyle/>
                    <a:p>
                      <a:pPr marL="0" algn="r" defTabSz="457200" rtl="0" eaLnBrk="1" fontAlgn="b" latinLnBrk="0" hangingPunct="1"/>
                      <a:r>
                        <a:rPr lang="en-GB" sz="1800" u="none" strike="noStrike" kern="1200" dirty="0">
                          <a:solidFill>
                            <a:schemeClr val="accent5"/>
                          </a:solidFill>
                          <a:effectLst/>
                          <a:latin typeface="Arial" panose="020B0604020202020204" pitchFamily="34" charset="0"/>
                          <a:ea typeface="+mn-ea"/>
                          <a:cs typeface="Arial" panose="020B0604020202020204" pitchFamily="34" charset="0"/>
                        </a:rPr>
                        <a:t>                 95,086.89 </a:t>
                      </a:r>
                    </a:p>
                  </a:txBody>
                  <a:tcPr marL="6350" marR="6350" marT="6350" marB="0" anchor="ctr">
                    <a:solidFill>
                      <a:srgbClr val="AED3EC"/>
                    </a:solidFill>
                  </a:tcPr>
                </a:tc>
                <a:tc>
                  <a:txBody>
                    <a:bodyPr/>
                    <a:lstStyle/>
                    <a:p>
                      <a:pPr marL="0" algn="r" defTabSz="457200" rtl="0" eaLnBrk="1" fontAlgn="b" latinLnBrk="0" hangingPunct="1"/>
                      <a:r>
                        <a:rPr lang="en-GB" sz="1800" u="none" strike="noStrike" kern="1200" dirty="0">
                          <a:solidFill>
                            <a:schemeClr val="accent5"/>
                          </a:solidFill>
                          <a:effectLst/>
                          <a:latin typeface="Arial" panose="020B0604020202020204" pitchFamily="34" charset="0"/>
                          <a:ea typeface="+mn-ea"/>
                          <a:cs typeface="Arial" panose="020B0604020202020204" pitchFamily="34" charset="0"/>
                        </a:rPr>
                        <a:t>         </a:t>
                      </a:r>
                      <a:r>
                        <a:rPr lang="en-GB" sz="1800" u="none" strike="noStrike" dirty="0">
                          <a:solidFill>
                            <a:schemeClr val="accent5"/>
                          </a:solidFill>
                          <a:effectLst/>
                          <a:latin typeface="Arial" panose="020B0604020202020204" pitchFamily="34" charset="0"/>
                          <a:cs typeface="Arial" panose="020B0604020202020204" pitchFamily="34" charset="0"/>
                        </a:rPr>
                        <a:t>(47,543.45)</a:t>
                      </a:r>
                      <a:r>
                        <a:rPr lang="en-GB" sz="1800" u="none" strike="noStrike" kern="1200" dirty="0">
                          <a:solidFill>
                            <a:schemeClr val="accent5"/>
                          </a:solidFill>
                          <a:effectLst/>
                          <a:latin typeface="Arial" panose="020B0604020202020204" pitchFamily="34" charset="0"/>
                          <a:ea typeface="+mn-ea"/>
                          <a:cs typeface="Arial" panose="020B0604020202020204" pitchFamily="34" charset="0"/>
                        </a:rPr>
                        <a:t> </a:t>
                      </a:r>
                    </a:p>
                  </a:txBody>
                  <a:tcPr marL="6350" marR="6350" marT="6350" marB="0" anchor="ctr">
                    <a:solidFill>
                      <a:srgbClr val="AED3EC"/>
                    </a:solidFill>
                  </a:tcPr>
                </a:tc>
                <a:tc>
                  <a:txBody>
                    <a:bodyPr/>
                    <a:lstStyle/>
                    <a:p>
                      <a:pPr marL="0" algn="r" defTabSz="457200" rtl="0" eaLnBrk="1" fontAlgn="b" latinLnBrk="0" hangingPunct="1"/>
                      <a:r>
                        <a:rPr lang="en-GB" sz="1800" u="none" strike="noStrike" kern="1200" dirty="0">
                          <a:solidFill>
                            <a:schemeClr val="accent5"/>
                          </a:solidFill>
                          <a:effectLst/>
                          <a:latin typeface="Arial" panose="020B0604020202020204" pitchFamily="34" charset="0"/>
                          <a:ea typeface="+mn-ea"/>
                          <a:cs typeface="Arial" panose="020B0604020202020204" pitchFamily="34" charset="0"/>
                        </a:rPr>
                        <a:t>                47,543.44 </a:t>
                      </a:r>
                    </a:p>
                  </a:txBody>
                  <a:tcPr marL="6350" marR="6350" marT="6350" marB="0" anchor="ctr">
                    <a:solidFill>
                      <a:srgbClr val="AED3EC"/>
                    </a:solidFill>
                  </a:tcPr>
                </a:tc>
                <a:extLst>
                  <a:ext uri="{0D108BD9-81ED-4DB2-BD59-A6C34878D82A}">
                    <a16:rowId xmlns:a16="http://schemas.microsoft.com/office/drawing/2014/main" val="644829113"/>
                  </a:ext>
                </a:extLst>
              </a:tr>
              <a:tr h="357855">
                <a:tc>
                  <a:txBody>
                    <a:bodyPr/>
                    <a:lstStyle/>
                    <a:p>
                      <a:pPr algn="ctr" fontAlgn="b"/>
                      <a:r>
                        <a:rPr lang="en-GB" sz="1800" u="none" strike="noStrike">
                          <a:solidFill>
                            <a:schemeClr val="accent5"/>
                          </a:solidFill>
                          <a:effectLst/>
                          <a:latin typeface="Arial" panose="020B0604020202020204" pitchFamily="34" charset="0"/>
                          <a:cs typeface="Arial" panose="020B0604020202020204" pitchFamily="34" charset="0"/>
                        </a:rPr>
                        <a:t>5</a:t>
                      </a:r>
                      <a:endParaRPr lang="en-GB" sz="18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r" fontAlgn="b"/>
                      <a:r>
                        <a:rPr lang="en-GB" sz="1800" u="none" strike="noStrike" dirty="0">
                          <a:solidFill>
                            <a:schemeClr val="accent5"/>
                          </a:solidFill>
                          <a:effectLst/>
                          <a:latin typeface="Arial" panose="020B0604020202020204" pitchFamily="34" charset="0"/>
                          <a:cs typeface="Arial" panose="020B0604020202020204" pitchFamily="34" charset="0"/>
                        </a:rPr>
                        <a:t>                  47,543.44 </a:t>
                      </a:r>
                      <a:endParaRPr lang="en-GB" sz="18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r" fontAlgn="b"/>
                      <a:r>
                        <a:rPr lang="en-GB" sz="1800" u="none" strike="noStrike" dirty="0">
                          <a:solidFill>
                            <a:schemeClr val="accent5"/>
                          </a:solidFill>
                          <a:effectLst/>
                          <a:latin typeface="Arial" panose="020B0604020202020204" pitchFamily="34" charset="0"/>
                          <a:cs typeface="Arial" panose="020B0604020202020204" pitchFamily="34" charset="0"/>
                        </a:rPr>
                        <a:t>         (47,543.44) </a:t>
                      </a:r>
                      <a:endParaRPr lang="en-GB" sz="18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r" fontAlgn="b"/>
                      <a:r>
                        <a:rPr lang="en-GB" sz="1800" u="none" strike="noStrike" dirty="0">
                          <a:solidFill>
                            <a:schemeClr val="accent5"/>
                          </a:solidFill>
                          <a:effectLst/>
                          <a:latin typeface="Arial" panose="020B0604020202020204" pitchFamily="34" charset="0"/>
                          <a:cs typeface="Arial" panose="020B0604020202020204" pitchFamily="34" charset="0"/>
                        </a:rPr>
                        <a:t>                             0.00   </a:t>
                      </a:r>
                      <a:endParaRPr lang="en-GB" sz="18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3097330741"/>
                  </a:ext>
                </a:extLst>
              </a:tr>
            </a:tbl>
          </a:graphicData>
        </a:graphic>
      </p:graphicFrame>
    </p:spTree>
    <p:extLst>
      <p:ext uri="{BB962C8B-B14F-4D97-AF65-F5344CB8AC3E}">
        <p14:creationId xmlns:p14="http://schemas.microsoft.com/office/powerpoint/2010/main" val="131755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 (IPSAS 43)</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983587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 (IPSAS 43)</a:t>
            </a:r>
          </a:p>
        </p:txBody>
      </p:sp>
      <p:sp>
        <p:nvSpPr>
          <p:cNvPr id="7" name="TextBox 6"/>
          <p:cNvSpPr txBox="1"/>
          <p:nvPr/>
        </p:nvSpPr>
        <p:spPr>
          <a:xfrm>
            <a:off x="495300" y="841479"/>
            <a:ext cx="8089900" cy="142603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Lessee Accounting Example – Accounting for Lease Liability</a:t>
            </a:r>
          </a:p>
          <a:p>
            <a:pPr lvl="0" defTabSz="914400" fontAlgn="base">
              <a:spcBef>
                <a:spcPts val="776"/>
              </a:spcBef>
              <a:spcAft>
                <a:spcPct val="0"/>
              </a:spcAft>
            </a:pPr>
            <a:r>
              <a:rPr lang="en-GB" sz="2000" kern="0" dirty="0">
                <a:solidFill>
                  <a:srgbClr val="000000">
                    <a:lumMod val="65000"/>
                    <a:lumOff val="35000"/>
                  </a:srgbClr>
                </a:solidFill>
                <a:latin typeface="Arial"/>
                <a:ea typeface="ＭＳ Ｐゴシック" charset="0"/>
              </a:rPr>
              <a:t>The municipality recognizes the lease liability at CU237,717.24 Interest at 4.5% is expensed annually and added to the lease liability. The lease liability is reduced by the annual payments of CU54,150</a:t>
            </a:r>
            <a:r>
              <a:rPr lang="en-GB" sz="2000" b="0" i="0" u="none" strike="noStrike" dirty="0">
                <a:solidFill>
                  <a:srgbClr val="000000"/>
                </a:solidFill>
                <a:effectLst/>
                <a:latin typeface="Calibri" panose="020F0502020204030204" pitchFamily="34" charset="0"/>
              </a:rPr>
              <a:t>:</a:t>
            </a:r>
            <a:endParaRPr lang="en-GB" sz="2000" kern="0" dirty="0">
              <a:solidFill>
                <a:srgbClr val="000000">
                  <a:lumMod val="65000"/>
                  <a:lumOff val="35000"/>
                </a:srgbClr>
              </a:solidFill>
              <a:latin typeface="Arial"/>
              <a:ea typeface="ＭＳ Ｐゴシック" charset="0"/>
            </a:endParaRPr>
          </a:p>
        </p:txBody>
      </p:sp>
      <p:graphicFrame>
        <p:nvGraphicFramePr>
          <p:cNvPr id="2" name="Table 1">
            <a:extLst>
              <a:ext uri="{FF2B5EF4-FFF2-40B4-BE49-F238E27FC236}">
                <a16:creationId xmlns:a16="http://schemas.microsoft.com/office/drawing/2014/main" id="{4A1495C2-157D-CF72-E0E0-E8D102DC1603}"/>
              </a:ext>
            </a:extLst>
          </p:cNvPr>
          <p:cNvGraphicFramePr>
            <a:graphicFrameLocks noGrp="1"/>
          </p:cNvGraphicFramePr>
          <p:nvPr>
            <p:extLst>
              <p:ext uri="{D42A27DB-BD31-4B8C-83A1-F6EECF244321}">
                <p14:modId xmlns:p14="http://schemas.microsoft.com/office/powerpoint/2010/main" val="43712081"/>
              </p:ext>
            </p:extLst>
          </p:nvPr>
        </p:nvGraphicFramePr>
        <p:xfrm>
          <a:off x="533399" y="2414359"/>
          <a:ext cx="7942943" cy="3226062"/>
        </p:xfrm>
        <a:graphic>
          <a:graphicData uri="http://schemas.openxmlformats.org/drawingml/2006/table">
            <a:tbl>
              <a:tblPr>
                <a:tableStyleId>{5C22544A-7EE6-4342-B048-85BDC9FD1C3A}</a:tableStyleId>
              </a:tblPr>
              <a:tblGrid>
                <a:gridCol w="1078671">
                  <a:extLst>
                    <a:ext uri="{9D8B030D-6E8A-4147-A177-3AD203B41FA5}">
                      <a16:colId xmlns:a16="http://schemas.microsoft.com/office/drawing/2014/main" val="2660268098"/>
                    </a:ext>
                  </a:extLst>
                </a:gridCol>
                <a:gridCol w="1716068">
                  <a:extLst>
                    <a:ext uri="{9D8B030D-6E8A-4147-A177-3AD203B41FA5}">
                      <a16:colId xmlns:a16="http://schemas.microsoft.com/office/drawing/2014/main" val="1847682262"/>
                    </a:ext>
                  </a:extLst>
                </a:gridCol>
                <a:gridCol w="1716068">
                  <a:extLst>
                    <a:ext uri="{9D8B030D-6E8A-4147-A177-3AD203B41FA5}">
                      <a16:colId xmlns:a16="http://schemas.microsoft.com/office/drawing/2014/main" val="322937689"/>
                    </a:ext>
                  </a:extLst>
                </a:gridCol>
                <a:gridCol w="1716068">
                  <a:extLst>
                    <a:ext uri="{9D8B030D-6E8A-4147-A177-3AD203B41FA5}">
                      <a16:colId xmlns:a16="http://schemas.microsoft.com/office/drawing/2014/main" val="1129716136"/>
                    </a:ext>
                  </a:extLst>
                </a:gridCol>
                <a:gridCol w="1716068">
                  <a:extLst>
                    <a:ext uri="{9D8B030D-6E8A-4147-A177-3AD203B41FA5}">
                      <a16:colId xmlns:a16="http://schemas.microsoft.com/office/drawing/2014/main" val="1871292109"/>
                    </a:ext>
                  </a:extLst>
                </a:gridCol>
              </a:tblGrid>
              <a:tr h="757012">
                <a:tc>
                  <a:txBody>
                    <a:bodyPr/>
                    <a:lstStyle/>
                    <a:p>
                      <a:pPr algn="ctr" fontAlgn="t"/>
                      <a:r>
                        <a:rPr lang="en-GB" sz="1800" u="none" strike="noStrike" dirty="0">
                          <a:effectLst/>
                          <a:latin typeface="Arial" panose="020B0604020202020204" pitchFamily="34" charset="0"/>
                          <a:cs typeface="Arial" panose="020B0604020202020204" pitchFamily="34" charset="0"/>
                        </a:rPr>
                        <a:t>Year</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rgbClr val="0070C0"/>
                    </a:solidFill>
                  </a:tcPr>
                </a:tc>
                <a:tc>
                  <a:txBody>
                    <a:bodyPr/>
                    <a:lstStyle/>
                    <a:p>
                      <a:pPr algn="r" fontAlgn="t"/>
                      <a:r>
                        <a:rPr lang="en-GB" sz="1800" u="none" strike="noStrike" dirty="0">
                          <a:effectLst/>
                          <a:latin typeface="Arial" panose="020B0604020202020204" pitchFamily="34" charset="0"/>
                          <a:cs typeface="Arial" panose="020B0604020202020204" pitchFamily="34" charset="0"/>
                        </a:rPr>
                        <a:t>Opening Liability Balance</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rgbClr val="0070C0"/>
                    </a:solidFill>
                  </a:tcPr>
                </a:tc>
                <a:tc>
                  <a:txBody>
                    <a:bodyPr/>
                    <a:lstStyle/>
                    <a:p>
                      <a:pPr algn="r" fontAlgn="t"/>
                      <a:r>
                        <a:rPr lang="en-GB" sz="1800" u="none" strike="noStrike">
                          <a:effectLst/>
                          <a:latin typeface="Arial" panose="020B0604020202020204" pitchFamily="34" charset="0"/>
                          <a:cs typeface="Arial" panose="020B0604020202020204" pitchFamily="34" charset="0"/>
                        </a:rPr>
                        <a:t>Interest</a:t>
                      </a:r>
                      <a:endParaRPr lang="en-GB"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solidFill>
                      <a:srgbClr val="0070C0"/>
                    </a:solidFill>
                  </a:tcPr>
                </a:tc>
                <a:tc>
                  <a:txBody>
                    <a:bodyPr/>
                    <a:lstStyle/>
                    <a:p>
                      <a:pPr algn="r" fontAlgn="t"/>
                      <a:r>
                        <a:rPr lang="en-GB" sz="1800" u="none" strike="noStrike">
                          <a:effectLst/>
                          <a:latin typeface="Arial" panose="020B0604020202020204" pitchFamily="34" charset="0"/>
                          <a:cs typeface="Arial" panose="020B0604020202020204" pitchFamily="34" charset="0"/>
                        </a:rPr>
                        <a:t>Payment</a:t>
                      </a:r>
                      <a:endParaRPr lang="en-GB"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solidFill>
                      <a:srgbClr val="0070C0"/>
                    </a:solidFill>
                  </a:tcPr>
                </a:tc>
                <a:tc>
                  <a:txBody>
                    <a:bodyPr/>
                    <a:lstStyle/>
                    <a:p>
                      <a:pPr algn="r" fontAlgn="t"/>
                      <a:r>
                        <a:rPr lang="en-GB" sz="1800" u="none" strike="noStrike" dirty="0">
                          <a:effectLst/>
                          <a:latin typeface="Arial" panose="020B0604020202020204" pitchFamily="34" charset="0"/>
                          <a:cs typeface="Arial" panose="020B0604020202020204" pitchFamily="34" charset="0"/>
                        </a:rPr>
                        <a:t>Closing Liability Balance</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rgbClr val="0070C0"/>
                    </a:solidFill>
                  </a:tcPr>
                </a:tc>
                <a:extLst>
                  <a:ext uri="{0D108BD9-81ED-4DB2-BD59-A6C34878D82A}">
                    <a16:rowId xmlns:a16="http://schemas.microsoft.com/office/drawing/2014/main" val="566323915"/>
                  </a:ext>
                </a:extLst>
              </a:tr>
              <a:tr h="493810">
                <a:tc>
                  <a:txBody>
                    <a:bodyPr/>
                    <a:lstStyle/>
                    <a:p>
                      <a:pPr algn="ctr" fontAlgn="b"/>
                      <a:r>
                        <a:rPr lang="en-GB" sz="1800" u="none" strike="noStrike">
                          <a:solidFill>
                            <a:schemeClr val="accent5"/>
                          </a:solidFill>
                          <a:effectLst/>
                          <a:latin typeface="Arial" panose="020B0604020202020204" pitchFamily="34" charset="0"/>
                          <a:cs typeface="Arial" panose="020B0604020202020204" pitchFamily="34" charset="0"/>
                        </a:rPr>
                        <a:t>1</a:t>
                      </a:r>
                      <a:endParaRPr lang="en-GB" sz="18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r" fontAlgn="b"/>
                      <a:r>
                        <a:rPr lang="en-GB" sz="1800" u="none" strike="noStrike" dirty="0">
                          <a:solidFill>
                            <a:schemeClr val="accent5"/>
                          </a:solidFill>
                          <a:effectLst/>
                          <a:latin typeface="Arial" panose="020B0604020202020204" pitchFamily="34" charset="0"/>
                          <a:cs typeface="Arial" panose="020B0604020202020204" pitchFamily="34" charset="0"/>
                        </a:rPr>
                        <a:t>     237,717.24 </a:t>
                      </a:r>
                      <a:endParaRPr lang="en-GB" sz="18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r" fontAlgn="b"/>
                      <a:r>
                        <a:rPr lang="en-GB" sz="1800" u="none" strike="noStrike">
                          <a:solidFill>
                            <a:schemeClr val="accent5"/>
                          </a:solidFill>
                          <a:effectLst/>
                          <a:latin typeface="Arial" panose="020B0604020202020204" pitchFamily="34" charset="0"/>
                          <a:cs typeface="Arial" panose="020B0604020202020204" pitchFamily="34" charset="0"/>
                        </a:rPr>
                        <a:t>        10,697.28 </a:t>
                      </a:r>
                      <a:endParaRPr lang="en-GB" sz="18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r" fontAlgn="b"/>
                      <a:r>
                        <a:rPr lang="en-GB" sz="1800" u="none" strike="noStrike" dirty="0">
                          <a:solidFill>
                            <a:schemeClr val="accent5"/>
                          </a:solidFill>
                          <a:effectLst/>
                          <a:latin typeface="Arial" panose="020B0604020202020204" pitchFamily="34" charset="0"/>
                          <a:cs typeface="Arial" panose="020B0604020202020204" pitchFamily="34" charset="0"/>
                        </a:rPr>
                        <a:t>-54,150.00 </a:t>
                      </a:r>
                      <a:endParaRPr lang="en-GB" sz="18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r" fontAlgn="b"/>
                      <a:r>
                        <a:rPr lang="en-GB" sz="1800" u="none" strike="noStrike" dirty="0">
                          <a:solidFill>
                            <a:schemeClr val="accent5"/>
                          </a:solidFill>
                          <a:effectLst/>
                          <a:latin typeface="Arial" panose="020B0604020202020204" pitchFamily="34" charset="0"/>
                          <a:cs typeface="Arial" panose="020B0604020202020204" pitchFamily="34" charset="0"/>
                        </a:rPr>
                        <a:t>     194,264.52 </a:t>
                      </a:r>
                      <a:endParaRPr lang="en-GB" sz="18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1241451259"/>
                  </a:ext>
                </a:extLst>
              </a:tr>
              <a:tr h="493810">
                <a:tc>
                  <a:txBody>
                    <a:bodyPr/>
                    <a:lstStyle/>
                    <a:p>
                      <a:pPr algn="ctr" fontAlgn="b"/>
                      <a:r>
                        <a:rPr lang="en-GB" sz="1800" u="none" strike="noStrike">
                          <a:solidFill>
                            <a:schemeClr val="accent5"/>
                          </a:solidFill>
                          <a:effectLst/>
                          <a:latin typeface="Arial" panose="020B0604020202020204" pitchFamily="34" charset="0"/>
                          <a:cs typeface="Arial" panose="020B0604020202020204" pitchFamily="34" charset="0"/>
                        </a:rPr>
                        <a:t>2</a:t>
                      </a:r>
                      <a:endParaRPr lang="en-GB" sz="18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rgbClr val="AED3EC"/>
                    </a:solidFill>
                  </a:tcPr>
                </a:tc>
                <a:tc>
                  <a:txBody>
                    <a:bodyPr/>
                    <a:lstStyle/>
                    <a:p>
                      <a:pPr algn="r" fontAlgn="b"/>
                      <a:r>
                        <a:rPr lang="en-GB" sz="1800" u="none" strike="noStrike">
                          <a:solidFill>
                            <a:schemeClr val="accent5"/>
                          </a:solidFill>
                          <a:effectLst/>
                          <a:latin typeface="Arial" panose="020B0604020202020204" pitchFamily="34" charset="0"/>
                          <a:cs typeface="Arial" panose="020B0604020202020204" pitchFamily="34" charset="0"/>
                        </a:rPr>
                        <a:t>     194,264.52 </a:t>
                      </a:r>
                      <a:endParaRPr lang="en-GB" sz="18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rgbClr val="AED3EC"/>
                    </a:solidFill>
                  </a:tcPr>
                </a:tc>
                <a:tc>
                  <a:txBody>
                    <a:bodyPr/>
                    <a:lstStyle/>
                    <a:p>
                      <a:pPr algn="r" fontAlgn="b"/>
                      <a:r>
                        <a:rPr lang="en-GB" sz="1800" u="none" strike="noStrike" dirty="0">
                          <a:solidFill>
                            <a:schemeClr val="accent5"/>
                          </a:solidFill>
                          <a:effectLst/>
                          <a:latin typeface="Arial" panose="020B0604020202020204" pitchFamily="34" charset="0"/>
                          <a:cs typeface="Arial" panose="020B0604020202020204" pitchFamily="34" charset="0"/>
                        </a:rPr>
                        <a:t>          8,741.90 </a:t>
                      </a:r>
                      <a:endParaRPr lang="en-GB" sz="18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rgbClr val="AED3EC"/>
                    </a:solidFill>
                  </a:tcPr>
                </a:tc>
                <a:tc>
                  <a:txBody>
                    <a:bodyPr/>
                    <a:lstStyle/>
                    <a:p>
                      <a:pPr algn="r" fontAlgn="b"/>
                      <a:r>
                        <a:rPr lang="en-GB" sz="1800" u="none" strike="noStrike" dirty="0">
                          <a:solidFill>
                            <a:schemeClr val="accent5"/>
                          </a:solidFill>
                          <a:effectLst/>
                          <a:latin typeface="Arial" panose="020B0604020202020204" pitchFamily="34" charset="0"/>
                          <a:cs typeface="Arial" panose="020B0604020202020204" pitchFamily="34" charset="0"/>
                        </a:rPr>
                        <a:t>-54,150.00</a:t>
                      </a:r>
                      <a:endParaRPr lang="en-GB" sz="18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rgbClr val="AED3EC"/>
                    </a:solidFill>
                  </a:tcPr>
                </a:tc>
                <a:tc>
                  <a:txBody>
                    <a:bodyPr/>
                    <a:lstStyle/>
                    <a:p>
                      <a:pPr algn="r" fontAlgn="b"/>
                      <a:r>
                        <a:rPr lang="en-GB" sz="1800" u="none" strike="noStrike" dirty="0">
                          <a:solidFill>
                            <a:schemeClr val="accent5"/>
                          </a:solidFill>
                          <a:effectLst/>
                          <a:latin typeface="Arial" panose="020B0604020202020204" pitchFamily="34" charset="0"/>
                          <a:cs typeface="Arial" panose="020B0604020202020204" pitchFamily="34" charset="0"/>
                        </a:rPr>
                        <a:t>     148,856.42 </a:t>
                      </a:r>
                      <a:endParaRPr lang="en-GB" sz="18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rgbClr val="AED3EC"/>
                    </a:solidFill>
                  </a:tcPr>
                </a:tc>
                <a:extLst>
                  <a:ext uri="{0D108BD9-81ED-4DB2-BD59-A6C34878D82A}">
                    <a16:rowId xmlns:a16="http://schemas.microsoft.com/office/drawing/2014/main" val="2814179675"/>
                  </a:ext>
                </a:extLst>
              </a:tr>
              <a:tr h="493810">
                <a:tc>
                  <a:txBody>
                    <a:bodyPr/>
                    <a:lstStyle/>
                    <a:p>
                      <a:pPr algn="ctr" fontAlgn="b"/>
                      <a:r>
                        <a:rPr lang="en-GB" sz="1800" u="none" strike="noStrike">
                          <a:solidFill>
                            <a:schemeClr val="accent5"/>
                          </a:solidFill>
                          <a:effectLst/>
                          <a:latin typeface="Arial" panose="020B0604020202020204" pitchFamily="34" charset="0"/>
                          <a:cs typeface="Arial" panose="020B0604020202020204" pitchFamily="34" charset="0"/>
                        </a:rPr>
                        <a:t>3</a:t>
                      </a:r>
                      <a:endParaRPr lang="en-GB" sz="18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r" fontAlgn="b"/>
                      <a:r>
                        <a:rPr lang="en-GB" sz="1800" u="none" strike="noStrike">
                          <a:solidFill>
                            <a:schemeClr val="accent5"/>
                          </a:solidFill>
                          <a:effectLst/>
                          <a:latin typeface="Arial" panose="020B0604020202020204" pitchFamily="34" charset="0"/>
                          <a:cs typeface="Arial" panose="020B0604020202020204" pitchFamily="34" charset="0"/>
                        </a:rPr>
                        <a:t>     148,856.42 </a:t>
                      </a:r>
                      <a:endParaRPr lang="en-GB" sz="18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r" fontAlgn="b"/>
                      <a:r>
                        <a:rPr lang="en-GB" sz="1800" u="none" strike="noStrike">
                          <a:solidFill>
                            <a:schemeClr val="accent5"/>
                          </a:solidFill>
                          <a:effectLst/>
                          <a:latin typeface="Arial" panose="020B0604020202020204" pitchFamily="34" charset="0"/>
                          <a:cs typeface="Arial" panose="020B0604020202020204" pitchFamily="34" charset="0"/>
                        </a:rPr>
                        <a:t>          6,698.54 </a:t>
                      </a:r>
                      <a:endParaRPr lang="en-GB" sz="18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r" fontAlgn="b"/>
                      <a:r>
                        <a:rPr lang="en-GB" sz="1800" u="none" strike="noStrike" dirty="0">
                          <a:solidFill>
                            <a:schemeClr val="accent5"/>
                          </a:solidFill>
                          <a:effectLst/>
                          <a:latin typeface="Arial" panose="020B0604020202020204" pitchFamily="34" charset="0"/>
                          <a:cs typeface="Arial" panose="020B0604020202020204" pitchFamily="34" charset="0"/>
                        </a:rPr>
                        <a:t>-54,150.00</a:t>
                      </a:r>
                      <a:endParaRPr lang="en-GB" sz="18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r" fontAlgn="b"/>
                      <a:r>
                        <a:rPr lang="en-GB" sz="1800" u="none" strike="noStrike" dirty="0">
                          <a:solidFill>
                            <a:schemeClr val="accent5"/>
                          </a:solidFill>
                          <a:effectLst/>
                          <a:latin typeface="Arial" panose="020B0604020202020204" pitchFamily="34" charset="0"/>
                          <a:cs typeface="Arial" panose="020B0604020202020204" pitchFamily="34" charset="0"/>
                        </a:rPr>
                        <a:t>     101,404.96 </a:t>
                      </a:r>
                      <a:endParaRPr lang="en-GB" sz="18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4248058369"/>
                  </a:ext>
                </a:extLst>
              </a:tr>
              <a:tr h="493810">
                <a:tc>
                  <a:txBody>
                    <a:bodyPr/>
                    <a:lstStyle/>
                    <a:p>
                      <a:pPr algn="ctr" fontAlgn="b"/>
                      <a:r>
                        <a:rPr lang="en-GB" sz="1800" u="none" strike="noStrike">
                          <a:solidFill>
                            <a:schemeClr val="accent5"/>
                          </a:solidFill>
                          <a:effectLst/>
                          <a:latin typeface="Arial" panose="020B0604020202020204" pitchFamily="34" charset="0"/>
                          <a:cs typeface="Arial" panose="020B0604020202020204" pitchFamily="34" charset="0"/>
                        </a:rPr>
                        <a:t>4</a:t>
                      </a:r>
                      <a:endParaRPr lang="en-GB" sz="18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rgbClr val="AED3EC"/>
                    </a:solidFill>
                  </a:tcPr>
                </a:tc>
                <a:tc>
                  <a:txBody>
                    <a:bodyPr/>
                    <a:lstStyle/>
                    <a:p>
                      <a:pPr algn="r" fontAlgn="b"/>
                      <a:r>
                        <a:rPr lang="en-GB" sz="1800" u="none" strike="noStrike">
                          <a:solidFill>
                            <a:schemeClr val="accent5"/>
                          </a:solidFill>
                          <a:effectLst/>
                          <a:latin typeface="Arial" panose="020B0604020202020204" pitchFamily="34" charset="0"/>
                          <a:cs typeface="Arial" panose="020B0604020202020204" pitchFamily="34" charset="0"/>
                        </a:rPr>
                        <a:t>     101,404.96 </a:t>
                      </a:r>
                      <a:endParaRPr lang="en-GB" sz="18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rgbClr val="AED3EC"/>
                    </a:solidFill>
                  </a:tcPr>
                </a:tc>
                <a:tc>
                  <a:txBody>
                    <a:bodyPr/>
                    <a:lstStyle/>
                    <a:p>
                      <a:pPr algn="r" fontAlgn="b"/>
                      <a:r>
                        <a:rPr lang="en-GB" sz="1800" u="none" strike="noStrike">
                          <a:solidFill>
                            <a:schemeClr val="accent5"/>
                          </a:solidFill>
                          <a:effectLst/>
                          <a:latin typeface="Arial" panose="020B0604020202020204" pitchFamily="34" charset="0"/>
                          <a:cs typeface="Arial" panose="020B0604020202020204" pitchFamily="34" charset="0"/>
                        </a:rPr>
                        <a:t>          4,563.22 </a:t>
                      </a:r>
                      <a:endParaRPr lang="en-GB" sz="18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rgbClr val="AED3EC"/>
                    </a:solidFill>
                  </a:tcPr>
                </a:tc>
                <a:tc>
                  <a:txBody>
                    <a:bodyPr/>
                    <a:lstStyle/>
                    <a:p>
                      <a:pPr algn="r" fontAlgn="b"/>
                      <a:r>
                        <a:rPr lang="en-GB" sz="1800" u="none" strike="noStrike" dirty="0">
                          <a:solidFill>
                            <a:schemeClr val="accent5"/>
                          </a:solidFill>
                          <a:effectLst/>
                          <a:latin typeface="Arial" panose="020B0604020202020204" pitchFamily="34" charset="0"/>
                          <a:cs typeface="Arial" panose="020B0604020202020204" pitchFamily="34" charset="0"/>
                        </a:rPr>
                        <a:t>-54,150.00</a:t>
                      </a:r>
                      <a:endParaRPr lang="en-GB" sz="18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rgbClr val="AED3EC"/>
                    </a:solidFill>
                  </a:tcPr>
                </a:tc>
                <a:tc>
                  <a:txBody>
                    <a:bodyPr/>
                    <a:lstStyle/>
                    <a:p>
                      <a:pPr algn="r" fontAlgn="b"/>
                      <a:r>
                        <a:rPr lang="en-GB" sz="1800" u="none" strike="noStrike" dirty="0">
                          <a:solidFill>
                            <a:schemeClr val="accent5"/>
                          </a:solidFill>
                          <a:effectLst/>
                          <a:latin typeface="Arial" panose="020B0604020202020204" pitchFamily="34" charset="0"/>
                          <a:cs typeface="Arial" panose="020B0604020202020204" pitchFamily="34" charset="0"/>
                        </a:rPr>
                        <a:t>        51,818.18 </a:t>
                      </a:r>
                      <a:endParaRPr lang="en-GB" sz="18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rgbClr val="AED3EC"/>
                    </a:solidFill>
                  </a:tcPr>
                </a:tc>
                <a:extLst>
                  <a:ext uri="{0D108BD9-81ED-4DB2-BD59-A6C34878D82A}">
                    <a16:rowId xmlns:a16="http://schemas.microsoft.com/office/drawing/2014/main" val="3689695762"/>
                  </a:ext>
                </a:extLst>
              </a:tr>
              <a:tr h="493810">
                <a:tc>
                  <a:txBody>
                    <a:bodyPr/>
                    <a:lstStyle/>
                    <a:p>
                      <a:pPr algn="ctr" fontAlgn="b"/>
                      <a:r>
                        <a:rPr lang="en-GB" sz="1800" u="none" strike="noStrike">
                          <a:solidFill>
                            <a:schemeClr val="accent5"/>
                          </a:solidFill>
                          <a:effectLst/>
                          <a:latin typeface="Arial" panose="020B0604020202020204" pitchFamily="34" charset="0"/>
                          <a:cs typeface="Arial" panose="020B0604020202020204" pitchFamily="34" charset="0"/>
                        </a:rPr>
                        <a:t>5</a:t>
                      </a:r>
                      <a:endParaRPr lang="en-GB" sz="18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r" fontAlgn="b"/>
                      <a:r>
                        <a:rPr lang="en-GB" sz="1800" u="none" strike="noStrike">
                          <a:solidFill>
                            <a:schemeClr val="accent5"/>
                          </a:solidFill>
                          <a:effectLst/>
                          <a:latin typeface="Arial" panose="020B0604020202020204" pitchFamily="34" charset="0"/>
                          <a:cs typeface="Arial" panose="020B0604020202020204" pitchFamily="34" charset="0"/>
                        </a:rPr>
                        <a:t>        51,818.18 </a:t>
                      </a:r>
                      <a:endParaRPr lang="en-GB" sz="18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r" fontAlgn="b"/>
                      <a:r>
                        <a:rPr lang="en-GB" sz="1800" u="none" strike="noStrike" dirty="0">
                          <a:solidFill>
                            <a:schemeClr val="accent5"/>
                          </a:solidFill>
                          <a:effectLst/>
                          <a:latin typeface="Arial" panose="020B0604020202020204" pitchFamily="34" charset="0"/>
                          <a:cs typeface="Arial" panose="020B0604020202020204" pitchFamily="34" charset="0"/>
                        </a:rPr>
                        <a:t>          2,331.82 </a:t>
                      </a:r>
                      <a:endParaRPr lang="en-GB" sz="18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r" fontAlgn="b"/>
                      <a:r>
                        <a:rPr lang="en-GB" sz="1800" u="none" strike="noStrike" dirty="0">
                          <a:solidFill>
                            <a:schemeClr val="accent5"/>
                          </a:solidFill>
                          <a:effectLst/>
                          <a:latin typeface="Arial" panose="020B0604020202020204" pitchFamily="34" charset="0"/>
                          <a:cs typeface="Arial" panose="020B0604020202020204" pitchFamily="34" charset="0"/>
                        </a:rPr>
                        <a:t>-54,150.00</a:t>
                      </a:r>
                      <a:endParaRPr lang="en-GB" sz="18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r" fontAlgn="b"/>
                      <a:r>
                        <a:rPr lang="en-GB" sz="1800" u="none" strike="noStrike" dirty="0">
                          <a:solidFill>
                            <a:schemeClr val="accent5"/>
                          </a:solidFill>
                          <a:effectLst/>
                          <a:latin typeface="Arial" panose="020B0604020202020204" pitchFamily="34" charset="0"/>
                          <a:cs typeface="Arial" panose="020B0604020202020204" pitchFamily="34" charset="0"/>
                        </a:rPr>
                        <a:t>                 0.00 </a:t>
                      </a:r>
                      <a:endParaRPr lang="en-GB" sz="18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610125883"/>
                  </a:ext>
                </a:extLst>
              </a:tr>
            </a:tbl>
          </a:graphicData>
        </a:graphic>
      </p:graphicFrame>
    </p:spTree>
    <p:extLst>
      <p:ext uri="{BB962C8B-B14F-4D97-AF65-F5344CB8AC3E}">
        <p14:creationId xmlns:p14="http://schemas.microsoft.com/office/powerpoint/2010/main" val="1758829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 (IPSAS 43)</a:t>
            </a:r>
          </a:p>
        </p:txBody>
      </p:sp>
      <p:sp>
        <p:nvSpPr>
          <p:cNvPr id="7" name="TextBox 6"/>
          <p:cNvSpPr txBox="1"/>
          <p:nvPr/>
        </p:nvSpPr>
        <p:spPr>
          <a:xfrm>
            <a:off x="495300" y="645540"/>
            <a:ext cx="8089900" cy="4883388"/>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Lessee Accounting: Reassessment of Lease Liability</a:t>
            </a:r>
          </a:p>
          <a:p>
            <a:endParaRPr lang="en-US" sz="8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GB" sz="2000" kern="0" dirty="0">
                <a:solidFill>
                  <a:srgbClr val="000000">
                    <a:lumMod val="65000"/>
                    <a:lumOff val="35000"/>
                  </a:srgbClr>
                </a:solidFill>
                <a:latin typeface="Arial"/>
                <a:ea typeface="ＭＳ Ｐゴシック" charset="0"/>
              </a:rPr>
              <a:t>After the commencement date, a lessee remeasures the lease liability to reflect changes to the lease payments</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Amount of the remeasurement of the lease liability recognized as an adjustment to the right-of-use asset</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Where the carrying amount of the right-of-use asset is reduced to zero, further reductions in the measurement of the lease liability is recognized in surplus or deficit</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Revised discount rate used if change in lease term or change in the assessment of an option to purchase the underlying asset</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Discount revised lease payments if change in residual value payments or change in payments resulting from a change in an index or rate used to determine those payments (original discount rate unless change arises from a change in floating interest rates)</a:t>
            </a:r>
          </a:p>
        </p:txBody>
      </p:sp>
    </p:spTree>
    <p:extLst>
      <p:ext uri="{BB962C8B-B14F-4D97-AF65-F5344CB8AC3E}">
        <p14:creationId xmlns:p14="http://schemas.microsoft.com/office/powerpoint/2010/main" val="2675395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 (IPSAS 43)</a:t>
            </a:r>
          </a:p>
        </p:txBody>
      </p:sp>
      <p:sp>
        <p:nvSpPr>
          <p:cNvPr id="7" name="TextBox 6"/>
          <p:cNvSpPr txBox="1"/>
          <p:nvPr/>
        </p:nvSpPr>
        <p:spPr>
          <a:xfrm>
            <a:off x="495299" y="841479"/>
            <a:ext cx="8285843" cy="284180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Lessee Accounting: Lease Modifications – Separate Lease</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GB" sz="2000" kern="0" dirty="0">
                <a:solidFill>
                  <a:srgbClr val="000000">
                    <a:lumMod val="65000"/>
                    <a:lumOff val="35000"/>
                  </a:srgbClr>
                </a:solidFill>
                <a:latin typeface="Arial"/>
                <a:ea typeface="ＭＳ Ｐゴシック" charset="0"/>
              </a:rPr>
              <a:t>Lessee accounts for a lease modification as a separate lease if both:</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The modification increases the scope of the lease by adding the right to use one or more underlying assets; and</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The consideration for the lease increases by the stand-alone price for the increase in scope and any appropriate adjustments</a:t>
            </a:r>
          </a:p>
          <a:p>
            <a:pPr marL="342900" lvl="0" indent="-342900" defTabSz="914400" fontAlgn="base">
              <a:spcBef>
                <a:spcPts val="776"/>
              </a:spcBef>
              <a:spcAft>
                <a:spcPct val="0"/>
              </a:spcAft>
              <a:buFontTx/>
              <a:buChar char="•"/>
            </a:pPr>
            <a:endParaRPr lang="en-GB" sz="2000" kern="0" dirty="0">
              <a:solidFill>
                <a:srgbClr val="000000">
                  <a:lumMod val="65000"/>
                  <a:lumOff val="35000"/>
                </a:srgbClr>
              </a:solidFill>
              <a:latin typeface="Arial"/>
              <a:ea typeface="ＭＳ Ｐゴシック" charset="0"/>
            </a:endParaRPr>
          </a:p>
        </p:txBody>
      </p:sp>
    </p:spTree>
    <p:extLst>
      <p:ext uri="{BB962C8B-B14F-4D97-AF65-F5344CB8AC3E}">
        <p14:creationId xmlns:p14="http://schemas.microsoft.com/office/powerpoint/2010/main" val="607272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 (IPSAS 43)</a:t>
            </a:r>
          </a:p>
        </p:txBody>
      </p:sp>
      <p:sp>
        <p:nvSpPr>
          <p:cNvPr id="7" name="TextBox 6"/>
          <p:cNvSpPr txBox="1"/>
          <p:nvPr/>
        </p:nvSpPr>
        <p:spPr>
          <a:xfrm>
            <a:off x="495299" y="841479"/>
            <a:ext cx="8285843" cy="465768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Lessee Accounting: Lease Modifications – Modified Contract</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GB" sz="2000" kern="0" dirty="0">
                <a:solidFill>
                  <a:srgbClr val="000000">
                    <a:lumMod val="65000"/>
                    <a:lumOff val="35000"/>
                  </a:srgbClr>
                </a:solidFill>
                <a:latin typeface="Arial"/>
                <a:ea typeface="ＭＳ Ｐゴシック" charset="0"/>
              </a:rPr>
              <a:t>Lease modification not accounted for as a separate lease:</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Allocate the consideration in the modified contract</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Determine the lease term of the modified lease</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Remeasure the lease liability by discounting the revised lease payments using a revised discount rate</a:t>
            </a:r>
          </a:p>
          <a:p>
            <a:pPr marL="342900" lvl="0" indent="-342900" defTabSz="914400" fontAlgn="base">
              <a:spcBef>
                <a:spcPts val="776"/>
              </a:spcBef>
              <a:spcAft>
                <a:spcPct val="0"/>
              </a:spcAft>
              <a:buFontTx/>
              <a:buChar char="•"/>
            </a:pPr>
            <a:r>
              <a:rPr lang="en-GB" sz="2000" kern="0" dirty="0">
                <a:solidFill>
                  <a:srgbClr val="000000">
                    <a:lumMod val="65000"/>
                    <a:lumOff val="35000"/>
                  </a:srgbClr>
                </a:solidFill>
                <a:latin typeface="Arial"/>
                <a:ea typeface="ＭＳ Ｐゴシック" charset="0"/>
              </a:rPr>
              <a:t>Account for the remeasurement of the lease liability:</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Decrease the carrying amount of the right-of-use asset to reflect the partial or full termination of the lease (lease modifications decrease the scope of the lease – recognize any gain or loss in surplus or deficit)</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Make a corresponding adjustment to the right-of-use asset for all other lease modifications</a:t>
            </a:r>
          </a:p>
        </p:txBody>
      </p:sp>
    </p:spTree>
    <p:extLst>
      <p:ext uri="{BB962C8B-B14F-4D97-AF65-F5344CB8AC3E}">
        <p14:creationId xmlns:p14="http://schemas.microsoft.com/office/powerpoint/2010/main" val="3218628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 (IPSAS 43)</a:t>
            </a:r>
          </a:p>
        </p:txBody>
      </p:sp>
      <p:sp>
        <p:nvSpPr>
          <p:cNvPr id="7" name="TextBox 6"/>
          <p:cNvSpPr txBox="1"/>
          <p:nvPr/>
        </p:nvSpPr>
        <p:spPr>
          <a:xfrm>
            <a:off x="495299" y="768909"/>
            <a:ext cx="8285843" cy="477566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Lessee Accounting: Presentation</a:t>
            </a:r>
          </a:p>
          <a:p>
            <a:endParaRPr lang="en-US" sz="5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GB" sz="2000" kern="0" dirty="0">
                <a:solidFill>
                  <a:srgbClr val="000000">
                    <a:lumMod val="65000"/>
                    <a:lumOff val="35000"/>
                  </a:srgbClr>
                </a:solidFill>
                <a:latin typeface="Arial"/>
                <a:ea typeface="ＭＳ Ｐゴシック" charset="0"/>
              </a:rPr>
              <a:t>Present in the statement of financial position or disclose in the notes:</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Right-of-use assets separately from other assets</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Lease liabilities separately from other liabilities</a:t>
            </a:r>
          </a:p>
          <a:p>
            <a:pPr marL="342900" lvl="0" indent="-342900" defTabSz="914400" fontAlgn="base">
              <a:spcBef>
                <a:spcPts val="776"/>
              </a:spcBef>
              <a:spcAft>
                <a:spcPct val="0"/>
              </a:spcAft>
              <a:buFontTx/>
              <a:buChar char="•"/>
            </a:pPr>
            <a:r>
              <a:rPr lang="en-GB" sz="2000" kern="0" dirty="0">
                <a:solidFill>
                  <a:srgbClr val="000000">
                    <a:lumMod val="65000"/>
                    <a:lumOff val="35000"/>
                  </a:srgbClr>
                </a:solidFill>
                <a:latin typeface="Arial"/>
                <a:ea typeface="ＭＳ Ｐゴシック" charset="0"/>
              </a:rPr>
              <a:t>Statement of financial performance: present interest expense on the lease liability separately from depreciation on the right-of-use asset</a:t>
            </a:r>
          </a:p>
          <a:p>
            <a:pPr marL="342900" lvl="0" indent="-342900" defTabSz="914400" fontAlgn="base">
              <a:spcBef>
                <a:spcPts val="776"/>
              </a:spcBef>
              <a:spcAft>
                <a:spcPct val="0"/>
              </a:spcAft>
              <a:buFontTx/>
              <a:buChar char="•"/>
            </a:pPr>
            <a:r>
              <a:rPr lang="en-GB" sz="2000" kern="0" dirty="0">
                <a:solidFill>
                  <a:srgbClr val="000000">
                    <a:lumMod val="65000"/>
                    <a:lumOff val="35000"/>
                  </a:srgbClr>
                </a:solidFill>
                <a:latin typeface="Arial"/>
                <a:ea typeface="ＭＳ Ｐゴシック" charset="0"/>
              </a:rPr>
              <a:t>In the cash flow statement, classify:</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Cash payments for the principal portion within financing activities</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Cash payments for the interest portion applying the requirements in IPSAS 2, </a:t>
            </a:r>
            <a:r>
              <a:rPr lang="en-GB" i="1" kern="0" dirty="0">
                <a:solidFill>
                  <a:srgbClr val="000000">
                    <a:lumMod val="65000"/>
                    <a:lumOff val="35000"/>
                  </a:srgbClr>
                </a:solidFill>
                <a:latin typeface="Arial"/>
                <a:ea typeface="ＭＳ Ｐゴシック" charset="0"/>
              </a:rPr>
              <a:t>Cash Flow Statements </a:t>
            </a:r>
            <a:r>
              <a:rPr lang="en-GB" kern="0" dirty="0">
                <a:solidFill>
                  <a:srgbClr val="000000">
                    <a:lumMod val="65000"/>
                    <a:lumOff val="35000"/>
                  </a:srgbClr>
                </a:solidFill>
                <a:latin typeface="Arial"/>
                <a:ea typeface="ＭＳ Ｐゴシック" charset="0"/>
              </a:rPr>
              <a:t>for interest paid</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Short-term lease payments, payments for leases of low-value assets and variable lease payments not included in the measurement of the lease liability within operating activities</a:t>
            </a:r>
          </a:p>
        </p:txBody>
      </p:sp>
    </p:spTree>
    <p:extLst>
      <p:ext uri="{BB962C8B-B14F-4D97-AF65-F5344CB8AC3E}">
        <p14:creationId xmlns:p14="http://schemas.microsoft.com/office/powerpoint/2010/main" val="1027194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 (IPSAS 43)</a:t>
            </a:r>
          </a:p>
        </p:txBody>
      </p:sp>
      <p:sp>
        <p:nvSpPr>
          <p:cNvPr id="7" name="TextBox 6"/>
          <p:cNvSpPr txBox="1"/>
          <p:nvPr/>
        </p:nvSpPr>
        <p:spPr>
          <a:xfrm>
            <a:off x="495299" y="768909"/>
            <a:ext cx="8285843"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Lessee Accounting: Disclosure</a:t>
            </a:r>
          </a:p>
        </p:txBody>
      </p:sp>
      <p:sp>
        <p:nvSpPr>
          <p:cNvPr id="3" name="Content Placeholder 2">
            <a:extLst>
              <a:ext uri="{FF2B5EF4-FFF2-40B4-BE49-F238E27FC236}">
                <a16:creationId xmlns:a16="http://schemas.microsoft.com/office/drawing/2014/main" id="{BDA89A1D-59DA-A358-A78E-9611ED781330}"/>
              </a:ext>
            </a:extLst>
          </p:cNvPr>
          <p:cNvSpPr>
            <a:spLocks noGrp="1"/>
          </p:cNvSpPr>
          <p:nvPr>
            <p:ph sz="half" idx="1"/>
          </p:nvPr>
        </p:nvSpPr>
        <p:spPr>
          <a:xfrm>
            <a:off x="457200" y="1240971"/>
            <a:ext cx="4038600" cy="4885193"/>
          </a:xfrm>
        </p:spPr>
        <p:txBody>
          <a:bodyPr/>
          <a:lstStyle/>
          <a:p>
            <a:pPr marL="180975" indent="-180975" defTabSz="914400" fontAlgn="base">
              <a:spcBef>
                <a:spcPts val="776"/>
              </a:spcBef>
              <a:spcAft>
                <a:spcPct val="0"/>
              </a:spcAft>
              <a:buFontTx/>
              <a:buChar char="•"/>
            </a:pPr>
            <a:r>
              <a:rPr lang="en-GB" sz="1800" kern="0" dirty="0">
                <a:solidFill>
                  <a:srgbClr val="000000">
                    <a:lumMod val="65000"/>
                    <a:lumOff val="35000"/>
                  </a:srgbClr>
                </a:solidFill>
                <a:latin typeface="Arial"/>
                <a:ea typeface="ＭＳ Ｐゴシック" charset="0"/>
              </a:rPr>
              <a:t>Depreciation charge for right-of-use assets by class of underlying asset</a:t>
            </a:r>
          </a:p>
          <a:p>
            <a:pPr marL="180975" indent="-180975" defTabSz="914400" fontAlgn="base">
              <a:spcBef>
                <a:spcPts val="776"/>
              </a:spcBef>
              <a:spcAft>
                <a:spcPct val="0"/>
              </a:spcAft>
              <a:buFontTx/>
              <a:buChar char="•"/>
            </a:pPr>
            <a:r>
              <a:rPr lang="en-GB" sz="1800" kern="0" dirty="0">
                <a:solidFill>
                  <a:srgbClr val="000000">
                    <a:lumMod val="65000"/>
                    <a:lumOff val="35000"/>
                  </a:srgbClr>
                </a:solidFill>
                <a:latin typeface="Arial"/>
                <a:ea typeface="ＭＳ Ｐゴシック" charset="0"/>
              </a:rPr>
              <a:t>Interest expense on lease liabilities</a:t>
            </a:r>
          </a:p>
          <a:p>
            <a:pPr marL="180975" indent="-180975" defTabSz="914400" fontAlgn="base">
              <a:spcBef>
                <a:spcPts val="776"/>
              </a:spcBef>
              <a:spcAft>
                <a:spcPct val="0"/>
              </a:spcAft>
              <a:buFontTx/>
              <a:buChar char="•"/>
            </a:pPr>
            <a:r>
              <a:rPr lang="en-GB" sz="1800" kern="0" dirty="0">
                <a:solidFill>
                  <a:srgbClr val="000000">
                    <a:lumMod val="65000"/>
                    <a:lumOff val="35000"/>
                  </a:srgbClr>
                </a:solidFill>
                <a:latin typeface="Arial"/>
                <a:ea typeface="ＭＳ Ｐゴシック" charset="0"/>
              </a:rPr>
              <a:t>The expense relating to short-term leases. Need not include the expense relating to leases with a lease term of one month or less</a:t>
            </a:r>
          </a:p>
          <a:p>
            <a:pPr marL="180975" indent="-180975" defTabSz="914400" fontAlgn="base">
              <a:spcBef>
                <a:spcPts val="776"/>
              </a:spcBef>
              <a:spcAft>
                <a:spcPct val="0"/>
              </a:spcAft>
              <a:buFontTx/>
              <a:buChar char="•"/>
            </a:pPr>
            <a:r>
              <a:rPr lang="en-GB" sz="1800" kern="0" dirty="0">
                <a:solidFill>
                  <a:srgbClr val="000000">
                    <a:lumMod val="65000"/>
                    <a:lumOff val="35000"/>
                  </a:srgbClr>
                </a:solidFill>
                <a:latin typeface="Arial"/>
                <a:ea typeface="ＭＳ Ｐゴシック" charset="0"/>
              </a:rPr>
              <a:t>The expense relating to leases of low-value assets. Does not include the expense relating to short-term leases of low-value assets</a:t>
            </a:r>
          </a:p>
          <a:p>
            <a:pPr marL="180975" indent="-180975">
              <a:buFont typeface="Arial" panose="020B0604020202020204" pitchFamily="34" charset="0"/>
              <a:buChar char="•"/>
            </a:pPr>
            <a:endParaRPr lang="en-GB" sz="1800" dirty="0"/>
          </a:p>
        </p:txBody>
      </p:sp>
      <p:sp>
        <p:nvSpPr>
          <p:cNvPr id="4" name="Content Placeholder 3">
            <a:extLst>
              <a:ext uri="{FF2B5EF4-FFF2-40B4-BE49-F238E27FC236}">
                <a16:creationId xmlns:a16="http://schemas.microsoft.com/office/drawing/2014/main" id="{950BAD05-23B0-02BB-9F7F-30BBA6D79F95}"/>
              </a:ext>
            </a:extLst>
          </p:cNvPr>
          <p:cNvSpPr>
            <a:spLocks noGrp="1"/>
          </p:cNvSpPr>
          <p:nvPr>
            <p:ph sz="half" idx="2"/>
          </p:nvPr>
        </p:nvSpPr>
        <p:spPr>
          <a:xfrm>
            <a:off x="4648200" y="1240971"/>
            <a:ext cx="4038600" cy="4885193"/>
          </a:xfrm>
        </p:spPr>
        <p:txBody>
          <a:bodyPr/>
          <a:lstStyle/>
          <a:p>
            <a:pPr marL="180975" indent="-180975" defTabSz="914400" fontAlgn="base">
              <a:spcBef>
                <a:spcPts val="776"/>
              </a:spcBef>
              <a:spcAft>
                <a:spcPct val="0"/>
              </a:spcAft>
              <a:buFontTx/>
              <a:buChar char="•"/>
            </a:pPr>
            <a:r>
              <a:rPr lang="en-GB" sz="1800" kern="0" dirty="0">
                <a:solidFill>
                  <a:srgbClr val="000000">
                    <a:lumMod val="65000"/>
                    <a:lumOff val="35000"/>
                  </a:srgbClr>
                </a:solidFill>
                <a:latin typeface="Arial"/>
                <a:ea typeface="ＭＳ Ｐゴシック" charset="0"/>
              </a:rPr>
              <a:t>The expense relating to variable lease payments not included in the measurement of lease liabilities</a:t>
            </a:r>
          </a:p>
          <a:p>
            <a:pPr marL="180975" indent="-180975" defTabSz="914400" fontAlgn="base">
              <a:spcBef>
                <a:spcPts val="776"/>
              </a:spcBef>
              <a:spcAft>
                <a:spcPct val="0"/>
              </a:spcAft>
              <a:buFontTx/>
              <a:buChar char="•"/>
            </a:pPr>
            <a:r>
              <a:rPr lang="en-GB" sz="1800" kern="0" dirty="0">
                <a:solidFill>
                  <a:srgbClr val="000000">
                    <a:lumMod val="65000"/>
                    <a:lumOff val="35000"/>
                  </a:srgbClr>
                </a:solidFill>
                <a:latin typeface="Arial"/>
                <a:ea typeface="ＭＳ Ｐゴシック" charset="0"/>
              </a:rPr>
              <a:t>Revenue from subleasing right-of-use assets</a:t>
            </a:r>
          </a:p>
          <a:p>
            <a:pPr marL="180975" indent="-180975" defTabSz="914400" fontAlgn="base">
              <a:spcBef>
                <a:spcPts val="776"/>
              </a:spcBef>
              <a:spcAft>
                <a:spcPct val="0"/>
              </a:spcAft>
              <a:buFontTx/>
              <a:buChar char="•"/>
            </a:pPr>
            <a:r>
              <a:rPr lang="en-GB" sz="1800" kern="0" dirty="0">
                <a:solidFill>
                  <a:srgbClr val="000000">
                    <a:lumMod val="65000"/>
                    <a:lumOff val="35000"/>
                  </a:srgbClr>
                </a:solidFill>
                <a:latin typeface="Arial"/>
                <a:ea typeface="ＭＳ Ｐゴシック" charset="0"/>
              </a:rPr>
              <a:t>Total cash outflow for leases</a:t>
            </a:r>
          </a:p>
          <a:p>
            <a:pPr marL="180975" indent="-180975" defTabSz="914400" fontAlgn="base">
              <a:spcBef>
                <a:spcPts val="776"/>
              </a:spcBef>
              <a:spcAft>
                <a:spcPct val="0"/>
              </a:spcAft>
              <a:buFontTx/>
              <a:buChar char="•"/>
            </a:pPr>
            <a:r>
              <a:rPr lang="en-GB" sz="1800" kern="0" dirty="0">
                <a:solidFill>
                  <a:srgbClr val="000000">
                    <a:lumMod val="65000"/>
                    <a:lumOff val="35000"/>
                  </a:srgbClr>
                </a:solidFill>
                <a:latin typeface="Arial"/>
                <a:ea typeface="ＭＳ Ｐゴシック" charset="0"/>
              </a:rPr>
              <a:t>Additions to right-of-use assets</a:t>
            </a:r>
          </a:p>
          <a:p>
            <a:pPr marL="180975" indent="-180975" defTabSz="914400" fontAlgn="base">
              <a:spcBef>
                <a:spcPts val="776"/>
              </a:spcBef>
              <a:spcAft>
                <a:spcPct val="0"/>
              </a:spcAft>
              <a:buFontTx/>
              <a:buChar char="•"/>
            </a:pPr>
            <a:r>
              <a:rPr lang="en-GB" sz="1800" kern="0" dirty="0">
                <a:solidFill>
                  <a:srgbClr val="000000">
                    <a:lumMod val="65000"/>
                    <a:lumOff val="35000"/>
                  </a:srgbClr>
                </a:solidFill>
                <a:latin typeface="Arial"/>
                <a:ea typeface="ＭＳ Ｐゴシック" charset="0"/>
              </a:rPr>
              <a:t>Gains or losses arising from sale and leaseback transactions</a:t>
            </a:r>
          </a:p>
          <a:p>
            <a:pPr marL="180975" indent="-180975" defTabSz="914400" fontAlgn="base">
              <a:spcBef>
                <a:spcPts val="776"/>
              </a:spcBef>
              <a:spcAft>
                <a:spcPct val="0"/>
              </a:spcAft>
              <a:buFontTx/>
              <a:buChar char="•"/>
            </a:pPr>
            <a:r>
              <a:rPr lang="en-GB" sz="1800" kern="0" dirty="0">
                <a:solidFill>
                  <a:srgbClr val="000000">
                    <a:lumMod val="65000"/>
                    <a:lumOff val="35000"/>
                  </a:srgbClr>
                </a:solidFill>
                <a:latin typeface="Arial"/>
                <a:ea typeface="ＭＳ Ｐゴシック" charset="0"/>
              </a:rPr>
              <a:t>The carrying amount of right-of-use assets at the end of the reporting period by class of underlying asset.</a:t>
            </a:r>
          </a:p>
          <a:p>
            <a:endParaRPr lang="en-GB" dirty="0"/>
          </a:p>
        </p:txBody>
      </p:sp>
    </p:spTree>
    <p:extLst>
      <p:ext uri="{BB962C8B-B14F-4D97-AF65-F5344CB8AC3E}">
        <p14:creationId xmlns:p14="http://schemas.microsoft.com/office/powerpoint/2010/main" val="4207390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 (IPSAS 43)</a:t>
            </a:r>
          </a:p>
        </p:txBody>
      </p:sp>
      <p:sp>
        <p:nvSpPr>
          <p:cNvPr id="7" name="TextBox 6"/>
          <p:cNvSpPr txBox="1"/>
          <p:nvPr/>
        </p:nvSpPr>
        <p:spPr>
          <a:xfrm>
            <a:off x="495300" y="841479"/>
            <a:ext cx="8089900" cy="3785652"/>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Lessor Accounting: Classifying Leases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GB" sz="2000" kern="0" dirty="0">
                <a:solidFill>
                  <a:srgbClr val="000000">
                    <a:lumMod val="65000"/>
                    <a:lumOff val="35000"/>
                  </a:srgbClr>
                </a:solidFill>
                <a:latin typeface="Arial"/>
                <a:ea typeface="ＭＳ Ｐゴシック" charset="0"/>
              </a:rPr>
              <a:t>A </a:t>
            </a:r>
            <a:r>
              <a:rPr lang="en-GB" sz="2000" b="1" kern="0" dirty="0">
                <a:solidFill>
                  <a:srgbClr val="000000">
                    <a:lumMod val="65000"/>
                    <a:lumOff val="35000"/>
                  </a:srgbClr>
                </a:solidFill>
                <a:latin typeface="Arial"/>
                <a:ea typeface="ＭＳ Ｐゴシック" charset="0"/>
              </a:rPr>
              <a:t>lessor</a:t>
            </a:r>
            <a:r>
              <a:rPr lang="en-GB" sz="2000" kern="0" dirty="0">
                <a:solidFill>
                  <a:srgbClr val="000000">
                    <a:lumMod val="65000"/>
                    <a:lumOff val="35000"/>
                  </a:srgbClr>
                </a:solidFill>
                <a:latin typeface="Arial"/>
                <a:ea typeface="ＭＳ Ｐゴシック" charset="0"/>
              </a:rPr>
              <a:t> classifies each of its leases as either an operating lease or a finance lease.</a:t>
            </a:r>
          </a:p>
          <a:p>
            <a:pPr marL="342900" lvl="0" indent="-342900" defTabSz="914400" fontAlgn="base">
              <a:spcBef>
                <a:spcPts val="776"/>
              </a:spcBef>
              <a:spcAft>
                <a:spcPct val="0"/>
              </a:spcAft>
              <a:buFontTx/>
              <a:buChar char="•"/>
            </a:pPr>
            <a:r>
              <a:rPr lang="en-GB" sz="2000" kern="0" dirty="0">
                <a:solidFill>
                  <a:srgbClr val="000000">
                    <a:lumMod val="65000"/>
                    <a:lumOff val="35000"/>
                  </a:srgbClr>
                </a:solidFill>
                <a:latin typeface="Arial"/>
                <a:ea typeface="ＭＳ Ｐゴシック" charset="0"/>
              </a:rPr>
              <a:t>A lease is classified as a finance lease if it transfers substantially all the risks and rewards incidental to ownership of an underlying asset.</a:t>
            </a:r>
          </a:p>
          <a:p>
            <a:pPr marL="342900" lvl="0" indent="-342900" defTabSz="914400" fontAlgn="base">
              <a:spcBef>
                <a:spcPts val="776"/>
              </a:spcBef>
              <a:spcAft>
                <a:spcPct val="0"/>
              </a:spcAft>
              <a:buFontTx/>
              <a:buChar char="•"/>
            </a:pPr>
            <a:r>
              <a:rPr lang="en-GB" sz="2000" kern="0" dirty="0">
                <a:solidFill>
                  <a:srgbClr val="000000">
                    <a:lumMod val="65000"/>
                    <a:lumOff val="35000"/>
                  </a:srgbClr>
                </a:solidFill>
                <a:latin typeface="Arial"/>
                <a:ea typeface="ＭＳ Ｐゴシック" charset="0"/>
              </a:rPr>
              <a:t>A lease is classified as an operating lease if it does not transfer substantially all the risks and rewards incidental to ownership of an underlying asset.</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1836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 (IPSAS 43)</a:t>
            </a:r>
          </a:p>
        </p:txBody>
      </p:sp>
      <p:sp>
        <p:nvSpPr>
          <p:cNvPr id="7" name="TextBox 6"/>
          <p:cNvSpPr txBox="1"/>
          <p:nvPr/>
        </p:nvSpPr>
        <p:spPr>
          <a:xfrm>
            <a:off x="425631" y="881956"/>
            <a:ext cx="8188598" cy="504753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Lessor Accounting: Finance Lease Indicators</a:t>
            </a:r>
          </a:p>
          <a:p>
            <a:endParaRPr lang="en-US" sz="14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GB" sz="2000" kern="0" dirty="0">
                <a:solidFill>
                  <a:srgbClr val="000000">
                    <a:lumMod val="65000"/>
                    <a:lumOff val="35000"/>
                  </a:srgbClr>
                </a:solidFill>
                <a:latin typeface="Arial"/>
                <a:ea typeface="ＭＳ Ｐゴシック" charset="0"/>
              </a:rPr>
              <a:t>Situations (individually or in combination) would normally lead to a lease being classified as a finance lease - a lease does not need to meet all these criteria in order to be classified as a finance lease</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Lease transfers ownership of the underlying asset to the lessee</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Lessee has the option to purchase the underlying asset at a price sufficiently lower than the fair value that purchase is reasonably certain</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Lease term is for the major part of the economic life of the underlying asset</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Present value of the lease payments amounts to at least substantially all of the fair value of the leased asset</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Underlying asset is of such a specialized nature that only the lessee can use it without major modifications</a:t>
            </a:r>
            <a:endParaRPr lang="en-US" kern="0" dirty="0">
              <a:solidFill>
                <a:srgbClr val="000000">
                  <a:lumMod val="65000"/>
                  <a:lumOff val="35000"/>
                </a:srgbClr>
              </a:solidFill>
              <a:latin typeface="Arial"/>
              <a:ea typeface="ＭＳ Ｐゴシック"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7044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 (IPSAS 43)</a:t>
            </a:r>
          </a:p>
        </p:txBody>
      </p:sp>
      <p:sp>
        <p:nvSpPr>
          <p:cNvPr id="7" name="TextBox 6"/>
          <p:cNvSpPr txBox="1"/>
          <p:nvPr/>
        </p:nvSpPr>
        <p:spPr>
          <a:xfrm>
            <a:off x="495300" y="881956"/>
            <a:ext cx="8089900" cy="367280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Lessor Accounting: Other Finance Lease Indicators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Other indicators that individually or in combination could also lead to a lease being classified as a finance lease are:</a:t>
            </a:r>
          </a:p>
          <a:p>
            <a:pPr marL="800100" lvl="1" indent="-342900" defTabSz="914400" fontAlgn="base">
              <a:spcBef>
                <a:spcPts val="776"/>
              </a:spcBef>
              <a:spcAft>
                <a:spcPct val="0"/>
              </a:spcAft>
              <a:buFontTx/>
              <a:buChar char="•"/>
            </a:pPr>
            <a:r>
              <a:rPr lang="en-GB" dirty="0">
                <a:solidFill>
                  <a:schemeClr val="bg1">
                    <a:lumMod val="50000"/>
                  </a:schemeClr>
                </a:solidFill>
                <a:latin typeface="Arial" panose="020B0604020202020204" pitchFamily="34" charset="0"/>
                <a:cs typeface="Arial" panose="020B0604020202020204" pitchFamily="34" charset="0"/>
              </a:rPr>
              <a:t>If the lessee can cancel the lease, the lessor’s losses associated with the cancellation are borne by the lessee</a:t>
            </a:r>
          </a:p>
          <a:p>
            <a:pPr marL="800100" lvl="1" indent="-342900" defTabSz="914400" fontAlgn="base">
              <a:spcBef>
                <a:spcPts val="776"/>
              </a:spcBef>
              <a:spcAft>
                <a:spcPct val="0"/>
              </a:spcAft>
              <a:buFontTx/>
              <a:buChar char="•"/>
            </a:pPr>
            <a:r>
              <a:rPr lang="en-GB" dirty="0">
                <a:solidFill>
                  <a:schemeClr val="bg1">
                    <a:lumMod val="50000"/>
                  </a:schemeClr>
                </a:solidFill>
                <a:latin typeface="Arial" panose="020B0604020202020204" pitchFamily="34" charset="0"/>
                <a:cs typeface="Arial" panose="020B0604020202020204" pitchFamily="34" charset="0"/>
              </a:rPr>
              <a:t>Gains or losses from the fluctuation in the fair value of the residual accrue to the lessee (for example in the form of a rent rebate </a:t>
            </a:r>
            <a:r>
              <a:rPr lang="en-GB" dirty="0" err="1">
                <a:solidFill>
                  <a:schemeClr val="bg1">
                    <a:lumMod val="50000"/>
                  </a:schemeClr>
                </a:solidFill>
                <a:latin typeface="Arial" panose="020B0604020202020204" pitchFamily="34" charset="0"/>
                <a:cs typeface="Arial" panose="020B0604020202020204" pitchFamily="34" charset="0"/>
              </a:rPr>
              <a:t>equaling</a:t>
            </a:r>
            <a:r>
              <a:rPr lang="en-GB" dirty="0">
                <a:solidFill>
                  <a:schemeClr val="bg1">
                    <a:lumMod val="50000"/>
                  </a:schemeClr>
                </a:solidFill>
                <a:latin typeface="Arial" panose="020B0604020202020204" pitchFamily="34" charset="0"/>
                <a:cs typeface="Arial" panose="020B0604020202020204" pitchFamily="34" charset="0"/>
              </a:rPr>
              <a:t> most of the sales proceeds at the end of the lease)</a:t>
            </a:r>
          </a:p>
          <a:p>
            <a:pPr marL="800100" lvl="1" indent="-342900" defTabSz="914400" fontAlgn="base">
              <a:spcBef>
                <a:spcPts val="776"/>
              </a:spcBef>
              <a:spcAft>
                <a:spcPct val="0"/>
              </a:spcAft>
              <a:buFontTx/>
              <a:buChar char="•"/>
            </a:pPr>
            <a:r>
              <a:rPr lang="en-GB" dirty="0">
                <a:solidFill>
                  <a:schemeClr val="bg1">
                    <a:lumMod val="50000"/>
                  </a:schemeClr>
                </a:solidFill>
                <a:latin typeface="Arial" panose="020B0604020202020204" pitchFamily="34" charset="0"/>
                <a:cs typeface="Arial" panose="020B0604020202020204" pitchFamily="34" charset="0"/>
              </a:rPr>
              <a:t>The lessee has the ability to continue the lease for a secondary period at a rent that is substantially lower than market rent</a:t>
            </a:r>
          </a:p>
        </p:txBody>
      </p:sp>
    </p:spTree>
    <p:extLst>
      <p:ext uri="{BB962C8B-B14F-4D97-AF65-F5344CB8AC3E}">
        <p14:creationId xmlns:p14="http://schemas.microsoft.com/office/powerpoint/2010/main" val="1797808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 (IPSAS 43)</a:t>
            </a:r>
          </a:p>
        </p:txBody>
      </p:sp>
      <p:sp>
        <p:nvSpPr>
          <p:cNvPr id="7" name="TextBox 6"/>
          <p:cNvSpPr txBox="1"/>
          <p:nvPr/>
        </p:nvSpPr>
        <p:spPr>
          <a:xfrm>
            <a:off x="495299" y="881956"/>
            <a:ext cx="8423730" cy="431913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Lessor Accounting: Recognition of Finance Leases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At the commencement date, a lessor recognizes assets held under a finance lease in its statement of financial position and presents them as a receivable at an amount equal to the net investment in the lease.</a:t>
            </a:r>
          </a:p>
          <a:p>
            <a:pPr marL="342900" lvl="0" indent="-342900" defTabSz="914400" fontAlgn="base">
              <a:spcBef>
                <a:spcPts val="776"/>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Definitions:</a:t>
            </a:r>
          </a:p>
          <a:p>
            <a:pPr marL="800100" lvl="1" indent="-342900" defTabSz="914400" fontAlgn="base">
              <a:spcBef>
                <a:spcPts val="776"/>
              </a:spcBef>
              <a:spcAft>
                <a:spcPct val="0"/>
              </a:spcAft>
              <a:buFontTx/>
              <a:buChar char="•"/>
            </a:pPr>
            <a:r>
              <a:rPr lang="en-GB" b="1" dirty="0">
                <a:solidFill>
                  <a:schemeClr val="bg1">
                    <a:lumMod val="50000"/>
                  </a:schemeClr>
                </a:solidFill>
                <a:latin typeface="Arial" panose="020B0604020202020204" pitchFamily="34" charset="0"/>
                <a:cs typeface="Arial" panose="020B0604020202020204" pitchFamily="34" charset="0"/>
              </a:rPr>
              <a:t>Net investment in the lease </a:t>
            </a:r>
            <a:r>
              <a:rPr lang="en-GB" dirty="0">
                <a:solidFill>
                  <a:schemeClr val="bg1">
                    <a:lumMod val="50000"/>
                  </a:schemeClr>
                </a:solidFill>
                <a:latin typeface="Arial" panose="020B0604020202020204" pitchFamily="34" charset="0"/>
                <a:cs typeface="Arial" panose="020B0604020202020204" pitchFamily="34" charset="0"/>
              </a:rPr>
              <a:t>is the gross investment in the lease discounted at the interest rate implicit in the lease.</a:t>
            </a:r>
          </a:p>
          <a:p>
            <a:pPr marL="800100" lvl="1" indent="-342900" defTabSz="914400" fontAlgn="base">
              <a:spcBef>
                <a:spcPts val="776"/>
              </a:spcBef>
              <a:spcAft>
                <a:spcPct val="0"/>
              </a:spcAft>
              <a:buFontTx/>
              <a:buChar char="•"/>
            </a:pPr>
            <a:r>
              <a:rPr lang="en-GB" b="1" dirty="0">
                <a:solidFill>
                  <a:schemeClr val="bg1">
                    <a:lumMod val="50000"/>
                  </a:schemeClr>
                </a:solidFill>
                <a:latin typeface="Arial" panose="020B0604020202020204" pitchFamily="34" charset="0"/>
                <a:cs typeface="Arial" panose="020B0604020202020204" pitchFamily="34" charset="0"/>
              </a:rPr>
              <a:t>Gross investment in the lease </a:t>
            </a:r>
            <a:r>
              <a:rPr lang="en-GB" dirty="0">
                <a:solidFill>
                  <a:schemeClr val="bg1">
                    <a:lumMod val="50000"/>
                  </a:schemeClr>
                </a:solidFill>
                <a:latin typeface="Arial" panose="020B0604020202020204" pitchFamily="34" charset="0"/>
                <a:cs typeface="Arial" panose="020B0604020202020204" pitchFamily="34" charset="0"/>
              </a:rPr>
              <a:t>is the sum of:</a:t>
            </a:r>
          </a:p>
          <a:p>
            <a:pPr marL="1074738" lvl="1" indent="-269875" defTabSz="914400" fontAlgn="base">
              <a:spcBef>
                <a:spcPts val="776"/>
              </a:spcBef>
              <a:spcAft>
                <a:spcPct val="0"/>
              </a:spcAft>
              <a:buFont typeface="+mj-lt"/>
              <a:buAutoNum type="alphaLcParenR"/>
            </a:pPr>
            <a:r>
              <a:rPr lang="en-GB" dirty="0">
                <a:solidFill>
                  <a:schemeClr val="bg1">
                    <a:lumMod val="50000"/>
                  </a:schemeClr>
                </a:solidFill>
                <a:latin typeface="Arial" panose="020B0604020202020204" pitchFamily="34" charset="0"/>
                <a:cs typeface="Arial" panose="020B0604020202020204" pitchFamily="34" charset="0"/>
              </a:rPr>
              <a:t>The lease payments receivable by a lessor under a finance lease; and</a:t>
            </a:r>
          </a:p>
          <a:p>
            <a:pPr marL="1074738" lvl="1" indent="-269875" defTabSz="914400" fontAlgn="base">
              <a:spcBef>
                <a:spcPts val="776"/>
              </a:spcBef>
              <a:spcAft>
                <a:spcPct val="0"/>
              </a:spcAft>
              <a:buFont typeface="+mj-lt"/>
              <a:buAutoNum type="alphaLcParenR"/>
            </a:pPr>
            <a:r>
              <a:rPr lang="en-GB" dirty="0">
                <a:solidFill>
                  <a:schemeClr val="bg1">
                    <a:lumMod val="50000"/>
                  </a:schemeClr>
                </a:solidFill>
                <a:latin typeface="Arial" panose="020B0604020202020204" pitchFamily="34" charset="0"/>
                <a:cs typeface="Arial" panose="020B0604020202020204" pitchFamily="34" charset="0"/>
              </a:rPr>
              <a:t>Any unguaranteed residual value accruing to the lessor.</a:t>
            </a:r>
          </a:p>
          <a:p>
            <a:pPr marL="342900" lvl="0" indent="-342900" defTabSz="914400" fontAlgn="base">
              <a:spcBef>
                <a:spcPts val="776"/>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Underlying asset is derecognized.</a:t>
            </a:r>
          </a:p>
        </p:txBody>
      </p:sp>
    </p:spTree>
    <p:extLst>
      <p:ext uri="{BB962C8B-B14F-4D97-AF65-F5344CB8AC3E}">
        <p14:creationId xmlns:p14="http://schemas.microsoft.com/office/powerpoint/2010/main" val="4075088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 (IPSAS 43)</a:t>
            </a:r>
          </a:p>
        </p:txBody>
      </p:sp>
      <p:sp>
        <p:nvSpPr>
          <p:cNvPr id="7" name="TextBox 6"/>
          <p:cNvSpPr txBox="1"/>
          <p:nvPr/>
        </p:nvSpPr>
        <p:spPr>
          <a:xfrm>
            <a:off x="495300" y="841479"/>
            <a:ext cx="8089900" cy="4770537"/>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Scope</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GB" sz="2000" kern="0" dirty="0">
                <a:solidFill>
                  <a:srgbClr val="000000">
                    <a:lumMod val="65000"/>
                    <a:lumOff val="35000"/>
                  </a:srgbClr>
                </a:solidFill>
                <a:latin typeface="Arial"/>
                <a:ea typeface="ＭＳ Ｐゴシック" charset="0"/>
              </a:rPr>
              <a:t>IPSAS 43 is applied in accounting for all leases except:</a:t>
            </a:r>
          </a:p>
          <a:p>
            <a:pPr marL="800100" lvl="2" indent="-342900"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Leases to explore for or use minerals, oil, natural gas, and similar non-regenerative resources</a:t>
            </a:r>
          </a:p>
          <a:p>
            <a:pPr marL="800100" lvl="2" indent="-342900"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Leases of biological assets within the scope of IPSAS 27, Agriculture held by lessees</a:t>
            </a:r>
          </a:p>
          <a:p>
            <a:pPr marL="800100" lvl="2" indent="-342900"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Service concession arrangements within the scope of IPSAS 32, Service Concession Arrangements: Grantor</a:t>
            </a:r>
          </a:p>
          <a:p>
            <a:pPr marL="800100" lvl="2" indent="-342900"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Licensing agreements for such items as motion picture films, video recordings, plays, manuscripts, patents, and copyrights</a:t>
            </a:r>
          </a:p>
          <a:p>
            <a:pPr marL="342900" indent="-342900" defTabSz="914400" fontAlgn="base">
              <a:spcBef>
                <a:spcPts val="776"/>
              </a:spcBef>
              <a:spcAft>
                <a:spcPct val="0"/>
              </a:spcAft>
              <a:buFontTx/>
              <a:buChar char="•"/>
            </a:pPr>
            <a:r>
              <a:rPr lang="en-GB" sz="2000" kern="0" dirty="0">
                <a:solidFill>
                  <a:srgbClr val="000000">
                    <a:lumMod val="65000"/>
                    <a:lumOff val="35000"/>
                  </a:srgbClr>
                </a:solidFill>
                <a:latin typeface="Arial"/>
                <a:ea typeface="ＭＳ Ｐゴシック" charset="0"/>
              </a:rPr>
              <a:t>A lessee may, but is not required to, apply IPSAS 43 to leases of intangible assets other than licensing arrangements</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466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 (IPSAS 43)</a:t>
            </a:r>
          </a:p>
        </p:txBody>
      </p:sp>
      <p:sp>
        <p:nvSpPr>
          <p:cNvPr id="7" name="TextBox 6"/>
          <p:cNvSpPr txBox="1"/>
          <p:nvPr/>
        </p:nvSpPr>
        <p:spPr>
          <a:xfrm>
            <a:off x="495300" y="881956"/>
            <a:ext cx="8089900" cy="431913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Lessor Accounting: Initial Measurement of Finance Leases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The lessor uses the interest rate implicit in the lease to measure the net investment in the lease</a:t>
            </a:r>
          </a:p>
          <a:p>
            <a:pPr marL="800100" lvl="1" indent="-342900" defTabSz="914400" fontAlgn="base">
              <a:spcBef>
                <a:spcPts val="776"/>
              </a:spcBef>
              <a:spcAft>
                <a:spcPct val="0"/>
              </a:spcAft>
              <a:buFontTx/>
              <a:buChar char="•"/>
            </a:pPr>
            <a:r>
              <a:rPr lang="en-GB" dirty="0">
                <a:solidFill>
                  <a:schemeClr val="bg1">
                    <a:lumMod val="50000"/>
                  </a:schemeClr>
                </a:solidFill>
                <a:latin typeface="Arial" panose="020B0604020202020204" pitchFamily="34" charset="0"/>
                <a:cs typeface="Arial" panose="020B0604020202020204" pitchFamily="34" charset="0"/>
              </a:rPr>
              <a:t>In the case of a sublease, if the interest rate implicit in the sublease cannot be readily determined, an intermediate lessor may use the discount rate used for the head lease</a:t>
            </a:r>
          </a:p>
          <a:p>
            <a:pPr marL="342900" lvl="0" indent="-342900" defTabSz="914400" fontAlgn="base">
              <a:spcBef>
                <a:spcPts val="776"/>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Initial direct costs are included in the initial measurement of the net investment in the lease and reduce the amount of revenue recognized over the lease term.</a:t>
            </a:r>
          </a:p>
          <a:p>
            <a:pPr marL="800100" lvl="1" indent="-342900" defTabSz="914400" fontAlgn="base">
              <a:spcBef>
                <a:spcPts val="776"/>
              </a:spcBef>
              <a:spcAft>
                <a:spcPct val="0"/>
              </a:spcAft>
              <a:buFontTx/>
              <a:buChar char="•"/>
            </a:pPr>
            <a:r>
              <a:rPr lang="en-GB" dirty="0">
                <a:solidFill>
                  <a:schemeClr val="bg1">
                    <a:lumMod val="50000"/>
                  </a:schemeClr>
                </a:solidFill>
                <a:latin typeface="Arial" panose="020B0604020202020204" pitchFamily="34" charset="0"/>
                <a:cs typeface="Arial" panose="020B0604020202020204" pitchFamily="34" charset="0"/>
              </a:rPr>
              <a:t>The interest rate implicit in the lease is defined in such a way that the initial direct costs are included automatically in the net investment in the lease; there is no need to add them separately</a:t>
            </a:r>
          </a:p>
        </p:txBody>
      </p:sp>
    </p:spTree>
    <p:extLst>
      <p:ext uri="{BB962C8B-B14F-4D97-AF65-F5344CB8AC3E}">
        <p14:creationId xmlns:p14="http://schemas.microsoft.com/office/powerpoint/2010/main" val="1906734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 (IPSAS 43)</a:t>
            </a:r>
          </a:p>
        </p:txBody>
      </p:sp>
      <p:sp>
        <p:nvSpPr>
          <p:cNvPr id="7" name="TextBox 6"/>
          <p:cNvSpPr txBox="1"/>
          <p:nvPr/>
        </p:nvSpPr>
        <p:spPr>
          <a:xfrm>
            <a:off x="495300" y="881956"/>
            <a:ext cx="8089900" cy="455509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Lessor Accounting: Lease Payments Included in Net Investment</a:t>
            </a:r>
          </a:p>
          <a:p>
            <a:endParaRPr lang="en-US" sz="4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At the commencement date, the lease payments included in the measurement of the net investment in the lease comprise the following payments not received at the commencement date:</a:t>
            </a:r>
          </a:p>
          <a:p>
            <a:pPr marL="800100" lvl="1" indent="-342900" defTabSz="914400" fontAlgn="base">
              <a:spcBef>
                <a:spcPts val="776"/>
              </a:spcBef>
              <a:spcAft>
                <a:spcPct val="0"/>
              </a:spcAft>
              <a:buFontTx/>
              <a:buChar char="•"/>
            </a:pPr>
            <a:r>
              <a:rPr lang="en-GB" dirty="0">
                <a:solidFill>
                  <a:schemeClr val="bg1">
                    <a:lumMod val="50000"/>
                  </a:schemeClr>
                </a:solidFill>
                <a:latin typeface="Arial" panose="020B0604020202020204" pitchFamily="34" charset="0"/>
                <a:cs typeface="Arial" panose="020B0604020202020204" pitchFamily="34" charset="0"/>
              </a:rPr>
              <a:t>Fixed payments less any lease incentives payable;</a:t>
            </a:r>
          </a:p>
          <a:p>
            <a:pPr marL="800100" lvl="1" indent="-342900" defTabSz="914400" fontAlgn="base">
              <a:spcBef>
                <a:spcPts val="776"/>
              </a:spcBef>
              <a:spcAft>
                <a:spcPct val="0"/>
              </a:spcAft>
              <a:buFontTx/>
              <a:buChar char="•"/>
            </a:pPr>
            <a:r>
              <a:rPr lang="en-GB" i="1" dirty="0">
                <a:solidFill>
                  <a:schemeClr val="bg1">
                    <a:lumMod val="50000"/>
                  </a:schemeClr>
                </a:solidFill>
                <a:latin typeface="Arial" panose="020B0604020202020204" pitchFamily="34" charset="0"/>
                <a:cs typeface="Arial" panose="020B0604020202020204" pitchFamily="34" charset="0"/>
              </a:rPr>
              <a:t>Variable lease payments that depend on an index or a rate, initially measured using the index or rate as at the commencement date</a:t>
            </a:r>
          </a:p>
          <a:p>
            <a:pPr marL="800100" lvl="1" indent="-342900" defTabSz="914400" fontAlgn="base">
              <a:spcBef>
                <a:spcPts val="776"/>
              </a:spcBef>
              <a:spcAft>
                <a:spcPct val="0"/>
              </a:spcAft>
              <a:buFontTx/>
              <a:buChar char="•"/>
            </a:pPr>
            <a:r>
              <a:rPr lang="en-GB" dirty="0">
                <a:solidFill>
                  <a:schemeClr val="bg1">
                    <a:lumMod val="50000"/>
                  </a:schemeClr>
                </a:solidFill>
                <a:latin typeface="Arial" panose="020B0604020202020204" pitchFamily="34" charset="0"/>
                <a:cs typeface="Arial" panose="020B0604020202020204" pitchFamily="34" charset="0"/>
              </a:rPr>
              <a:t>Any residual value guarantees provided to the lessor by the lessee, a party related to the lessee or a third</a:t>
            </a:r>
          </a:p>
          <a:p>
            <a:pPr marL="800100" lvl="1" indent="-342900" defTabSz="914400" fontAlgn="base">
              <a:spcBef>
                <a:spcPts val="776"/>
              </a:spcBef>
              <a:spcAft>
                <a:spcPct val="0"/>
              </a:spcAft>
              <a:buFontTx/>
              <a:buChar char="•"/>
            </a:pPr>
            <a:r>
              <a:rPr lang="en-GB" dirty="0">
                <a:solidFill>
                  <a:schemeClr val="bg1">
                    <a:lumMod val="50000"/>
                  </a:schemeClr>
                </a:solidFill>
                <a:latin typeface="Arial" panose="020B0604020202020204" pitchFamily="34" charset="0"/>
                <a:cs typeface="Arial" panose="020B0604020202020204" pitchFamily="34" charset="0"/>
              </a:rPr>
              <a:t>The exercise price of a purchase option if the lessee is reasonably certain to exercise that option</a:t>
            </a:r>
          </a:p>
          <a:p>
            <a:pPr marL="800100" lvl="1" indent="-342900" defTabSz="914400" fontAlgn="base">
              <a:spcBef>
                <a:spcPts val="776"/>
              </a:spcBef>
              <a:spcAft>
                <a:spcPct val="0"/>
              </a:spcAft>
              <a:buFontTx/>
              <a:buChar char="•"/>
            </a:pPr>
            <a:r>
              <a:rPr lang="en-GB" dirty="0">
                <a:solidFill>
                  <a:schemeClr val="bg1">
                    <a:lumMod val="50000"/>
                  </a:schemeClr>
                </a:solidFill>
                <a:latin typeface="Arial" panose="020B0604020202020204" pitchFamily="34" charset="0"/>
                <a:cs typeface="Arial" panose="020B0604020202020204" pitchFamily="34" charset="0"/>
              </a:rPr>
              <a:t>Payments of penalties for terminating the lease, if the lease term reflects the lessee exercising an option to terminate the lease.</a:t>
            </a:r>
          </a:p>
        </p:txBody>
      </p:sp>
    </p:spTree>
    <p:extLst>
      <p:ext uri="{BB962C8B-B14F-4D97-AF65-F5344CB8AC3E}">
        <p14:creationId xmlns:p14="http://schemas.microsoft.com/office/powerpoint/2010/main" val="11233168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 (IPSAS 43)</a:t>
            </a:r>
          </a:p>
        </p:txBody>
      </p:sp>
      <p:sp>
        <p:nvSpPr>
          <p:cNvPr id="7" name="TextBox 6"/>
          <p:cNvSpPr txBox="1"/>
          <p:nvPr/>
        </p:nvSpPr>
        <p:spPr>
          <a:xfrm>
            <a:off x="495300" y="881956"/>
            <a:ext cx="8089900" cy="4093428"/>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Lessor Accounting: Subsequent Measurement of Finance Leases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A lessor recognizes finance revenue over the lease term, based on a pattern reflecting a constant periodic rate of return on the lessor’s net investment in the lease.</a:t>
            </a:r>
          </a:p>
          <a:p>
            <a:pPr marL="342900" lvl="0" indent="-342900" defTabSz="914400" fontAlgn="base">
              <a:spcBef>
                <a:spcPts val="776"/>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Allocate finance revenue over the lease term on a systematic and rational basis by applying the lease payments relating to the period against the gross investment in the lease to reduce both the principal and the unearned finance revenue.</a:t>
            </a:r>
          </a:p>
          <a:p>
            <a:pPr marL="342900" lvl="0" indent="-342900" defTabSz="914400" fontAlgn="base">
              <a:spcBef>
                <a:spcPts val="776"/>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Apply the derecognition and impairment requirements in IPSAS 41, </a:t>
            </a:r>
            <a:r>
              <a:rPr lang="en-GB" sz="2000" i="1" dirty="0">
                <a:solidFill>
                  <a:schemeClr val="bg1">
                    <a:lumMod val="50000"/>
                  </a:schemeClr>
                </a:solidFill>
                <a:latin typeface="Arial" panose="020B0604020202020204" pitchFamily="34" charset="0"/>
                <a:cs typeface="Arial" panose="020B0604020202020204" pitchFamily="34" charset="0"/>
              </a:rPr>
              <a:t>Financial Instruments</a:t>
            </a:r>
            <a:r>
              <a:rPr lang="en-GB" sz="2000" dirty="0">
                <a:solidFill>
                  <a:schemeClr val="bg1">
                    <a:lumMod val="50000"/>
                  </a:schemeClr>
                </a:solidFill>
                <a:latin typeface="Arial" panose="020B0604020202020204" pitchFamily="34" charset="0"/>
                <a:cs typeface="Arial" panose="020B0604020202020204" pitchFamily="34" charset="0"/>
              </a:rPr>
              <a:t>, to the net investment in the lease (receivable)</a:t>
            </a:r>
          </a:p>
        </p:txBody>
      </p:sp>
    </p:spTree>
    <p:extLst>
      <p:ext uri="{BB962C8B-B14F-4D97-AF65-F5344CB8AC3E}">
        <p14:creationId xmlns:p14="http://schemas.microsoft.com/office/powerpoint/2010/main" val="2484299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 (IPSAS 43)</a:t>
            </a:r>
          </a:p>
        </p:txBody>
      </p:sp>
      <p:sp>
        <p:nvSpPr>
          <p:cNvPr id="7" name="TextBox 6"/>
          <p:cNvSpPr txBox="1"/>
          <p:nvPr/>
        </p:nvSpPr>
        <p:spPr>
          <a:xfrm>
            <a:off x="495300" y="881956"/>
            <a:ext cx="8089900" cy="234936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Lessor Accounting Example – Revenue Recognition</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Agency X leases an asset to Municipality Y for five years. Agency X’s net investment in the lease is CU50,000. The annual lease payments are all fixed payments </a:t>
            </a:r>
            <a:r>
              <a:rPr lang="en-CA" sz="2000" kern="0">
                <a:solidFill>
                  <a:srgbClr val="000000">
                    <a:lumMod val="65000"/>
                    <a:lumOff val="35000"/>
                  </a:srgbClr>
                </a:solidFill>
                <a:latin typeface="Arial"/>
                <a:ea typeface="ＭＳ Ｐゴシック" charset="0"/>
              </a:rPr>
              <a:t>of CU11,740.95 </a:t>
            </a:r>
            <a:r>
              <a:rPr lang="en-CA" sz="2000" kern="0" dirty="0">
                <a:solidFill>
                  <a:srgbClr val="000000">
                    <a:lumMod val="65000"/>
                    <a:lumOff val="35000"/>
                  </a:srgbClr>
                </a:solidFill>
                <a:latin typeface="Arial"/>
                <a:ea typeface="ＭＳ Ｐゴシック" charset="0"/>
              </a:rPr>
              <a:t>(implicit interest rate of 5.6%) There is no residual value at the end of the lease period. The table shows how Agency X recognizes revenue.</a:t>
            </a:r>
            <a:endParaRPr lang="en-US" sz="2000" b="1" dirty="0">
              <a:solidFill>
                <a:schemeClr val="bg1">
                  <a:lumMod val="50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906887" y="3368460"/>
            <a:ext cx="6549981" cy="2114483"/>
          </a:xfrm>
          <a:prstGeom prst="rect">
            <a:avLst/>
          </a:prstGeom>
        </p:spPr>
      </p:pic>
    </p:spTree>
    <p:extLst>
      <p:ext uri="{BB962C8B-B14F-4D97-AF65-F5344CB8AC3E}">
        <p14:creationId xmlns:p14="http://schemas.microsoft.com/office/powerpoint/2010/main" val="2752364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 (IPSAS 43)</a:t>
            </a:r>
          </a:p>
        </p:txBody>
      </p:sp>
      <p:sp>
        <p:nvSpPr>
          <p:cNvPr id="7" name="TextBox 6"/>
          <p:cNvSpPr txBox="1"/>
          <p:nvPr/>
        </p:nvSpPr>
        <p:spPr>
          <a:xfrm>
            <a:off x="203200" y="244375"/>
            <a:ext cx="8737599" cy="5160387"/>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Lessor Accounting: Modifications of Finance Leases</a:t>
            </a:r>
          </a:p>
          <a:p>
            <a:endParaRPr lang="en-US" sz="4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Account for a modification to a finance lease as a separate lease if both:</a:t>
            </a:r>
          </a:p>
          <a:p>
            <a:pPr marL="800100" lvl="1" indent="-342900" defTabSz="914400" fontAlgn="base">
              <a:spcBef>
                <a:spcPts val="776"/>
              </a:spcBef>
              <a:spcAft>
                <a:spcPct val="0"/>
              </a:spcAft>
              <a:buFontTx/>
              <a:buChar char="•"/>
            </a:pPr>
            <a:r>
              <a:rPr lang="en-GB" dirty="0">
                <a:solidFill>
                  <a:schemeClr val="bg1">
                    <a:lumMod val="50000"/>
                  </a:schemeClr>
                </a:solidFill>
                <a:latin typeface="Arial" panose="020B0604020202020204" pitchFamily="34" charset="0"/>
                <a:cs typeface="Arial" panose="020B0604020202020204" pitchFamily="34" charset="0"/>
              </a:rPr>
              <a:t>The modification increases the scope of the lease by adding the right to use one or more underlying assets; and</a:t>
            </a:r>
          </a:p>
          <a:p>
            <a:pPr marL="800100" lvl="1" indent="-342900" defTabSz="914400" fontAlgn="base">
              <a:spcBef>
                <a:spcPts val="776"/>
              </a:spcBef>
              <a:spcAft>
                <a:spcPct val="0"/>
              </a:spcAft>
              <a:buFontTx/>
              <a:buChar char="•"/>
            </a:pPr>
            <a:r>
              <a:rPr lang="en-GB" dirty="0">
                <a:solidFill>
                  <a:schemeClr val="bg1">
                    <a:lumMod val="50000"/>
                  </a:schemeClr>
                </a:solidFill>
                <a:latin typeface="Arial" panose="020B0604020202020204" pitchFamily="34" charset="0"/>
                <a:cs typeface="Arial" panose="020B0604020202020204" pitchFamily="34" charset="0"/>
              </a:rPr>
              <a:t>The consideration for the lease increases by an amount that reflects the stand-alone price for the increase in scope and any appropriate adjustments</a:t>
            </a:r>
          </a:p>
          <a:p>
            <a:pPr marL="342900" indent="-342900" defTabSz="914400" fontAlgn="base">
              <a:spcBef>
                <a:spcPts val="776"/>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Account for a modification to a finance lease that is not accounted for as a separate lease as follows:</a:t>
            </a:r>
          </a:p>
          <a:p>
            <a:pPr marL="800100" lvl="1" indent="-342900" defTabSz="914400" fontAlgn="base">
              <a:spcBef>
                <a:spcPts val="776"/>
              </a:spcBef>
              <a:spcAft>
                <a:spcPct val="0"/>
              </a:spcAft>
              <a:buFontTx/>
              <a:buChar char="•"/>
            </a:pPr>
            <a:r>
              <a:rPr lang="en-GB" dirty="0">
                <a:solidFill>
                  <a:schemeClr val="bg1">
                    <a:lumMod val="50000"/>
                  </a:schemeClr>
                </a:solidFill>
                <a:latin typeface="Arial" panose="020B0604020202020204" pitchFamily="34" charset="0"/>
                <a:cs typeface="Arial" panose="020B0604020202020204" pitchFamily="34" charset="0"/>
              </a:rPr>
              <a:t>If the lease would have been classified as an operating lease had the modification been in effect at the inception date:</a:t>
            </a:r>
          </a:p>
          <a:p>
            <a:pPr marL="1257300" lvl="2" indent="-342900" defTabSz="914400" fontAlgn="base">
              <a:spcBef>
                <a:spcPts val="776"/>
              </a:spcBef>
              <a:spcAft>
                <a:spcPct val="0"/>
              </a:spcAft>
              <a:buFontTx/>
              <a:buChar char="•"/>
            </a:pPr>
            <a:r>
              <a:rPr lang="en-GB" sz="1600" dirty="0">
                <a:solidFill>
                  <a:schemeClr val="bg1">
                    <a:lumMod val="50000"/>
                  </a:schemeClr>
                </a:solidFill>
                <a:latin typeface="Arial" panose="020B0604020202020204" pitchFamily="34" charset="0"/>
                <a:cs typeface="Arial" panose="020B0604020202020204" pitchFamily="34" charset="0"/>
              </a:rPr>
              <a:t>Account for the lease modification as a new lease from the modification date</a:t>
            </a:r>
          </a:p>
          <a:p>
            <a:pPr marL="1257300" lvl="2" indent="-342900" defTabSz="914400" fontAlgn="base">
              <a:spcBef>
                <a:spcPts val="776"/>
              </a:spcBef>
              <a:spcAft>
                <a:spcPct val="0"/>
              </a:spcAft>
              <a:buFontTx/>
              <a:buChar char="•"/>
            </a:pPr>
            <a:r>
              <a:rPr lang="en-GB" sz="1600" dirty="0">
                <a:solidFill>
                  <a:schemeClr val="bg1">
                    <a:lumMod val="50000"/>
                  </a:schemeClr>
                </a:solidFill>
                <a:latin typeface="Arial" panose="020B0604020202020204" pitchFamily="34" charset="0"/>
                <a:cs typeface="Arial" panose="020B0604020202020204" pitchFamily="34" charset="0"/>
              </a:rPr>
              <a:t>Measure the carrying amount of the underlying asset as the net investment in the lease immediately before the effective date of the lease modification (i.e.,</a:t>
            </a:r>
            <a:br>
              <a:rPr lang="en-GB" sz="1600" dirty="0">
                <a:solidFill>
                  <a:schemeClr val="bg1">
                    <a:lumMod val="50000"/>
                  </a:schemeClr>
                </a:solidFill>
                <a:latin typeface="Arial" panose="020B0604020202020204" pitchFamily="34" charset="0"/>
                <a:cs typeface="Arial" panose="020B0604020202020204" pitchFamily="34" charset="0"/>
              </a:rPr>
            </a:br>
            <a:r>
              <a:rPr lang="en-GB" sz="1600" dirty="0">
                <a:solidFill>
                  <a:schemeClr val="bg1">
                    <a:lumMod val="50000"/>
                  </a:schemeClr>
                </a:solidFill>
                <a:latin typeface="Arial" panose="020B0604020202020204" pitchFamily="34" charset="0"/>
                <a:cs typeface="Arial" panose="020B0604020202020204" pitchFamily="34" charset="0"/>
              </a:rPr>
              <a:t>re-recognize the underlying asset that had previously been derecognized</a:t>
            </a:r>
            <a:r>
              <a:rPr lang="en-GB" dirty="0">
                <a:solidFill>
                  <a:schemeClr val="bg1">
                    <a:lumMod val="50000"/>
                  </a:schemeClr>
                </a:solidFill>
                <a:latin typeface="Arial" panose="020B0604020202020204" pitchFamily="34" charset="0"/>
                <a:cs typeface="Arial" panose="020B0604020202020204" pitchFamily="34" charset="0"/>
              </a:rPr>
              <a:t>)</a:t>
            </a:r>
          </a:p>
          <a:p>
            <a:pPr marL="800100" lvl="1" indent="-342900" defTabSz="914400" fontAlgn="base">
              <a:spcBef>
                <a:spcPts val="776"/>
              </a:spcBef>
              <a:spcAft>
                <a:spcPct val="0"/>
              </a:spcAft>
              <a:buFontTx/>
              <a:buChar char="•"/>
            </a:pPr>
            <a:r>
              <a:rPr lang="en-GB" dirty="0">
                <a:solidFill>
                  <a:schemeClr val="bg1">
                    <a:lumMod val="50000"/>
                  </a:schemeClr>
                </a:solidFill>
                <a:latin typeface="Arial" panose="020B0604020202020204" pitchFamily="34" charset="0"/>
                <a:cs typeface="Arial" panose="020B0604020202020204" pitchFamily="34" charset="0"/>
              </a:rPr>
              <a:t>Otherwise, the lessor shall apply the requirements of IPSAS 41</a:t>
            </a:r>
          </a:p>
        </p:txBody>
      </p:sp>
    </p:spTree>
    <p:extLst>
      <p:ext uri="{BB962C8B-B14F-4D97-AF65-F5344CB8AC3E}">
        <p14:creationId xmlns:p14="http://schemas.microsoft.com/office/powerpoint/2010/main" val="35908956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 (IPSAS 43)</a:t>
            </a:r>
          </a:p>
        </p:txBody>
      </p:sp>
      <p:sp>
        <p:nvSpPr>
          <p:cNvPr id="7" name="TextBox 6"/>
          <p:cNvSpPr txBox="1"/>
          <p:nvPr/>
        </p:nvSpPr>
        <p:spPr>
          <a:xfrm>
            <a:off x="495300" y="881956"/>
            <a:ext cx="8089900" cy="440120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Lessor Accounting: Recognition and Measurement of Operating Leases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Recognize lease payments from operating leases as revenue on either a straight-line basis (or another systematic basis if that basis is more representative of the pattern in which benefit from the use of the underlying asset is diminished)</a:t>
            </a:r>
          </a:p>
          <a:p>
            <a:pPr marL="342900" lvl="0" indent="-342900" defTabSz="914400" fontAlgn="base">
              <a:spcBef>
                <a:spcPts val="776"/>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Add initial direct costs incurred in obtaining an operating lease to the carrying amount of the underlying asset and recognize those costs as an expense over the lease term on the same basis as the lease revenue</a:t>
            </a:r>
          </a:p>
          <a:p>
            <a:pPr marL="342900" lvl="0" indent="-342900" defTabSz="914400" fontAlgn="base">
              <a:spcBef>
                <a:spcPts val="776"/>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Recognize costs, including depreciation, incurred in earning the lease revenue as an expense</a:t>
            </a:r>
          </a:p>
        </p:txBody>
      </p:sp>
    </p:spTree>
    <p:extLst>
      <p:ext uri="{BB962C8B-B14F-4D97-AF65-F5344CB8AC3E}">
        <p14:creationId xmlns:p14="http://schemas.microsoft.com/office/powerpoint/2010/main" val="1078543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 (IPSAS 43)</a:t>
            </a:r>
          </a:p>
        </p:txBody>
      </p:sp>
      <p:sp>
        <p:nvSpPr>
          <p:cNvPr id="7" name="TextBox 6"/>
          <p:cNvSpPr txBox="1"/>
          <p:nvPr/>
        </p:nvSpPr>
        <p:spPr>
          <a:xfrm>
            <a:off x="495300" y="881956"/>
            <a:ext cx="8089900" cy="2144177"/>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Lessor Accounting: Modifications of Operating Leases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Account for a modification to an operating lease as a new lease from the effective date of the modification</a:t>
            </a:r>
          </a:p>
          <a:p>
            <a:pPr marL="342900" lvl="0" indent="-342900" defTabSz="914400" fontAlgn="base">
              <a:spcBef>
                <a:spcPts val="776"/>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Treat any prepaid or accrued lease payments relating to the original lease as part of the lease payments for the new lease</a:t>
            </a:r>
          </a:p>
        </p:txBody>
      </p:sp>
    </p:spTree>
    <p:extLst>
      <p:ext uri="{BB962C8B-B14F-4D97-AF65-F5344CB8AC3E}">
        <p14:creationId xmlns:p14="http://schemas.microsoft.com/office/powerpoint/2010/main" val="11956955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 (IPSAS 43)</a:t>
            </a:r>
          </a:p>
        </p:txBody>
      </p:sp>
      <p:sp>
        <p:nvSpPr>
          <p:cNvPr id="7" name="TextBox 6"/>
          <p:cNvSpPr txBox="1"/>
          <p:nvPr/>
        </p:nvSpPr>
        <p:spPr>
          <a:xfrm>
            <a:off x="495300" y="852928"/>
            <a:ext cx="8089900" cy="471924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Lessor Accounting: Presentation and Disclosure</a:t>
            </a:r>
          </a:p>
          <a:p>
            <a:endParaRPr lang="en-US" sz="1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Present underlying assets subject to operating leases in the statement of financial position according to the nature of the underlying asset.</a:t>
            </a:r>
          </a:p>
          <a:p>
            <a:pPr marL="342900" lvl="0" indent="-342900" defTabSz="914400" fontAlgn="base">
              <a:spcBef>
                <a:spcPts val="776"/>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Disclose the following amounts for the reporting period:</a:t>
            </a:r>
          </a:p>
          <a:p>
            <a:pPr marL="800100" lvl="1" indent="-342900" defTabSz="914400" fontAlgn="base">
              <a:spcBef>
                <a:spcPts val="776"/>
              </a:spcBef>
              <a:spcAft>
                <a:spcPct val="0"/>
              </a:spcAft>
              <a:buFontTx/>
              <a:buChar char="•"/>
            </a:pPr>
            <a:r>
              <a:rPr lang="en-GB" dirty="0">
                <a:solidFill>
                  <a:schemeClr val="bg1">
                    <a:lumMod val="50000"/>
                  </a:schemeClr>
                </a:solidFill>
                <a:latin typeface="Arial" panose="020B0604020202020204" pitchFamily="34" charset="0"/>
                <a:cs typeface="Arial" panose="020B0604020202020204" pitchFamily="34" charset="0"/>
              </a:rPr>
              <a:t>For finance leases:</a:t>
            </a:r>
          </a:p>
          <a:p>
            <a:pPr marL="1257300" lvl="2" indent="-342900" defTabSz="914400" fontAlgn="base">
              <a:spcBef>
                <a:spcPts val="776"/>
              </a:spcBef>
              <a:spcAft>
                <a:spcPct val="0"/>
              </a:spcAft>
              <a:buFontTx/>
              <a:buChar char="•"/>
            </a:pPr>
            <a:r>
              <a:rPr lang="en-GB" dirty="0">
                <a:solidFill>
                  <a:schemeClr val="bg1">
                    <a:lumMod val="50000"/>
                  </a:schemeClr>
                </a:solidFill>
                <a:latin typeface="Arial" panose="020B0604020202020204" pitchFamily="34" charset="0"/>
                <a:cs typeface="Arial" panose="020B0604020202020204" pitchFamily="34" charset="0"/>
              </a:rPr>
              <a:t>Selling surplus or deficit</a:t>
            </a:r>
          </a:p>
          <a:p>
            <a:pPr marL="1257300" lvl="2" indent="-342900" defTabSz="914400" fontAlgn="base">
              <a:spcBef>
                <a:spcPts val="776"/>
              </a:spcBef>
              <a:spcAft>
                <a:spcPct val="0"/>
              </a:spcAft>
              <a:buFontTx/>
              <a:buChar char="•"/>
            </a:pPr>
            <a:r>
              <a:rPr lang="en-GB" dirty="0">
                <a:solidFill>
                  <a:schemeClr val="bg1">
                    <a:lumMod val="50000"/>
                  </a:schemeClr>
                </a:solidFill>
                <a:latin typeface="Arial" panose="020B0604020202020204" pitchFamily="34" charset="0"/>
                <a:cs typeface="Arial" panose="020B0604020202020204" pitchFamily="34" charset="0"/>
              </a:rPr>
              <a:t>Finance revenue on the net investment in the lease</a:t>
            </a:r>
          </a:p>
          <a:p>
            <a:pPr marL="1257300" lvl="2" indent="-342900" defTabSz="914400" fontAlgn="base">
              <a:spcBef>
                <a:spcPts val="776"/>
              </a:spcBef>
              <a:spcAft>
                <a:spcPct val="0"/>
              </a:spcAft>
              <a:buFontTx/>
              <a:buChar char="•"/>
            </a:pPr>
            <a:r>
              <a:rPr lang="en-GB" dirty="0">
                <a:solidFill>
                  <a:schemeClr val="bg1">
                    <a:lumMod val="50000"/>
                  </a:schemeClr>
                </a:solidFill>
                <a:latin typeface="Arial" panose="020B0604020202020204" pitchFamily="34" charset="0"/>
                <a:cs typeface="Arial" panose="020B0604020202020204" pitchFamily="34" charset="0"/>
              </a:rPr>
              <a:t>Revenue relating to variable lease payments not included in the measurement of the net investment in the lease</a:t>
            </a:r>
          </a:p>
          <a:p>
            <a:pPr marL="800100" lvl="1" indent="-342900" defTabSz="914400" fontAlgn="base">
              <a:spcBef>
                <a:spcPts val="776"/>
              </a:spcBef>
              <a:spcAft>
                <a:spcPct val="0"/>
              </a:spcAft>
              <a:buFontTx/>
              <a:buChar char="•"/>
            </a:pPr>
            <a:r>
              <a:rPr lang="en-GB" dirty="0">
                <a:solidFill>
                  <a:schemeClr val="bg1">
                    <a:lumMod val="50000"/>
                  </a:schemeClr>
                </a:solidFill>
                <a:latin typeface="Arial" panose="020B0604020202020204" pitchFamily="34" charset="0"/>
                <a:cs typeface="Arial" panose="020B0604020202020204" pitchFamily="34" charset="0"/>
              </a:rPr>
              <a:t>For operating leases, lease revenue, separately disclosing revenue relating to variable lease payments that do not depend on an index</a:t>
            </a:r>
            <a:br>
              <a:rPr lang="en-GB" dirty="0">
                <a:solidFill>
                  <a:schemeClr val="bg1">
                    <a:lumMod val="50000"/>
                  </a:schemeClr>
                </a:solidFill>
                <a:latin typeface="Arial" panose="020B0604020202020204" pitchFamily="34" charset="0"/>
                <a:cs typeface="Arial" panose="020B0604020202020204" pitchFamily="34" charset="0"/>
              </a:rPr>
            </a:br>
            <a:r>
              <a:rPr lang="en-GB" dirty="0">
                <a:solidFill>
                  <a:schemeClr val="bg1">
                    <a:lumMod val="50000"/>
                  </a:schemeClr>
                </a:solidFill>
                <a:latin typeface="Arial" panose="020B0604020202020204" pitchFamily="34" charset="0"/>
                <a:cs typeface="Arial" panose="020B0604020202020204" pitchFamily="34" charset="0"/>
              </a:rPr>
              <a:t>or a rate</a:t>
            </a:r>
          </a:p>
        </p:txBody>
      </p:sp>
    </p:spTree>
    <p:extLst>
      <p:ext uri="{BB962C8B-B14F-4D97-AF65-F5344CB8AC3E}">
        <p14:creationId xmlns:p14="http://schemas.microsoft.com/office/powerpoint/2010/main" val="17082435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 (IPSAS 43)</a:t>
            </a:r>
          </a:p>
        </p:txBody>
      </p:sp>
      <p:sp>
        <p:nvSpPr>
          <p:cNvPr id="7" name="TextBox 6"/>
          <p:cNvSpPr txBox="1"/>
          <p:nvPr/>
        </p:nvSpPr>
        <p:spPr>
          <a:xfrm>
            <a:off x="495300" y="852928"/>
            <a:ext cx="8089900"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Sale and Leaseback Transactions</a:t>
            </a:r>
          </a:p>
        </p:txBody>
      </p:sp>
      <p:grpSp>
        <p:nvGrpSpPr>
          <p:cNvPr id="54" name="Group 53">
            <a:extLst>
              <a:ext uri="{FF2B5EF4-FFF2-40B4-BE49-F238E27FC236}">
                <a16:creationId xmlns:a16="http://schemas.microsoft.com/office/drawing/2014/main" id="{C8C1A170-6895-0BEF-DE31-E014EFACE62B}"/>
              </a:ext>
            </a:extLst>
          </p:cNvPr>
          <p:cNvGrpSpPr/>
          <p:nvPr/>
        </p:nvGrpSpPr>
        <p:grpSpPr>
          <a:xfrm>
            <a:off x="174171" y="1328057"/>
            <a:ext cx="8795658" cy="3969657"/>
            <a:chOff x="207227" y="1332000"/>
            <a:chExt cx="11608865" cy="4927092"/>
          </a:xfrm>
        </p:grpSpPr>
        <p:sp>
          <p:nvSpPr>
            <p:cNvPr id="29" name="Flowchart: Decision 28">
              <a:extLst>
                <a:ext uri="{FF2B5EF4-FFF2-40B4-BE49-F238E27FC236}">
                  <a16:creationId xmlns:a16="http://schemas.microsoft.com/office/drawing/2014/main" id="{48B22A89-A897-CFFC-DC93-4967F4193BEB}"/>
                </a:ext>
              </a:extLst>
            </p:cNvPr>
            <p:cNvSpPr/>
            <p:nvPr/>
          </p:nvSpPr>
          <p:spPr bwMode="auto">
            <a:xfrm>
              <a:off x="207227" y="2365876"/>
              <a:ext cx="2194340" cy="2196000"/>
            </a:xfrm>
            <a:prstGeom prst="flowChartDecision">
              <a:avLst/>
            </a:prstGeom>
            <a:solidFill>
              <a:srgbClr val="E6572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CA" sz="1400" b="0" i="0" u="none" strike="noStrike" kern="0" cap="none" spc="0" normalizeH="0" baseline="0" noProof="0">
                  <a:ln>
                    <a:noFill/>
                  </a:ln>
                  <a:solidFill>
                    <a:srgbClr val="FFFFFF"/>
                  </a:solidFill>
                  <a:effectLst/>
                  <a:uLnTx/>
                  <a:uFillTx/>
                  <a:latin typeface="Arial" charset="0"/>
                  <a:ea typeface="ヒラギノ角ゴ Pro W3" charset="-128"/>
                  <a:cs typeface="ヒラギノ角ゴ Pro W3" charset="-128"/>
                </a:rPr>
                <a:t>Is the transfer of the asset a sale?</a:t>
              </a:r>
            </a:p>
          </p:txBody>
        </p:sp>
        <p:cxnSp>
          <p:nvCxnSpPr>
            <p:cNvPr id="30" name="Straight Arrow Connector 29">
              <a:extLst>
                <a:ext uri="{FF2B5EF4-FFF2-40B4-BE49-F238E27FC236}">
                  <a16:creationId xmlns:a16="http://schemas.microsoft.com/office/drawing/2014/main" id="{76AF3F52-5C74-3455-8F0C-0C3B7450C337}"/>
                </a:ext>
              </a:extLst>
            </p:cNvPr>
            <p:cNvCxnSpPr>
              <a:cxnSpLocks/>
              <a:stCxn id="29" idx="3"/>
              <a:endCxn id="34" idx="1"/>
            </p:cNvCxnSpPr>
            <p:nvPr/>
          </p:nvCxnSpPr>
          <p:spPr bwMode="auto">
            <a:xfrm>
              <a:off x="2401567" y="3463876"/>
              <a:ext cx="406433" cy="4147"/>
            </a:xfrm>
            <a:prstGeom prst="straightConnector1">
              <a:avLst/>
            </a:prstGeom>
            <a:solidFill>
              <a:srgbClr val="00AA55"/>
            </a:solidFill>
            <a:ln w="9525" cap="flat" cmpd="sng" algn="ctr">
              <a:solidFill>
                <a:srgbClr val="494949"/>
              </a:solidFill>
              <a:prstDash val="solid"/>
              <a:round/>
              <a:headEnd type="none" w="med" len="med"/>
              <a:tailEnd type="triangle"/>
            </a:ln>
            <a:effectLst/>
          </p:spPr>
        </p:cxnSp>
        <p:sp>
          <p:nvSpPr>
            <p:cNvPr id="31" name="TextBox 30">
              <a:extLst>
                <a:ext uri="{FF2B5EF4-FFF2-40B4-BE49-F238E27FC236}">
                  <a16:creationId xmlns:a16="http://schemas.microsoft.com/office/drawing/2014/main" id="{81AABEFC-22DA-ADFC-812B-87D6249FB0D6}"/>
                </a:ext>
              </a:extLst>
            </p:cNvPr>
            <p:cNvSpPr txBox="1"/>
            <p:nvPr/>
          </p:nvSpPr>
          <p:spPr>
            <a:xfrm>
              <a:off x="2381444" y="3067039"/>
              <a:ext cx="630312" cy="382009"/>
            </a:xfrm>
            <a:prstGeom prst="rect">
              <a:avLst/>
            </a:prstGeom>
            <a:noFill/>
            <a:effectLst/>
          </p:spPr>
          <p:txBody>
            <a:bodyPr wrap="none" rtlCol="0">
              <a:spAutoFit/>
            </a:bodyPr>
            <a:lstStyle/>
            <a:p>
              <a:pPr defTabSz="914400"/>
              <a:r>
                <a:rPr lang="en-CA" sz="1400">
                  <a:solidFill>
                    <a:srgbClr val="494949"/>
                  </a:solidFill>
                  <a:latin typeface="Arial" panose="020B0604020202020204"/>
                </a:rPr>
                <a:t>Yes</a:t>
              </a:r>
            </a:p>
          </p:txBody>
        </p:sp>
        <p:sp>
          <p:nvSpPr>
            <p:cNvPr id="32" name="Rectangle 31">
              <a:extLst>
                <a:ext uri="{FF2B5EF4-FFF2-40B4-BE49-F238E27FC236}">
                  <a16:creationId xmlns:a16="http://schemas.microsoft.com/office/drawing/2014/main" id="{0511FC27-48A6-FA5B-6230-07BEBE7A3858}"/>
                </a:ext>
              </a:extLst>
            </p:cNvPr>
            <p:cNvSpPr/>
            <p:nvPr/>
          </p:nvSpPr>
          <p:spPr bwMode="auto">
            <a:xfrm>
              <a:off x="3240000" y="2088000"/>
              <a:ext cx="1800000" cy="1294106"/>
            </a:xfrm>
            <a:prstGeom prst="rect">
              <a:avLst/>
            </a:prstGeom>
            <a:solidFill>
              <a:srgbClr val="08386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CA" sz="1400" b="0" i="0" u="none" strike="noStrike" kern="0" cap="none" spc="0" normalizeH="0" baseline="0" noProof="0">
                  <a:ln>
                    <a:noFill/>
                  </a:ln>
                  <a:solidFill>
                    <a:srgbClr val="FFFFFF"/>
                  </a:solidFill>
                  <a:effectLst/>
                  <a:uLnTx/>
                  <a:uFillTx/>
                  <a:latin typeface="Arial" charset="0"/>
                  <a:ea typeface="ヒラギノ角ゴ Pro W3" charset="-128"/>
                  <a:cs typeface="ヒラギノ角ゴ Pro W3" charset="-128"/>
                </a:rPr>
                <a:t>Seller-lessee</a:t>
              </a:r>
            </a:p>
          </p:txBody>
        </p:sp>
        <p:sp>
          <p:nvSpPr>
            <p:cNvPr id="33" name="Rectangle 32">
              <a:extLst>
                <a:ext uri="{FF2B5EF4-FFF2-40B4-BE49-F238E27FC236}">
                  <a16:creationId xmlns:a16="http://schemas.microsoft.com/office/drawing/2014/main" id="{95A11C4D-BDAF-99D7-B17F-9D23C6088047}"/>
                </a:ext>
              </a:extLst>
            </p:cNvPr>
            <p:cNvSpPr/>
            <p:nvPr/>
          </p:nvSpPr>
          <p:spPr bwMode="auto">
            <a:xfrm>
              <a:off x="3240000" y="3528000"/>
              <a:ext cx="1800000" cy="1277946"/>
            </a:xfrm>
            <a:prstGeom prst="rect">
              <a:avLst/>
            </a:prstGeom>
            <a:solidFill>
              <a:srgbClr val="00AA5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CA" sz="1400" b="0" i="0" u="none" strike="noStrike" kern="0" cap="none" spc="0" normalizeH="0" baseline="0" noProof="0">
                  <a:ln>
                    <a:noFill/>
                  </a:ln>
                  <a:solidFill>
                    <a:srgbClr val="FFFFFF"/>
                  </a:solidFill>
                  <a:effectLst/>
                  <a:uLnTx/>
                  <a:uFillTx/>
                  <a:latin typeface="Arial" charset="0"/>
                  <a:ea typeface="ヒラギノ角ゴ Pro W3" charset="-128"/>
                  <a:cs typeface="ヒラギノ角ゴ Pro W3" charset="-128"/>
                </a:rPr>
                <a:t>Buyer-lessor</a:t>
              </a:r>
            </a:p>
          </p:txBody>
        </p:sp>
        <p:sp>
          <p:nvSpPr>
            <p:cNvPr id="34" name="Left Brace 33">
              <a:extLst>
                <a:ext uri="{FF2B5EF4-FFF2-40B4-BE49-F238E27FC236}">
                  <a16:creationId xmlns:a16="http://schemas.microsoft.com/office/drawing/2014/main" id="{CB624A91-EC45-5808-8167-00546335FE8E}"/>
                </a:ext>
              </a:extLst>
            </p:cNvPr>
            <p:cNvSpPr/>
            <p:nvPr/>
          </p:nvSpPr>
          <p:spPr bwMode="auto">
            <a:xfrm>
              <a:off x="2808000" y="2066981"/>
              <a:ext cx="407819" cy="2802084"/>
            </a:xfrm>
            <a:prstGeom prst="leftBrace">
              <a:avLst/>
            </a:prstGeom>
            <a:noFill/>
            <a:ln w="9525" cap="flat" cmpd="sng" algn="ctr">
              <a:solidFill>
                <a:srgbClr val="49494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CA" sz="1400" b="0" i="0" u="none" strike="noStrike" kern="0" cap="none" spc="0" normalizeH="0" baseline="0" noProof="0">
                <a:ln>
                  <a:noFill/>
                </a:ln>
                <a:solidFill>
                  <a:srgbClr val="494949"/>
                </a:solidFill>
                <a:effectLst/>
                <a:uLnTx/>
                <a:uFillTx/>
                <a:latin typeface="Arial" charset="0"/>
                <a:ea typeface="ヒラギノ角ゴ Pro W3" charset="-128"/>
                <a:cs typeface="ヒラギノ角ゴ Pro W3" charset="-128"/>
              </a:endParaRPr>
            </a:p>
          </p:txBody>
        </p:sp>
        <p:sp>
          <p:nvSpPr>
            <p:cNvPr id="35" name="Rectangle 34">
              <a:extLst>
                <a:ext uri="{FF2B5EF4-FFF2-40B4-BE49-F238E27FC236}">
                  <a16:creationId xmlns:a16="http://schemas.microsoft.com/office/drawing/2014/main" id="{EF0B9EDF-7882-9160-FCAE-5AB3D06FDF80}"/>
                </a:ext>
              </a:extLst>
            </p:cNvPr>
            <p:cNvSpPr/>
            <p:nvPr/>
          </p:nvSpPr>
          <p:spPr bwMode="auto">
            <a:xfrm>
              <a:off x="5184000" y="1332000"/>
              <a:ext cx="2016000" cy="576000"/>
            </a:xfrm>
            <a:prstGeom prst="rect">
              <a:avLst/>
            </a:prstGeom>
            <a:solidFill>
              <a:srgbClr val="870C24"/>
            </a:solidFill>
            <a:ln w="9525" cap="flat" cmpd="sng" algn="ctr">
              <a:solidFill>
                <a:srgbClr val="870C2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CA" sz="1400" b="1" i="0" u="none" strike="noStrike" kern="0" cap="none" spc="0" normalizeH="0" baseline="0" noProof="0">
                  <a:ln>
                    <a:noFill/>
                  </a:ln>
                  <a:solidFill>
                    <a:srgbClr val="FFFFFF"/>
                  </a:solidFill>
                  <a:effectLst/>
                  <a:uLnTx/>
                  <a:uFillTx/>
                  <a:latin typeface="Arial" charset="0"/>
                  <a:ea typeface="ヒラギノ角ゴ Pro W3" charset="-128"/>
                  <a:cs typeface="ヒラギノ角ゴ Pro W3" charset="-128"/>
                </a:rPr>
                <a:t>Recognition</a:t>
              </a:r>
            </a:p>
          </p:txBody>
        </p:sp>
        <p:sp>
          <p:nvSpPr>
            <p:cNvPr id="36" name="Rectangle 35">
              <a:extLst>
                <a:ext uri="{FF2B5EF4-FFF2-40B4-BE49-F238E27FC236}">
                  <a16:creationId xmlns:a16="http://schemas.microsoft.com/office/drawing/2014/main" id="{3E37B199-AAB1-008C-36D9-08AE273CED57}"/>
                </a:ext>
              </a:extLst>
            </p:cNvPr>
            <p:cNvSpPr/>
            <p:nvPr/>
          </p:nvSpPr>
          <p:spPr bwMode="auto">
            <a:xfrm>
              <a:off x="7277098" y="1332000"/>
              <a:ext cx="4538994" cy="576000"/>
            </a:xfrm>
            <a:prstGeom prst="rect">
              <a:avLst/>
            </a:prstGeom>
            <a:solidFill>
              <a:srgbClr val="00A3A6"/>
            </a:solidFill>
            <a:ln w="9525" cap="flat" cmpd="sng" algn="ctr">
              <a:solidFill>
                <a:srgbClr val="00A3A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CA" sz="1400" b="1" i="0" u="none" strike="noStrike" kern="0" cap="none" spc="0" normalizeH="0" baseline="0" noProof="0">
                  <a:ln>
                    <a:noFill/>
                  </a:ln>
                  <a:solidFill>
                    <a:srgbClr val="FFFFFF"/>
                  </a:solidFill>
                  <a:effectLst/>
                  <a:uLnTx/>
                  <a:uFillTx/>
                  <a:latin typeface="Arial" charset="0"/>
                  <a:ea typeface="ヒラギノ角ゴ Pro W3" charset="-128"/>
                  <a:cs typeface="ヒラギノ角ゴ Pro W3" charset="-128"/>
                </a:rPr>
                <a:t>Measurement</a:t>
              </a:r>
            </a:p>
          </p:txBody>
        </p:sp>
        <p:sp>
          <p:nvSpPr>
            <p:cNvPr id="37" name="Rectangle 36">
              <a:extLst>
                <a:ext uri="{FF2B5EF4-FFF2-40B4-BE49-F238E27FC236}">
                  <a16:creationId xmlns:a16="http://schemas.microsoft.com/office/drawing/2014/main" id="{3A30BDA2-D0E9-8FFA-E3BD-EAA7B2BD8A01}"/>
                </a:ext>
              </a:extLst>
            </p:cNvPr>
            <p:cNvSpPr/>
            <p:nvPr/>
          </p:nvSpPr>
          <p:spPr bwMode="auto">
            <a:xfrm>
              <a:off x="5184000" y="2772000"/>
              <a:ext cx="2016000" cy="576000"/>
            </a:xfrm>
            <a:prstGeom prst="rect">
              <a:avLst/>
            </a:prstGeom>
            <a:solidFill>
              <a:srgbClr val="870C2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CA" sz="1200" b="0" i="0" u="none" strike="noStrike" kern="0" cap="none" spc="0" normalizeH="0" baseline="0" noProof="0">
                  <a:ln>
                    <a:noFill/>
                  </a:ln>
                  <a:solidFill>
                    <a:srgbClr val="FFFFFF"/>
                  </a:solidFill>
                  <a:effectLst/>
                  <a:uLnTx/>
                  <a:uFillTx/>
                  <a:latin typeface="Arial" charset="0"/>
                  <a:ea typeface="ヒラギノ角ゴ Pro W3" charset="-128"/>
                  <a:cs typeface="ヒラギノ角ゴ Pro W3" charset="-128"/>
                </a:rPr>
                <a:t>Lease liability</a:t>
              </a:r>
            </a:p>
          </p:txBody>
        </p:sp>
        <p:sp>
          <p:nvSpPr>
            <p:cNvPr id="38" name="Rectangle 37">
              <a:extLst>
                <a:ext uri="{FF2B5EF4-FFF2-40B4-BE49-F238E27FC236}">
                  <a16:creationId xmlns:a16="http://schemas.microsoft.com/office/drawing/2014/main" id="{B42EBFA0-1024-9EC7-2F39-1E6CEDE5FA5E}"/>
                </a:ext>
              </a:extLst>
            </p:cNvPr>
            <p:cNvSpPr/>
            <p:nvPr/>
          </p:nvSpPr>
          <p:spPr bwMode="auto">
            <a:xfrm>
              <a:off x="7277097" y="2772000"/>
              <a:ext cx="4538994" cy="576000"/>
            </a:xfrm>
            <a:prstGeom prst="rect">
              <a:avLst/>
            </a:prstGeom>
            <a:solidFill>
              <a:srgbClr val="00A3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a:ln>
                    <a:noFill/>
                  </a:ln>
                  <a:solidFill>
                    <a:srgbClr val="FFFFFF"/>
                  </a:solidFill>
                  <a:effectLst/>
                  <a:uLnTx/>
                  <a:uFillTx/>
                  <a:latin typeface="Arial" panose="020B0604020202020204"/>
                  <a:ea typeface="ヒラギノ角ゴ Pro W3" charset="-128"/>
                  <a:cs typeface="ヒラギノ角ゴ Pro W3" charset="-128"/>
                </a:rPr>
                <a:t>According to IPSAS 43</a:t>
              </a:r>
            </a:p>
          </p:txBody>
        </p:sp>
        <p:sp>
          <p:nvSpPr>
            <p:cNvPr id="39" name="Rectangle 38">
              <a:extLst>
                <a:ext uri="{FF2B5EF4-FFF2-40B4-BE49-F238E27FC236}">
                  <a16:creationId xmlns:a16="http://schemas.microsoft.com/office/drawing/2014/main" id="{BC1DC053-598B-6D93-F3EA-03A5AB38B74F}"/>
                </a:ext>
              </a:extLst>
            </p:cNvPr>
            <p:cNvSpPr/>
            <p:nvPr/>
          </p:nvSpPr>
          <p:spPr bwMode="auto">
            <a:xfrm>
              <a:off x="7277097" y="3528000"/>
              <a:ext cx="4538994" cy="576000"/>
            </a:xfrm>
            <a:prstGeom prst="rect">
              <a:avLst/>
            </a:prstGeom>
            <a:solidFill>
              <a:srgbClr val="00A3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CA" sz="1200" b="0" i="0" u="none" strike="noStrike" kern="0" cap="none" spc="0" normalizeH="0" baseline="0" noProof="0">
                  <a:ln>
                    <a:noFill/>
                  </a:ln>
                  <a:solidFill>
                    <a:srgbClr val="FFFFFF"/>
                  </a:solidFill>
                  <a:effectLst/>
                  <a:uLnTx/>
                  <a:uFillTx/>
                  <a:latin typeface="Arial" charset="0"/>
                  <a:ea typeface="ヒラギノ角ゴ Pro W3" charset="-128"/>
                  <a:cs typeface="ヒラギノ角ゴ Pro W3" charset="-128"/>
                </a:rPr>
                <a:t>According to the applicable IPSAS</a:t>
              </a:r>
            </a:p>
          </p:txBody>
        </p:sp>
        <p:sp>
          <p:nvSpPr>
            <p:cNvPr id="40" name="Rectangle 39">
              <a:extLst>
                <a:ext uri="{FF2B5EF4-FFF2-40B4-BE49-F238E27FC236}">
                  <a16:creationId xmlns:a16="http://schemas.microsoft.com/office/drawing/2014/main" id="{60816652-5F26-BE10-1E65-24AC6908DC20}"/>
                </a:ext>
              </a:extLst>
            </p:cNvPr>
            <p:cNvSpPr/>
            <p:nvPr/>
          </p:nvSpPr>
          <p:spPr bwMode="auto">
            <a:xfrm>
              <a:off x="5184000" y="4212000"/>
              <a:ext cx="2016000" cy="576000"/>
            </a:xfrm>
            <a:prstGeom prst="rect">
              <a:avLst/>
            </a:prstGeom>
            <a:solidFill>
              <a:srgbClr val="870C2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CA" sz="1200" b="0" i="0" u="none" strike="noStrike" kern="0" cap="none" spc="0" normalizeH="0" baseline="0" noProof="0">
                  <a:ln>
                    <a:noFill/>
                  </a:ln>
                  <a:solidFill>
                    <a:srgbClr val="FFFFFF"/>
                  </a:solidFill>
                  <a:effectLst/>
                  <a:uLnTx/>
                  <a:uFillTx/>
                  <a:latin typeface="Arial" charset="0"/>
                  <a:ea typeface="ヒラギノ角ゴ Pro W3" charset="-128"/>
                  <a:cs typeface="ヒラギノ角ゴ Pro W3" charset="-128"/>
                </a:rPr>
                <a:t>Lease</a:t>
              </a:r>
            </a:p>
          </p:txBody>
        </p:sp>
        <p:sp>
          <p:nvSpPr>
            <p:cNvPr id="41" name="Rectangle 40">
              <a:extLst>
                <a:ext uri="{FF2B5EF4-FFF2-40B4-BE49-F238E27FC236}">
                  <a16:creationId xmlns:a16="http://schemas.microsoft.com/office/drawing/2014/main" id="{1DCFF250-0371-57A9-591A-690947E51E7D}"/>
                </a:ext>
              </a:extLst>
            </p:cNvPr>
            <p:cNvSpPr/>
            <p:nvPr/>
          </p:nvSpPr>
          <p:spPr bwMode="auto">
            <a:xfrm>
              <a:off x="7277098" y="4212000"/>
              <a:ext cx="4538993" cy="576000"/>
            </a:xfrm>
            <a:prstGeom prst="rect">
              <a:avLst/>
            </a:prstGeom>
            <a:solidFill>
              <a:srgbClr val="00A3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CA" sz="1200" b="0" i="0" u="none" strike="noStrike" kern="0" cap="none" spc="0" normalizeH="0" baseline="0" noProof="0">
                  <a:ln>
                    <a:noFill/>
                  </a:ln>
                  <a:solidFill>
                    <a:srgbClr val="FFFFFF"/>
                  </a:solidFill>
                  <a:effectLst/>
                  <a:uLnTx/>
                  <a:uFillTx/>
                  <a:latin typeface="Arial" charset="0"/>
                  <a:ea typeface="ヒラギノ角ゴ Pro W3" charset="-128"/>
                  <a:cs typeface="ヒラギノ角ゴ Pro W3" charset="-128"/>
                </a:rPr>
                <a:t>According to IPSAS 43</a:t>
              </a:r>
            </a:p>
          </p:txBody>
        </p:sp>
        <p:cxnSp>
          <p:nvCxnSpPr>
            <p:cNvPr id="42" name="Straight Arrow Connector 41">
              <a:extLst>
                <a:ext uri="{FF2B5EF4-FFF2-40B4-BE49-F238E27FC236}">
                  <a16:creationId xmlns:a16="http://schemas.microsoft.com/office/drawing/2014/main" id="{8057277E-7161-B198-6655-1779823EF125}"/>
                </a:ext>
              </a:extLst>
            </p:cNvPr>
            <p:cNvCxnSpPr>
              <a:cxnSpLocks/>
            </p:cNvCxnSpPr>
            <p:nvPr/>
          </p:nvCxnSpPr>
          <p:spPr bwMode="auto">
            <a:xfrm>
              <a:off x="1317544" y="4539546"/>
              <a:ext cx="0" cy="1058454"/>
            </a:xfrm>
            <a:prstGeom prst="straightConnector1">
              <a:avLst/>
            </a:prstGeom>
            <a:solidFill>
              <a:srgbClr val="00AA55"/>
            </a:solidFill>
            <a:ln w="9525" cap="flat" cmpd="sng" algn="ctr">
              <a:solidFill>
                <a:srgbClr val="494949"/>
              </a:solidFill>
              <a:prstDash val="solid"/>
              <a:round/>
              <a:headEnd type="none" w="med" len="med"/>
              <a:tailEnd type="none"/>
            </a:ln>
            <a:effectLst/>
          </p:spPr>
        </p:cxnSp>
        <p:sp>
          <p:nvSpPr>
            <p:cNvPr id="43" name="TextBox 42">
              <a:extLst>
                <a:ext uri="{FF2B5EF4-FFF2-40B4-BE49-F238E27FC236}">
                  <a16:creationId xmlns:a16="http://schemas.microsoft.com/office/drawing/2014/main" id="{3C148AAE-0E21-2FDA-2A9E-04F61DA3C3AC}"/>
                </a:ext>
              </a:extLst>
            </p:cNvPr>
            <p:cNvSpPr txBox="1"/>
            <p:nvPr/>
          </p:nvSpPr>
          <p:spPr>
            <a:xfrm>
              <a:off x="2426073" y="5174668"/>
              <a:ext cx="546277" cy="382009"/>
            </a:xfrm>
            <a:prstGeom prst="rect">
              <a:avLst/>
            </a:prstGeom>
            <a:noFill/>
            <a:effectLst/>
          </p:spPr>
          <p:txBody>
            <a:bodyPr wrap="none" rtlCol="0">
              <a:spAutoFit/>
            </a:bodyPr>
            <a:lstStyle/>
            <a:p>
              <a:pPr defTabSz="914400"/>
              <a:r>
                <a:rPr lang="en-CA" sz="1400" dirty="0">
                  <a:solidFill>
                    <a:srgbClr val="494949"/>
                  </a:solidFill>
                  <a:latin typeface="Arial" panose="020B0604020202020204"/>
                </a:rPr>
                <a:t>No</a:t>
              </a:r>
            </a:p>
          </p:txBody>
        </p:sp>
        <p:sp>
          <p:nvSpPr>
            <p:cNvPr id="44" name="Rectangle 43">
              <a:extLst>
                <a:ext uri="{FF2B5EF4-FFF2-40B4-BE49-F238E27FC236}">
                  <a16:creationId xmlns:a16="http://schemas.microsoft.com/office/drawing/2014/main" id="{3AFD82BE-BE3A-AE6A-05EA-2DA9DA7FB743}"/>
                </a:ext>
              </a:extLst>
            </p:cNvPr>
            <p:cNvSpPr/>
            <p:nvPr/>
          </p:nvSpPr>
          <p:spPr bwMode="auto">
            <a:xfrm>
              <a:off x="5184000" y="3528000"/>
              <a:ext cx="2016000" cy="576000"/>
            </a:xfrm>
            <a:prstGeom prst="rect">
              <a:avLst/>
            </a:prstGeom>
            <a:solidFill>
              <a:srgbClr val="870C2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CA" sz="1200" b="0" i="0" u="none" strike="noStrike" kern="0" cap="none" spc="0" normalizeH="0" baseline="0" noProof="0">
                  <a:ln>
                    <a:noFill/>
                  </a:ln>
                  <a:solidFill>
                    <a:srgbClr val="FFFFFF"/>
                  </a:solidFill>
                  <a:effectLst/>
                  <a:uLnTx/>
                  <a:uFillTx/>
                  <a:latin typeface="Arial" charset="0"/>
                  <a:ea typeface="ヒラギノ角ゴ Pro W3" charset="-128"/>
                  <a:cs typeface="ヒラギノ角ゴ Pro W3" charset="-128"/>
                </a:rPr>
                <a:t>Underlying asset</a:t>
              </a:r>
            </a:p>
          </p:txBody>
        </p:sp>
        <p:sp>
          <p:nvSpPr>
            <p:cNvPr id="45" name="Rectangle 44">
              <a:extLst>
                <a:ext uri="{FF2B5EF4-FFF2-40B4-BE49-F238E27FC236}">
                  <a16:creationId xmlns:a16="http://schemas.microsoft.com/office/drawing/2014/main" id="{9EA05595-2DEB-BD14-6501-46FCC048A80F}"/>
                </a:ext>
              </a:extLst>
            </p:cNvPr>
            <p:cNvSpPr/>
            <p:nvPr/>
          </p:nvSpPr>
          <p:spPr bwMode="auto">
            <a:xfrm>
              <a:off x="5184000" y="4968000"/>
              <a:ext cx="2016000" cy="576000"/>
            </a:xfrm>
            <a:prstGeom prst="rect">
              <a:avLst/>
            </a:prstGeom>
            <a:solidFill>
              <a:srgbClr val="870C2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CA" sz="1200" b="0" i="0" u="none" strike="noStrike" kern="0" cap="none" spc="0" normalizeH="0" baseline="0" noProof="0">
                  <a:ln>
                    <a:noFill/>
                  </a:ln>
                  <a:solidFill>
                    <a:srgbClr val="FFFFFF"/>
                  </a:solidFill>
                  <a:effectLst/>
                  <a:uLnTx/>
                  <a:uFillTx/>
                  <a:latin typeface="Arial" charset="0"/>
                  <a:ea typeface="ヒラギノ角ゴ Pro W3" charset="-128"/>
                  <a:cs typeface="ヒラギノ角ゴ Pro W3" charset="-128"/>
                </a:rPr>
                <a:t>Financial liability</a:t>
              </a:r>
            </a:p>
          </p:txBody>
        </p:sp>
        <p:sp>
          <p:nvSpPr>
            <p:cNvPr id="46" name="Rectangle 45">
              <a:extLst>
                <a:ext uri="{FF2B5EF4-FFF2-40B4-BE49-F238E27FC236}">
                  <a16:creationId xmlns:a16="http://schemas.microsoft.com/office/drawing/2014/main" id="{C4A77A94-F585-8999-900D-E95D86E733B0}"/>
                </a:ext>
              </a:extLst>
            </p:cNvPr>
            <p:cNvSpPr/>
            <p:nvPr/>
          </p:nvSpPr>
          <p:spPr bwMode="auto">
            <a:xfrm>
              <a:off x="5184000" y="5652000"/>
              <a:ext cx="2016000" cy="576000"/>
            </a:xfrm>
            <a:prstGeom prst="rect">
              <a:avLst/>
            </a:prstGeom>
            <a:solidFill>
              <a:srgbClr val="870C2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CA" sz="1200" b="0" i="0" u="none" strike="noStrike" kern="0" cap="none" spc="0" normalizeH="0" baseline="0" noProof="0">
                  <a:ln>
                    <a:noFill/>
                  </a:ln>
                  <a:solidFill>
                    <a:srgbClr val="FFFFFF"/>
                  </a:solidFill>
                  <a:effectLst/>
                  <a:uLnTx/>
                  <a:uFillTx/>
                  <a:latin typeface="Arial" charset="0"/>
                  <a:ea typeface="ヒラギノ角ゴ Pro W3" charset="-128"/>
                  <a:cs typeface="ヒラギノ角ゴ Pro W3" charset="-128"/>
                </a:rPr>
                <a:t>Financial asset</a:t>
              </a:r>
            </a:p>
          </p:txBody>
        </p:sp>
        <p:sp>
          <p:nvSpPr>
            <p:cNvPr id="47" name="Rectangle 46">
              <a:extLst>
                <a:ext uri="{FF2B5EF4-FFF2-40B4-BE49-F238E27FC236}">
                  <a16:creationId xmlns:a16="http://schemas.microsoft.com/office/drawing/2014/main" id="{6B42C649-C692-284D-F8EF-8BA4C2D72132}"/>
                </a:ext>
              </a:extLst>
            </p:cNvPr>
            <p:cNvSpPr/>
            <p:nvPr/>
          </p:nvSpPr>
          <p:spPr bwMode="auto">
            <a:xfrm>
              <a:off x="7277098" y="4968000"/>
              <a:ext cx="4538993" cy="1260000"/>
            </a:xfrm>
            <a:prstGeom prst="rect">
              <a:avLst/>
            </a:prstGeom>
            <a:solidFill>
              <a:srgbClr val="00A3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CA" sz="1200" b="0" i="0" u="none" strike="noStrike" kern="0" cap="none" spc="0" normalizeH="0" baseline="0" noProof="0">
                  <a:ln>
                    <a:noFill/>
                  </a:ln>
                  <a:solidFill>
                    <a:srgbClr val="FFFFFF"/>
                  </a:solidFill>
                  <a:effectLst/>
                  <a:uLnTx/>
                  <a:uFillTx/>
                  <a:latin typeface="Arial" panose="020B0604020202020204"/>
                  <a:ea typeface="ヒラギノ角ゴ Pro W3" charset="-128"/>
                  <a:cs typeface="ヒラギノ角ゴ Pro W3" charset="-128"/>
                </a:rPr>
                <a:t>According to IPSAS 41</a:t>
              </a:r>
            </a:p>
          </p:txBody>
        </p:sp>
        <p:cxnSp>
          <p:nvCxnSpPr>
            <p:cNvPr id="48" name="Straight Arrow Connector 47">
              <a:extLst>
                <a:ext uri="{FF2B5EF4-FFF2-40B4-BE49-F238E27FC236}">
                  <a16:creationId xmlns:a16="http://schemas.microsoft.com/office/drawing/2014/main" id="{CD981518-6580-6546-404D-A87CDEE9FAE4}"/>
                </a:ext>
              </a:extLst>
            </p:cNvPr>
            <p:cNvCxnSpPr>
              <a:cxnSpLocks/>
            </p:cNvCxnSpPr>
            <p:nvPr/>
          </p:nvCxnSpPr>
          <p:spPr bwMode="auto">
            <a:xfrm>
              <a:off x="1317544" y="5588121"/>
              <a:ext cx="1491746" cy="0"/>
            </a:xfrm>
            <a:prstGeom prst="straightConnector1">
              <a:avLst/>
            </a:prstGeom>
            <a:solidFill>
              <a:srgbClr val="00AA55"/>
            </a:solidFill>
            <a:ln w="9525" cap="flat" cmpd="sng" algn="ctr">
              <a:solidFill>
                <a:srgbClr val="494949"/>
              </a:solidFill>
              <a:prstDash val="solid"/>
              <a:round/>
              <a:headEnd type="none" w="med" len="med"/>
              <a:tailEnd type="triangle"/>
            </a:ln>
            <a:effectLst/>
          </p:spPr>
        </p:cxnSp>
        <p:sp>
          <p:nvSpPr>
            <p:cNvPr id="49" name="Rectangle 48">
              <a:extLst>
                <a:ext uri="{FF2B5EF4-FFF2-40B4-BE49-F238E27FC236}">
                  <a16:creationId xmlns:a16="http://schemas.microsoft.com/office/drawing/2014/main" id="{BD822127-4648-AA22-C42F-506077DCA8CA}"/>
                </a:ext>
              </a:extLst>
            </p:cNvPr>
            <p:cNvSpPr/>
            <p:nvPr/>
          </p:nvSpPr>
          <p:spPr bwMode="auto">
            <a:xfrm>
              <a:off x="3240000" y="4968000"/>
              <a:ext cx="1800000" cy="576000"/>
            </a:xfrm>
            <a:prstGeom prst="rect">
              <a:avLst/>
            </a:prstGeom>
            <a:solidFill>
              <a:srgbClr val="08386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CA" sz="1400" b="0" i="0" u="none" strike="noStrike" kern="0" cap="none" spc="0" normalizeH="0" baseline="0" noProof="0">
                  <a:ln>
                    <a:noFill/>
                  </a:ln>
                  <a:solidFill>
                    <a:srgbClr val="FFFFFF"/>
                  </a:solidFill>
                  <a:effectLst/>
                  <a:uLnTx/>
                  <a:uFillTx/>
                  <a:latin typeface="Arial" charset="0"/>
                  <a:ea typeface="ヒラギノ角ゴ Pro W3" charset="-128"/>
                  <a:cs typeface="ヒラギノ角ゴ Pro W3" charset="-128"/>
                </a:rPr>
                <a:t>Seller-lessee</a:t>
              </a:r>
            </a:p>
          </p:txBody>
        </p:sp>
        <p:sp>
          <p:nvSpPr>
            <p:cNvPr id="50" name="Rectangle 49">
              <a:extLst>
                <a:ext uri="{FF2B5EF4-FFF2-40B4-BE49-F238E27FC236}">
                  <a16:creationId xmlns:a16="http://schemas.microsoft.com/office/drawing/2014/main" id="{80E61209-EBE7-CE05-01EA-2A91CA1C7876}"/>
                </a:ext>
              </a:extLst>
            </p:cNvPr>
            <p:cNvSpPr/>
            <p:nvPr/>
          </p:nvSpPr>
          <p:spPr bwMode="auto">
            <a:xfrm>
              <a:off x="3240000" y="5652000"/>
              <a:ext cx="1800000" cy="576000"/>
            </a:xfrm>
            <a:prstGeom prst="rect">
              <a:avLst/>
            </a:prstGeom>
            <a:solidFill>
              <a:srgbClr val="00AA5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CA" sz="1400" b="0" i="0" u="none" strike="noStrike" kern="0" cap="none" spc="0" normalizeH="0" baseline="0" noProof="0">
                  <a:ln>
                    <a:noFill/>
                  </a:ln>
                  <a:solidFill>
                    <a:srgbClr val="FFFFFF"/>
                  </a:solidFill>
                  <a:effectLst/>
                  <a:uLnTx/>
                  <a:uFillTx/>
                  <a:latin typeface="Arial" charset="0"/>
                  <a:ea typeface="ヒラギノ角ゴ Pro W3" charset="-128"/>
                  <a:cs typeface="ヒラギノ角ゴ Pro W3" charset="-128"/>
                </a:rPr>
                <a:t>Buyer-lessor</a:t>
              </a:r>
            </a:p>
          </p:txBody>
        </p:sp>
        <p:sp>
          <p:nvSpPr>
            <p:cNvPr id="51" name="Left Brace 50">
              <a:extLst>
                <a:ext uri="{FF2B5EF4-FFF2-40B4-BE49-F238E27FC236}">
                  <a16:creationId xmlns:a16="http://schemas.microsoft.com/office/drawing/2014/main" id="{27D744BF-C45A-F644-565E-968B934E3153}"/>
                </a:ext>
              </a:extLst>
            </p:cNvPr>
            <p:cNvSpPr/>
            <p:nvPr/>
          </p:nvSpPr>
          <p:spPr bwMode="auto">
            <a:xfrm>
              <a:off x="2808000" y="4918827"/>
              <a:ext cx="406568" cy="1340265"/>
            </a:xfrm>
            <a:prstGeom prst="leftBrace">
              <a:avLst/>
            </a:prstGeom>
            <a:noFill/>
            <a:ln w="9525" cap="flat" cmpd="sng" algn="ctr">
              <a:solidFill>
                <a:srgbClr val="49494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CA" sz="1400" b="0" i="0" u="none" strike="noStrike" kern="0" cap="none" spc="0" normalizeH="0" baseline="0" noProof="0">
                <a:ln>
                  <a:noFill/>
                </a:ln>
                <a:solidFill>
                  <a:srgbClr val="494949"/>
                </a:solidFill>
                <a:effectLst/>
                <a:uLnTx/>
                <a:uFillTx/>
                <a:latin typeface="Arial" charset="0"/>
                <a:ea typeface="ヒラギノ角ゴ Pro W3" charset="-128"/>
                <a:cs typeface="ヒラギノ角ゴ Pro W3" charset="-128"/>
              </a:endParaRPr>
            </a:p>
          </p:txBody>
        </p:sp>
        <p:sp>
          <p:nvSpPr>
            <p:cNvPr id="52" name="Rectangle 51">
              <a:extLst>
                <a:ext uri="{FF2B5EF4-FFF2-40B4-BE49-F238E27FC236}">
                  <a16:creationId xmlns:a16="http://schemas.microsoft.com/office/drawing/2014/main" id="{00174CE3-329D-283E-4EC6-2B455C45173D}"/>
                </a:ext>
              </a:extLst>
            </p:cNvPr>
            <p:cNvSpPr/>
            <p:nvPr/>
          </p:nvSpPr>
          <p:spPr bwMode="auto">
            <a:xfrm>
              <a:off x="7277098" y="2088000"/>
              <a:ext cx="4538994" cy="576000"/>
            </a:xfrm>
            <a:prstGeom prst="rect">
              <a:avLst/>
            </a:prstGeom>
            <a:solidFill>
              <a:srgbClr val="00A3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Arial" panose="020B0604020202020204"/>
                </a:rPr>
                <a:t>Proportion of the previous carrying amount of the asset that relates to the right of use</a:t>
              </a:r>
              <a:endParaRPr kumimoji="0" lang="en-CA" sz="1200" b="0" i="0" u="none" strike="noStrike" kern="0" cap="none" spc="0" normalizeH="0" baseline="0" noProof="0">
                <a:ln>
                  <a:noFill/>
                </a:ln>
                <a:solidFill>
                  <a:srgbClr val="FFFFFF"/>
                </a:solidFill>
                <a:effectLst/>
                <a:uLnTx/>
                <a:uFillTx/>
                <a:latin typeface="Arial" panose="020B0604020202020204"/>
                <a:ea typeface="ヒラギノ角ゴ Pro W3" charset="-128"/>
                <a:cs typeface="ヒラギノ角ゴ Pro W3" charset="-128"/>
              </a:endParaRPr>
            </a:p>
          </p:txBody>
        </p:sp>
        <p:sp>
          <p:nvSpPr>
            <p:cNvPr id="53" name="Rectangle 52">
              <a:extLst>
                <a:ext uri="{FF2B5EF4-FFF2-40B4-BE49-F238E27FC236}">
                  <a16:creationId xmlns:a16="http://schemas.microsoft.com/office/drawing/2014/main" id="{9B415F4F-B490-F4E0-9F60-BED7FFAE7A74}"/>
                </a:ext>
              </a:extLst>
            </p:cNvPr>
            <p:cNvSpPr/>
            <p:nvPr/>
          </p:nvSpPr>
          <p:spPr bwMode="auto">
            <a:xfrm>
              <a:off x="5184000" y="2088000"/>
              <a:ext cx="2016000" cy="576000"/>
            </a:xfrm>
            <a:prstGeom prst="rect">
              <a:avLst/>
            </a:prstGeom>
            <a:solidFill>
              <a:srgbClr val="870C2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CA" sz="1200" b="0" i="0" u="none" strike="noStrike" kern="0" cap="none" spc="0" normalizeH="0" baseline="0" noProof="0">
                  <a:ln>
                    <a:noFill/>
                  </a:ln>
                  <a:solidFill>
                    <a:srgbClr val="FFFFFF"/>
                  </a:solidFill>
                  <a:effectLst/>
                  <a:uLnTx/>
                  <a:uFillTx/>
                  <a:latin typeface="Arial" charset="0"/>
                  <a:ea typeface="ヒラギノ角ゴ Pro W3" charset="-128"/>
                  <a:cs typeface="ヒラギノ角ゴ Pro W3" charset="-128"/>
                </a:rPr>
                <a:t>Right-of-use asset</a:t>
              </a:r>
            </a:p>
          </p:txBody>
        </p:sp>
      </p:grpSp>
    </p:spTree>
    <p:extLst>
      <p:ext uri="{BB962C8B-B14F-4D97-AF65-F5344CB8AC3E}">
        <p14:creationId xmlns:p14="http://schemas.microsoft.com/office/powerpoint/2010/main" val="17149242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 (</a:t>
            </a:r>
            <a:r>
              <a:rPr lang="en-US" sz="2400" dirty="0" err="1">
                <a:solidFill>
                  <a:schemeClr val="bg1"/>
                </a:solidFill>
              </a:rPr>
              <a:t>IPsAS</a:t>
            </a:r>
            <a:r>
              <a:rPr lang="en-US" sz="2400" dirty="0">
                <a:solidFill>
                  <a:schemeClr val="bg1"/>
                </a:solidFill>
              </a:rPr>
              <a:t> 43)</a:t>
            </a:r>
          </a:p>
        </p:txBody>
      </p:sp>
      <p:sp>
        <p:nvSpPr>
          <p:cNvPr id="7" name="TextBox 6"/>
          <p:cNvSpPr txBox="1"/>
          <p:nvPr/>
        </p:nvSpPr>
        <p:spPr>
          <a:xfrm>
            <a:off x="495300" y="881956"/>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Questions and Discussion</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4"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05284" y="1532707"/>
            <a:ext cx="7672667" cy="2309949"/>
          </a:xfrm>
          <a:prstGeom prst="rect">
            <a:avLst/>
          </a:prstGeom>
          <a:noFill/>
        </p:spPr>
      </p:pic>
      <p:sp>
        <p:nvSpPr>
          <p:cNvPr id="8" name="Rectangle 7"/>
          <p:cNvSpPr/>
          <p:nvPr/>
        </p:nvSpPr>
        <p:spPr>
          <a:xfrm>
            <a:off x="605284" y="4139464"/>
            <a:ext cx="4572000" cy="707886"/>
          </a:xfrm>
          <a:prstGeom prst="rect">
            <a:avLst/>
          </a:prstGeom>
        </p:spPr>
        <p:txBody>
          <a:bodyPr>
            <a:spAutoFit/>
          </a:bodyPr>
          <a:lstStyle/>
          <a:p>
            <a:pPr marL="34290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webpage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3330363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 (IPSAS 43)</a:t>
            </a:r>
          </a:p>
        </p:txBody>
      </p:sp>
      <p:sp>
        <p:nvSpPr>
          <p:cNvPr id="7" name="TextBox 6"/>
          <p:cNvSpPr txBox="1"/>
          <p:nvPr/>
        </p:nvSpPr>
        <p:spPr>
          <a:xfrm>
            <a:off x="495300" y="841479"/>
            <a:ext cx="8089900"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Accounting models used in IPSAS 43</a:t>
            </a:r>
            <a:endParaRPr lang="en-US" sz="2000" dirty="0">
              <a:solidFill>
                <a:schemeClr val="bg1">
                  <a:lumMod val="50000"/>
                </a:schemeClr>
              </a:solidFill>
              <a:latin typeface="Arial" panose="020B0604020202020204" pitchFamily="34" charset="0"/>
              <a:cs typeface="Arial" panose="020B0604020202020204" pitchFamily="34" charset="0"/>
            </a:endParaRPr>
          </a:p>
        </p:txBody>
      </p:sp>
      <p:graphicFrame>
        <p:nvGraphicFramePr>
          <p:cNvPr id="2" name="Content Placeholder 3">
            <a:extLst>
              <a:ext uri="{FF2B5EF4-FFF2-40B4-BE49-F238E27FC236}">
                <a16:creationId xmlns:a16="http://schemas.microsoft.com/office/drawing/2014/main" id="{A784630E-9D8C-F7EF-FDD8-22245F43A690}"/>
              </a:ext>
            </a:extLst>
          </p:cNvPr>
          <p:cNvGraphicFramePr>
            <a:graphicFrameLocks/>
          </p:cNvGraphicFramePr>
          <p:nvPr>
            <p:extLst>
              <p:ext uri="{D42A27DB-BD31-4B8C-83A1-F6EECF244321}">
                <p14:modId xmlns:p14="http://schemas.microsoft.com/office/powerpoint/2010/main" val="2629779207"/>
              </p:ext>
            </p:extLst>
          </p:nvPr>
        </p:nvGraphicFramePr>
        <p:xfrm>
          <a:off x="343401" y="1460501"/>
          <a:ext cx="8171333" cy="37800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2910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 (IPSAS 43)</a:t>
            </a:r>
          </a:p>
        </p:txBody>
      </p:sp>
      <p:sp>
        <p:nvSpPr>
          <p:cNvPr id="7" name="TextBox 6"/>
          <p:cNvSpPr txBox="1"/>
          <p:nvPr/>
        </p:nvSpPr>
        <p:spPr>
          <a:xfrm>
            <a:off x="495300" y="841479"/>
            <a:ext cx="8089900" cy="4503797"/>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Definitions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GB" sz="2000" kern="0" dirty="0">
                <a:solidFill>
                  <a:srgbClr val="000000">
                    <a:lumMod val="65000"/>
                    <a:lumOff val="35000"/>
                  </a:srgbClr>
                </a:solidFill>
                <a:latin typeface="Arial"/>
                <a:ea typeface="ＭＳ Ｐゴシック" charset="0"/>
              </a:rPr>
              <a:t>A </a:t>
            </a:r>
            <a:r>
              <a:rPr lang="en-GB" sz="2000" b="1" kern="0" dirty="0">
                <a:solidFill>
                  <a:srgbClr val="000000">
                    <a:lumMod val="65000"/>
                    <a:lumOff val="35000"/>
                  </a:srgbClr>
                </a:solidFill>
                <a:latin typeface="Arial"/>
                <a:ea typeface="ＭＳ Ｐゴシック" charset="0"/>
              </a:rPr>
              <a:t>lease</a:t>
            </a:r>
            <a:r>
              <a:rPr lang="en-GB" sz="2000" kern="0" dirty="0">
                <a:solidFill>
                  <a:srgbClr val="000000">
                    <a:lumMod val="65000"/>
                    <a:lumOff val="35000"/>
                  </a:srgbClr>
                </a:solidFill>
                <a:latin typeface="Arial"/>
                <a:ea typeface="ＭＳ Ｐゴシック" charset="0"/>
              </a:rPr>
              <a:t> is a contract, or part of a contract, that conveys the right to use an asset (the underlying asset) for a period of time in exchange for consideration.</a:t>
            </a:r>
          </a:p>
          <a:p>
            <a:pPr marL="342900" lvl="0" indent="-342900" defTabSz="914400" fontAlgn="base">
              <a:spcBef>
                <a:spcPts val="776"/>
              </a:spcBef>
              <a:spcAft>
                <a:spcPct val="0"/>
              </a:spcAft>
              <a:buFontTx/>
              <a:buChar char="•"/>
            </a:pPr>
            <a:r>
              <a:rPr lang="en-GB" sz="2000" b="1" kern="0" dirty="0">
                <a:solidFill>
                  <a:srgbClr val="000000">
                    <a:lumMod val="65000"/>
                    <a:lumOff val="35000"/>
                  </a:srgbClr>
                </a:solidFill>
                <a:latin typeface="Arial"/>
                <a:ea typeface="ＭＳ Ｐゴシック" charset="0"/>
              </a:rPr>
              <a:t>Underlying asset </a:t>
            </a:r>
            <a:r>
              <a:rPr lang="en-GB" sz="2000" kern="0" dirty="0">
                <a:solidFill>
                  <a:srgbClr val="000000">
                    <a:lumMod val="65000"/>
                    <a:lumOff val="35000"/>
                  </a:srgbClr>
                </a:solidFill>
                <a:latin typeface="Arial"/>
                <a:ea typeface="ＭＳ Ｐゴシック" charset="0"/>
              </a:rPr>
              <a:t>is an asset that is the subject of a lease, for which the right to use that asset has been provided by a lessor to a lessee.</a:t>
            </a:r>
          </a:p>
          <a:p>
            <a:pPr marL="342900" lvl="0" indent="-342900" defTabSz="914400" fontAlgn="base">
              <a:spcBef>
                <a:spcPts val="776"/>
              </a:spcBef>
              <a:spcAft>
                <a:spcPct val="0"/>
              </a:spcAft>
              <a:buFontTx/>
              <a:buChar char="•"/>
            </a:pPr>
            <a:r>
              <a:rPr lang="en-GB" sz="2000" kern="0" dirty="0">
                <a:solidFill>
                  <a:srgbClr val="000000">
                    <a:lumMod val="65000"/>
                    <a:lumOff val="35000"/>
                  </a:srgbClr>
                </a:solidFill>
                <a:latin typeface="Arial"/>
                <a:ea typeface="ＭＳ Ｐゴシック" charset="0"/>
              </a:rPr>
              <a:t>A </a:t>
            </a:r>
            <a:r>
              <a:rPr lang="en-GB" sz="2000" b="1" kern="0" dirty="0">
                <a:solidFill>
                  <a:srgbClr val="000000">
                    <a:lumMod val="65000"/>
                    <a:lumOff val="35000"/>
                  </a:srgbClr>
                </a:solidFill>
                <a:latin typeface="Arial"/>
                <a:ea typeface="ＭＳ Ｐゴシック" charset="0"/>
              </a:rPr>
              <a:t>right-of-use asset </a:t>
            </a:r>
            <a:r>
              <a:rPr lang="en-GB" sz="2000" kern="0" dirty="0">
                <a:solidFill>
                  <a:srgbClr val="000000">
                    <a:lumMod val="65000"/>
                    <a:lumOff val="35000"/>
                  </a:srgbClr>
                </a:solidFill>
                <a:latin typeface="Arial"/>
                <a:ea typeface="ＭＳ Ｐゴシック" charset="0"/>
              </a:rPr>
              <a:t>is an asset that represents a lessee’s right to use an underlying asset for the lease term.</a:t>
            </a:r>
          </a:p>
          <a:p>
            <a:pPr marL="342900" indent="-342900" defTabSz="914400" fontAlgn="base">
              <a:spcBef>
                <a:spcPts val="776"/>
              </a:spcBef>
              <a:spcAft>
                <a:spcPct val="0"/>
              </a:spcAft>
              <a:buFontTx/>
              <a:buChar char="•"/>
            </a:pPr>
            <a:r>
              <a:rPr lang="en-GB" sz="2000" b="1" kern="0" dirty="0">
                <a:solidFill>
                  <a:srgbClr val="000000">
                    <a:lumMod val="65000"/>
                    <a:lumOff val="35000"/>
                  </a:srgbClr>
                </a:solidFill>
                <a:latin typeface="Arial"/>
                <a:ea typeface="ＭＳ Ｐゴシック" charset="0"/>
              </a:rPr>
              <a:t>Period of use</a:t>
            </a:r>
            <a:r>
              <a:rPr lang="en-GB" sz="2000" kern="0" dirty="0">
                <a:solidFill>
                  <a:srgbClr val="000000">
                    <a:lumMod val="65000"/>
                    <a:lumOff val="35000"/>
                  </a:srgbClr>
                </a:solidFill>
                <a:latin typeface="Arial"/>
                <a:ea typeface="ＭＳ Ｐゴシック" charset="0"/>
              </a:rPr>
              <a:t> is the total period of time that an asset is used to fulfil a contract with a customer (including any non-consecutive periods of time).</a:t>
            </a:r>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8006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 (IPSAS 43)</a:t>
            </a:r>
          </a:p>
        </p:txBody>
      </p:sp>
      <p:sp>
        <p:nvSpPr>
          <p:cNvPr id="7" name="TextBox 6"/>
          <p:cNvSpPr txBox="1"/>
          <p:nvPr/>
        </p:nvSpPr>
        <p:spPr>
          <a:xfrm>
            <a:off x="495300" y="703831"/>
            <a:ext cx="8089900" cy="5232202"/>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Identifying a Lease</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GB" sz="2000" kern="0" dirty="0">
                <a:solidFill>
                  <a:srgbClr val="000000">
                    <a:lumMod val="65000"/>
                    <a:lumOff val="35000"/>
                  </a:srgbClr>
                </a:solidFill>
                <a:latin typeface="Arial"/>
                <a:ea typeface="ＭＳ Ｐゴシック" charset="0"/>
              </a:rPr>
              <a:t>At inception of a contract, an entity should assess whether the contract is, or contains, a lease. A contract is, or contains, a lease if the contract conveys the right to control the use of an identified asset for a period of time in exchange for consideration.</a:t>
            </a:r>
          </a:p>
          <a:p>
            <a:pPr marL="342900" indent="-342900" defTabSz="914400" fontAlgn="base">
              <a:spcBef>
                <a:spcPts val="776"/>
              </a:spcBef>
              <a:spcAft>
                <a:spcPct val="0"/>
              </a:spcAft>
              <a:buFontTx/>
              <a:buChar char="•"/>
            </a:pPr>
            <a:r>
              <a:rPr lang="en-GB" sz="2000" kern="0" dirty="0">
                <a:solidFill>
                  <a:srgbClr val="000000">
                    <a:lumMod val="65000"/>
                    <a:lumOff val="35000"/>
                  </a:srgbClr>
                </a:solidFill>
                <a:latin typeface="Arial"/>
                <a:ea typeface="ＭＳ Ｐゴシック" charset="0"/>
              </a:rPr>
              <a:t>An entity shall assess whether, throughout the period of use, the customer has both of the following:</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The right to obtain substantially all of the economic benefits or service potential from use of the identified asset; and</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The right to direct the use of the identified asset.</a:t>
            </a:r>
          </a:p>
          <a:p>
            <a:pPr marL="342900" indent="-342900" defTabSz="914400" fontAlgn="base">
              <a:spcBef>
                <a:spcPts val="776"/>
              </a:spcBef>
              <a:spcAft>
                <a:spcPct val="0"/>
              </a:spcAft>
              <a:buFontTx/>
              <a:buChar char="•"/>
            </a:pPr>
            <a:r>
              <a:rPr lang="en-GB" sz="2000" kern="0" dirty="0">
                <a:solidFill>
                  <a:srgbClr val="000000">
                    <a:lumMod val="65000"/>
                    <a:lumOff val="35000"/>
                  </a:srgbClr>
                </a:solidFill>
                <a:latin typeface="Arial"/>
                <a:ea typeface="ＭＳ Ｐゴシック" charset="0"/>
              </a:rPr>
              <a:t>If the customer has the right to control the use of an identified asset for only a portion of the term of the contract, the contract contains a lease for that portion of the term.</a:t>
            </a:r>
          </a:p>
          <a:p>
            <a:pPr marL="342900" indent="-342900" defTabSz="914400" fontAlgn="base">
              <a:spcBef>
                <a:spcPts val="776"/>
              </a:spcBef>
              <a:spcAft>
                <a:spcPct val="0"/>
              </a:spcAft>
              <a:buFontTx/>
              <a:buChar char="•"/>
            </a:pPr>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1932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 (IPSAS 43)</a:t>
            </a:r>
          </a:p>
        </p:txBody>
      </p:sp>
      <p:sp>
        <p:nvSpPr>
          <p:cNvPr id="7" name="TextBox 6"/>
          <p:cNvSpPr txBox="1"/>
          <p:nvPr/>
        </p:nvSpPr>
        <p:spPr>
          <a:xfrm>
            <a:off x="495300" y="841479"/>
            <a:ext cx="8089900" cy="484235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Separating Components of a Contract</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6"/>
              </a:spcBef>
              <a:spcAft>
                <a:spcPct val="0"/>
              </a:spcAft>
              <a:buFontTx/>
              <a:buChar char="•"/>
            </a:pPr>
            <a:r>
              <a:rPr lang="en-GB" sz="2000" kern="0" dirty="0">
                <a:solidFill>
                  <a:srgbClr val="000000">
                    <a:lumMod val="65000"/>
                    <a:lumOff val="35000"/>
                  </a:srgbClr>
                </a:solidFill>
                <a:latin typeface="Arial"/>
                <a:ea typeface="ＭＳ Ｐゴシック" charset="0"/>
              </a:rPr>
              <a:t>General treatment:</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Account for each lease component within the contract as a lease separately from non-lease components of the contract</a:t>
            </a:r>
          </a:p>
          <a:p>
            <a:pPr marL="800100" lvl="1" indent="-342900" defTabSz="914400" fontAlgn="base">
              <a:spcBef>
                <a:spcPts val="776"/>
              </a:spcBef>
              <a:spcAft>
                <a:spcPct val="0"/>
              </a:spcAft>
              <a:buFontTx/>
              <a:buChar char="•"/>
            </a:pPr>
            <a:r>
              <a:rPr lang="en-GB" b="1" kern="0" dirty="0">
                <a:solidFill>
                  <a:srgbClr val="000000">
                    <a:lumMod val="65000"/>
                    <a:lumOff val="35000"/>
                  </a:srgbClr>
                </a:solidFill>
                <a:latin typeface="Arial"/>
                <a:ea typeface="ＭＳ Ｐゴシック" charset="0"/>
              </a:rPr>
              <a:t>Lessee</a:t>
            </a:r>
            <a:r>
              <a:rPr lang="en-GB" kern="0" dirty="0">
                <a:solidFill>
                  <a:srgbClr val="000000">
                    <a:lumMod val="65000"/>
                    <a:lumOff val="35000"/>
                  </a:srgbClr>
                </a:solidFill>
                <a:latin typeface="Arial"/>
                <a:ea typeface="ＭＳ Ｐゴシック" charset="0"/>
              </a:rPr>
              <a:t> allocates the consideration based on the relative stand-alone price of the lease component and non-lease components</a:t>
            </a:r>
          </a:p>
          <a:p>
            <a:pPr marL="800100" lvl="1" indent="-342900" defTabSz="914400" fontAlgn="base">
              <a:spcBef>
                <a:spcPts val="776"/>
              </a:spcBef>
              <a:spcAft>
                <a:spcPct val="0"/>
              </a:spcAft>
              <a:buFontTx/>
              <a:buChar char="•"/>
            </a:pPr>
            <a:r>
              <a:rPr lang="en-GB" b="1" kern="0" dirty="0">
                <a:solidFill>
                  <a:srgbClr val="000000">
                    <a:lumMod val="65000"/>
                    <a:lumOff val="35000"/>
                  </a:srgbClr>
                </a:solidFill>
                <a:latin typeface="Arial"/>
                <a:ea typeface="ＭＳ Ｐゴシック" charset="0"/>
              </a:rPr>
              <a:t>Lessor</a:t>
            </a:r>
            <a:r>
              <a:rPr lang="en-GB" kern="0" dirty="0">
                <a:solidFill>
                  <a:srgbClr val="000000">
                    <a:lumMod val="65000"/>
                    <a:lumOff val="35000"/>
                  </a:srgbClr>
                </a:solidFill>
                <a:latin typeface="Arial"/>
                <a:ea typeface="ＭＳ Ｐゴシック" charset="0"/>
              </a:rPr>
              <a:t> allocates the consideration to the lease and non-lease components by applying IPSAS 47, </a:t>
            </a:r>
            <a:r>
              <a:rPr lang="en-GB" i="1" kern="0" dirty="0">
                <a:solidFill>
                  <a:srgbClr val="000000">
                    <a:lumMod val="65000"/>
                    <a:lumOff val="35000"/>
                  </a:srgbClr>
                </a:solidFill>
                <a:latin typeface="Arial"/>
                <a:ea typeface="ＭＳ Ｐゴシック" charset="0"/>
              </a:rPr>
              <a:t>Revenue</a:t>
            </a:r>
            <a:endParaRPr lang="en-GB" kern="0" dirty="0">
              <a:solidFill>
                <a:srgbClr val="000000">
                  <a:lumMod val="65000"/>
                  <a:lumOff val="35000"/>
                </a:srgbClr>
              </a:solidFill>
              <a:latin typeface="Arial"/>
              <a:ea typeface="ＭＳ Ｐゴシック" charset="0"/>
            </a:endParaRPr>
          </a:p>
          <a:p>
            <a:pPr marL="342900" indent="-342900" defTabSz="914400" fontAlgn="base">
              <a:spcBef>
                <a:spcPts val="776"/>
              </a:spcBef>
              <a:spcAft>
                <a:spcPct val="0"/>
              </a:spcAft>
              <a:buFontTx/>
              <a:buChar char="•"/>
            </a:pPr>
            <a:r>
              <a:rPr lang="en-GB" sz="2000" kern="0" dirty="0">
                <a:solidFill>
                  <a:srgbClr val="000000">
                    <a:lumMod val="65000"/>
                    <a:lumOff val="35000"/>
                  </a:srgbClr>
                </a:solidFill>
                <a:latin typeface="Arial"/>
                <a:ea typeface="ＭＳ Ｐゴシック" charset="0"/>
              </a:rPr>
              <a:t>Practical expedient:</a:t>
            </a:r>
          </a:p>
          <a:p>
            <a:pPr marL="800100" lvl="1" indent="-342900" defTabSz="914400" fontAlgn="base">
              <a:spcBef>
                <a:spcPts val="776"/>
              </a:spcBef>
              <a:spcAft>
                <a:spcPct val="0"/>
              </a:spcAft>
              <a:buFontTx/>
              <a:buChar char="•"/>
            </a:pPr>
            <a:r>
              <a:rPr lang="en-GB" b="1" kern="0" dirty="0">
                <a:solidFill>
                  <a:srgbClr val="000000">
                    <a:lumMod val="65000"/>
                    <a:lumOff val="35000"/>
                  </a:srgbClr>
                </a:solidFill>
                <a:latin typeface="Arial"/>
                <a:ea typeface="ＭＳ Ｐゴシック" charset="0"/>
              </a:rPr>
              <a:t>Lessee</a:t>
            </a:r>
            <a:r>
              <a:rPr lang="en-GB" kern="0" dirty="0">
                <a:solidFill>
                  <a:srgbClr val="000000">
                    <a:lumMod val="65000"/>
                    <a:lumOff val="35000"/>
                  </a:srgbClr>
                </a:solidFill>
                <a:latin typeface="Arial"/>
                <a:ea typeface="ＭＳ Ｐゴシック" charset="0"/>
              </a:rPr>
              <a:t> may elect, by class of underlying asset, to account for each lease component and any associated non-lease components as a single lease component.</a:t>
            </a:r>
          </a:p>
          <a:p>
            <a:pPr marL="342900" lvl="0" indent="-342900" defTabSz="914400" fontAlgn="base">
              <a:spcBef>
                <a:spcPts val="776"/>
              </a:spcBef>
              <a:spcAft>
                <a:spcPct val="0"/>
              </a:spcAft>
              <a:buFontTx/>
              <a:buChar char="•"/>
            </a:pPr>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8702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 (IPSAS 43)</a:t>
            </a:r>
          </a:p>
        </p:txBody>
      </p:sp>
      <p:sp>
        <p:nvSpPr>
          <p:cNvPr id="7" name="TextBox 6"/>
          <p:cNvSpPr txBox="1"/>
          <p:nvPr/>
        </p:nvSpPr>
        <p:spPr>
          <a:xfrm>
            <a:off x="495300" y="841479"/>
            <a:ext cx="8089900" cy="448327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Lease Term</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The lease term is the non-cancellable period of a lease, together with both:</a:t>
            </a:r>
          </a:p>
          <a:p>
            <a:pPr marL="800100" lvl="1" indent="-342900" defTabSz="914400" fontAlgn="base">
              <a:spcBef>
                <a:spcPts val="776"/>
              </a:spcBef>
              <a:spcAft>
                <a:spcPct val="0"/>
              </a:spcAft>
              <a:buFontTx/>
              <a:buChar char="•"/>
            </a:pPr>
            <a:r>
              <a:rPr lang="en-GB" dirty="0">
                <a:solidFill>
                  <a:schemeClr val="bg1">
                    <a:lumMod val="50000"/>
                  </a:schemeClr>
                </a:solidFill>
                <a:latin typeface="Arial" panose="020B0604020202020204" pitchFamily="34" charset="0"/>
                <a:cs typeface="Arial" panose="020B0604020202020204" pitchFamily="34" charset="0"/>
              </a:rPr>
              <a:t>Periods covered by an option to extend the lease if the lessee is reasonably certain to exercise that option; and</a:t>
            </a:r>
          </a:p>
          <a:p>
            <a:pPr marL="800100" lvl="1" indent="-342900" defTabSz="914400" fontAlgn="base">
              <a:spcBef>
                <a:spcPts val="776"/>
              </a:spcBef>
              <a:spcAft>
                <a:spcPct val="0"/>
              </a:spcAft>
              <a:buFontTx/>
              <a:buChar char="•"/>
            </a:pPr>
            <a:r>
              <a:rPr lang="en-GB" dirty="0">
                <a:solidFill>
                  <a:schemeClr val="bg1">
                    <a:lumMod val="50000"/>
                  </a:schemeClr>
                </a:solidFill>
                <a:latin typeface="Arial" panose="020B0604020202020204" pitchFamily="34" charset="0"/>
                <a:cs typeface="Arial" panose="020B0604020202020204" pitchFamily="34" charset="0"/>
              </a:rPr>
              <a:t>Periods covered by an option to terminate the lease if the lessee is reasonably certain not to exercise that option.</a:t>
            </a:r>
          </a:p>
          <a:p>
            <a:pPr marL="342900" lvl="0" indent="-342900" defTabSz="914400" fontAlgn="base">
              <a:spcBef>
                <a:spcPts val="776"/>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Reasonably certain – consider all relevant facts and circumstances that create an economic incentive for the lessee to exercise the option to extend the lease, or not to exercise the option to terminate the lease.</a:t>
            </a:r>
          </a:p>
          <a:p>
            <a:pPr marL="342900" lvl="0" indent="-342900" defTabSz="914400" fontAlgn="base">
              <a:spcBef>
                <a:spcPts val="776"/>
              </a:spcBef>
              <a:spcAft>
                <a:spcPct val="0"/>
              </a:spcAft>
              <a:buFontTx/>
              <a:buChar char="•"/>
            </a:pPr>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7131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 (IPSAS 43)</a:t>
            </a:r>
          </a:p>
        </p:txBody>
      </p:sp>
      <p:sp>
        <p:nvSpPr>
          <p:cNvPr id="7" name="TextBox 6"/>
          <p:cNvSpPr txBox="1"/>
          <p:nvPr/>
        </p:nvSpPr>
        <p:spPr>
          <a:xfrm>
            <a:off x="495300" y="841479"/>
            <a:ext cx="8089900" cy="368306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Lessee Accounting: Recognition</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GB" sz="2000" b="1" dirty="0">
                <a:solidFill>
                  <a:schemeClr val="bg1">
                    <a:lumMod val="50000"/>
                  </a:schemeClr>
                </a:solidFill>
                <a:latin typeface="Arial" panose="020B0604020202020204" pitchFamily="34" charset="0"/>
                <a:cs typeface="Arial" panose="020B0604020202020204" pitchFamily="34" charset="0"/>
              </a:rPr>
              <a:t>At the commencement date, a lessee shall recognize a right-of-use asset and a lease liability.</a:t>
            </a:r>
          </a:p>
          <a:p>
            <a:pPr marL="342900" lvl="0" indent="-342900" defTabSz="914400" fontAlgn="base">
              <a:spcBef>
                <a:spcPts val="776"/>
              </a:spcBef>
              <a:spcAft>
                <a:spcPct val="0"/>
              </a:spcAft>
              <a:buFontTx/>
              <a:buChar char="•"/>
            </a:pPr>
            <a:endParaRPr lang="en-GB" sz="20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dirty="0">
                <a:solidFill>
                  <a:schemeClr val="bg1">
                    <a:lumMod val="50000"/>
                  </a:schemeClr>
                </a:solidFill>
                <a:latin typeface="Arial" panose="020B0604020202020204" pitchFamily="34" charset="0"/>
                <a:cs typeface="Arial" panose="020B0604020202020204" pitchFamily="34" charset="0"/>
              </a:rPr>
              <a:t>Definitions:</a:t>
            </a:r>
          </a:p>
          <a:p>
            <a:pPr marL="800100" lvl="1" indent="-342900" defTabSz="914400" fontAlgn="base">
              <a:spcBef>
                <a:spcPts val="776"/>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A </a:t>
            </a:r>
            <a:r>
              <a:rPr lang="en-GB" sz="2000" b="1" dirty="0">
                <a:solidFill>
                  <a:schemeClr val="bg1">
                    <a:lumMod val="50000"/>
                  </a:schemeClr>
                </a:solidFill>
                <a:latin typeface="Arial" panose="020B0604020202020204" pitchFamily="34" charset="0"/>
                <a:cs typeface="Arial" panose="020B0604020202020204" pitchFamily="34" charset="0"/>
              </a:rPr>
              <a:t>right-of-use asset</a:t>
            </a:r>
            <a:r>
              <a:rPr lang="en-GB" sz="2000" dirty="0">
                <a:solidFill>
                  <a:schemeClr val="bg1">
                    <a:lumMod val="50000"/>
                  </a:schemeClr>
                </a:solidFill>
                <a:latin typeface="Arial" panose="020B0604020202020204" pitchFamily="34" charset="0"/>
                <a:cs typeface="Arial" panose="020B0604020202020204" pitchFamily="34" charset="0"/>
              </a:rPr>
              <a:t> is an asset that represents a lessee’s right to use an underlying asset for the lease term.</a:t>
            </a:r>
          </a:p>
          <a:p>
            <a:pPr marL="800100" lvl="1" indent="-342900" defTabSz="914400" fontAlgn="base">
              <a:spcBef>
                <a:spcPts val="776"/>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The </a:t>
            </a:r>
            <a:r>
              <a:rPr lang="en-GB" sz="2000" b="1" dirty="0">
                <a:solidFill>
                  <a:schemeClr val="bg1">
                    <a:lumMod val="50000"/>
                  </a:schemeClr>
                </a:solidFill>
                <a:latin typeface="Arial" panose="020B0604020202020204" pitchFamily="34" charset="0"/>
                <a:cs typeface="Arial" panose="020B0604020202020204" pitchFamily="34" charset="0"/>
              </a:rPr>
              <a:t>commencement date</a:t>
            </a:r>
            <a:r>
              <a:rPr lang="en-GB" sz="2000" dirty="0">
                <a:solidFill>
                  <a:schemeClr val="bg1">
                    <a:lumMod val="50000"/>
                  </a:schemeClr>
                </a:solidFill>
                <a:latin typeface="Arial" panose="020B0604020202020204" pitchFamily="34" charset="0"/>
                <a:cs typeface="Arial" panose="020B0604020202020204" pitchFamily="34" charset="0"/>
              </a:rPr>
              <a:t> is the date on which a lessor makes an underlying asset available for use by a lessee.</a:t>
            </a:r>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9654588"/>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5f5a3eb-0a2d-4d6a-9165-21ef9946a014" xsi:nil="true"/>
    <lcf76f155ced4ddcb4097134ff3c332f xmlns="bb3cf181-f6d2-45cb-ba57-c6cc2309bf63">
      <Terms xmlns="http://schemas.microsoft.com/office/infopath/2007/PartnerControls"/>
    </lcf76f155ced4ddcb4097134ff3c332f>
    <Topics xmlns="bb3cf181-f6d2-45cb-ba57-c6cc2309bf63">General</Topics>
    <Topics_x0028_2_x0029_ xmlns="bb3cf181-f6d2-45cb-ba57-c6cc2309bf63" xsi:nil="true"/>
    <HostOrganization xmlns="bb3cf181-f6d2-45cb-ba57-c6cc2309bf6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1F8DCD50FF2440ACBA5E255C179837" ma:contentTypeVersion="23" ma:contentTypeDescription="Create a new document." ma:contentTypeScope="" ma:versionID="68bc911116ef52a95c7383312ea49dda">
  <xsd:schema xmlns:xsd="http://www.w3.org/2001/XMLSchema" xmlns:xs="http://www.w3.org/2001/XMLSchema" xmlns:p="http://schemas.microsoft.com/office/2006/metadata/properties" xmlns:ns2="bb3cf181-f6d2-45cb-ba57-c6cc2309bf63" xmlns:ns3="a5f5a3eb-0a2d-4d6a-9165-21ef9946a014" targetNamespace="http://schemas.microsoft.com/office/2006/metadata/properties" ma:root="true" ma:fieldsID="587de48e0ec5e1cd7e4d4562d436ed62" ns2:_="" ns3:_="">
    <xsd:import namespace="bb3cf181-f6d2-45cb-ba57-c6cc2309bf63"/>
    <xsd:import namespace="a5f5a3eb-0a2d-4d6a-9165-21ef9946a014"/>
    <xsd:element name="properties">
      <xsd:complexType>
        <xsd:sequence>
          <xsd:element name="documentManagement">
            <xsd:complexType>
              <xsd:all>
                <xsd:element ref="ns2:Topics" minOccurs="0"/>
                <xsd:element ref="ns2:Topics_x0028_2_x0029_" minOccurs="0"/>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HostOrganiz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3cf181-f6d2-45cb-ba57-c6cc2309bf63" elementFormDefault="qualified">
    <xsd:import namespace="http://schemas.microsoft.com/office/2006/documentManagement/types"/>
    <xsd:import namespace="http://schemas.microsoft.com/office/infopath/2007/PartnerControls"/>
    <xsd:element name="Topics" ma:index="3" nillable="true" ma:displayName="Topics" ma:default="General" ma:format="Dropdown" ma:internalName="Topics" ma:readOnly="false">
      <xsd:simpleType>
        <xsd:restriction base="dms:Text">
          <xsd:maxLength value="255"/>
        </xsd:restriction>
      </xsd:simpleType>
    </xsd:element>
    <xsd:element name="Topics_x0028_2_x0029_" ma:index="4" nillable="true" ma:displayName="Topics (2)" ma:format="Dropdown" ma:internalName="Topics_x0028_2_x0029_">
      <xsd:complexType>
        <xsd:complexContent>
          <xsd:extension base="dms:MultiChoiceFillIn">
            <xsd:sequence>
              <xsd:element name="Value" maxOccurs="unbounded" minOccurs="0" nillable="true">
                <xsd:simpleType>
                  <xsd:union memberTypes="dms:Text">
                    <xsd:simpleType>
                      <xsd:restriction base="dms:Choice">
                        <xsd:enumeration value="Public Sector"/>
                        <xsd:enumeration value="Sustainability"/>
                        <xsd:enumeration value="Digitalization"/>
                        <xsd:enumeration value="Anti-Corruption"/>
                        <xsd:enumeration value="SME/SMP"/>
                        <xsd:enumeration value="Audit Quality"/>
                        <xsd:enumeration value="Attractiveness of the Profession"/>
                        <xsd:enumeration value="Integrated Mindset"/>
                        <xsd:enumeration value="IMPACT"/>
                        <xsd:enumeration value="Capacity Building"/>
                      </xsd:restriction>
                    </xsd:simpleType>
                  </xsd:union>
                </xsd:simpleType>
              </xsd:element>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hidden="true"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MediaServiceLocation" ma:index="18" nillable="true" ma:displayName="Location" ma:hidden="true"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hidden="true" ma:internalName="MediaServiceKeyPoint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HostOrganization" ma:index="26" nillable="true" ma:displayName="Host Organization" ma:format="Dropdown" ma:internalName="HostOrganization">
      <xsd:complexType>
        <xsd:complexContent>
          <xsd:extension base="dms:MultiChoice">
            <xsd:sequence>
              <xsd:element name="Value" maxOccurs="unbounded" minOccurs="0" nillable="true">
                <xsd:simpleType>
                  <xsd:restriction base="dms:Choice">
                    <xsd:enumeration value="ICAB (Bangladesh)"/>
                    <xsd:enumeration value="ICAP (Pakistan)"/>
                    <xsd:enumeration value="AFAA (Arab Federation)"/>
                    <xsd:enumeration value="ICAI (India)"/>
                    <xsd:enumeration value="NBAA (Tanzania)"/>
                    <xsd:enumeration value="PAFA"/>
                    <xsd:enumeration value="CAPA"/>
                    <xsd:enumeration value="FIDEF"/>
                    <xsd:enumeration value="World Bank"/>
                    <xsd:enumeration value="ICAI (India)"/>
                  </xsd:restriction>
                </xsd:simpleType>
              </xsd:element>
            </xsd:sequence>
          </xsd:extension>
        </xsd:complexContent>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f7cc8cff-5d31-4a56-b24b-a9f0825dd0ce}" ma:internalName="TaxCatchAll" ma:readOnly="false"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AF4859-6FA4-4BF6-812E-4FBBD038E4A0}">
  <ds:schemaRefs>
    <ds:schemaRef ds:uri="http://purl.org/dc/elements/1.1/"/>
    <ds:schemaRef ds:uri="http://purl.org/dc/terms/"/>
    <ds:schemaRef ds:uri="f3fb5b01-bf45-4b65-8774-ae7fcc377625"/>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dcmitype/"/>
    <ds:schemaRef ds:uri="d3ac02cf-6679-4554-901c-1b28d4a0203e"/>
    <ds:schemaRef ds:uri="a5f5a3eb-0a2d-4d6a-9165-21ef9946a014"/>
    <ds:schemaRef ds:uri="bb3cf181-f6d2-45cb-ba57-c6cc2309bf63"/>
  </ds:schemaRefs>
</ds:datastoreItem>
</file>

<file path=customXml/itemProps2.xml><?xml version="1.0" encoding="utf-8"?>
<ds:datastoreItem xmlns:ds="http://schemas.openxmlformats.org/officeDocument/2006/customXml" ds:itemID="{3FAC0260-B3DE-43C3-9B39-BDF636FCB9F2}">
  <ds:schemaRefs>
    <ds:schemaRef ds:uri="http://schemas.microsoft.com/sharepoint/v3/contenttype/forms"/>
  </ds:schemaRefs>
</ds:datastoreItem>
</file>

<file path=customXml/itemProps3.xml><?xml version="1.0" encoding="utf-8"?>
<ds:datastoreItem xmlns:ds="http://schemas.openxmlformats.org/officeDocument/2006/customXml" ds:itemID="{A4D9DC2F-0E62-451C-9959-53704B22B3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3cf181-f6d2-45cb-ba57-c6cc2309bf63"/>
    <ds:schemaRef ds:uri="a5f5a3eb-0a2d-4d6a-9165-21ef9946a0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7178</TotalTime>
  <Words>6031</Words>
  <Application>Microsoft Office PowerPoint</Application>
  <PresentationFormat>On-screen Show (4:3)</PresentationFormat>
  <Paragraphs>477</Paragraphs>
  <Slides>39</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Palatino Linotype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Stephanie Whited</cp:lastModifiedBy>
  <cp:revision>37</cp:revision>
  <dcterms:created xsi:type="dcterms:W3CDTF">2014-09-10T19:10:10Z</dcterms:created>
  <dcterms:modified xsi:type="dcterms:W3CDTF">2024-02-21T21:36:50Z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0x010100EA1F8DCD50FF2440ACBA5E255C179837</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_ExtendedDescription">
    <vt:lpwstr/>
  </property>
  <property fmtid="{D5CDD505-2E9C-101B-9397-08002B2CF9AE}" pid="8" name="MediaServiceImageTags">
    <vt:lpwstr/>
  </property>
</Properties>
</file>