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8" r:id="rId5"/>
    <p:sldId id="279" r:id="rId6"/>
    <p:sldId id="260" r:id="rId7"/>
    <p:sldId id="261" r:id="rId8"/>
    <p:sldId id="271" r:id="rId9"/>
    <p:sldId id="270" r:id="rId10"/>
    <p:sldId id="269" r:id="rId11"/>
    <p:sldId id="274" r:id="rId12"/>
    <p:sldId id="275" r:id="rId13"/>
    <p:sldId id="276" r:id="rId14"/>
    <p:sldId id="277" r:id="rId15"/>
    <p:sldId id="278" r:id="rId16"/>
    <p:sldId id="26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97F19A-B089-41C7-A539-80A0C6C13E90}" v="1" dt="2024-02-21T21:16:42.0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69185" autoAdjust="0"/>
  </p:normalViewPr>
  <p:slideViewPr>
    <p:cSldViewPr snapToGrid="0" snapToObjects="1">
      <p:cViewPr varScale="1">
        <p:scale>
          <a:sx n="68" d="100"/>
          <a:sy n="68" d="100"/>
        </p:scale>
        <p:origin x="144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Whited" userId="5c83db3e-e7e4-419c-9932-a81b106ed09e" providerId="ADAL" clId="{316A127A-5536-4AD4-9F32-24E881044E41}"/>
    <pc:docChg chg="modSld">
      <pc:chgData name="Stephanie Whited" userId="5c83db3e-e7e4-419c-9932-a81b106ed09e" providerId="ADAL" clId="{316A127A-5536-4AD4-9F32-24E881044E41}" dt="2024-02-21T21:37:37.355" v="0" actId="20577"/>
      <pc:docMkLst>
        <pc:docMk/>
      </pc:docMkLst>
      <pc:sldChg chg="modSp mod">
        <pc:chgData name="Stephanie Whited" userId="5c83db3e-e7e4-419c-9932-a81b106ed09e" providerId="ADAL" clId="{316A127A-5536-4AD4-9F32-24E881044E41}" dt="2024-02-21T21:37:37.355" v="0" actId="20577"/>
        <pc:sldMkLst>
          <pc:docMk/>
          <pc:sldMk cId="4120575675" sldId="258"/>
        </pc:sldMkLst>
        <pc:spChg chg="mod">
          <ac:chgData name="Stephanie Whited" userId="5c83db3e-e7e4-419c-9932-a81b106ed09e" providerId="ADAL" clId="{316A127A-5536-4AD4-9F32-24E881044E41}" dt="2024-02-21T21:37:37.355" v="0" actId="20577"/>
          <ac:spMkLst>
            <pc:docMk/>
            <pc:sldMk cId="4120575675" sldId="258"/>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5BEB8B-187D-415F-B892-2F1882083B56}" type="datetimeFigureOut">
              <a:rPr lang="en-GB" smtClean="0"/>
              <a:t>21/02/2024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F6BC0-C6A0-4D02-83D8-13625221E4A5}" type="slidenum">
              <a:rPr lang="en-GB" smtClean="0"/>
              <a:t>‹#›</a:t>
            </a:fld>
            <a:endParaRPr lang="en-GB"/>
          </a:p>
        </p:txBody>
      </p:sp>
    </p:spTree>
    <p:extLst>
      <p:ext uri="{BB962C8B-B14F-4D97-AF65-F5344CB8AC3E}">
        <p14:creationId xmlns:p14="http://schemas.microsoft.com/office/powerpoint/2010/main" val="913872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IPSAS 12 is based on IAS 2, </a:t>
            </a:r>
            <a:r>
              <a:rPr lang="en-GB" i="1" dirty="0"/>
              <a:t>Inventories</a:t>
            </a:r>
            <a:r>
              <a:rPr lang="en-GB" i="0" dirty="0"/>
              <a:t>. Participants who are familiar with IAS 2 should be comfortable with IPSAS 12 as long as the key differences are noted.</a:t>
            </a:r>
            <a:endParaRPr lang="en-GB" dirty="0"/>
          </a:p>
          <a:p>
            <a:endParaRPr lang="en-GB" dirty="0"/>
          </a:p>
        </p:txBody>
      </p:sp>
      <p:sp>
        <p:nvSpPr>
          <p:cNvPr id="4" name="Slide Number Placeholder 3"/>
          <p:cNvSpPr>
            <a:spLocks noGrp="1"/>
          </p:cNvSpPr>
          <p:nvPr>
            <p:ph type="sldNum" sz="quarter" idx="5"/>
          </p:nvPr>
        </p:nvSpPr>
        <p:spPr/>
        <p:txBody>
          <a:bodyPr/>
          <a:lstStyle/>
          <a:p>
            <a:fld id="{D73F6BC0-C6A0-4D02-83D8-13625221E4A5}" type="slidenum">
              <a:rPr lang="en-GB" smtClean="0"/>
              <a:t>1</a:t>
            </a:fld>
            <a:endParaRPr lang="en-GB"/>
          </a:p>
        </p:txBody>
      </p:sp>
    </p:spTree>
    <p:extLst>
      <p:ext uri="{BB962C8B-B14F-4D97-AF65-F5344CB8AC3E}">
        <p14:creationId xmlns:p14="http://schemas.microsoft.com/office/powerpoint/2010/main" val="1456450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answer to this discussion question is provided in the Assets module (page 134).</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D73F6BC0-C6A0-4D02-83D8-13625221E4A5}" type="slidenum">
              <a:rPr lang="en-GB" smtClean="0"/>
              <a:t>11</a:t>
            </a:fld>
            <a:endParaRPr lang="en-GB"/>
          </a:p>
        </p:txBody>
      </p:sp>
    </p:spTree>
    <p:extLst>
      <p:ext uri="{BB962C8B-B14F-4D97-AF65-F5344CB8AC3E}">
        <p14:creationId xmlns:p14="http://schemas.microsoft.com/office/powerpoint/2010/main" val="1253398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3F6BC0-C6A0-4D02-83D8-13625221E4A5}" type="slidenum">
              <a:rPr lang="en-GB" smtClean="0"/>
              <a:t>3</a:t>
            </a:fld>
            <a:endParaRPr lang="en-GB"/>
          </a:p>
        </p:txBody>
      </p:sp>
    </p:spTree>
    <p:extLst>
      <p:ext uri="{BB962C8B-B14F-4D97-AF65-F5344CB8AC3E}">
        <p14:creationId xmlns:p14="http://schemas.microsoft.com/office/powerpoint/2010/main" val="2381036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tailoring the list of examples to be relevant to participants.</a:t>
            </a:r>
          </a:p>
          <a:p>
            <a:endParaRPr lang="en-GB" dirty="0"/>
          </a:p>
          <a:p>
            <a:r>
              <a:rPr lang="en-GB" dirty="0"/>
              <a:t>Work-in-progress may not be common – examples include entities preparing legal documentation; and architects preparing drawings.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MS Mincho" panose="02020609040205080304" pitchFamily="49" charset="-128"/>
                <a:cs typeface="Times New Roman" panose="02020603050405020304" pitchFamily="18" charset="0"/>
              </a:rPr>
              <a:t>Costs incurred to fulfill a binding arrangement that does not give rise to inventories (or assets within the scope of another Standard) are accounted for in accordance with IPSAS 47, </a:t>
            </a:r>
            <a:r>
              <a:rPr lang="en-US" sz="1800" i="1" dirty="0">
                <a:effectLst/>
                <a:latin typeface="Arial" panose="020B0604020202020204" pitchFamily="34" charset="0"/>
                <a:ea typeface="MS Mincho" panose="02020609040205080304" pitchFamily="49" charset="-128"/>
                <a:cs typeface="Times New Roman" panose="02020603050405020304" pitchFamily="18" charset="0"/>
              </a:rPr>
              <a:t>Revenue </a:t>
            </a:r>
            <a:r>
              <a:rPr lang="en-US" sz="1800" i="0" dirty="0">
                <a:effectLst/>
                <a:latin typeface="Arial" panose="020B0604020202020204" pitchFamily="34" charset="0"/>
                <a:ea typeface="MS Mincho" panose="02020609040205080304" pitchFamily="49" charset="-128"/>
                <a:cs typeface="Times New Roman" panose="02020603050405020304" pitchFamily="18" charset="0"/>
              </a:rPr>
              <a:t>(see Module 4).</a:t>
            </a:r>
            <a:endParaRPr lang="en-GB" sz="1800" dirty="0">
              <a:effectLst/>
              <a:latin typeface="Arial" panose="020B060402020202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73F6BC0-C6A0-4D02-83D8-13625221E4A5}" type="slidenum">
              <a:rPr lang="en-GB" smtClean="0"/>
              <a:t>4</a:t>
            </a:fld>
            <a:endParaRPr lang="en-GB"/>
          </a:p>
        </p:txBody>
      </p:sp>
    </p:spTree>
    <p:extLst>
      <p:ext uri="{BB962C8B-B14F-4D97-AF65-F5344CB8AC3E}">
        <p14:creationId xmlns:p14="http://schemas.microsoft.com/office/powerpoint/2010/main" val="1059366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basic measurement principle (lower of cost and net realizable value) is consistent with IAS 2. IAS 2 does not include specific provisions for inventories acquired in non-exchange transactions or for inventory held for distribution or consumption in production of goods to be distributed at no or nominal charge.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Fair value is defined in IPSAS 46, </a:t>
            </a:r>
            <a:r>
              <a:rPr lang="en-GB" sz="1200" i="1" kern="1200" dirty="0">
                <a:solidFill>
                  <a:schemeClr val="tx1"/>
                </a:solidFill>
                <a:effectLst/>
                <a:latin typeface="+mn-lt"/>
                <a:ea typeface="+mn-ea"/>
                <a:cs typeface="+mn-cs"/>
              </a:rPr>
              <a:t>Measurement</a:t>
            </a:r>
            <a:endParaRPr lang="en-GB"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Net realizable value refers to the net amount that an entity expects to realize from the sale of inventory in the ordinary course of operations. It is an entity-specific value. Net realizable value for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inventories may not equal fair value less costs to sell of disposal.</a:t>
            </a:r>
          </a:p>
        </p:txBody>
      </p:sp>
      <p:sp>
        <p:nvSpPr>
          <p:cNvPr id="4" name="Slide Number Placeholder 3"/>
          <p:cNvSpPr>
            <a:spLocks noGrp="1"/>
          </p:cNvSpPr>
          <p:nvPr>
            <p:ph type="sldNum" sz="quarter" idx="5"/>
          </p:nvPr>
        </p:nvSpPr>
        <p:spPr/>
        <p:txBody>
          <a:bodyPr/>
          <a:lstStyle/>
          <a:p>
            <a:fld id="{D73F6BC0-C6A0-4D02-83D8-13625221E4A5}" type="slidenum">
              <a:rPr lang="en-GB" smtClean="0"/>
              <a:t>5</a:t>
            </a:fld>
            <a:endParaRPr lang="en-GB"/>
          </a:p>
        </p:txBody>
      </p:sp>
    </p:spTree>
    <p:extLst>
      <p:ext uri="{BB962C8B-B14F-4D97-AF65-F5344CB8AC3E}">
        <p14:creationId xmlns:p14="http://schemas.microsoft.com/office/powerpoint/2010/main" val="2810378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answer to this discussion question is provided in the Assets module (page 130).</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D73F6BC0-C6A0-4D02-83D8-13625221E4A5}" type="slidenum">
              <a:rPr lang="en-GB" smtClean="0"/>
              <a:t>6</a:t>
            </a:fld>
            <a:endParaRPr lang="en-GB"/>
          </a:p>
        </p:txBody>
      </p:sp>
    </p:spTree>
    <p:extLst>
      <p:ext uri="{BB962C8B-B14F-4D97-AF65-F5344CB8AC3E}">
        <p14:creationId xmlns:p14="http://schemas.microsoft.com/office/powerpoint/2010/main" val="70840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Answer:</a:t>
            </a:r>
            <a:endParaRPr lang="en-GB"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proposed measurement of the inventory at cost including direct labor and directly attributable fixed and variable production overheads may not be correct. The pamphlets will be distributed at no charge. Inventories shall be measured at the lower of cost and current replacement cost where they are held for distribution at no charge or for a nominal charge.</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Current replacement cost is the cost the entity would incur to acquire the asset on the reporting date. The government would have to test the current replacement cost against its cost of production to determine the appropriate value.</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D73F6BC0-C6A0-4D02-83D8-13625221E4A5}" type="slidenum">
              <a:rPr lang="en-GB" smtClean="0"/>
              <a:t>7</a:t>
            </a:fld>
            <a:endParaRPr lang="en-GB"/>
          </a:p>
        </p:txBody>
      </p:sp>
    </p:spTree>
    <p:extLst>
      <p:ext uri="{BB962C8B-B14F-4D97-AF65-F5344CB8AC3E}">
        <p14:creationId xmlns:p14="http://schemas.microsoft.com/office/powerpoint/2010/main" val="2860424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whether the participants understand the FIFO and weighted average cost formulas. If not, consider additional slides explaining how the formulas work.</a:t>
            </a:r>
          </a:p>
        </p:txBody>
      </p:sp>
      <p:sp>
        <p:nvSpPr>
          <p:cNvPr id="4" name="Slide Number Placeholder 3"/>
          <p:cNvSpPr>
            <a:spLocks noGrp="1"/>
          </p:cNvSpPr>
          <p:nvPr>
            <p:ph type="sldNum" sz="quarter" idx="5"/>
          </p:nvPr>
        </p:nvSpPr>
        <p:spPr/>
        <p:txBody>
          <a:bodyPr/>
          <a:lstStyle/>
          <a:p>
            <a:fld id="{D73F6BC0-C6A0-4D02-83D8-13625221E4A5}" type="slidenum">
              <a:rPr lang="en-GB" smtClean="0"/>
              <a:t>8</a:t>
            </a:fld>
            <a:endParaRPr lang="en-GB"/>
          </a:p>
        </p:txBody>
      </p:sp>
    </p:spTree>
    <p:extLst>
      <p:ext uri="{BB962C8B-B14F-4D97-AF65-F5344CB8AC3E}">
        <p14:creationId xmlns:p14="http://schemas.microsoft.com/office/powerpoint/2010/main" val="3223419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answer to this discussion question is provided in the Assets module (starting on page 131).</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D73F6BC0-C6A0-4D02-83D8-13625221E4A5}" type="slidenum">
              <a:rPr lang="en-GB" smtClean="0"/>
              <a:t>9</a:t>
            </a:fld>
            <a:endParaRPr lang="en-GB"/>
          </a:p>
        </p:txBody>
      </p:sp>
    </p:spTree>
    <p:extLst>
      <p:ext uri="{BB962C8B-B14F-4D97-AF65-F5344CB8AC3E}">
        <p14:creationId xmlns:p14="http://schemas.microsoft.com/office/powerpoint/2010/main" val="645139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3F6BC0-C6A0-4D02-83D8-13625221E4A5}" type="slidenum">
              <a:rPr lang="en-GB" smtClean="0"/>
              <a:t>10</a:t>
            </a:fld>
            <a:endParaRPr lang="en-GB"/>
          </a:p>
        </p:txBody>
      </p:sp>
    </p:spTree>
    <p:extLst>
      <p:ext uri="{BB962C8B-B14F-4D97-AF65-F5344CB8AC3E}">
        <p14:creationId xmlns:p14="http://schemas.microsoft.com/office/powerpoint/2010/main" val="2686264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0" name="Picture 9"/>
          <p:cNvPicPr>
            <a:picLocks noChangeAspect="1"/>
          </p:cNvPicPr>
          <p:nvPr userDrawn="1"/>
        </p:nvPicPr>
        <p:blipFill rotWithShape="1">
          <a:blip r:embed="rId13">
            <a:extLst>
              <a:ext uri="{28A0092B-C50C-407E-A947-70E740481C1C}">
                <a14:useLocalDpi xmlns:a14="http://schemas.microsoft.com/office/drawing/2010/main" val="0"/>
              </a:ext>
            </a:extLst>
          </a:blip>
          <a:srcRect b="56304"/>
          <a:stretch/>
        </p:blipFill>
        <p:spPr>
          <a:xfrm rot="21295668">
            <a:off x="-893922" y="4913975"/>
            <a:ext cx="10639813" cy="2712526"/>
          </a:xfrm>
          <a:prstGeom prst="rect">
            <a:avLst/>
          </a:prstGeom>
        </p:spPr>
      </p:pic>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74900"/>
            <a:ext cx="9143999" cy="63007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1827" y="2577854"/>
            <a:ext cx="10842486" cy="6325838"/>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a:latin typeface="Arial" panose="020B0604020202020204" pitchFamily="34" charset="0"/>
                <a:cs typeface="Arial" panose="020B0604020202020204" pitchFamily="34" charset="0"/>
              </a:rPr>
              <a:t>IMPLEMENTING IPSAS</a:t>
            </a:r>
            <a:endParaRPr lang="en-US" b="1" dirty="0">
              <a:latin typeface="Arial" panose="020B0604020202020204" pitchFamily="34" charset="0"/>
              <a:cs typeface="Arial" panose="020B0604020202020204" pitchFamily="34" charset="0"/>
            </a:endParaRPr>
          </a:p>
          <a:p>
            <a:pPr algn="l"/>
            <a:r>
              <a:rPr lang="en-US" b="1" dirty="0">
                <a:latin typeface="Arial" panose="020B0604020202020204" pitchFamily="34" charset="0"/>
                <a:cs typeface="Arial" panose="020B0604020202020204" pitchFamily="34" charset="0"/>
              </a:rPr>
              <a:t>Inventories</a:t>
            </a:r>
          </a:p>
          <a:p>
            <a:pPr algn="l"/>
            <a:r>
              <a:rPr lang="en-US" b="1" dirty="0">
                <a:latin typeface="Arial" panose="020B0604020202020204" pitchFamily="34" charset="0"/>
                <a:cs typeface="Arial" panose="020B0604020202020204" pitchFamily="34" charset="0"/>
              </a:rPr>
              <a:t>IPSAS</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12</a:t>
            </a:r>
          </a:p>
          <a:p>
            <a:pPr algn="l"/>
            <a:endParaRPr lang="en-US" sz="1600" dirty="0">
              <a:solidFill>
                <a:srgbClr val="FFFFFF"/>
              </a:solidFill>
              <a:latin typeface="Arial" panose="020B0604020202020204" pitchFamily="34" charset="0"/>
              <a:cs typeface="Arial" panose="020B0604020202020204" pitchFamily="34" charset="0"/>
            </a:endParaRPr>
          </a:p>
          <a:p>
            <a:pPr algn="l"/>
            <a:endParaRPr lang="en-US" sz="1600" dirty="0">
              <a:solidFill>
                <a:srgbClr val="FFFFFF"/>
              </a:solidFill>
              <a:latin typeface="Arial" charset="0"/>
            </a:endParaRPr>
          </a:p>
          <a:p>
            <a:pPr lvl="0" algn="l" defTabSz="914400" fontAlgn="base">
              <a:spcBef>
                <a:spcPct val="0"/>
              </a:spcBef>
              <a:spcAft>
                <a:spcPct val="0"/>
              </a:spcAft>
            </a:pPr>
            <a:endParaRPr lang="en-US" sz="1600" dirty="0">
              <a:solidFill>
                <a:srgbClr val="FFFFFF"/>
              </a:solidFill>
              <a:latin typeface="Arial" charset="0"/>
            </a:endParaRPr>
          </a:p>
          <a:p>
            <a:pPr algn="l"/>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F95BA81-7C1C-A603-6EEF-F0977DC170FB}"/>
              </a:ext>
            </a:extLst>
          </p:cNvPr>
          <p:cNvSpPr txBox="1"/>
          <p:nvPr/>
        </p:nvSpPr>
        <p:spPr>
          <a:xfrm>
            <a:off x="7089912" y="5556107"/>
            <a:ext cx="166400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2024 Edition</a:t>
            </a: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Inventories</a:t>
            </a:r>
          </a:p>
        </p:txBody>
      </p:sp>
      <p:sp>
        <p:nvSpPr>
          <p:cNvPr id="7" name="TextBox 6"/>
          <p:cNvSpPr txBox="1"/>
          <p:nvPr/>
        </p:nvSpPr>
        <p:spPr>
          <a:xfrm>
            <a:off x="495300" y="881956"/>
            <a:ext cx="8089900" cy="386772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Expense Recognition</a:t>
            </a:r>
          </a:p>
          <a:p>
            <a:endParaRPr lang="en-US" sz="12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When sold, exchanged, or distributed the carrying amount is expensed in the period in which related revenue is recognized</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If no related revenue, expensed when the goods are distributed or services rendered</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Service providers recognize expense when services are rendered or billed</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Write-downs or losses expensed when occur</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4839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Inventories</a:t>
            </a:r>
          </a:p>
        </p:txBody>
      </p:sp>
      <p:sp>
        <p:nvSpPr>
          <p:cNvPr id="7" name="TextBox 6"/>
          <p:cNvSpPr txBox="1"/>
          <p:nvPr/>
        </p:nvSpPr>
        <p:spPr>
          <a:xfrm>
            <a:off x="495300" y="881956"/>
            <a:ext cx="8089900" cy="202106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Expense Recognition Exercise</a:t>
            </a:r>
          </a:p>
          <a:p>
            <a:endParaRPr lang="en-US" sz="12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The following transactions relate to an inventory of granular material is used for maintenance.</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649579" y="2233314"/>
            <a:ext cx="7249821" cy="2437218"/>
          </a:xfrm>
          <a:prstGeom prst="rect">
            <a:avLst/>
          </a:prstGeom>
        </p:spPr>
      </p:pic>
      <p:sp>
        <p:nvSpPr>
          <p:cNvPr id="3" name="Rectangle 2"/>
          <p:cNvSpPr/>
          <p:nvPr/>
        </p:nvSpPr>
        <p:spPr>
          <a:xfrm>
            <a:off x="533400" y="4732530"/>
            <a:ext cx="6625046" cy="707886"/>
          </a:xfrm>
          <a:prstGeom prst="rect">
            <a:avLst/>
          </a:prstGeom>
        </p:spPr>
        <p:txBody>
          <a:bodyPr wrap="square">
            <a:spAutoFit/>
          </a:bodyPr>
          <a:lstStyle/>
          <a:p>
            <a:pPr lvl="0" defTabSz="914400" fontAlgn="base">
              <a:spcBef>
                <a:spcPts val="1800"/>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What is the expense and the closing balance using the FIFO cost method?</a:t>
            </a:r>
          </a:p>
        </p:txBody>
      </p:sp>
    </p:spTree>
    <p:extLst>
      <p:ext uri="{BB962C8B-B14F-4D97-AF65-F5344CB8AC3E}">
        <p14:creationId xmlns:p14="http://schemas.microsoft.com/office/powerpoint/2010/main" val="3195129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Inventories</a:t>
            </a:r>
          </a:p>
        </p:txBody>
      </p:sp>
      <p:sp>
        <p:nvSpPr>
          <p:cNvPr id="7" name="TextBox 6"/>
          <p:cNvSpPr txBox="1"/>
          <p:nvPr/>
        </p:nvSpPr>
        <p:spPr>
          <a:xfrm>
            <a:off x="495300" y="881956"/>
            <a:ext cx="8089900" cy="376513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Inventory Disclosures</a:t>
            </a:r>
          </a:p>
          <a:p>
            <a:endParaRPr lang="en-US" sz="12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Accounting policies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Amount by classification and in total</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Amount of inventories carried at fair value</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Amount recognized as an expense </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Amount and circumstances for write downs or reversals </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Amount pledged as security</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0949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Inventories</a:t>
            </a:r>
          </a:p>
        </p:txBody>
      </p:sp>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4"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05284" y="1532707"/>
            <a:ext cx="7672667" cy="2309949"/>
          </a:xfrm>
          <a:prstGeom prst="rect">
            <a:avLst/>
          </a:prstGeom>
          <a:noFill/>
        </p:spPr>
      </p:pic>
      <p:sp>
        <p:nvSpPr>
          <p:cNvPr id="8" name="Rectangle 7"/>
          <p:cNvSpPr/>
          <p:nvPr/>
        </p:nvSpPr>
        <p:spPr>
          <a:xfrm>
            <a:off x="605284" y="4139464"/>
            <a:ext cx="4572000" cy="707886"/>
          </a:xfrm>
          <a:prstGeom prst="rect">
            <a:avLst/>
          </a:prstGeom>
        </p:spPr>
        <p:txBody>
          <a:bodyPr>
            <a:spAutoFit/>
          </a:bodyPr>
          <a:lstStyle/>
          <a:p>
            <a:pPr marL="34290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webpage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3330363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Inventories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3369930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Inventories</a:t>
            </a:r>
          </a:p>
        </p:txBody>
      </p:sp>
      <p:sp>
        <p:nvSpPr>
          <p:cNvPr id="7" name="TextBox 6"/>
          <p:cNvSpPr txBox="1"/>
          <p:nvPr/>
        </p:nvSpPr>
        <p:spPr>
          <a:xfrm>
            <a:off x="495300" y="881956"/>
            <a:ext cx="8089900" cy="449353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Inventories – IPSAS 12</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93700" lvl="1" defTabSz="914400" fontAlgn="base">
              <a:spcBef>
                <a:spcPts val="776"/>
              </a:spcBef>
              <a:spcAft>
                <a:spcPct val="0"/>
              </a:spcAft>
            </a:pPr>
            <a:r>
              <a:rPr lang="en-US" sz="2000" b="1" kern="0" dirty="0">
                <a:solidFill>
                  <a:srgbClr val="000000">
                    <a:lumMod val="65000"/>
                    <a:lumOff val="35000"/>
                  </a:srgbClr>
                </a:solidFill>
                <a:latin typeface="Arial" pitchFamily="34" charset="0"/>
                <a:ea typeface="ＭＳ Ｐゴシック" charset="0"/>
                <a:cs typeface="Arial" pitchFamily="34" charset="0"/>
              </a:rPr>
              <a:t>Definition</a:t>
            </a:r>
          </a:p>
          <a:p>
            <a:pPr marL="694944" lvl="1" indent="-347472"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Materials or supplies to be </a:t>
            </a:r>
          </a:p>
          <a:p>
            <a:pPr marL="1042416" lvl="2" indent="-347472"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Consumed in a production process</a:t>
            </a:r>
          </a:p>
          <a:p>
            <a:pPr marL="1042416" lvl="2" indent="-347472"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Consumed or distributed in the rendering of services</a:t>
            </a:r>
          </a:p>
          <a:p>
            <a:pPr marL="694944" lvl="1" indent="-347472"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Items held for sale or distribution in the ordinary course of operations (finished goods, land held for sale)</a:t>
            </a:r>
          </a:p>
          <a:p>
            <a:pPr marL="694944" lvl="1" indent="-347472"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Work-in-progress</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7808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Inventories</a:t>
            </a:r>
          </a:p>
        </p:txBody>
      </p:sp>
      <p:sp>
        <p:nvSpPr>
          <p:cNvPr id="7" name="TextBox 6"/>
          <p:cNvSpPr txBox="1"/>
          <p:nvPr/>
        </p:nvSpPr>
        <p:spPr>
          <a:xfrm>
            <a:off x="495300" y="836633"/>
            <a:ext cx="8275838" cy="470898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Examples of Inventories</a:t>
            </a:r>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694944" lvl="1" indent="-347472"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Military inventories (e.g., ammunition, missiles, rockets &amp; bombs)</a:t>
            </a: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694944" lvl="1" indent="-347472"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Consumables</a:t>
            </a:r>
          </a:p>
          <a:p>
            <a:pPr marL="694944" lvl="1" indent="-347472"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Finished goods</a:t>
            </a:r>
          </a:p>
          <a:p>
            <a:pPr marL="694944" lvl="1" indent="-347472"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Land and property held for sale</a:t>
            </a:r>
          </a:p>
          <a:p>
            <a:pPr marL="694944" lvl="1" indent="-347472"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Maintenance materials</a:t>
            </a:r>
          </a:p>
          <a:p>
            <a:pPr marL="694944" lvl="1" indent="-347472"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Spare parts</a:t>
            </a:r>
          </a:p>
          <a:p>
            <a:pPr marL="694944" lvl="1" indent="-347472"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Strategic stockpiles such as energy reserves</a:t>
            </a:r>
          </a:p>
          <a:p>
            <a:pPr marL="694944" lvl="1" indent="-347472"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Stocks of unused postal stamps and currency</a:t>
            </a:r>
          </a:p>
          <a:p>
            <a:pPr marL="694944" lvl="1" indent="-347472"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Work-in-progress</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0986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Inventories</a:t>
            </a:r>
          </a:p>
        </p:txBody>
      </p:sp>
      <p:sp>
        <p:nvSpPr>
          <p:cNvPr id="7" name="TextBox 6"/>
          <p:cNvSpPr txBox="1"/>
          <p:nvPr/>
        </p:nvSpPr>
        <p:spPr>
          <a:xfrm>
            <a:off x="495300" y="881956"/>
            <a:ext cx="8089900" cy="327269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Measurement</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Lower of cost and net realizable value (except as below)</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Fair value when acquired in non-exchange transaction </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Lower of cost and current replacement cost when held for distribution or consumption in production of goods to be distributed at no or nominal charge</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6785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Inventories</a:t>
            </a:r>
          </a:p>
        </p:txBody>
      </p:sp>
      <p:sp>
        <p:nvSpPr>
          <p:cNvPr id="7" name="TextBox 6"/>
          <p:cNvSpPr txBox="1"/>
          <p:nvPr/>
        </p:nvSpPr>
        <p:spPr>
          <a:xfrm>
            <a:off x="495300" y="881956"/>
            <a:ext cx="8089900" cy="547842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Cost Components Example 1</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An entity that maintains an inventory of lubricant makes the following transaction</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Purchase  </a:t>
            </a:r>
            <a:r>
              <a:rPr lang="en-US" kern="0">
                <a:solidFill>
                  <a:srgbClr val="000000">
                    <a:lumMod val="65000"/>
                    <a:lumOff val="35000"/>
                  </a:srgbClr>
                </a:solidFill>
                <a:latin typeface="Arial" pitchFamily="34" charset="0"/>
                <a:ea typeface="ＭＳ Ｐゴシック" charset="0"/>
                <a:cs typeface="Arial" pitchFamily="34" charset="0"/>
              </a:rPr>
              <a:t>= 10,000 </a:t>
            </a:r>
            <a:r>
              <a:rPr lang="en-US" kern="0" dirty="0">
                <a:solidFill>
                  <a:srgbClr val="000000">
                    <a:lumMod val="65000"/>
                    <a:lumOff val="35000"/>
                  </a:srgbClr>
                </a:solidFill>
                <a:latin typeface="Arial" pitchFamily="34" charset="0"/>
                <a:ea typeface="ＭＳ Ｐゴシック" charset="0"/>
                <a:cs typeface="Arial" pitchFamily="34" charset="0"/>
              </a:rPr>
              <a:t>liters </a:t>
            </a:r>
            <a:r>
              <a:rPr lang="en-US" kern="0">
                <a:solidFill>
                  <a:srgbClr val="000000">
                    <a:lumMod val="65000"/>
                    <a:lumOff val="35000"/>
                  </a:srgbClr>
                </a:solidFill>
                <a:latin typeface="Arial" pitchFamily="34" charset="0"/>
                <a:ea typeface="ＭＳ Ｐゴシック" charset="0"/>
                <a:cs typeface="Arial" pitchFamily="34" charset="0"/>
              </a:rPr>
              <a:t>@ CU5.00/liter</a:t>
            </a:r>
            <a:endParaRPr lang="en-US" kern="0" dirty="0">
              <a:solidFill>
                <a:srgbClr val="000000">
                  <a:lumMod val="65000"/>
                  <a:lumOff val="35000"/>
                </a:srgbClr>
              </a:solidFill>
              <a:latin typeface="Arial" pitchFamily="34" charset="0"/>
              <a:ea typeface="ＭＳ Ｐゴシック" charset="0"/>
              <a:cs typeface="Arial" pitchFamily="34" charset="0"/>
            </a:endParaRP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Container deposit = CU 1,000 </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Value added tax (refundable) = 10%</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Shipping and handling = CU 1,500</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Supplier discount = 5% on orders of 1000 liters or more</a:t>
            </a:r>
          </a:p>
          <a:p>
            <a:pPr marL="342900" lvl="0" indent="-342900" defTabSz="914400" fontAlgn="base">
              <a:spcBef>
                <a:spcPts val="776"/>
              </a:spcBef>
              <a:spcAft>
                <a:spcPct val="0"/>
              </a:spcAft>
              <a:buFontTx/>
              <a:buChar cha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What is the cost of the inventory? Explain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2824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Inventories</a:t>
            </a:r>
          </a:p>
        </p:txBody>
      </p:sp>
      <p:sp>
        <p:nvSpPr>
          <p:cNvPr id="7" name="TextBox 6"/>
          <p:cNvSpPr txBox="1"/>
          <p:nvPr/>
        </p:nvSpPr>
        <p:spPr>
          <a:xfrm>
            <a:off x="495300" y="881956"/>
            <a:ext cx="8089900" cy="40729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Cost Components Example 2</a:t>
            </a:r>
          </a:p>
          <a:p>
            <a:endParaRPr lang="en-US" sz="1200" b="1" dirty="0">
              <a:solidFill>
                <a:schemeClr val="bg1">
                  <a:lumMod val="50000"/>
                </a:schemeClr>
              </a:solidFill>
              <a:latin typeface="Arial" panose="020B0604020202020204" pitchFamily="34" charset="0"/>
              <a:cs typeface="Arial" panose="020B0604020202020204" pitchFamily="34" charset="0"/>
            </a:endParaRPr>
          </a:p>
          <a:p>
            <a:pPr marL="0" lvl="1" defTabSz="914400" fontAlgn="base">
              <a:spcBef>
                <a:spcPts val="776"/>
              </a:spcBef>
              <a:spcAft>
                <a:spcPct val="0"/>
              </a:spcAft>
              <a:buClr>
                <a:srgbClr val="0BD0D9"/>
              </a:buClr>
              <a:buSzPct val="95000"/>
            </a:pPr>
            <a:r>
              <a:rPr lang="en-US" sz="2000" kern="0" dirty="0">
                <a:solidFill>
                  <a:srgbClr val="000000">
                    <a:lumMod val="65000"/>
                    <a:lumOff val="35000"/>
                  </a:srgbClr>
                </a:solidFill>
                <a:latin typeface="Arial" pitchFamily="34" charset="0"/>
                <a:ea typeface="ＭＳ Ｐゴシック" charset="0"/>
                <a:cs typeface="Arial" pitchFamily="34" charset="0"/>
              </a:rPr>
              <a:t>At the fiscal year end a government has an inventory of educational preventive health care pamphlets, printed in-house, that it intends to distribute to citizens free of charge as part of a campaign aimed at reducing citizens’ dependence on the health care system.  At the fiscal period end, it values the inventory at cost including direct labor, materials and attributable fixed and variable  overheads. </a:t>
            </a:r>
          </a:p>
          <a:p>
            <a:pPr marL="0" lvl="1" defTabSz="914400" fontAlgn="base">
              <a:spcBef>
                <a:spcPts val="776"/>
              </a:spcBef>
              <a:spcAft>
                <a:spcPct val="0"/>
              </a:spcAft>
              <a:buClr>
                <a:srgbClr val="0BD0D9"/>
              </a:buClr>
              <a:buSzPct val="95000"/>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0" lvl="1" defTabSz="914400" fontAlgn="base">
              <a:spcBef>
                <a:spcPts val="776"/>
              </a:spcBef>
              <a:spcAft>
                <a:spcPct val="0"/>
              </a:spcAft>
              <a:buClr>
                <a:srgbClr val="0BD0D9"/>
              </a:buClr>
              <a:buSzPct val="95000"/>
            </a:pPr>
            <a:r>
              <a:rPr lang="en-US" sz="2000" kern="0" dirty="0">
                <a:solidFill>
                  <a:srgbClr val="000000">
                    <a:lumMod val="65000"/>
                    <a:lumOff val="35000"/>
                  </a:srgbClr>
                </a:solidFill>
                <a:latin typeface="Arial" pitchFamily="34" charset="0"/>
                <a:ea typeface="ＭＳ Ｐゴシック" charset="0"/>
                <a:cs typeface="Arial" pitchFamily="34" charset="0"/>
              </a:rPr>
              <a:t>Is this the correct valuation? Explain</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3238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Inventories</a:t>
            </a:r>
          </a:p>
        </p:txBody>
      </p:sp>
      <p:sp>
        <p:nvSpPr>
          <p:cNvPr id="7" name="TextBox 6"/>
          <p:cNvSpPr txBox="1"/>
          <p:nvPr/>
        </p:nvSpPr>
        <p:spPr>
          <a:xfrm>
            <a:off x="495300" y="881956"/>
            <a:ext cx="8089900" cy="349839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Inventory Costing Formulas</a:t>
            </a:r>
          </a:p>
          <a:p>
            <a:endParaRPr lang="en-US" sz="16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Inventories comprised of</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Unique items or  goods and services produced and segregated for specific projects shall be valued individually</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Large numbers of interchangeable items valued using FIFO or weighted average cost formulas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Apply cost formula consistently</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7029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Inventories</a:t>
            </a:r>
          </a:p>
        </p:txBody>
      </p:sp>
      <p:sp>
        <p:nvSpPr>
          <p:cNvPr id="7" name="TextBox 6"/>
          <p:cNvSpPr txBox="1"/>
          <p:nvPr/>
        </p:nvSpPr>
        <p:spPr>
          <a:xfrm>
            <a:off x="495300" y="881956"/>
            <a:ext cx="8089900" cy="545790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Measurement Exercise</a:t>
            </a:r>
          </a:p>
          <a:p>
            <a:endParaRPr lang="en-US" sz="12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A government uses  weighted average method for its inventory of energy reserves. There are no costs for the sale, exchange, or distribution. At fiscal period  end the units are trading at CU 20.</a:t>
            </a:r>
          </a:p>
          <a:p>
            <a:pPr marL="342900" lvl="0" indent="-34290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							Units		CU</a:t>
            </a:r>
          </a:p>
          <a:p>
            <a:pPr marL="342900" lvl="0" indent="-34290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Inventory , beginning of period 	       	  	100	         2,000</a:t>
            </a:r>
          </a:p>
          <a:p>
            <a:pPr marL="342900" lvl="0" indent="-34290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Purchased during period 			  50	         1,750</a:t>
            </a:r>
          </a:p>
          <a:p>
            <a:pPr marL="342900" lvl="0" indent="-34290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Storage cost					</a:t>
            </a:r>
            <a:r>
              <a:rPr lang="en-US" sz="2000" u="sng" kern="0" dirty="0">
                <a:solidFill>
                  <a:srgbClr val="000000">
                    <a:lumMod val="65000"/>
                    <a:lumOff val="35000"/>
                  </a:srgbClr>
                </a:solidFill>
                <a:latin typeface="Arial" pitchFamily="34" charset="0"/>
                <a:ea typeface="ＭＳ Ｐゴシック" charset="0"/>
                <a:cs typeface="Arial" pitchFamily="34" charset="0"/>
              </a:rPr>
              <a:t>        </a:t>
            </a:r>
            <a:r>
              <a:rPr lang="en-US" sz="2000" kern="0" dirty="0">
                <a:solidFill>
                  <a:srgbClr val="000000">
                    <a:lumMod val="65000"/>
                    <a:lumOff val="35000"/>
                  </a:srgbClr>
                </a:solidFill>
                <a:latin typeface="Arial" pitchFamily="34" charset="0"/>
                <a:ea typeface="ＭＳ Ｐゴシック" charset="0"/>
                <a:cs typeface="Arial" pitchFamily="34" charset="0"/>
              </a:rPr>
              <a:t>	        </a:t>
            </a:r>
            <a:r>
              <a:rPr lang="en-US" sz="2000" u="sng" kern="0" dirty="0">
                <a:solidFill>
                  <a:srgbClr val="000000">
                    <a:lumMod val="65000"/>
                    <a:lumOff val="35000"/>
                  </a:srgbClr>
                </a:solidFill>
                <a:latin typeface="Arial" pitchFamily="34" charset="0"/>
                <a:ea typeface="ＭＳ Ｐゴシック" charset="0"/>
                <a:cs typeface="Arial" pitchFamily="34" charset="0"/>
              </a:rPr>
              <a:t>    500</a:t>
            </a:r>
          </a:p>
          <a:p>
            <a:pPr marL="342900" lvl="0" indent="-34290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Inventory, end of period			              </a:t>
            </a:r>
            <a:r>
              <a:rPr lang="en-US" sz="2000" u="sng" kern="0" dirty="0">
                <a:solidFill>
                  <a:srgbClr val="000000">
                    <a:lumMod val="65000"/>
                    <a:lumOff val="35000"/>
                  </a:srgbClr>
                </a:solidFill>
                <a:latin typeface="Arial" pitchFamily="34" charset="0"/>
                <a:ea typeface="ＭＳ Ｐゴシック" charset="0"/>
                <a:cs typeface="Arial" pitchFamily="34" charset="0"/>
              </a:rPr>
              <a:t>150</a:t>
            </a:r>
            <a:r>
              <a:rPr lang="en-US" sz="2000" kern="0" dirty="0">
                <a:solidFill>
                  <a:srgbClr val="000000">
                    <a:lumMod val="65000"/>
                    <a:lumOff val="35000"/>
                  </a:srgbClr>
                </a:solidFill>
                <a:latin typeface="Arial" pitchFamily="34" charset="0"/>
                <a:ea typeface="ＭＳ Ｐゴシック" charset="0"/>
                <a:cs typeface="Arial" pitchFamily="34" charset="0"/>
              </a:rPr>
              <a:t>	        </a:t>
            </a:r>
            <a:r>
              <a:rPr lang="en-US" sz="2000" u="sng" kern="0" dirty="0">
                <a:solidFill>
                  <a:srgbClr val="000000">
                    <a:lumMod val="65000"/>
                    <a:lumOff val="35000"/>
                  </a:srgbClr>
                </a:solidFill>
                <a:latin typeface="Arial" pitchFamily="34" charset="0"/>
                <a:ea typeface="ＭＳ Ｐゴシック" charset="0"/>
                <a:cs typeface="Arial" pitchFamily="34" charset="0"/>
              </a:rPr>
              <a:t>?????</a:t>
            </a:r>
            <a:r>
              <a:rPr lang="en-US" sz="2000" kern="0" dirty="0">
                <a:solidFill>
                  <a:srgbClr val="000000">
                    <a:lumMod val="65000"/>
                    <a:lumOff val="35000"/>
                  </a:srgbClr>
                </a:solidFill>
                <a:latin typeface="Arial" pitchFamily="34" charset="0"/>
                <a:ea typeface="ＭＳ Ｐゴシック" charset="0"/>
                <a:cs typeface="Arial" pitchFamily="34" charset="0"/>
              </a:rPr>
              <a:t> </a:t>
            </a:r>
          </a:p>
          <a:p>
            <a:pPr lvl="0" defTabSz="914400" fontAlgn="base">
              <a:spcBef>
                <a:spcPts val="1200"/>
              </a:spcBef>
              <a:spcAft>
                <a:spcPts val="600"/>
              </a:spcAft>
              <a:defRPr/>
            </a:pPr>
            <a:endParaRPr lang="en-US" sz="1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1200"/>
              </a:spcBef>
              <a:spcAft>
                <a:spcPts val="60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What is the value of the inventory at period end? Explain</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8665206"/>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1F8DCD50FF2440ACBA5E255C179837" ma:contentTypeVersion="23" ma:contentTypeDescription="Create a new document." ma:contentTypeScope="" ma:versionID="68bc911116ef52a95c7383312ea49dda">
  <xsd:schema xmlns:xsd="http://www.w3.org/2001/XMLSchema" xmlns:xs="http://www.w3.org/2001/XMLSchema" xmlns:p="http://schemas.microsoft.com/office/2006/metadata/properties" xmlns:ns2="bb3cf181-f6d2-45cb-ba57-c6cc2309bf63" xmlns:ns3="a5f5a3eb-0a2d-4d6a-9165-21ef9946a014" targetNamespace="http://schemas.microsoft.com/office/2006/metadata/properties" ma:root="true" ma:fieldsID="587de48e0ec5e1cd7e4d4562d436ed62" ns2:_="" ns3:_="">
    <xsd:import namespace="bb3cf181-f6d2-45cb-ba57-c6cc2309bf63"/>
    <xsd:import namespace="a5f5a3eb-0a2d-4d6a-9165-21ef9946a014"/>
    <xsd:element name="properties">
      <xsd:complexType>
        <xsd:sequence>
          <xsd:element name="documentManagement">
            <xsd:complexType>
              <xsd:all>
                <xsd:element ref="ns2:Topics" minOccurs="0"/>
                <xsd:element ref="ns2:Topics_x0028_2_x0029_"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HostOrganiz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3cf181-f6d2-45cb-ba57-c6cc2309bf63" elementFormDefault="qualified">
    <xsd:import namespace="http://schemas.microsoft.com/office/2006/documentManagement/types"/>
    <xsd:import namespace="http://schemas.microsoft.com/office/infopath/2007/PartnerControls"/>
    <xsd:element name="Topics" ma:index="3" nillable="true" ma:displayName="Topics" ma:default="General" ma:format="Dropdown" ma:internalName="Topics" ma:readOnly="false">
      <xsd:simpleType>
        <xsd:restriction base="dms:Text">
          <xsd:maxLength value="255"/>
        </xsd:restriction>
      </xsd:simpleType>
    </xsd:element>
    <xsd:element name="Topics_x0028_2_x0029_" ma:index="4" nillable="true" ma:displayName="Topics (2)" ma:format="Dropdown" ma:internalName="Topics_x0028_2_x0029_">
      <xsd:complexType>
        <xsd:complexContent>
          <xsd:extension base="dms:MultiChoiceFillIn">
            <xsd:sequence>
              <xsd:element name="Value" maxOccurs="unbounded" minOccurs="0" nillable="true">
                <xsd:simpleType>
                  <xsd:union memberTypes="dms:Text">
                    <xsd:simpleType>
                      <xsd:restriction base="dms:Choice">
                        <xsd:enumeration value="Public Sector"/>
                        <xsd:enumeration value="Sustainability"/>
                        <xsd:enumeration value="Digitalization"/>
                        <xsd:enumeration value="Anti-Corruption"/>
                        <xsd:enumeration value="SME/SMP"/>
                        <xsd:enumeration value="Audit Quality"/>
                        <xsd:enumeration value="Attractiveness of the Profession"/>
                        <xsd:enumeration value="Integrated Mindset"/>
                        <xsd:enumeration value="IMPACT"/>
                        <xsd:enumeration value="Capacity Building"/>
                      </xsd:restriction>
                    </xsd:simpleType>
                  </xsd:union>
                </xsd:simple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HostOrganization" ma:index="26" nillable="true" ma:displayName="Host Organization" ma:format="Dropdown" ma:internalName="HostOrganization">
      <xsd:complexType>
        <xsd:complexContent>
          <xsd:extension base="dms:MultiChoice">
            <xsd:sequence>
              <xsd:element name="Value" maxOccurs="unbounded" minOccurs="0" nillable="true">
                <xsd:simpleType>
                  <xsd:restriction base="dms:Choice">
                    <xsd:enumeration value="ICAB (Bangladesh)"/>
                    <xsd:enumeration value="ICAP (Pakistan)"/>
                    <xsd:enumeration value="AFAA (Arab Federation)"/>
                    <xsd:enumeration value="ICAI (India)"/>
                    <xsd:enumeration value="NBAA (Tanzania)"/>
                    <xsd:enumeration value="PAFA"/>
                    <xsd:enumeration value="CAPA"/>
                    <xsd:enumeration value="FIDEF"/>
                    <xsd:enumeration value="World Bank"/>
                    <xsd:enumeration value="ICAI (India)"/>
                  </xsd:restriction>
                </xsd:simpleType>
              </xsd:element>
            </xsd:sequence>
          </xsd:extension>
        </xsd:complexContent>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f7cc8cff-5d31-4a56-b24b-a9f0825dd0ce}" ma:internalName="TaxCatchAll" ma:readOnly="false"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5f5a3eb-0a2d-4d6a-9165-21ef9946a014" xsi:nil="true"/>
    <lcf76f155ced4ddcb4097134ff3c332f xmlns="bb3cf181-f6d2-45cb-ba57-c6cc2309bf63">
      <Terms xmlns="http://schemas.microsoft.com/office/infopath/2007/PartnerControls"/>
    </lcf76f155ced4ddcb4097134ff3c332f>
    <Topics xmlns="bb3cf181-f6d2-45cb-ba57-c6cc2309bf63">General</Topics>
    <Topics_x0028_2_x0029_ xmlns="bb3cf181-f6d2-45cb-ba57-c6cc2309bf63" xsi:nil="true"/>
    <HostOrganization xmlns="bb3cf181-f6d2-45cb-ba57-c6cc2309bf6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6AF53C-049F-4BA3-88B6-4975146B4A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3cf181-f6d2-45cb-ba57-c6cc2309bf63"/>
    <ds:schemaRef ds:uri="a5f5a3eb-0a2d-4d6a-9165-21ef9946a0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AC7C7B-043B-4F43-B542-8D098F3ACA16}">
  <ds:schemaRefs>
    <ds:schemaRef ds:uri="http://schemas.microsoft.com/office/2006/metadata/properties"/>
    <ds:schemaRef ds:uri="http://schemas.microsoft.com/office/infopath/2007/PartnerControls"/>
    <ds:schemaRef ds:uri="d3ac02cf-6679-4554-901c-1b28d4a0203e"/>
    <ds:schemaRef ds:uri="a5f5a3eb-0a2d-4d6a-9165-21ef9946a014"/>
    <ds:schemaRef ds:uri="bb3cf181-f6d2-45cb-ba57-c6cc2309bf63"/>
  </ds:schemaRefs>
</ds:datastoreItem>
</file>

<file path=customXml/itemProps3.xml><?xml version="1.0" encoding="utf-8"?>
<ds:datastoreItem xmlns:ds="http://schemas.openxmlformats.org/officeDocument/2006/customXml" ds:itemID="{EC249373-ABD3-42B8-A38A-36C89F20A8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488</TotalTime>
  <Words>1020</Words>
  <Application>Microsoft Office PowerPoint</Application>
  <PresentationFormat>On-screen Show (4:3)</PresentationFormat>
  <Paragraphs>129</Paragraphs>
  <Slides>13</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Stephanie Whited</cp:lastModifiedBy>
  <cp:revision>40</cp:revision>
  <dcterms:created xsi:type="dcterms:W3CDTF">2014-09-10T19:10:10Z</dcterms:created>
  <dcterms:modified xsi:type="dcterms:W3CDTF">2024-02-21T21:37:42Z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MediaServiceImageTags">
    <vt:lpwstr/>
  </property>
</Properties>
</file>