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8" r:id="rId5"/>
    <p:sldId id="275" r:id="rId6"/>
    <p:sldId id="260" r:id="rId7"/>
    <p:sldId id="277" r:id="rId8"/>
    <p:sldId id="261" r:id="rId9"/>
    <p:sldId id="271" r:id="rId10"/>
    <p:sldId id="270" r:id="rId11"/>
    <p:sldId id="269" r:id="rId12"/>
    <p:sldId id="274" r:id="rId13"/>
    <p:sldId id="266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6C83D-EC56-4B0B-B025-2645B59CA6B7}" v="3" dt="2024-02-21T21:19:10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6" autoAdjust="0"/>
    <p:restoredTop sz="71760" autoAdjust="0"/>
  </p:normalViewPr>
  <p:slideViewPr>
    <p:cSldViewPr snapToGrid="0" snapToObjects="1">
      <p:cViewPr varScale="1">
        <p:scale>
          <a:sx n="70" d="100"/>
          <a:sy n="70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Whited" userId="5c83db3e-e7e4-419c-9932-a81b106ed09e" providerId="ADAL" clId="{5D4680B5-A956-4931-8405-51CCD57EC084}"/>
    <pc:docChg chg="modSld">
      <pc:chgData name="Stephanie Whited" userId="5c83db3e-e7e4-419c-9932-a81b106ed09e" providerId="ADAL" clId="{5D4680B5-A956-4931-8405-51CCD57EC084}" dt="2024-02-21T21:37:52.074" v="0" actId="20577"/>
      <pc:docMkLst>
        <pc:docMk/>
      </pc:docMkLst>
      <pc:sldChg chg="modSp mod">
        <pc:chgData name="Stephanie Whited" userId="5c83db3e-e7e4-419c-9932-a81b106ed09e" providerId="ADAL" clId="{5D4680B5-A956-4931-8405-51CCD57EC084}" dt="2024-02-21T21:37:52.074" v="0" actId="20577"/>
        <pc:sldMkLst>
          <pc:docMk/>
          <pc:sldMk cId="4120575675" sldId="258"/>
        </pc:sldMkLst>
        <pc:spChg chg="mod">
          <ac:chgData name="Stephanie Whited" userId="5c83db3e-e7e4-419c-9932-a81b106ed09e" providerId="ADAL" clId="{5D4680B5-A956-4931-8405-51CCD57EC084}" dt="2024-02-21T21:37:52.074" v="0" actId="20577"/>
          <ac:spMkLst>
            <pc:docMk/>
            <pc:sldMk cId="4120575675" sldId="25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DCA51-3122-4134-9E45-B533C4789856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F4819-48D5-44D6-95C9-D1AA6A117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4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IPSAS 27 is based on IAS 41,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Participants who are familiar with IAS 41 should be comfortable with IPSAS 27 as long as the key differences are noted.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prevalence of agriculture in the public sector varies from jurisdiction to jurisdiction – consider whether this is a significant issue for the participants or not. 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87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Public sector can have lots of examples of biological asset held for the provision of services. Examples include:</a:t>
            </a:r>
          </a:p>
          <a:p>
            <a:endParaRPr lang="en-GB" dirty="0"/>
          </a:p>
          <a:p>
            <a:r>
              <a:rPr lang="en-GB" dirty="0"/>
              <a:t>Police / customs dogs</a:t>
            </a:r>
          </a:p>
          <a:p>
            <a:r>
              <a:rPr lang="en-GB" dirty="0"/>
              <a:t>Police horses</a:t>
            </a:r>
          </a:p>
          <a:p>
            <a:r>
              <a:rPr lang="en-GB" dirty="0"/>
              <a:t>Trees / flowers in public parks.</a:t>
            </a:r>
          </a:p>
          <a:p>
            <a:endParaRPr lang="en-GB" dirty="0"/>
          </a:p>
          <a:p>
            <a:r>
              <a:rPr lang="en-GB" dirty="0"/>
              <a:t>These items are accounted for under IPSAS 45, </a:t>
            </a:r>
            <a:r>
              <a:rPr lang="en-GB" i="1" dirty="0"/>
              <a:t>Property, Plant, and Equipment</a:t>
            </a:r>
            <a:r>
              <a:rPr lang="en-GB" i="0" dirty="0"/>
              <a:t>. If these are common, may wish to add a slide considering issues that will arise under that standard:</a:t>
            </a:r>
          </a:p>
          <a:p>
            <a:endParaRPr lang="en-GB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dirty="0"/>
              <a:t>Depreciation period (e.g., life or service period)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dirty="0"/>
              <a:t>When is the asset ready to bring into service (e.g. where training is required, this can be capitalized as part of an asset under construction)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dirty="0"/>
              <a:t>Impairment (e.g., injury)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1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applies to plants only (but also compare with disclosures – bearer biological assets which includes animals).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2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 value is defined in IPSAS 46,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also includes guidance on measuring fair value. See also Module 10.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 value is defined in IPSAS 46,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also includes guidance on measuring fair value. See also Module 10.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2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0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Assets module for more information on disclosures (</a:t>
            </a:r>
            <a:r>
              <a:rPr lang="en-GB"/>
              <a:t>page 145).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6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9" y="484366"/>
            <a:ext cx="7835901" cy="455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Introduction to IPSAS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4"/>
          <a:stretch/>
        </p:blipFill>
        <p:spPr>
          <a:xfrm rot="21295668">
            <a:off x="-893922" y="4913975"/>
            <a:ext cx="10639813" cy="2712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3668" y="6261100"/>
            <a:ext cx="77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74900"/>
            <a:ext cx="9143999" cy="6300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827" y="2577854"/>
            <a:ext cx="10842486" cy="6325838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00099" y="4036836"/>
            <a:ext cx="7153719" cy="209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IMPLEMENTING IPSAS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IPSAS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  <a:p>
            <a:pPr algn="l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rgbClr val="FFFFFF"/>
              </a:solidFill>
              <a:latin typeface="Arial" charset="0"/>
            </a:endParaRPr>
          </a:p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latin typeface="Arial" charset="0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5BA81-7C1C-A603-6EEF-F0977DC170FB}"/>
              </a:ext>
            </a:extLst>
          </p:cNvPr>
          <p:cNvSpPr txBox="1"/>
          <p:nvPr/>
        </p:nvSpPr>
        <p:spPr>
          <a:xfrm>
            <a:off x="7153234" y="5764768"/>
            <a:ext cx="166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2024 Edition</a:t>
            </a:r>
          </a:p>
        </p:txBody>
      </p:sp>
    </p:spTree>
    <p:extLst>
      <p:ext uri="{BB962C8B-B14F-4D97-AF65-F5344CB8AC3E}">
        <p14:creationId xmlns:p14="http://schemas.microsoft.com/office/powerpoint/2010/main" val="412057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Gain/loss on initial recognition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Consumable/bearer biological assets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Biological assets held for sale and those held for distribution at no/nominal charge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Nature of activities &amp; estimates of physical quantities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Fair value measurement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Reconciliation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6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www.eko-punkt.de/fileadmin/user_upload/ekopunkt/bilder/Fragezeichen_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5BA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5284" y="1532707"/>
            <a:ext cx="7672667" cy="23099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5284" y="41394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Visit the IPSASB webpage </a:t>
            </a:r>
            <a:r>
              <a:rPr lang="en-GB" sz="2000" kern="0" dirty="0">
                <a:solidFill>
                  <a:srgbClr val="005BAA">
                    <a:lumMod val="7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http://www.ipsasb.org  </a:t>
            </a:r>
          </a:p>
        </p:txBody>
      </p:sp>
    </p:spTree>
    <p:extLst>
      <p:ext uri="{BB962C8B-B14F-4D97-AF65-F5344CB8AC3E}">
        <p14:creationId xmlns:p14="http://schemas.microsoft.com/office/powerpoint/2010/main" val="267430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i="1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Handbook of International Public Sector Accounting Pronouncements</a:t>
            </a: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primary authoritative source of international generally accepted accounting principles for public sector entities. </a:t>
            </a: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information in this presentation is proprietary and copyrighted.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6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Biological assets – living plant or animal (except bearer plants)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Agricultural produce – point of harvest 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CA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ea typeface="ＭＳ Ｐゴシック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Excludes: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Land related to agricultural activity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Intangible assets related to agricultural activity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Biological assets held for provision or supply of services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GB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Right-of-use assets arising from a lease of land related to agricultural activity</a:t>
            </a:r>
            <a:endParaRPr lang="en-CA" kern="0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ea typeface="ＭＳ Ｐゴシック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0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Bearer Plants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A bearer plant is a living plant that:</a:t>
            </a:r>
          </a:p>
          <a:p>
            <a:pPr marL="719138" indent="-363538" defTabSz="914400" fontAlgn="base">
              <a:spcBef>
                <a:spcPts val="776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Is used in the production or supply of agricultural produce:</a:t>
            </a:r>
          </a:p>
          <a:p>
            <a:pPr marL="719138" indent="-363538" defTabSz="914400" fontAlgn="base">
              <a:spcBef>
                <a:spcPts val="776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Is expected to bear produce for more than one period: and</a:t>
            </a:r>
          </a:p>
          <a:p>
            <a:pPr marL="719138" indent="-363538" defTabSz="914400" fontAlgn="base">
              <a:spcBef>
                <a:spcPts val="776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Has a remote likelihood of being sold as agricultural produce, except for incidental scrap sales.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Bearer plants are accounted for in accordance with IPSAS 45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8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36633"/>
            <a:ext cx="808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425143"/>
              </p:ext>
            </p:extLst>
          </p:nvPr>
        </p:nvGraphicFramePr>
        <p:xfrm>
          <a:off x="381000" y="1351960"/>
          <a:ext cx="8458200" cy="3881120"/>
        </p:xfrm>
        <a:graphic>
          <a:graphicData uri="http://schemas.openxmlformats.org/drawingml/2006/table">
            <a:tbl>
              <a:tblPr firstRow="1" bandRow="1"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/>
                        <a:t>Biological assets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/>
                        <a:t>Agricultural produce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/>
                        <a:t>Products – result of processing after harvest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Sheep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Wool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Yarn/carpet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Trees in timber plantation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Felled trees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Logs, lumber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Cotton plants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Harvested</a:t>
                      </a:r>
                      <a:r>
                        <a:rPr lang="en-CA" baseline="0" dirty="0">
                          <a:solidFill>
                            <a:schemeClr val="bg2"/>
                          </a:solidFill>
                        </a:rPr>
                        <a:t> cotton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Thread, clothing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Dairy</a:t>
                      </a:r>
                      <a:r>
                        <a:rPr lang="en-CA" baseline="0" dirty="0">
                          <a:solidFill>
                            <a:schemeClr val="bg2"/>
                          </a:solidFill>
                        </a:rPr>
                        <a:t> cattle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Milk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Cheese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Pigs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Carcass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Sausages, cured ham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Tea bushes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Picked leaves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Tea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Grape</a:t>
                      </a:r>
                      <a:r>
                        <a:rPr lang="en-CA" baseline="0" dirty="0">
                          <a:solidFill>
                            <a:schemeClr val="bg2"/>
                          </a:solidFill>
                        </a:rPr>
                        <a:t> v</a:t>
                      </a:r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ines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Picked grapes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Wine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Fruit trees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Picked fruit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Processed fruit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98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Activity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Management of biological transformation &amp; harvest of biological assets 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Diverse activities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Capability to change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Management of change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Measurement of change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Biological transformation results in asset changes or production of agricultural produce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8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28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Recognize biological asset or agricultural produce when: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Entity controls asset as result of past event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Probable future economic benefits/service potential will flow to entity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Fair value or cost can be measured reliably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2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at Initial Recognition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Measured at fair value less costs to sell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If non-exchange transaction, same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Agricultural produce harvested from biological assets measured at fair value less costs to sell at point of harvest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Grouping  according to attributes allowed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3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Measurement</a:t>
            </a:r>
          </a:p>
          <a:p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Measured at Fair Value less Costs to Sell at each reporting date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Agricultural Produce - Fair Value less Costs to Sell at point of harvest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Gains or losses – Recognized in Surplus or Deficit for the period in which they arise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29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E"/>
      </a:dk1>
      <a:lt1>
        <a:sysClr val="window" lastClr="FFFFFF"/>
      </a:lt1>
      <a:dk2>
        <a:srgbClr val="168136"/>
      </a:dk2>
      <a:lt2>
        <a:srgbClr val="003C80"/>
      </a:lt2>
      <a:accent1>
        <a:srgbClr val="12A9D9"/>
      </a:accent1>
      <a:accent2>
        <a:srgbClr val="D53D20"/>
      </a:accent2>
      <a:accent3>
        <a:srgbClr val="E78E23"/>
      </a:accent3>
      <a:accent4>
        <a:srgbClr val="73B632"/>
      </a:accent4>
      <a:accent5>
        <a:srgbClr val="010000"/>
      </a:accent5>
      <a:accent6>
        <a:srgbClr val="FFFFFE"/>
      </a:accent6>
      <a:hlink>
        <a:srgbClr val="00000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f5a3eb-0a2d-4d6a-9165-21ef9946a014" xsi:nil="true"/>
    <lcf76f155ced4ddcb4097134ff3c332f xmlns="bb3cf181-f6d2-45cb-ba57-c6cc2309bf63">
      <Terms xmlns="http://schemas.microsoft.com/office/infopath/2007/PartnerControls"/>
    </lcf76f155ced4ddcb4097134ff3c332f>
    <Topics xmlns="bb3cf181-f6d2-45cb-ba57-c6cc2309bf63">General</Topics>
    <Topics_x0028_2_x0029_ xmlns="bb3cf181-f6d2-45cb-ba57-c6cc2309bf63" xsi:nil="true"/>
    <HostOrganization xmlns="bb3cf181-f6d2-45cb-ba57-c6cc2309bf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F8DCD50FF2440ACBA5E255C179837" ma:contentTypeVersion="23" ma:contentTypeDescription="Create a new document." ma:contentTypeScope="" ma:versionID="68bc911116ef52a95c7383312ea49dda">
  <xsd:schema xmlns:xsd="http://www.w3.org/2001/XMLSchema" xmlns:xs="http://www.w3.org/2001/XMLSchema" xmlns:p="http://schemas.microsoft.com/office/2006/metadata/properties" xmlns:ns2="bb3cf181-f6d2-45cb-ba57-c6cc2309bf63" xmlns:ns3="a5f5a3eb-0a2d-4d6a-9165-21ef9946a014" targetNamespace="http://schemas.microsoft.com/office/2006/metadata/properties" ma:root="true" ma:fieldsID="587de48e0ec5e1cd7e4d4562d436ed62" ns2:_="" ns3:_="">
    <xsd:import namespace="bb3cf181-f6d2-45cb-ba57-c6cc2309bf63"/>
    <xsd:import namespace="a5f5a3eb-0a2d-4d6a-9165-21ef9946a014"/>
    <xsd:element name="properties">
      <xsd:complexType>
        <xsd:sequence>
          <xsd:element name="documentManagement">
            <xsd:complexType>
              <xsd:all>
                <xsd:element ref="ns2:Topics" minOccurs="0"/>
                <xsd:element ref="ns2:Topics_x0028_2_x0029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HostOrganiz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cf181-f6d2-45cb-ba57-c6cc2309bf63" elementFormDefault="qualified">
    <xsd:import namespace="http://schemas.microsoft.com/office/2006/documentManagement/types"/>
    <xsd:import namespace="http://schemas.microsoft.com/office/infopath/2007/PartnerControls"/>
    <xsd:element name="Topics" ma:index="3" nillable="true" ma:displayName="Topics" ma:default="General" ma:format="Dropdown" ma:internalName="Topics" ma:readOnly="false">
      <xsd:simpleType>
        <xsd:restriction base="dms:Text">
          <xsd:maxLength value="255"/>
        </xsd:restriction>
      </xsd:simpleType>
    </xsd:element>
    <xsd:element name="Topics_x0028_2_x0029_" ma:index="4" nillable="true" ma:displayName="Topics (2)" ma:format="Dropdown" ma:internalName="Topics_x0028_2_x0029_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ublic Sector"/>
                        <xsd:enumeration value="Sustainability"/>
                        <xsd:enumeration value="Digitalization"/>
                        <xsd:enumeration value="Anti-Corruption"/>
                        <xsd:enumeration value="SME/SMP"/>
                        <xsd:enumeration value="Audit Quality"/>
                        <xsd:enumeration value="Attractiveness of the Profession"/>
                        <xsd:enumeration value="Integrated Mindset"/>
                        <xsd:enumeration value="IMPACT"/>
                        <xsd:enumeration value="Capacity Building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7e2ae9-edfb-4f0f-b9fa-bdacd0fc2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ostOrganization" ma:index="26" nillable="true" ma:displayName="Host Organization" ma:format="Dropdown" ma:internalName="HostOrganiz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CAB (Bangladesh)"/>
                    <xsd:enumeration value="ICAP (Pakistan)"/>
                    <xsd:enumeration value="AFAA (Arab Federation)"/>
                    <xsd:enumeration value="ICAI (India)"/>
                    <xsd:enumeration value="NBAA (Tanzania)"/>
                    <xsd:enumeration value="PAFA"/>
                    <xsd:enumeration value="CAPA"/>
                    <xsd:enumeration value="FIDEF"/>
                    <xsd:enumeration value="World Bank"/>
                    <xsd:enumeration value="ICAI (India)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5a3eb-0a2d-4d6a-9165-21ef9946a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f7cc8cff-5d31-4a56-b24b-a9f0825dd0ce}" ma:internalName="TaxCatchAll" ma:readOnly="false" ma:showField="CatchAllData" ma:web="a5f5a3eb-0a2d-4d6a-9165-21ef9946a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E5F70C-80EE-4236-AC2F-0282AB945BDF}">
  <ds:schemaRefs>
    <ds:schemaRef ds:uri="http://purl.org/dc/dcmitype/"/>
    <ds:schemaRef ds:uri="http://schemas.microsoft.com/office/2006/metadata/properties"/>
    <ds:schemaRef ds:uri="a7402fae-bb21-445c-8609-eb603ffb5c14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d3ac02cf-6679-4554-901c-1b28d4a0203e"/>
    <ds:schemaRef ds:uri="a5f5a3eb-0a2d-4d6a-9165-21ef9946a014"/>
    <ds:schemaRef ds:uri="bb3cf181-f6d2-45cb-ba57-c6cc2309bf63"/>
  </ds:schemaRefs>
</ds:datastoreItem>
</file>

<file path=customXml/itemProps2.xml><?xml version="1.0" encoding="utf-8"?>
<ds:datastoreItem xmlns:ds="http://schemas.openxmlformats.org/officeDocument/2006/customXml" ds:itemID="{1B43BFBB-BD8B-4588-A840-CACD41790B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40CCF2-2B5B-49B7-9BED-B86015911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3cf181-f6d2-45cb-ba57-c6cc2309bf63"/>
    <ds:schemaRef ds:uri="a5f5a3eb-0a2d-4d6a-9165-21ef9946a0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696</Words>
  <Application>Microsoft Office PowerPoint</Application>
  <PresentationFormat>On-screen Show (4:3)</PresentationFormat>
  <Paragraphs>126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Stephanie Whited</cp:lastModifiedBy>
  <cp:revision>43</cp:revision>
  <dcterms:created xsi:type="dcterms:W3CDTF">2014-09-10T19:10:10Z</dcterms:created>
  <dcterms:modified xsi:type="dcterms:W3CDTF">2024-02-21T21:37:57Z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0x010100EA1F8DCD50FF2440ACBA5E255C179837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xd_Signature">
    <vt:bool>false</vt:bool>
  </property>
  <property fmtid="{D5CDD505-2E9C-101B-9397-08002B2CF9AE}" pid="8" name="MediaServiceImageTags">
    <vt:lpwstr/>
  </property>
</Properties>
</file>