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75" r:id="rId6"/>
    <p:sldId id="260" r:id="rId7"/>
    <p:sldId id="276" r:id="rId8"/>
    <p:sldId id="277" r:id="rId9"/>
    <p:sldId id="288" r:id="rId10"/>
    <p:sldId id="287" r:id="rId11"/>
    <p:sldId id="279" r:id="rId12"/>
    <p:sldId id="278" r:id="rId13"/>
    <p:sldId id="280" r:id="rId14"/>
    <p:sldId id="281" r:id="rId15"/>
    <p:sldId id="282" r:id="rId16"/>
    <p:sldId id="289" r:id="rId17"/>
    <p:sldId id="284" r:id="rId18"/>
    <p:sldId id="285" r:id="rId19"/>
    <p:sldId id="286" r:id="rId20"/>
    <p:sldId id="28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54401-AE51-405F-9773-804BCFEC71DE}" v="1" dt="2024-02-21T21:18:17.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5365" autoAdjust="0"/>
  </p:normalViewPr>
  <p:slideViewPr>
    <p:cSldViewPr snapToGrid="0" snapToObjects="1">
      <p:cViewPr varScale="1">
        <p:scale>
          <a:sx n="74" d="100"/>
          <a:sy n="74" d="100"/>
        </p:scale>
        <p:origin x="12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DD3F2588-BC1B-4ECF-8999-6D80B92EA630}"/>
    <pc:docChg chg="modSld">
      <pc:chgData name="Stephanie Whited" userId="5c83db3e-e7e4-419c-9932-a81b106ed09e" providerId="ADAL" clId="{DD3F2588-BC1B-4ECF-8999-6D80B92EA630}" dt="2024-02-21T21:35:49.563" v="0" actId="20577"/>
      <pc:docMkLst>
        <pc:docMk/>
      </pc:docMkLst>
      <pc:sldChg chg="modSp mod">
        <pc:chgData name="Stephanie Whited" userId="5c83db3e-e7e4-419c-9932-a81b106ed09e" providerId="ADAL" clId="{DD3F2588-BC1B-4ECF-8999-6D80B92EA630}" dt="2024-02-21T21:35:49.563" v="0" actId="20577"/>
        <pc:sldMkLst>
          <pc:docMk/>
          <pc:sldMk cId="4120575675" sldId="258"/>
        </pc:sldMkLst>
        <pc:spChg chg="mod">
          <ac:chgData name="Stephanie Whited" userId="5c83db3e-e7e4-419c-9932-a81b106ed09e" providerId="ADAL" clId="{DD3F2588-BC1B-4ECF-8999-6D80B92EA630}" dt="2024-02-21T21:35:49.563" v="0" actId="20577"/>
          <ac:spMkLst>
            <pc:docMk/>
            <pc:sldMk cId="4120575675"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EEE19-A79B-490C-BE3F-C35D4A2C3C48}"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4AB0C-80A8-4CC8-BC68-2BDC7747948E}" type="slidenum">
              <a:rPr lang="en-GB" smtClean="0"/>
              <a:t>‹#›</a:t>
            </a:fld>
            <a:endParaRPr lang="en-GB"/>
          </a:p>
        </p:txBody>
      </p:sp>
    </p:spTree>
    <p:extLst>
      <p:ext uri="{BB962C8B-B14F-4D97-AF65-F5344CB8AC3E}">
        <p14:creationId xmlns:p14="http://schemas.microsoft.com/office/powerpoint/2010/main" val="298126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IPSAS 16 is based on IAS 40, </a:t>
            </a:r>
            <a:r>
              <a:rPr lang="en-GB" sz="1200" i="1" kern="1200" dirty="0">
                <a:solidFill>
                  <a:schemeClr val="tx1"/>
                </a:solidFill>
                <a:effectLst/>
                <a:latin typeface="+mn-lt"/>
                <a:ea typeface="+mn-ea"/>
                <a:cs typeface="+mn-cs"/>
              </a:rPr>
              <a:t>Investment Property</a:t>
            </a:r>
            <a:r>
              <a:rPr lang="en-GB" sz="1200" i="0" kern="1200" dirty="0">
                <a:solidFill>
                  <a:schemeClr val="tx1"/>
                </a:solidFill>
                <a:effectLst/>
                <a:latin typeface="+mn-lt"/>
                <a:ea typeface="+mn-ea"/>
                <a:cs typeface="+mn-cs"/>
              </a:rPr>
              <a:t>. Participants who are familiar with IAS 40 should be comfortable with IPSAS 16 as long as the key differences are noted.</a:t>
            </a:r>
            <a:endParaRPr lang="en-GB" dirty="0">
              <a:effectLst/>
            </a:endParaRPr>
          </a:p>
          <a:p>
            <a:endParaRPr lang="en-GB" dirty="0"/>
          </a:p>
          <a:p>
            <a:r>
              <a:rPr lang="en-GB" dirty="0"/>
              <a:t>IPSAS 16 has been amended by other IPSAS recently issued and with an effective date of January 1, 2025. Entities that have yet to start implementing IPSAS 16 should adopt the latest version, along with IPSAS 43, IPSAS 44, IPSAS 45, IPSAS 46 and IPSAS 47.</a:t>
            </a:r>
          </a:p>
          <a:p>
            <a:endParaRPr lang="en-GB" dirty="0"/>
          </a:p>
          <a:p>
            <a:r>
              <a:rPr lang="en-GB" dirty="0"/>
              <a:t>The Assets Module (page xx) provides guidance on adapting this material for those entities currently implementing an earlier version of IPSAS 16.</a:t>
            </a:r>
          </a:p>
          <a:p>
            <a:endParaRPr lang="en-GB" dirty="0"/>
          </a:p>
          <a:p>
            <a:r>
              <a:rPr lang="en-GB" dirty="0"/>
              <a:t>Slide 16 in this slide deck is only for use with entities implementing an earlier version of IPSAS 16, as it relates to the treatment of leases under IPSAS 13 rather than the latest Standard on leases, IPSAS 43.</a:t>
            </a:r>
          </a:p>
        </p:txBody>
      </p:sp>
      <p:sp>
        <p:nvSpPr>
          <p:cNvPr id="4" name="Slide Number Placeholder 3"/>
          <p:cNvSpPr>
            <a:spLocks noGrp="1"/>
          </p:cNvSpPr>
          <p:nvPr>
            <p:ph type="sldNum" sz="quarter" idx="5"/>
          </p:nvPr>
        </p:nvSpPr>
        <p:spPr/>
        <p:txBody>
          <a:bodyPr/>
          <a:lstStyle/>
          <a:p>
            <a:fld id="{90D4AB0C-80A8-4CC8-BC68-2BDC7747948E}" type="slidenum">
              <a:rPr lang="en-GB" smtClean="0"/>
              <a:t>1</a:t>
            </a:fld>
            <a:endParaRPr lang="en-GB"/>
          </a:p>
        </p:txBody>
      </p:sp>
    </p:spTree>
    <p:extLst>
      <p:ext uri="{BB962C8B-B14F-4D97-AF65-F5344CB8AC3E}">
        <p14:creationId xmlns:p14="http://schemas.microsoft.com/office/powerpoint/2010/main" val="43645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13</a:t>
            </a:fld>
            <a:endParaRPr lang="en-GB"/>
          </a:p>
        </p:txBody>
      </p:sp>
    </p:spTree>
    <p:extLst>
      <p:ext uri="{BB962C8B-B14F-4D97-AF65-F5344CB8AC3E}">
        <p14:creationId xmlns:p14="http://schemas.microsoft.com/office/powerpoint/2010/main" val="344252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fontAlgn="base">
              <a:spcBef>
                <a:spcPts val="776"/>
              </a:spcBef>
              <a:spcAft>
                <a:spcPct val="0"/>
              </a:spcAft>
              <a:buFontTx/>
              <a:buNone/>
            </a:pPr>
            <a:r>
              <a:rPr lang="en-CA" dirty="0">
                <a:solidFill>
                  <a:srgbClr val="595959"/>
                </a:solidFill>
                <a:latin typeface="Arial" panose="020B0604020202020204" pitchFamily="34" charset="0"/>
                <a:cs typeface="Arial" panose="020B0604020202020204" pitchFamily="34" charset="0"/>
              </a:rPr>
              <a:t>Transfer from investment property carried at fair value to owner-occupied property or inventories – the subsequent accounting is in accordance with IPSAS 45 (owner-occupied property), IPSAS 43 (right-of-use asset) or IPSAS 12 (inventory), and its fair value at the change in use is used as the deemed cost for those standards.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595959"/>
                </a:solidFill>
                <a:latin typeface="Arial" panose="020B0604020202020204" pitchFamily="34" charset="0"/>
                <a:cs typeface="Arial" panose="020B0604020202020204" pitchFamily="34" charset="0"/>
              </a:rPr>
              <a:t>Transfer from owner-occupied property to investment property carried at fair value – the difference between the carrying amount and fair value is treated a revaluation – i.e., any gain is taken to revaluation surplus (a revaluation gain on owner occupied property), and not as a gain through surplus or deficit. Compare with transfers from inventory.</a:t>
            </a: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14</a:t>
            </a:fld>
            <a:endParaRPr lang="en-GB"/>
          </a:p>
        </p:txBody>
      </p:sp>
    </p:spTree>
    <p:extLst>
      <p:ext uri="{BB962C8B-B14F-4D97-AF65-F5344CB8AC3E}">
        <p14:creationId xmlns:p14="http://schemas.microsoft.com/office/powerpoint/2010/main" val="394541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that this slide relates to the previous treatment of leases under IPSAS 13. This treatment does not apply under the latest version of IPSAS 16 but is provided as guidance for any entities that have started adopting the previous version of IPSAS 16 (see Speaker Notes to Slide 1). If participants’ entities are not in this situation, do not include this slide. Under IPSAS 13, an  entity would have recognized the underlying asset under a finance lease, either as an investment property or as property, plant and equipment.</a:t>
            </a:r>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16</a:t>
            </a:fld>
            <a:endParaRPr lang="en-GB"/>
          </a:p>
        </p:txBody>
      </p:sp>
    </p:spTree>
    <p:extLst>
      <p:ext uri="{BB962C8B-B14F-4D97-AF65-F5344CB8AC3E}">
        <p14:creationId xmlns:p14="http://schemas.microsoft.com/office/powerpoint/2010/main" val="137093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prevalence of investment property in the public sector varies from jurisdiction to jurisdiction – consider whether this is a significant issue for the participants or not.</a:t>
            </a:r>
          </a:p>
        </p:txBody>
      </p:sp>
      <p:sp>
        <p:nvSpPr>
          <p:cNvPr id="4" name="Slide Number Placeholder 3"/>
          <p:cNvSpPr>
            <a:spLocks noGrp="1"/>
          </p:cNvSpPr>
          <p:nvPr>
            <p:ph type="sldNum" sz="quarter" idx="5"/>
          </p:nvPr>
        </p:nvSpPr>
        <p:spPr/>
        <p:txBody>
          <a:bodyPr/>
          <a:lstStyle/>
          <a:p>
            <a:fld id="{90D4AB0C-80A8-4CC8-BC68-2BDC7747948E}" type="slidenum">
              <a:rPr lang="en-GB" smtClean="0"/>
              <a:t>4</a:t>
            </a:fld>
            <a:endParaRPr lang="en-GB"/>
          </a:p>
        </p:txBody>
      </p:sp>
    </p:spTree>
    <p:extLst>
      <p:ext uri="{BB962C8B-B14F-4D97-AF65-F5344CB8AC3E}">
        <p14:creationId xmlns:p14="http://schemas.microsoft.com/office/powerpoint/2010/main" val="80058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5</a:t>
            </a:fld>
            <a:endParaRPr lang="en-GB"/>
          </a:p>
        </p:txBody>
      </p:sp>
    </p:spTree>
    <p:extLst>
      <p:ext uri="{BB962C8B-B14F-4D97-AF65-F5344CB8AC3E}">
        <p14:creationId xmlns:p14="http://schemas.microsoft.com/office/powerpoint/2010/main" val="376516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Shaded boxes highlight the differences between the owned property and leased property decision trees.</a:t>
            </a:r>
          </a:p>
        </p:txBody>
      </p:sp>
      <p:sp>
        <p:nvSpPr>
          <p:cNvPr id="4" name="Slide Number Placeholder 3"/>
          <p:cNvSpPr>
            <a:spLocks noGrp="1"/>
          </p:cNvSpPr>
          <p:nvPr>
            <p:ph type="sldNum" sz="quarter" idx="5"/>
          </p:nvPr>
        </p:nvSpPr>
        <p:spPr/>
        <p:txBody>
          <a:bodyPr/>
          <a:lstStyle/>
          <a:p>
            <a:fld id="{90D4AB0C-80A8-4CC8-BC68-2BDC7747948E}" type="slidenum">
              <a:rPr lang="en-GB" smtClean="0"/>
              <a:t>6</a:t>
            </a:fld>
            <a:endParaRPr lang="en-GB"/>
          </a:p>
        </p:txBody>
      </p:sp>
    </p:spTree>
    <p:extLst>
      <p:ext uri="{BB962C8B-B14F-4D97-AF65-F5344CB8AC3E}">
        <p14:creationId xmlns:p14="http://schemas.microsoft.com/office/powerpoint/2010/main" val="192048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a slide with examples from the participants’ jurisdiction.</a:t>
            </a:r>
          </a:p>
          <a:p>
            <a:endParaRPr lang="en-GB" dirty="0"/>
          </a:p>
          <a:p>
            <a:r>
              <a:rPr lang="en-GB" dirty="0"/>
              <a:t>Further details are available in the Assets module (starting on </a:t>
            </a:r>
            <a:r>
              <a:rPr lang="en-GB"/>
              <a:t>page 156).</a:t>
            </a:r>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7</a:t>
            </a:fld>
            <a:endParaRPr lang="en-GB"/>
          </a:p>
        </p:txBody>
      </p:sp>
    </p:spTree>
    <p:extLst>
      <p:ext uri="{BB962C8B-B14F-4D97-AF65-F5344CB8AC3E}">
        <p14:creationId xmlns:p14="http://schemas.microsoft.com/office/powerpoint/2010/main" val="82474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Government agency owns a hotel and conference center which it manages. The services provided to guests are significant to the arrangement as a whole. Therefore, an owner-managed hotel and conference center is owner-occupied property, rather than investment property.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8</a:t>
            </a:fld>
            <a:endParaRPr lang="en-GB"/>
          </a:p>
        </p:txBody>
      </p:sp>
    </p:spTree>
    <p:extLst>
      <p:ext uri="{BB962C8B-B14F-4D97-AF65-F5344CB8AC3E}">
        <p14:creationId xmlns:p14="http://schemas.microsoft.com/office/powerpoint/2010/main" val="146335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is defined in IPSAS 46,</a:t>
            </a:r>
            <a:r>
              <a:rPr lang="en-GB" sz="1200" i="1" kern="1200" dirty="0">
                <a:solidFill>
                  <a:schemeClr val="tx1"/>
                </a:solidFill>
                <a:effectLst/>
                <a:latin typeface="+mn-lt"/>
                <a:ea typeface="+mn-ea"/>
                <a:cs typeface="+mn-cs"/>
              </a:rPr>
              <a:t> Measurement</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9</a:t>
            </a:fld>
            <a:endParaRPr lang="en-GB"/>
          </a:p>
        </p:txBody>
      </p:sp>
    </p:spTree>
    <p:extLst>
      <p:ext uri="{BB962C8B-B14F-4D97-AF65-F5344CB8AC3E}">
        <p14:creationId xmlns:p14="http://schemas.microsoft.com/office/powerpoint/2010/main" val="13339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IAS 40 does not include specific provisions for investment property acquired in a non-exchange transaction. If participants are familiar with IAS 40, this difference should be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is defined in IPSAS 46, which includes guidance on how it should be measured.</a:t>
            </a:r>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10</a:t>
            </a:fld>
            <a:endParaRPr lang="en-GB"/>
          </a:p>
        </p:txBody>
      </p:sp>
    </p:spTree>
    <p:extLst>
      <p:ext uri="{BB962C8B-B14F-4D97-AF65-F5344CB8AC3E}">
        <p14:creationId xmlns:p14="http://schemas.microsoft.com/office/powerpoint/2010/main" val="130219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12</a:t>
            </a:fld>
            <a:endParaRPr lang="en-GB"/>
          </a:p>
        </p:txBody>
      </p:sp>
    </p:spTree>
    <p:extLst>
      <p:ext uri="{BB962C8B-B14F-4D97-AF65-F5344CB8AC3E}">
        <p14:creationId xmlns:p14="http://schemas.microsoft.com/office/powerpoint/2010/main" val="314543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CA" b="1">
                <a:latin typeface="Arial" panose="020B0604020202020204" pitchFamily="34" charset="0"/>
                <a:cs typeface="Arial" panose="020B0604020202020204" pitchFamily="34" charset="0"/>
              </a:rPr>
              <a:t>IMPLEMENTING IPSAS</a:t>
            </a:r>
            <a:endParaRPr lang="en-CA" b="1" dirty="0">
              <a:latin typeface="Arial" panose="020B0604020202020204" pitchFamily="34" charset="0"/>
              <a:cs typeface="Arial" panose="020B0604020202020204" pitchFamily="34" charset="0"/>
            </a:endParaRPr>
          </a:p>
          <a:p>
            <a:pPr algn="l"/>
            <a:r>
              <a:rPr lang="en-CA" b="1" dirty="0">
                <a:latin typeface="Arial" panose="020B0604020202020204" pitchFamily="34" charset="0"/>
                <a:cs typeface="Arial" panose="020B0604020202020204" pitchFamily="34" charset="0"/>
              </a:rPr>
              <a:t>Investment Property</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16</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95BA81-7C1C-A603-6EEF-F0977DC170FB}"/>
              </a:ext>
            </a:extLst>
          </p:cNvPr>
          <p:cNvSpPr txBox="1"/>
          <p:nvPr/>
        </p:nvSpPr>
        <p:spPr>
          <a:xfrm>
            <a:off x="6679897" y="5740773"/>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165243"/>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Measurement at Recognition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rgbClr val="595959"/>
                </a:solidFill>
                <a:latin typeface="Arial" panose="020B0604020202020204" pitchFamily="34" charset="0"/>
                <a:cs typeface="Arial" panose="020B0604020202020204" pitchFamily="34" charset="0"/>
              </a:rPr>
              <a:t>Owned investment property shall be measured initially at its cost (transaction costs shall be included in this initial measurement).</a:t>
            </a:r>
          </a:p>
          <a:p>
            <a:pPr marL="342900" lvl="0" indent="-342900" defTabSz="914400" fontAlgn="base">
              <a:spcBef>
                <a:spcPts val="776"/>
              </a:spcBef>
              <a:spcAft>
                <a:spcPct val="0"/>
              </a:spcAft>
              <a:buFontTx/>
              <a:buChar char="•"/>
            </a:pPr>
            <a:r>
              <a:rPr lang="en-CA" sz="2000" dirty="0">
                <a:solidFill>
                  <a:srgbClr val="595959"/>
                </a:solidFill>
                <a:latin typeface="Arial" panose="020B0604020202020204" pitchFamily="34" charset="0"/>
                <a:cs typeface="Arial" panose="020B0604020202020204" pitchFamily="34" charset="0"/>
              </a:rPr>
              <a:t>Where an owned investment property is acquired through a non-exchange transaction, its cost shall be measured at its fair value as at the date of acquisition.</a:t>
            </a:r>
          </a:p>
          <a:p>
            <a:pPr marL="342900" lvl="0" indent="-342900" defTabSz="914400" fontAlgn="base">
              <a:spcBef>
                <a:spcPts val="776"/>
              </a:spcBef>
              <a:spcAft>
                <a:spcPct val="0"/>
              </a:spcAft>
              <a:buFontTx/>
              <a:buChar char="•"/>
            </a:pPr>
            <a:r>
              <a:rPr lang="en-GB" sz="2000" dirty="0">
                <a:solidFill>
                  <a:srgbClr val="595959"/>
                </a:solidFill>
                <a:latin typeface="Arial" panose="020B0604020202020204" pitchFamily="34" charset="0"/>
                <a:cs typeface="Arial" panose="020B0604020202020204" pitchFamily="34" charset="0"/>
              </a:rPr>
              <a:t>An investment property held by a lessee as a right-of-use asset shall be measured initially in accordance with IPSAS 43.</a:t>
            </a:r>
            <a:endParaRPr lang="en-CA" sz="2000" dirty="0">
              <a:solidFill>
                <a:srgbClr val="595959"/>
              </a:solidFill>
              <a:latin typeface="Arial" panose="020B0604020202020204" pitchFamily="34" charset="0"/>
              <a:cs typeface="Arial" panose="020B0604020202020204" pitchFamily="34" charset="0"/>
            </a:endParaRPr>
          </a:p>
          <a:p>
            <a:pPr marL="714375" lvl="1" indent="-352425" defTabSz="914400" fontAlgn="base">
              <a:spcBef>
                <a:spcPts val="776"/>
              </a:spcBef>
              <a:spcAft>
                <a:spcPct val="0"/>
              </a:spcAft>
              <a:buFontTx/>
              <a:buChar char="•"/>
            </a:pPr>
            <a:endParaRPr lang="en-US"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79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744615"/>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Subsequent Measurement</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An entity may choose its accounting policy in respect of investment property:</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Historical cost model</a:t>
            </a:r>
          </a:p>
          <a:p>
            <a:pPr marL="1076325" lvl="2" indent="-36195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is measured in accordance with the historical cost model in IPSAS 45 (or IPSAS 43 if the asset </a:t>
            </a:r>
            <a:r>
              <a:rPr lang="en-GB" dirty="0">
                <a:solidFill>
                  <a:srgbClr val="595959"/>
                </a:solidFill>
                <a:latin typeface="Arial" panose="020B0604020202020204" pitchFamily="34" charset="0"/>
                <a:cs typeface="Arial" panose="020B0604020202020204" pitchFamily="34" charset="0"/>
              </a:rPr>
              <a:t>is held by the lessee as a right-of-use asset)</a:t>
            </a:r>
            <a:endParaRPr lang="en-CA" dirty="0">
              <a:solidFill>
                <a:srgbClr val="595959"/>
              </a:solidFill>
              <a:latin typeface="Arial" panose="020B0604020202020204" pitchFamily="34" charset="0"/>
              <a:cs typeface="Arial" panose="020B0604020202020204" pitchFamily="34" charset="0"/>
            </a:endParaRPr>
          </a:p>
          <a:p>
            <a:pPr marL="1076325" lvl="2" indent="-36195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The fair value of investment property is disclosed</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Current value model</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46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75001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Current Value Model</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is measured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Use of historical cost model where, exceptionally, it is clear on initial recognition that the fair value of the investment property is not reliably measurable on a continuing basis</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Once measured at fair value, continues to be measured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under construction is measured at historical cost until either its fair value becomes reliably measurable, or construction is completed (whichever is earlier)</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Fair value is measured in accordance with IPSAS 46, </a:t>
            </a:r>
            <a:r>
              <a:rPr lang="en-CA" i="1" dirty="0">
                <a:solidFill>
                  <a:srgbClr val="595959"/>
                </a:solidFill>
                <a:latin typeface="Arial" panose="020B0604020202020204" pitchFamily="34" charset="0"/>
                <a:cs typeface="Arial" panose="020B0604020202020204" pitchFamily="34" charset="0"/>
              </a:rPr>
              <a:t>Measurement</a:t>
            </a:r>
            <a:endParaRPr lang="en-CA" dirty="0">
              <a:solidFill>
                <a:srgbClr val="595959"/>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 gain or loss arising from a change in the fair value of investment property is recognized in surplus or deficit for the period in which it arises</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No depreciation or impairment is charged</a:t>
            </a:r>
            <a:endParaRPr lang="en-US"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62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826689"/>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Historical Cost Model</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dirty="0">
                <a:solidFill>
                  <a:srgbClr val="595959"/>
                </a:solidFill>
                <a:latin typeface="Arial" panose="020B0604020202020204" pitchFamily="34" charset="0"/>
                <a:cs typeface="Arial" panose="020B0604020202020204" pitchFamily="34" charset="0"/>
              </a:rPr>
              <a:t>After initial recognition, an entity that chooses the historical cost model shall measure investment property:</a:t>
            </a:r>
          </a:p>
          <a:p>
            <a:pPr marL="800100" lvl="1" indent="-342900" defTabSz="914400" fontAlgn="base">
              <a:spcBef>
                <a:spcPts val="776"/>
              </a:spcBef>
              <a:spcAft>
                <a:spcPct val="0"/>
              </a:spcAft>
              <a:buFontTx/>
              <a:buChar char="•"/>
            </a:pPr>
            <a:r>
              <a:rPr lang="en-GB" dirty="0">
                <a:solidFill>
                  <a:srgbClr val="595959"/>
                </a:solidFill>
                <a:latin typeface="Arial" panose="020B0604020202020204" pitchFamily="34" charset="0"/>
                <a:cs typeface="Arial" panose="020B0604020202020204" pitchFamily="34" charset="0"/>
              </a:rPr>
              <a:t>In accordance with IPSAS 43 if it is held by a lessee as a right-of-use asset;</a:t>
            </a:r>
          </a:p>
          <a:p>
            <a:pPr marL="800100" lvl="1" indent="-342900" defTabSz="914400" fontAlgn="base">
              <a:spcBef>
                <a:spcPts val="776"/>
              </a:spcBef>
              <a:spcAft>
                <a:spcPct val="0"/>
              </a:spcAft>
              <a:buFontTx/>
              <a:buChar char="•"/>
            </a:pPr>
            <a:r>
              <a:rPr lang="en-GB" dirty="0">
                <a:solidFill>
                  <a:srgbClr val="595959"/>
                </a:solidFill>
                <a:latin typeface="Arial" panose="020B0604020202020204" pitchFamily="34" charset="0"/>
                <a:cs typeface="Arial" panose="020B0604020202020204" pitchFamily="34" charset="0"/>
              </a:rPr>
              <a:t>In accordance with the requirements in IPSAS 45 for the historical cost model if it is held by an owner as an owned investment property; and</a:t>
            </a:r>
          </a:p>
          <a:p>
            <a:pPr marL="800100" lvl="1" indent="-342900" defTabSz="914400" fontAlgn="base">
              <a:spcBef>
                <a:spcPts val="776"/>
              </a:spcBef>
              <a:spcAft>
                <a:spcPct val="0"/>
              </a:spcAft>
              <a:buFontTx/>
              <a:buChar char="•"/>
            </a:pPr>
            <a:r>
              <a:rPr lang="en-GB" dirty="0">
                <a:solidFill>
                  <a:srgbClr val="595959"/>
                </a:solidFill>
                <a:latin typeface="Arial" panose="020B0604020202020204" pitchFamily="34" charset="0"/>
                <a:cs typeface="Arial" panose="020B0604020202020204" pitchFamily="34" charset="0"/>
              </a:rPr>
              <a:t>In accordance with IPSAS 44 if it meets the criteria to be classified as held for sale (or is included in a disposal group that is classified as held for sale)</a:t>
            </a:r>
            <a:endParaRPr lang="en-US"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88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5262979"/>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Transfers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Transfer from investment property carried at fair value to owner-occupied property or inventories</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Cost for subsequent accounting is its fair value at change of use</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Transfer from owner-occupied property to investment property carried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Difference between carrying amount (in accordance with IPSAS 45 or IPSAS 43 for a right-of-use asset) and fair value treated as revaluation in accordance with IPSAS 45</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Transfer from inventories to investment property that will be carried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Difference between carrying amount and fair value recognized in surplus or deficit</a:t>
            </a:r>
            <a:endParaRPr lang="en-US" dirty="0">
              <a:solidFill>
                <a:srgbClr val="595959"/>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95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Disposals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An investment property shall be derecognized on disposal or when the investment property is permanently withdrawn from use and no future economic benefits or service potential are expected from its disposal</a:t>
            </a: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Gains or losses arising from the retirement or disposal of investment property shall be determined as the difference between the net disposal proceeds and the carrying amount of the asset, and shall be recognized in surplus or deficit</a:t>
            </a: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Compensation from third parties for investment property that was impaired, lost, or given up shall be recognized in surplus or deficit when the compensation becomes receivable</a:t>
            </a:r>
            <a:endParaRPr lang="en-US" dirty="0">
              <a:solidFill>
                <a:srgbClr val="595959"/>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18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22679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Investment Property held under an Operating Lease</a:t>
            </a:r>
          </a:p>
          <a:p>
            <a:r>
              <a:rPr lang="en-CA" sz="2000" b="1" dirty="0">
                <a:solidFill>
                  <a:schemeClr val="bg1">
                    <a:lumMod val="50000"/>
                  </a:schemeClr>
                </a:solidFill>
                <a:latin typeface="Arial" panose="020B0604020202020204" pitchFamily="34" charset="0"/>
                <a:cs typeface="Arial" panose="020B0604020202020204" pitchFamily="34" charset="0"/>
              </a:rPr>
              <a:t>(Previous version of IPSAS 16, linked to IPSAS 13 only)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 property interest that is held by a lessee under an operating lease may be classified and accounted for as investment property if, and only if:</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The property would otherwise meet the definition of an investment property</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The lessee uses the fair value model for </a:t>
            </a:r>
            <a:r>
              <a:rPr lang="en-CA" b="1" dirty="0">
                <a:solidFill>
                  <a:srgbClr val="595959"/>
                </a:solidFill>
                <a:latin typeface="Arial" panose="020B0604020202020204" pitchFamily="34" charset="0"/>
                <a:cs typeface="Arial" panose="020B0604020202020204" pitchFamily="34" charset="0"/>
              </a:rPr>
              <a:t>all</a:t>
            </a:r>
            <a:r>
              <a:rPr lang="en-CA" dirty="0">
                <a:solidFill>
                  <a:srgbClr val="595959"/>
                </a:solidFill>
                <a:latin typeface="Arial" panose="020B0604020202020204" pitchFamily="34" charset="0"/>
                <a:cs typeface="Arial" panose="020B0604020202020204" pitchFamily="34" charset="0"/>
              </a:rPr>
              <a:t> investment property</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Classification available on a property-by-property basis</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Disclosure required</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Initial cost as prescribed for a finance lease under IPSAS 13, </a:t>
            </a:r>
            <a:r>
              <a:rPr lang="en-CA" i="1" dirty="0">
                <a:solidFill>
                  <a:srgbClr val="595959"/>
                </a:solidFill>
                <a:latin typeface="Arial" panose="020B0604020202020204" pitchFamily="34" charset="0"/>
                <a:cs typeface="Arial" panose="020B0604020202020204" pitchFamily="34" charset="0"/>
              </a:rPr>
              <a:t>Leases</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Liability also recognized as if a finance lease under IPSAS 13</a:t>
            </a:r>
            <a:endParaRPr lang="en-US"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5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43682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43266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80617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IPSAS 16 applies to </a:t>
            </a:r>
            <a:r>
              <a:rPr lang="en-CA" i="1" kern="0" dirty="0">
                <a:solidFill>
                  <a:srgbClr val="000000">
                    <a:lumMod val="65000"/>
                    <a:lumOff val="35000"/>
                  </a:srgbClr>
                </a:solidFill>
                <a:latin typeface="Arial"/>
                <a:ea typeface="ＭＳ Ｐゴシック" charset="0"/>
              </a:rPr>
              <a:t>Investment Property</a:t>
            </a:r>
          </a:p>
          <a:p>
            <a:pPr marL="342900" lvl="0" indent="-342900" defTabSz="914400" fontAlgn="base">
              <a:spcBef>
                <a:spcPts val="776"/>
              </a:spcBef>
              <a:spcAft>
                <a:spcPct val="0"/>
              </a:spcAft>
              <a:buFontTx/>
              <a:buChar char="•"/>
            </a:pPr>
            <a:endParaRPr lang="en-CA" i="1"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IPSAS 16 does not apply to:</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Biological assets related to agricultural activity</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Mineral rights and mineral reserves such as oil, natural gas, and similar non-regenerative resources</a:t>
            </a:r>
            <a:endParaRPr lang="en-CA" kern="0" dirty="0">
              <a:solidFill>
                <a:srgbClr val="000000">
                  <a:lumMod val="65000"/>
                  <a:lumOff val="35000"/>
                </a:srgbClr>
              </a:solidFill>
              <a:latin typeface="Arial"/>
              <a:ea typeface="ＭＳ Ｐゴシック"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688463"/>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Definition of Investment Property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u="sng" kern="0" dirty="0">
                <a:solidFill>
                  <a:srgbClr val="000000">
                    <a:lumMod val="65000"/>
                    <a:lumOff val="35000"/>
                  </a:srgbClr>
                </a:solidFill>
                <a:latin typeface="Arial"/>
                <a:ea typeface="ＭＳ Ｐゴシック" charset="0"/>
              </a:rPr>
              <a:t>Investment property</a:t>
            </a:r>
            <a:r>
              <a:rPr lang="en-CA" sz="2000" kern="0" dirty="0">
                <a:solidFill>
                  <a:srgbClr val="000000">
                    <a:lumMod val="65000"/>
                    <a:lumOff val="35000"/>
                  </a:srgbClr>
                </a:solidFill>
                <a:latin typeface="Arial"/>
                <a:ea typeface="ＭＳ Ｐゴシック" charset="0"/>
              </a:rPr>
              <a:t> is property (land or a building – or part of a building – or both) held </a:t>
            </a:r>
            <a:r>
              <a:rPr lang="en-GB" sz="2000" kern="0" dirty="0">
                <a:solidFill>
                  <a:srgbClr val="000000">
                    <a:lumMod val="65000"/>
                    <a:lumOff val="35000"/>
                  </a:srgbClr>
                </a:solidFill>
                <a:latin typeface="Arial"/>
                <a:ea typeface="ＭＳ Ｐゴシック" charset="0"/>
              </a:rPr>
              <a:t>(by the owner or by the lessee as a right-of-use asset)</a:t>
            </a:r>
            <a:r>
              <a:rPr lang="en-CA" sz="2000" kern="0" dirty="0">
                <a:solidFill>
                  <a:srgbClr val="000000">
                    <a:lumMod val="65000"/>
                    <a:lumOff val="35000"/>
                  </a:srgbClr>
                </a:solidFill>
                <a:latin typeface="Arial"/>
                <a:ea typeface="ＭＳ Ｐゴシック" charset="0"/>
              </a:rPr>
              <a:t> to earn rentals or for capital appreciation, or both, rather than for:</a:t>
            </a:r>
          </a:p>
          <a:p>
            <a:pPr marL="225425" lvl="0" indent="136525" defTabSz="914400" fontAlgn="base">
              <a:spcBef>
                <a:spcPts val="776"/>
              </a:spcBef>
              <a:spcAft>
                <a:spcPct val="0"/>
              </a:spcAft>
            </a:pPr>
            <a:r>
              <a:rPr lang="en-CA" kern="0" dirty="0">
                <a:solidFill>
                  <a:srgbClr val="000000">
                    <a:lumMod val="65000"/>
                    <a:lumOff val="35000"/>
                  </a:srgbClr>
                </a:solidFill>
                <a:latin typeface="Arial"/>
                <a:ea typeface="ＭＳ Ｐゴシック" charset="0"/>
              </a:rPr>
              <a:t>(a)	Use in the production or supply of goods or services, or for 		administrative purposes; or</a:t>
            </a:r>
          </a:p>
          <a:p>
            <a:pPr marL="225425" lvl="0" indent="136525" defTabSz="914400" fontAlgn="base">
              <a:spcBef>
                <a:spcPts val="776"/>
              </a:spcBef>
              <a:spcAft>
                <a:spcPct val="0"/>
              </a:spcAft>
            </a:pPr>
            <a:r>
              <a:rPr lang="en-CA" kern="0" dirty="0">
                <a:solidFill>
                  <a:srgbClr val="000000">
                    <a:lumMod val="65000"/>
                    <a:lumOff val="35000"/>
                  </a:srgbClr>
                </a:solidFill>
                <a:latin typeface="Arial"/>
                <a:ea typeface="ＭＳ Ｐゴシック" charset="0"/>
              </a:rPr>
              <a:t>(b)	Sale in the ordinary course of operations.</a:t>
            </a:r>
          </a:p>
          <a:p>
            <a:pPr marL="225425" lvl="0" indent="136525" defTabSz="914400" fontAlgn="base">
              <a:spcBef>
                <a:spcPts val="776"/>
              </a:spcBef>
              <a:spcAft>
                <a:spcPct val="0"/>
              </a:spcAft>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Investment property is distinguished from owner-occupied property</a:t>
            </a:r>
          </a:p>
          <a:p>
            <a:pPr marL="714375" lvl="1" indent="-352425"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Owner-occupied property is outside the scope of IPSAS 16</a:t>
            </a:r>
          </a:p>
          <a:p>
            <a:pPr marL="568325" lvl="0" indent="-342900" defTabSz="914400" fontAlgn="base">
              <a:spcBef>
                <a:spcPts val="776"/>
              </a:spcBef>
              <a:spcAft>
                <a:spcPct val="0"/>
              </a:spcAft>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12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200472"/>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Decision Tree – Owned Property</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3" name="Flowchart: Alternate Process 2">
            <a:extLst>
              <a:ext uri="{FF2B5EF4-FFF2-40B4-BE49-F238E27FC236}">
                <a16:creationId xmlns:a16="http://schemas.microsoft.com/office/drawing/2014/main" id="{3BB70E9E-5EB6-43C8-5C2C-7191419D294C}"/>
              </a:ext>
            </a:extLst>
          </p:cNvPr>
          <p:cNvSpPr/>
          <p:nvPr/>
        </p:nvSpPr>
        <p:spPr>
          <a:xfrm>
            <a:off x="1496688" y="856888"/>
            <a:ext cx="2022894" cy="461665"/>
          </a:xfrm>
          <a:prstGeom prst="flowChartAlternateProcess">
            <a:avLst/>
          </a:prstGeom>
          <a:noFill/>
          <a:ln w="63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rPr>
              <a:t>Property held by the owner</a:t>
            </a:r>
          </a:p>
        </p:txBody>
      </p:sp>
      <p:sp>
        <p:nvSpPr>
          <p:cNvPr id="4" name="Hexagon 3">
            <a:extLst>
              <a:ext uri="{FF2B5EF4-FFF2-40B4-BE49-F238E27FC236}">
                <a16:creationId xmlns:a16="http://schemas.microsoft.com/office/drawing/2014/main" id="{93181D0E-B24A-1BE1-41A0-B38588099AF6}"/>
              </a:ext>
            </a:extLst>
          </p:cNvPr>
          <p:cNvSpPr/>
          <p:nvPr/>
        </p:nvSpPr>
        <p:spPr>
          <a:xfrm>
            <a:off x="795792" y="1618418"/>
            <a:ext cx="3424686" cy="564970"/>
          </a:xfrm>
          <a:prstGeom prst="hexagon">
            <a:avLst>
              <a:gd name="adj" fmla="val 13877"/>
              <a:gd name="vf" fmla="val 115470"/>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ts val="1200"/>
              </a:lnSpc>
              <a:spcBef>
                <a:spcPts val="600"/>
              </a:spcBef>
              <a:spcAft>
                <a:spcPts val="600"/>
              </a:spcAft>
            </a:pPr>
            <a:r>
              <a:rPr lang="en-US" sz="1200" b="1" dirty="0">
                <a:solidFill>
                  <a:schemeClr val="accent5"/>
                </a:solidFill>
                <a:effectLst/>
              </a:rPr>
              <a:t>Is the property held for use in the production or supply of goods or services or for administrative purposes?</a:t>
            </a:r>
            <a:endParaRPr lang="en-GB" sz="1200" b="1" dirty="0">
              <a:solidFill>
                <a:schemeClr val="accent5"/>
              </a:solidFill>
              <a:effectLst/>
            </a:endParaRPr>
          </a:p>
        </p:txBody>
      </p:sp>
      <p:sp>
        <p:nvSpPr>
          <p:cNvPr id="5" name="Hexagon 4">
            <a:extLst>
              <a:ext uri="{FF2B5EF4-FFF2-40B4-BE49-F238E27FC236}">
                <a16:creationId xmlns:a16="http://schemas.microsoft.com/office/drawing/2014/main" id="{F8965B64-DDB0-CA14-CAC3-070B4B210BD8}"/>
              </a:ext>
            </a:extLst>
          </p:cNvPr>
          <p:cNvSpPr/>
          <p:nvPr/>
        </p:nvSpPr>
        <p:spPr>
          <a:xfrm>
            <a:off x="795792" y="2483253"/>
            <a:ext cx="3424686" cy="564970"/>
          </a:xfrm>
          <a:prstGeom prst="hexagon">
            <a:avLst>
              <a:gd name="adj" fmla="val 13877"/>
              <a:gd name="vf" fmla="val 115470"/>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ts val="1200"/>
              </a:lnSpc>
              <a:spcBef>
                <a:spcPts val="600"/>
              </a:spcBef>
              <a:spcAft>
                <a:spcPts val="600"/>
              </a:spcAft>
            </a:pPr>
            <a:r>
              <a:rPr lang="en-US" sz="1200" b="1" dirty="0">
                <a:solidFill>
                  <a:schemeClr val="accent5"/>
                </a:solidFill>
                <a:effectLst/>
                <a:ea typeface="MS Mincho" panose="02020609040205080304" pitchFamily="49" charset="-128"/>
                <a:cs typeface="Times New Roman" panose="02020603050405020304" pitchFamily="18" charset="0"/>
              </a:rPr>
              <a:t>Is the property held for sale in the ordinary course of business?</a:t>
            </a:r>
            <a:endParaRPr lang="en-GB" sz="1200" b="1" dirty="0">
              <a:solidFill>
                <a:schemeClr val="accent5"/>
              </a:solidFill>
              <a:effectLst/>
              <a:ea typeface="MS Mincho" panose="02020609040205080304" pitchFamily="49" charset="-128"/>
              <a:cs typeface="Times New Roman" panose="02020603050405020304" pitchFamily="18" charset="0"/>
            </a:endParaRPr>
          </a:p>
        </p:txBody>
      </p:sp>
      <p:sp>
        <p:nvSpPr>
          <p:cNvPr id="8" name="Rectangle 7">
            <a:extLst>
              <a:ext uri="{FF2B5EF4-FFF2-40B4-BE49-F238E27FC236}">
                <a16:creationId xmlns:a16="http://schemas.microsoft.com/office/drawing/2014/main" id="{7261694E-2C0A-0EE9-9ED0-C8381ACADFAF}"/>
              </a:ext>
            </a:extLst>
          </p:cNvPr>
          <p:cNvSpPr/>
          <p:nvPr/>
        </p:nvSpPr>
        <p:spPr>
          <a:xfrm>
            <a:off x="1496688" y="3348088"/>
            <a:ext cx="2022894" cy="461665"/>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The property is an investment property</a:t>
            </a:r>
          </a:p>
        </p:txBody>
      </p:sp>
      <p:sp>
        <p:nvSpPr>
          <p:cNvPr id="9" name="Hexagon 8">
            <a:extLst>
              <a:ext uri="{FF2B5EF4-FFF2-40B4-BE49-F238E27FC236}">
                <a16:creationId xmlns:a16="http://schemas.microsoft.com/office/drawing/2014/main" id="{7D484507-994C-AB81-EEFE-552109164C20}"/>
              </a:ext>
            </a:extLst>
          </p:cNvPr>
          <p:cNvSpPr/>
          <p:nvPr/>
        </p:nvSpPr>
        <p:spPr>
          <a:xfrm>
            <a:off x="795792" y="4109618"/>
            <a:ext cx="3424686" cy="564970"/>
          </a:xfrm>
          <a:prstGeom prst="hexagon">
            <a:avLst>
              <a:gd name="adj" fmla="val 13877"/>
              <a:gd name="vf" fmla="val 115470"/>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ts val="1200"/>
              </a:lnSpc>
              <a:spcBef>
                <a:spcPts val="600"/>
              </a:spcBef>
              <a:spcAft>
                <a:spcPts val="600"/>
              </a:spcAft>
            </a:pPr>
            <a:r>
              <a:rPr lang="en-GB" sz="1200" b="1" dirty="0">
                <a:solidFill>
                  <a:schemeClr val="accent5"/>
                </a:solidFill>
                <a:effectLst/>
                <a:ea typeface="MS Mincho" panose="02020609040205080304" pitchFamily="49" charset="-128"/>
                <a:cs typeface="Times New Roman" panose="02020603050405020304" pitchFamily="18" charset="0"/>
              </a:rPr>
              <a:t>Which model is chosen for all investment properties by the owner</a:t>
            </a:r>
          </a:p>
        </p:txBody>
      </p:sp>
      <p:sp>
        <p:nvSpPr>
          <p:cNvPr id="13" name="Rectangle 12">
            <a:extLst>
              <a:ext uri="{FF2B5EF4-FFF2-40B4-BE49-F238E27FC236}">
                <a16:creationId xmlns:a16="http://schemas.microsoft.com/office/drawing/2014/main" id="{371863C6-8026-47F5-0057-E6F339BD908A}"/>
              </a:ext>
            </a:extLst>
          </p:cNvPr>
          <p:cNvSpPr/>
          <p:nvPr/>
        </p:nvSpPr>
        <p:spPr>
          <a:xfrm>
            <a:off x="1496688" y="4974451"/>
            <a:ext cx="2022894" cy="461665"/>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16, </a:t>
            </a:r>
            <a:r>
              <a:rPr lang="en-GB" sz="1200" b="1" i="1" dirty="0">
                <a:solidFill>
                  <a:schemeClr val="accent5"/>
                </a:solidFill>
                <a:effectLst/>
              </a:rPr>
              <a:t>Investment Property</a:t>
            </a:r>
            <a:endParaRPr lang="en-GB" sz="1200" b="1" dirty="0">
              <a:solidFill>
                <a:schemeClr val="accent5"/>
              </a:solidFill>
              <a:effectLst/>
            </a:endParaRPr>
          </a:p>
        </p:txBody>
      </p:sp>
      <p:cxnSp>
        <p:nvCxnSpPr>
          <p:cNvPr id="17" name="Straight Arrow Connector 16">
            <a:extLst>
              <a:ext uri="{FF2B5EF4-FFF2-40B4-BE49-F238E27FC236}">
                <a16:creationId xmlns:a16="http://schemas.microsoft.com/office/drawing/2014/main" id="{0BCE9613-8C43-28DA-A8D1-ABFFF7AFFC0B}"/>
              </a:ext>
            </a:extLst>
          </p:cNvPr>
          <p:cNvCxnSpPr>
            <a:cxnSpLocks/>
          </p:cNvCxnSpPr>
          <p:nvPr/>
        </p:nvCxnSpPr>
        <p:spPr>
          <a:xfrm>
            <a:off x="2508135" y="1318553"/>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5C53D75-AA46-5E5F-5A7D-AADEA89179DE}"/>
              </a:ext>
            </a:extLst>
          </p:cNvPr>
          <p:cNvCxnSpPr>
            <a:cxnSpLocks/>
          </p:cNvCxnSpPr>
          <p:nvPr/>
        </p:nvCxnSpPr>
        <p:spPr>
          <a:xfrm>
            <a:off x="2508135" y="2183388"/>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E3BC43E-DA7A-D0B7-1D13-BEB630C43A4D}"/>
              </a:ext>
            </a:extLst>
          </p:cNvPr>
          <p:cNvCxnSpPr>
            <a:cxnSpLocks/>
          </p:cNvCxnSpPr>
          <p:nvPr/>
        </p:nvCxnSpPr>
        <p:spPr>
          <a:xfrm>
            <a:off x="2508135" y="3048223"/>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0624192-8749-E384-08DE-1311F4E213D8}"/>
              </a:ext>
            </a:extLst>
          </p:cNvPr>
          <p:cNvCxnSpPr>
            <a:cxnSpLocks/>
          </p:cNvCxnSpPr>
          <p:nvPr/>
        </p:nvCxnSpPr>
        <p:spPr>
          <a:xfrm>
            <a:off x="2508135" y="3809753"/>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3BE0254-0FD6-1292-508A-0D93B21F4FBA}"/>
              </a:ext>
            </a:extLst>
          </p:cNvPr>
          <p:cNvCxnSpPr>
            <a:cxnSpLocks/>
          </p:cNvCxnSpPr>
          <p:nvPr/>
        </p:nvCxnSpPr>
        <p:spPr>
          <a:xfrm>
            <a:off x="2508135" y="4674586"/>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2B5370FC-590F-36B9-4C5B-5B3AC7D78AE3}"/>
              </a:ext>
            </a:extLst>
          </p:cNvPr>
          <p:cNvSpPr/>
          <p:nvPr/>
        </p:nvSpPr>
        <p:spPr>
          <a:xfrm>
            <a:off x="5610403" y="1618418"/>
            <a:ext cx="2784177" cy="564970"/>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45, </a:t>
            </a:r>
            <a:r>
              <a:rPr lang="en-GB" sz="1200" b="1" i="1" dirty="0">
                <a:solidFill>
                  <a:schemeClr val="accent5"/>
                </a:solidFill>
                <a:effectLst/>
              </a:rPr>
              <a:t>Property, Plant, and Equipment</a:t>
            </a:r>
            <a:br>
              <a:rPr lang="en-GB" sz="1200" b="1" i="1" dirty="0">
                <a:solidFill>
                  <a:schemeClr val="accent5"/>
                </a:solidFill>
                <a:effectLst/>
              </a:rPr>
            </a:br>
            <a:r>
              <a:rPr lang="en-GB" sz="1200" b="1" i="1" dirty="0">
                <a:solidFill>
                  <a:schemeClr val="accent5"/>
                </a:solidFill>
                <a:effectLst/>
              </a:rPr>
              <a:t>(</a:t>
            </a:r>
            <a:r>
              <a:rPr lang="en-GB" sz="1200" b="1" dirty="0">
                <a:solidFill>
                  <a:schemeClr val="accent5"/>
                </a:solidFill>
                <a:effectLst/>
              </a:rPr>
              <a:t>Historical cost or current value model)</a:t>
            </a:r>
          </a:p>
        </p:txBody>
      </p:sp>
      <p:sp>
        <p:nvSpPr>
          <p:cNvPr id="23" name="Rectangle 22">
            <a:extLst>
              <a:ext uri="{FF2B5EF4-FFF2-40B4-BE49-F238E27FC236}">
                <a16:creationId xmlns:a16="http://schemas.microsoft.com/office/drawing/2014/main" id="{0577B398-8AA6-244F-C310-1B3C76CCC717}"/>
              </a:ext>
            </a:extLst>
          </p:cNvPr>
          <p:cNvSpPr/>
          <p:nvPr/>
        </p:nvSpPr>
        <p:spPr>
          <a:xfrm>
            <a:off x="5610402" y="2483253"/>
            <a:ext cx="2784177" cy="564970"/>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12, </a:t>
            </a:r>
            <a:r>
              <a:rPr lang="en-GB" sz="1200" b="1" i="1" dirty="0">
                <a:solidFill>
                  <a:schemeClr val="accent5"/>
                </a:solidFill>
                <a:effectLst/>
              </a:rPr>
              <a:t>Inventories</a:t>
            </a:r>
            <a:endParaRPr lang="en-GB" sz="1200" b="1" dirty="0">
              <a:solidFill>
                <a:schemeClr val="accent5"/>
              </a:solidFill>
              <a:effectLst/>
            </a:endParaRPr>
          </a:p>
        </p:txBody>
      </p:sp>
      <p:sp>
        <p:nvSpPr>
          <p:cNvPr id="24" name="Rectangle 23">
            <a:extLst>
              <a:ext uri="{FF2B5EF4-FFF2-40B4-BE49-F238E27FC236}">
                <a16:creationId xmlns:a16="http://schemas.microsoft.com/office/drawing/2014/main" id="{A2E53EBA-4FC2-47A0-FED7-F75066875E8E}"/>
              </a:ext>
            </a:extLst>
          </p:cNvPr>
          <p:cNvSpPr/>
          <p:nvPr/>
        </p:nvSpPr>
        <p:spPr>
          <a:xfrm>
            <a:off x="5611481" y="4109618"/>
            <a:ext cx="2784177" cy="564970"/>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45, </a:t>
            </a:r>
            <a:r>
              <a:rPr lang="en-GB" sz="1200" b="1" i="1" dirty="0">
                <a:solidFill>
                  <a:schemeClr val="accent5"/>
                </a:solidFill>
                <a:effectLst/>
              </a:rPr>
              <a:t>Property, Plant, and Equipment</a:t>
            </a:r>
            <a:endParaRPr lang="en-GB" sz="1200" b="1" dirty="0">
              <a:solidFill>
                <a:schemeClr val="accent5"/>
              </a:solidFill>
              <a:effectLst/>
            </a:endParaRPr>
          </a:p>
        </p:txBody>
      </p:sp>
      <p:cxnSp>
        <p:nvCxnSpPr>
          <p:cNvPr id="26" name="Straight Arrow Connector 25">
            <a:extLst>
              <a:ext uri="{FF2B5EF4-FFF2-40B4-BE49-F238E27FC236}">
                <a16:creationId xmlns:a16="http://schemas.microsoft.com/office/drawing/2014/main" id="{7C805FB3-AE90-C6B7-028D-26C4151ABFF6}"/>
              </a:ext>
            </a:extLst>
          </p:cNvPr>
          <p:cNvCxnSpPr>
            <a:cxnSpLocks/>
          </p:cNvCxnSpPr>
          <p:nvPr/>
        </p:nvCxnSpPr>
        <p:spPr>
          <a:xfrm>
            <a:off x="4220478" y="1900903"/>
            <a:ext cx="1389925" cy="0"/>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FC92F38-E03E-54E1-6188-AA68E9251496}"/>
              </a:ext>
            </a:extLst>
          </p:cNvPr>
          <p:cNvCxnSpPr>
            <a:cxnSpLocks/>
          </p:cNvCxnSpPr>
          <p:nvPr/>
        </p:nvCxnSpPr>
        <p:spPr>
          <a:xfrm>
            <a:off x="4220478" y="2765738"/>
            <a:ext cx="1389924" cy="0"/>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23551B2-3005-EC57-EFE1-672E89F5656A}"/>
              </a:ext>
            </a:extLst>
          </p:cNvPr>
          <p:cNvCxnSpPr>
            <a:cxnSpLocks/>
          </p:cNvCxnSpPr>
          <p:nvPr/>
        </p:nvCxnSpPr>
        <p:spPr>
          <a:xfrm>
            <a:off x="4219938" y="4392103"/>
            <a:ext cx="1391003" cy="0"/>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FDE03692-1D80-7F14-D91D-E236D5B367BC}"/>
              </a:ext>
            </a:extLst>
          </p:cNvPr>
          <p:cNvSpPr txBox="1"/>
          <p:nvPr/>
        </p:nvSpPr>
        <p:spPr>
          <a:xfrm>
            <a:off x="4722022" y="1632959"/>
            <a:ext cx="386837" cy="276999"/>
          </a:xfrm>
          <a:prstGeom prst="rect">
            <a:avLst/>
          </a:prstGeom>
          <a:noFill/>
        </p:spPr>
        <p:txBody>
          <a:bodyPr wrap="none" rtlCol="0">
            <a:spAutoFit/>
          </a:bodyPr>
          <a:lstStyle/>
          <a:p>
            <a:pPr algn="ctr"/>
            <a:r>
              <a:rPr lang="en-GB" sz="1200" dirty="0">
                <a:solidFill>
                  <a:schemeClr val="accent5"/>
                </a:solidFill>
              </a:rPr>
              <a:t>Yes</a:t>
            </a:r>
          </a:p>
        </p:txBody>
      </p:sp>
      <p:sp>
        <p:nvSpPr>
          <p:cNvPr id="32" name="TextBox 31">
            <a:extLst>
              <a:ext uri="{FF2B5EF4-FFF2-40B4-BE49-F238E27FC236}">
                <a16:creationId xmlns:a16="http://schemas.microsoft.com/office/drawing/2014/main" id="{283C2FC0-B23D-9B40-8328-66D1D3B6BDDF}"/>
              </a:ext>
            </a:extLst>
          </p:cNvPr>
          <p:cNvSpPr txBox="1"/>
          <p:nvPr/>
        </p:nvSpPr>
        <p:spPr>
          <a:xfrm>
            <a:off x="4722022" y="2488739"/>
            <a:ext cx="386837" cy="276999"/>
          </a:xfrm>
          <a:prstGeom prst="rect">
            <a:avLst/>
          </a:prstGeom>
          <a:noFill/>
        </p:spPr>
        <p:txBody>
          <a:bodyPr wrap="none" rtlCol="0">
            <a:spAutoFit/>
          </a:bodyPr>
          <a:lstStyle/>
          <a:p>
            <a:pPr algn="ctr"/>
            <a:r>
              <a:rPr lang="en-GB" sz="1200" dirty="0">
                <a:solidFill>
                  <a:schemeClr val="accent5"/>
                </a:solidFill>
              </a:rPr>
              <a:t>Yes</a:t>
            </a:r>
          </a:p>
        </p:txBody>
      </p:sp>
      <p:sp>
        <p:nvSpPr>
          <p:cNvPr id="33" name="TextBox 32">
            <a:extLst>
              <a:ext uri="{FF2B5EF4-FFF2-40B4-BE49-F238E27FC236}">
                <a16:creationId xmlns:a16="http://schemas.microsoft.com/office/drawing/2014/main" id="{E7697480-F32D-AC6F-42EA-6AF47562AF9A}"/>
              </a:ext>
            </a:extLst>
          </p:cNvPr>
          <p:cNvSpPr txBox="1"/>
          <p:nvPr/>
        </p:nvSpPr>
        <p:spPr>
          <a:xfrm>
            <a:off x="4130283" y="4096487"/>
            <a:ext cx="1518557" cy="276999"/>
          </a:xfrm>
          <a:prstGeom prst="rect">
            <a:avLst/>
          </a:prstGeom>
          <a:noFill/>
        </p:spPr>
        <p:txBody>
          <a:bodyPr wrap="none" rtlCol="0">
            <a:spAutoFit/>
          </a:bodyPr>
          <a:lstStyle/>
          <a:p>
            <a:pPr algn="ctr"/>
            <a:r>
              <a:rPr lang="en-GB" sz="1200" dirty="0">
                <a:solidFill>
                  <a:schemeClr val="accent5"/>
                </a:solidFill>
              </a:rPr>
              <a:t>Historical Cost Model</a:t>
            </a:r>
          </a:p>
        </p:txBody>
      </p:sp>
      <p:sp>
        <p:nvSpPr>
          <p:cNvPr id="34" name="TextBox 33">
            <a:extLst>
              <a:ext uri="{FF2B5EF4-FFF2-40B4-BE49-F238E27FC236}">
                <a16:creationId xmlns:a16="http://schemas.microsoft.com/office/drawing/2014/main" id="{A90895A7-3DC0-78A3-561A-5B8B08641BB0}"/>
              </a:ext>
            </a:extLst>
          </p:cNvPr>
          <p:cNvSpPr txBox="1"/>
          <p:nvPr/>
        </p:nvSpPr>
        <p:spPr>
          <a:xfrm>
            <a:off x="2508135" y="2183388"/>
            <a:ext cx="365806" cy="276999"/>
          </a:xfrm>
          <a:prstGeom prst="rect">
            <a:avLst/>
          </a:prstGeom>
          <a:noFill/>
        </p:spPr>
        <p:txBody>
          <a:bodyPr wrap="none" rtlCol="0">
            <a:spAutoFit/>
          </a:bodyPr>
          <a:lstStyle/>
          <a:p>
            <a:r>
              <a:rPr lang="en-GB" sz="1200" dirty="0">
                <a:solidFill>
                  <a:schemeClr val="accent5"/>
                </a:solidFill>
              </a:rPr>
              <a:t>No</a:t>
            </a:r>
          </a:p>
        </p:txBody>
      </p:sp>
      <p:sp>
        <p:nvSpPr>
          <p:cNvPr id="35" name="TextBox 34">
            <a:extLst>
              <a:ext uri="{FF2B5EF4-FFF2-40B4-BE49-F238E27FC236}">
                <a16:creationId xmlns:a16="http://schemas.microsoft.com/office/drawing/2014/main" id="{3FB12B7E-E558-30FD-24C1-0C1FF85905C6}"/>
              </a:ext>
            </a:extLst>
          </p:cNvPr>
          <p:cNvSpPr txBox="1"/>
          <p:nvPr/>
        </p:nvSpPr>
        <p:spPr>
          <a:xfrm>
            <a:off x="2508135" y="3053707"/>
            <a:ext cx="365806" cy="276999"/>
          </a:xfrm>
          <a:prstGeom prst="rect">
            <a:avLst/>
          </a:prstGeom>
          <a:noFill/>
        </p:spPr>
        <p:txBody>
          <a:bodyPr wrap="none" rtlCol="0">
            <a:spAutoFit/>
          </a:bodyPr>
          <a:lstStyle/>
          <a:p>
            <a:r>
              <a:rPr lang="en-GB" sz="1200" dirty="0">
                <a:solidFill>
                  <a:schemeClr val="accent5"/>
                </a:solidFill>
              </a:rPr>
              <a:t>No</a:t>
            </a:r>
          </a:p>
        </p:txBody>
      </p:sp>
      <p:sp>
        <p:nvSpPr>
          <p:cNvPr id="36" name="TextBox 35">
            <a:extLst>
              <a:ext uri="{FF2B5EF4-FFF2-40B4-BE49-F238E27FC236}">
                <a16:creationId xmlns:a16="http://schemas.microsoft.com/office/drawing/2014/main" id="{82A2B16E-0DB5-6177-86B9-97196FB88C46}"/>
              </a:ext>
            </a:extLst>
          </p:cNvPr>
          <p:cNvSpPr txBox="1"/>
          <p:nvPr/>
        </p:nvSpPr>
        <p:spPr>
          <a:xfrm>
            <a:off x="2505839" y="4672019"/>
            <a:ext cx="1477457" cy="276999"/>
          </a:xfrm>
          <a:prstGeom prst="rect">
            <a:avLst/>
          </a:prstGeom>
          <a:noFill/>
        </p:spPr>
        <p:txBody>
          <a:bodyPr wrap="none" rtlCol="0">
            <a:spAutoFit/>
          </a:bodyPr>
          <a:lstStyle/>
          <a:p>
            <a:pPr algn="ctr"/>
            <a:r>
              <a:rPr lang="en-GB" sz="1200" dirty="0">
                <a:solidFill>
                  <a:schemeClr val="accent5"/>
                </a:solidFill>
              </a:rPr>
              <a:t>Current Value Model</a:t>
            </a:r>
          </a:p>
        </p:txBody>
      </p:sp>
    </p:spTree>
    <p:extLst>
      <p:ext uri="{BB962C8B-B14F-4D97-AF65-F5344CB8AC3E}">
        <p14:creationId xmlns:p14="http://schemas.microsoft.com/office/powerpoint/2010/main" val="237995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200472"/>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Decision Tree – Leased Property</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3" name="Flowchart: Alternate Process 2">
            <a:extLst>
              <a:ext uri="{FF2B5EF4-FFF2-40B4-BE49-F238E27FC236}">
                <a16:creationId xmlns:a16="http://schemas.microsoft.com/office/drawing/2014/main" id="{3BB70E9E-5EB6-43C8-5C2C-7191419D294C}"/>
              </a:ext>
            </a:extLst>
          </p:cNvPr>
          <p:cNvSpPr/>
          <p:nvPr/>
        </p:nvSpPr>
        <p:spPr>
          <a:xfrm>
            <a:off x="1496688" y="856888"/>
            <a:ext cx="2022894" cy="461665"/>
          </a:xfrm>
          <a:prstGeom prst="flowChartAlternateProcess">
            <a:avLst/>
          </a:prstGeom>
          <a:solidFill>
            <a:schemeClr val="bg1">
              <a:lumMod val="95000"/>
            </a:schemeClr>
          </a:solidFill>
          <a:ln w="63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rPr>
              <a:t>Property held by the lessee as a right-of-use asset</a:t>
            </a:r>
          </a:p>
        </p:txBody>
      </p:sp>
      <p:sp>
        <p:nvSpPr>
          <p:cNvPr id="4" name="Hexagon 3">
            <a:extLst>
              <a:ext uri="{FF2B5EF4-FFF2-40B4-BE49-F238E27FC236}">
                <a16:creationId xmlns:a16="http://schemas.microsoft.com/office/drawing/2014/main" id="{93181D0E-B24A-1BE1-41A0-B38588099AF6}"/>
              </a:ext>
            </a:extLst>
          </p:cNvPr>
          <p:cNvSpPr/>
          <p:nvPr/>
        </p:nvSpPr>
        <p:spPr>
          <a:xfrm>
            <a:off x="795792" y="1618418"/>
            <a:ext cx="3424686" cy="564970"/>
          </a:xfrm>
          <a:prstGeom prst="hexagon">
            <a:avLst>
              <a:gd name="adj" fmla="val 13877"/>
              <a:gd name="vf" fmla="val 115470"/>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ts val="1200"/>
              </a:lnSpc>
              <a:spcBef>
                <a:spcPts val="600"/>
              </a:spcBef>
              <a:spcAft>
                <a:spcPts val="600"/>
              </a:spcAft>
            </a:pPr>
            <a:r>
              <a:rPr lang="en-US" sz="1200" b="1" dirty="0">
                <a:solidFill>
                  <a:schemeClr val="accent5"/>
                </a:solidFill>
                <a:effectLst/>
              </a:rPr>
              <a:t>Is the property held for use in the production or supply of goods or services or for administrative purposes?</a:t>
            </a:r>
            <a:endParaRPr lang="en-GB" sz="1200" b="1" dirty="0">
              <a:solidFill>
                <a:schemeClr val="accent5"/>
              </a:solidFill>
              <a:effectLst/>
            </a:endParaRPr>
          </a:p>
        </p:txBody>
      </p:sp>
      <p:sp>
        <p:nvSpPr>
          <p:cNvPr id="5" name="Hexagon 4">
            <a:extLst>
              <a:ext uri="{FF2B5EF4-FFF2-40B4-BE49-F238E27FC236}">
                <a16:creationId xmlns:a16="http://schemas.microsoft.com/office/drawing/2014/main" id="{F8965B64-DDB0-CA14-CAC3-070B4B210BD8}"/>
              </a:ext>
            </a:extLst>
          </p:cNvPr>
          <p:cNvSpPr/>
          <p:nvPr/>
        </p:nvSpPr>
        <p:spPr>
          <a:xfrm>
            <a:off x="795792" y="2483253"/>
            <a:ext cx="3424686" cy="564970"/>
          </a:xfrm>
          <a:prstGeom prst="hexagon">
            <a:avLst>
              <a:gd name="adj" fmla="val 13877"/>
              <a:gd name="vf" fmla="val 115470"/>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ts val="1200"/>
              </a:lnSpc>
              <a:spcBef>
                <a:spcPts val="600"/>
              </a:spcBef>
              <a:spcAft>
                <a:spcPts val="600"/>
              </a:spcAft>
            </a:pPr>
            <a:r>
              <a:rPr lang="en-US" sz="1200" b="1" dirty="0">
                <a:solidFill>
                  <a:schemeClr val="accent5"/>
                </a:solidFill>
                <a:effectLst/>
                <a:ea typeface="MS Mincho" panose="02020609040205080304" pitchFamily="49" charset="-128"/>
                <a:cs typeface="Times New Roman" panose="02020603050405020304" pitchFamily="18" charset="0"/>
              </a:rPr>
              <a:t>Is the property held for sale in the ordinary course of business?</a:t>
            </a:r>
            <a:endParaRPr lang="en-GB" sz="1200" b="1" dirty="0">
              <a:solidFill>
                <a:schemeClr val="accent5"/>
              </a:solidFill>
              <a:effectLst/>
              <a:ea typeface="MS Mincho" panose="02020609040205080304" pitchFamily="49" charset="-128"/>
              <a:cs typeface="Times New Roman" panose="02020603050405020304" pitchFamily="18" charset="0"/>
            </a:endParaRPr>
          </a:p>
        </p:txBody>
      </p:sp>
      <p:sp>
        <p:nvSpPr>
          <p:cNvPr id="8" name="Rectangle 7">
            <a:extLst>
              <a:ext uri="{FF2B5EF4-FFF2-40B4-BE49-F238E27FC236}">
                <a16:creationId xmlns:a16="http://schemas.microsoft.com/office/drawing/2014/main" id="{7261694E-2C0A-0EE9-9ED0-C8381ACADFAF}"/>
              </a:ext>
            </a:extLst>
          </p:cNvPr>
          <p:cNvSpPr/>
          <p:nvPr/>
        </p:nvSpPr>
        <p:spPr>
          <a:xfrm>
            <a:off x="1496688" y="3348088"/>
            <a:ext cx="2022894" cy="461665"/>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The property is an investment property</a:t>
            </a:r>
          </a:p>
        </p:txBody>
      </p:sp>
      <p:sp>
        <p:nvSpPr>
          <p:cNvPr id="9" name="Hexagon 8">
            <a:extLst>
              <a:ext uri="{FF2B5EF4-FFF2-40B4-BE49-F238E27FC236}">
                <a16:creationId xmlns:a16="http://schemas.microsoft.com/office/drawing/2014/main" id="{7D484507-994C-AB81-EEFE-552109164C20}"/>
              </a:ext>
            </a:extLst>
          </p:cNvPr>
          <p:cNvSpPr/>
          <p:nvPr/>
        </p:nvSpPr>
        <p:spPr>
          <a:xfrm>
            <a:off x="795792" y="4109618"/>
            <a:ext cx="3424686" cy="564970"/>
          </a:xfrm>
          <a:prstGeom prst="hexagon">
            <a:avLst>
              <a:gd name="adj" fmla="val 13877"/>
              <a:gd name="vf" fmla="val 115470"/>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ts val="1200"/>
              </a:lnSpc>
              <a:spcBef>
                <a:spcPts val="600"/>
              </a:spcBef>
              <a:spcAft>
                <a:spcPts val="600"/>
              </a:spcAft>
            </a:pPr>
            <a:r>
              <a:rPr lang="en-GB" sz="1200" b="1" dirty="0">
                <a:solidFill>
                  <a:schemeClr val="accent5"/>
                </a:solidFill>
                <a:effectLst/>
                <a:ea typeface="MS Mincho" panose="02020609040205080304" pitchFamily="49" charset="-128"/>
                <a:cs typeface="Times New Roman" panose="02020603050405020304" pitchFamily="18" charset="0"/>
              </a:rPr>
              <a:t>Which model is chosen for all investment properties by the owner</a:t>
            </a:r>
          </a:p>
        </p:txBody>
      </p:sp>
      <p:sp>
        <p:nvSpPr>
          <p:cNvPr id="13" name="Rectangle 12">
            <a:extLst>
              <a:ext uri="{FF2B5EF4-FFF2-40B4-BE49-F238E27FC236}">
                <a16:creationId xmlns:a16="http://schemas.microsoft.com/office/drawing/2014/main" id="{371863C6-8026-47F5-0057-E6F339BD908A}"/>
              </a:ext>
            </a:extLst>
          </p:cNvPr>
          <p:cNvSpPr/>
          <p:nvPr/>
        </p:nvSpPr>
        <p:spPr>
          <a:xfrm>
            <a:off x="1496688" y="4974451"/>
            <a:ext cx="2022894" cy="461665"/>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16, </a:t>
            </a:r>
            <a:r>
              <a:rPr lang="en-GB" sz="1200" b="1" i="1" dirty="0">
                <a:solidFill>
                  <a:schemeClr val="accent5"/>
                </a:solidFill>
                <a:effectLst/>
              </a:rPr>
              <a:t>Investment Property</a:t>
            </a:r>
            <a:endParaRPr lang="en-GB" sz="1200" b="1" dirty="0">
              <a:solidFill>
                <a:schemeClr val="accent5"/>
              </a:solidFill>
              <a:effectLst/>
            </a:endParaRPr>
          </a:p>
        </p:txBody>
      </p:sp>
      <p:cxnSp>
        <p:nvCxnSpPr>
          <p:cNvPr id="17" name="Straight Arrow Connector 16">
            <a:extLst>
              <a:ext uri="{FF2B5EF4-FFF2-40B4-BE49-F238E27FC236}">
                <a16:creationId xmlns:a16="http://schemas.microsoft.com/office/drawing/2014/main" id="{0BCE9613-8C43-28DA-A8D1-ABFFF7AFFC0B}"/>
              </a:ext>
            </a:extLst>
          </p:cNvPr>
          <p:cNvCxnSpPr>
            <a:cxnSpLocks/>
          </p:cNvCxnSpPr>
          <p:nvPr/>
        </p:nvCxnSpPr>
        <p:spPr>
          <a:xfrm>
            <a:off x="2508135" y="1318553"/>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5C53D75-AA46-5E5F-5A7D-AADEA89179DE}"/>
              </a:ext>
            </a:extLst>
          </p:cNvPr>
          <p:cNvCxnSpPr>
            <a:cxnSpLocks/>
          </p:cNvCxnSpPr>
          <p:nvPr/>
        </p:nvCxnSpPr>
        <p:spPr>
          <a:xfrm>
            <a:off x="2508135" y="2183388"/>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E3BC43E-DA7A-D0B7-1D13-BEB630C43A4D}"/>
              </a:ext>
            </a:extLst>
          </p:cNvPr>
          <p:cNvCxnSpPr>
            <a:cxnSpLocks/>
          </p:cNvCxnSpPr>
          <p:nvPr/>
        </p:nvCxnSpPr>
        <p:spPr>
          <a:xfrm>
            <a:off x="2508135" y="3048223"/>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0624192-8749-E384-08DE-1311F4E213D8}"/>
              </a:ext>
            </a:extLst>
          </p:cNvPr>
          <p:cNvCxnSpPr>
            <a:cxnSpLocks/>
          </p:cNvCxnSpPr>
          <p:nvPr/>
        </p:nvCxnSpPr>
        <p:spPr>
          <a:xfrm>
            <a:off x="2508135" y="3809753"/>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3BE0254-0FD6-1292-508A-0D93B21F4FBA}"/>
              </a:ext>
            </a:extLst>
          </p:cNvPr>
          <p:cNvCxnSpPr>
            <a:cxnSpLocks/>
          </p:cNvCxnSpPr>
          <p:nvPr/>
        </p:nvCxnSpPr>
        <p:spPr>
          <a:xfrm>
            <a:off x="2508135" y="4674586"/>
            <a:ext cx="0" cy="299865"/>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2B5370FC-590F-36B9-4C5B-5B3AC7D78AE3}"/>
              </a:ext>
            </a:extLst>
          </p:cNvPr>
          <p:cNvSpPr/>
          <p:nvPr/>
        </p:nvSpPr>
        <p:spPr>
          <a:xfrm>
            <a:off x="5610403" y="1618418"/>
            <a:ext cx="2784177" cy="564970"/>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45, </a:t>
            </a:r>
            <a:r>
              <a:rPr lang="en-GB" sz="1200" b="1" i="1" dirty="0">
                <a:solidFill>
                  <a:schemeClr val="accent5"/>
                </a:solidFill>
                <a:effectLst/>
              </a:rPr>
              <a:t>Property, Plant, and Equipment</a:t>
            </a:r>
            <a:br>
              <a:rPr lang="en-GB" sz="1200" b="1" i="1" dirty="0">
                <a:solidFill>
                  <a:schemeClr val="accent5"/>
                </a:solidFill>
                <a:effectLst/>
              </a:rPr>
            </a:br>
            <a:r>
              <a:rPr lang="en-GB" sz="1200" b="1" i="1" dirty="0">
                <a:solidFill>
                  <a:schemeClr val="accent5"/>
                </a:solidFill>
                <a:effectLst/>
              </a:rPr>
              <a:t>(</a:t>
            </a:r>
            <a:r>
              <a:rPr lang="en-GB" sz="1200" b="1" dirty="0">
                <a:solidFill>
                  <a:schemeClr val="accent5"/>
                </a:solidFill>
                <a:effectLst/>
              </a:rPr>
              <a:t>Historical cost or current value model)</a:t>
            </a:r>
          </a:p>
        </p:txBody>
      </p:sp>
      <p:sp>
        <p:nvSpPr>
          <p:cNvPr id="23" name="Rectangle 22">
            <a:extLst>
              <a:ext uri="{FF2B5EF4-FFF2-40B4-BE49-F238E27FC236}">
                <a16:creationId xmlns:a16="http://schemas.microsoft.com/office/drawing/2014/main" id="{0577B398-8AA6-244F-C310-1B3C76CCC717}"/>
              </a:ext>
            </a:extLst>
          </p:cNvPr>
          <p:cNvSpPr/>
          <p:nvPr/>
        </p:nvSpPr>
        <p:spPr>
          <a:xfrm>
            <a:off x="5610402" y="2483253"/>
            <a:ext cx="2784177" cy="564970"/>
          </a:xfrm>
          <a:prstGeom prst="rect">
            <a:avLst/>
          </a:prstGeom>
          <a:no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12, </a:t>
            </a:r>
            <a:r>
              <a:rPr lang="en-GB" sz="1200" b="1" i="1" dirty="0">
                <a:solidFill>
                  <a:schemeClr val="accent5"/>
                </a:solidFill>
                <a:effectLst/>
              </a:rPr>
              <a:t>Inventories</a:t>
            </a:r>
            <a:endParaRPr lang="en-GB" sz="1200" b="1" dirty="0">
              <a:solidFill>
                <a:schemeClr val="accent5"/>
              </a:solidFill>
              <a:effectLst/>
            </a:endParaRPr>
          </a:p>
        </p:txBody>
      </p:sp>
      <p:sp>
        <p:nvSpPr>
          <p:cNvPr id="24" name="Rectangle 23">
            <a:extLst>
              <a:ext uri="{FF2B5EF4-FFF2-40B4-BE49-F238E27FC236}">
                <a16:creationId xmlns:a16="http://schemas.microsoft.com/office/drawing/2014/main" id="{A2E53EBA-4FC2-47A0-FED7-F75066875E8E}"/>
              </a:ext>
            </a:extLst>
          </p:cNvPr>
          <p:cNvSpPr/>
          <p:nvPr/>
        </p:nvSpPr>
        <p:spPr>
          <a:xfrm>
            <a:off x="5611481" y="4109618"/>
            <a:ext cx="2784177" cy="564970"/>
          </a:xfrm>
          <a:prstGeom prst="rect">
            <a:avLst/>
          </a:prstGeom>
          <a:solidFill>
            <a:schemeClr val="bg1">
              <a:lumMod val="95000"/>
            </a:schemeClr>
          </a:solidFill>
          <a:ln w="127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accent5"/>
                </a:solidFill>
                <a:effectLst/>
              </a:rPr>
              <a:t>Use IPSAS 43, </a:t>
            </a:r>
            <a:r>
              <a:rPr lang="en-GB" sz="1200" b="1" i="1" dirty="0">
                <a:solidFill>
                  <a:schemeClr val="accent5"/>
                </a:solidFill>
                <a:effectLst/>
              </a:rPr>
              <a:t>Leases</a:t>
            </a:r>
            <a:endParaRPr lang="en-GB" sz="1200" b="1" dirty="0">
              <a:solidFill>
                <a:schemeClr val="accent5"/>
              </a:solidFill>
              <a:effectLst/>
            </a:endParaRPr>
          </a:p>
        </p:txBody>
      </p:sp>
      <p:cxnSp>
        <p:nvCxnSpPr>
          <p:cNvPr id="26" name="Straight Arrow Connector 25">
            <a:extLst>
              <a:ext uri="{FF2B5EF4-FFF2-40B4-BE49-F238E27FC236}">
                <a16:creationId xmlns:a16="http://schemas.microsoft.com/office/drawing/2014/main" id="{7C805FB3-AE90-C6B7-028D-26C4151ABFF6}"/>
              </a:ext>
            </a:extLst>
          </p:cNvPr>
          <p:cNvCxnSpPr>
            <a:cxnSpLocks/>
          </p:cNvCxnSpPr>
          <p:nvPr/>
        </p:nvCxnSpPr>
        <p:spPr>
          <a:xfrm>
            <a:off x="4220478" y="1900903"/>
            <a:ext cx="1389925" cy="0"/>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FC92F38-E03E-54E1-6188-AA68E9251496}"/>
              </a:ext>
            </a:extLst>
          </p:cNvPr>
          <p:cNvCxnSpPr>
            <a:cxnSpLocks/>
          </p:cNvCxnSpPr>
          <p:nvPr/>
        </p:nvCxnSpPr>
        <p:spPr>
          <a:xfrm>
            <a:off x="4220478" y="2765738"/>
            <a:ext cx="1389924" cy="0"/>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23551B2-3005-EC57-EFE1-672E89F5656A}"/>
              </a:ext>
            </a:extLst>
          </p:cNvPr>
          <p:cNvCxnSpPr>
            <a:cxnSpLocks/>
          </p:cNvCxnSpPr>
          <p:nvPr/>
        </p:nvCxnSpPr>
        <p:spPr>
          <a:xfrm>
            <a:off x="4219938" y="4392103"/>
            <a:ext cx="1391003" cy="0"/>
          </a:xfrm>
          <a:prstGeom prst="straightConnector1">
            <a:avLst/>
          </a:prstGeom>
          <a:ln w="190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FDE03692-1D80-7F14-D91D-E236D5B367BC}"/>
              </a:ext>
            </a:extLst>
          </p:cNvPr>
          <p:cNvSpPr txBox="1"/>
          <p:nvPr/>
        </p:nvSpPr>
        <p:spPr>
          <a:xfrm>
            <a:off x="4722022" y="1632959"/>
            <a:ext cx="386837" cy="276999"/>
          </a:xfrm>
          <a:prstGeom prst="rect">
            <a:avLst/>
          </a:prstGeom>
          <a:noFill/>
        </p:spPr>
        <p:txBody>
          <a:bodyPr wrap="none" rtlCol="0">
            <a:spAutoFit/>
          </a:bodyPr>
          <a:lstStyle/>
          <a:p>
            <a:pPr algn="ctr"/>
            <a:r>
              <a:rPr lang="en-GB" sz="1200" dirty="0">
                <a:solidFill>
                  <a:schemeClr val="accent5"/>
                </a:solidFill>
              </a:rPr>
              <a:t>Yes</a:t>
            </a:r>
          </a:p>
        </p:txBody>
      </p:sp>
      <p:sp>
        <p:nvSpPr>
          <p:cNvPr id="32" name="TextBox 31">
            <a:extLst>
              <a:ext uri="{FF2B5EF4-FFF2-40B4-BE49-F238E27FC236}">
                <a16:creationId xmlns:a16="http://schemas.microsoft.com/office/drawing/2014/main" id="{283C2FC0-B23D-9B40-8328-66D1D3B6BDDF}"/>
              </a:ext>
            </a:extLst>
          </p:cNvPr>
          <p:cNvSpPr txBox="1"/>
          <p:nvPr/>
        </p:nvSpPr>
        <p:spPr>
          <a:xfrm>
            <a:off x="4722022" y="2488739"/>
            <a:ext cx="386837" cy="276999"/>
          </a:xfrm>
          <a:prstGeom prst="rect">
            <a:avLst/>
          </a:prstGeom>
          <a:noFill/>
        </p:spPr>
        <p:txBody>
          <a:bodyPr wrap="none" rtlCol="0">
            <a:spAutoFit/>
          </a:bodyPr>
          <a:lstStyle/>
          <a:p>
            <a:pPr algn="ctr"/>
            <a:r>
              <a:rPr lang="en-GB" sz="1200" dirty="0">
                <a:solidFill>
                  <a:schemeClr val="accent5"/>
                </a:solidFill>
              </a:rPr>
              <a:t>Yes</a:t>
            </a:r>
          </a:p>
        </p:txBody>
      </p:sp>
      <p:sp>
        <p:nvSpPr>
          <p:cNvPr id="33" name="TextBox 32">
            <a:extLst>
              <a:ext uri="{FF2B5EF4-FFF2-40B4-BE49-F238E27FC236}">
                <a16:creationId xmlns:a16="http://schemas.microsoft.com/office/drawing/2014/main" id="{E7697480-F32D-AC6F-42EA-6AF47562AF9A}"/>
              </a:ext>
            </a:extLst>
          </p:cNvPr>
          <p:cNvSpPr txBox="1"/>
          <p:nvPr/>
        </p:nvSpPr>
        <p:spPr>
          <a:xfrm>
            <a:off x="4130283" y="4096487"/>
            <a:ext cx="1518557" cy="276999"/>
          </a:xfrm>
          <a:prstGeom prst="rect">
            <a:avLst/>
          </a:prstGeom>
          <a:noFill/>
        </p:spPr>
        <p:txBody>
          <a:bodyPr wrap="none" rtlCol="0">
            <a:spAutoFit/>
          </a:bodyPr>
          <a:lstStyle/>
          <a:p>
            <a:pPr algn="ctr"/>
            <a:r>
              <a:rPr lang="en-GB" sz="1200" dirty="0">
                <a:solidFill>
                  <a:schemeClr val="accent5"/>
                </a:solidFill>
              </a:rPr>
              <a:t>Historical Cost Model</a:t>
            </a:r>
          </a:p>
        </p:txBody>
      </p:sp>
      <p:sp>
        <p:nvSpPr>
          <p:cNvPr id="34" name="TextBox 33">
            <a:extLst>
              <a:ext uri="{FF2B5EF4-FFF2-40B4-BE49-F238E27FC236}">
                <a16:creationId xmlns:a16="http://schemas.microsoft.com/office/drawing/2014/main" id="{A90895A7-3DC0-78A3-561A-5B8B08641BB0}"/>
              </a:ext>
            </a:extLst>
          </p:cNvPr>
          <p:cNvSpPr txBox="1"/>
          <p:nvPr/>
        </p:nvSpPr>
        <p:spPr>
          <a:xfrm>
            <a:off x="2508135" y="2183388"/>
            <a:ext cx="365806" cy="276999"/>
          </a:xfrm>
          <a:prstGeom prst="rect">
            <a:avLst/>
          </a:prstGeom>
          <a:noFill/>
        </p:spPr>
        <p:txBody>
          <a:bodyPr wrap="none" rtlCol="0">
            <a:spAutoFit/>
          </a:bodyPr>
          <a:lstStyle/>
          <a:p>
            <a:r>
              <a:rPr lang="en-GB" sz="1200" dirty="0">
                <a:solidFill>
                  <a:schemeClr val="accent5"/>
                </a:solidFill>
              </a:rPr>
              <a:t>No</a:t>
            </a:r>
          </a:p>
        </p:txBody>
      </p:sp>
      <p:sp>
        <p:nvSpPr>
          <p:cNvPr id="35" name="TextBox 34">
            <a:extLst>
              <a:ext uri="{FF2B5EF4-FFF2-40B4-BE49-F238E27FC236}">
                <a16:creationId xmlns:a16="http://schemas.microsoft.com/office/drawing/2014/main" id="{3FB12B7E-E558-30FD-24C1-0C1FF85905C6}"/>
              </a:ext>
            </a:extLst>
          </p:cNvPr>
          <p:cNvSpPr txBox="1"/>
          <p:nvPr/>
        </p:nvSpPr>
        <p:spPr>
          <a:xfrm>
            <a:off x="2508135" y="3053707"/>
            <a:ext cx="365806" cy="276999"/>
          </a:xfrm>
          <a:prstGeom prst="rect">
            <a:avLst/>
          </a:prstGeom>
          <a:noFill/>
        </p:spPr>
        <p:txBody>
          <a:bodyPr wrap="none" rtlCol="0">
            <a:spAutoFit/>
          </a:bodyPr>
          <a:lstStyle/>
          <a:p>
            <a:r>
              <a:rPr lang="en-GB" sz="1200" dirty="0">
                <a:solidFill>
                  <a:schemeClr val="accent5"/>
                </a:solidFill>
              </a:rPr>
              <a:t>No</a:t>
            </a:r>
          </a:p>
        </p:txBody>
      </p:sp>
      <p:sp>
        <p:nvSpPr>
          <p:cNvPr id="36" name="TextBox 35">
            <a:extLst>
              <a:ext uri="{FF2B5EF4-FFF2-40B4-BE49-F238E27FC236}">
                <a16:creationId xmlns:a16="http://schemas.microsoft.com/office/drawing/2014/main" id="{82A2B16E-0DB5-6177-86B9-97196FB88C46}"/>
              </a:ext>
            </a:extLst>
          </p:cNvPr>
          <p:cNvSpPr txBox="1"/>
          <p:nvPr/>
        </p:nvSpPr>
        <p:spPr>
          <a:xfrm>
            <a:off x="2505839" y="4672019"/>
            <a:ext cx="1477457" cy="276999"/>
          </a:xfrm>
          <a:prstGeom prst="rect">
            <a:avLst/>
          </a:prstGeom>
          <a:noFill/>
        </p:spPr>
        <p:txBody>
          <a:bodyPr wrap="none" rtlCol="0">
            <a:spAutoFit/>
          </a:bodyPr>
          <a:lstStyle/>
          <a:p>
            <a:pPr algn="ctr"/>
            <a:r>
              <a:rPr lang="en-GB" sz="1200" dirty="0">
                <a:solidFill>
                  <a:schemeClr val="accent5"/>
                </a:solidFill>
              </a:rPr>
              <a:t>Current Value Model</a:t>
            </a:r>
          </a:p>
        </p:txBody>
      </p:sp>
    </p:spTree>
    <p:extLst>
      <p:ext uri="{BB962C8B-B14F-4D97-AF65-F5344CB8AC3E}">
        <p14:creationId xmlns:p14="http://schemas.microsoft.com/office/powerpoint/2010/main" val="421254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163121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Investment Property</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51650515"/>
              </p:ext>
            </p:extLst>
          </p:nvPr>
        </p:nvGraphicFramePr>
        <p:xfrm>
          <a:off x="361949" y="1433402"/>
          <a:ext cx="8410576" cy="3429812"/>
        </p:xfrm>
        <a:graphic>
          <a:graphicData uri="http://schemas.openxmlformats.org/drawingml/2006/table">
            <a:tbl>
              <a:tblPr firstRow="1" bandRow="1">
                <a:tableStyleId>{5C22544A-7EE6-4342-B048-85BDC9FD1C3A}</a:tableStyleId>
              </a:tblPr>
              <a:tblGrid>
                <a:gridCol w="4205288">
                  <a:extLst>
                    <a:ext uri="{9D8B030D-6E8A-4147-A177-3AD203B41FA5}">
                      <a16:colId xmlns:a16="http://schemas.microsoft.com/office/drawing/2014/main" val="20000"/>
                    </a:ext>
                  </a:extLst>
                </a:gridCol>
                <a:gridCol w="4205288">
                  <a:extLst>
                    <a:ext uri="{9D8B030D-6E8A-4147-A177-3AD203B41FA5}">
                      <a16:colId xmlns:a16="http://schemas.microsoft.com/office/drawing/2014/main" val="20001"/>
                    </a:ext>
                  </a:extLst>
                </a:gridCol>
              </a:tblGrid>
              <a:tr h="534212">
                <a:tc>
                  <a:txBody>
                    <a:bodyPr/>
                    <a:lstStyle/>
                    <a:p>
                      <a:pPr algn="ctr"/>
                      <a:r>
                        <a:rPr lang="en-CA" dirty="0">
                          <a:solidFill>
                            <a:schemeClr val="bg1"/>
                          </a:solidFill>
                        </a:rPr>
                        <a:t>Investment Property</a:t>
                      </a:r>
                      <a:endParaRPr lang="en-US" dirty="0">
                        <a:solidFill>
                          <a:schemeClr val="bg1"/>
                        </a:solidFill>
                      </a:endParaRPr>
                    </a:p>
                  </a:txBody>
                  <a:tcPr/>
                </a:tc>
                <a:tc>
                  <a:txBody>
                    <a:bodyPr/>
                    <a:lstStyle/>
                    <a:p>
                      <a:pPr algn="ctr"/>
                      <a:r>
                        <a:rPr lang="en-CA" dirty="0">
                          <a:solidFill>
                            <a:schemeClr val="bg1"/>
                          </a:solidFill>
                        </a:rPr>
                        <a:t>Not Investment Property</a:t>
                      </a:r>
                      <a:endParaRPr lang="en-US" dirty="0">
                        <a:solidFill>
                          <a:schemeClr val="bg1"/>
                        </a:solidFill>
                      </a:endParaRPr>
                    </a:p>
                  </a:txBody>
                  <a:tcPr/>
                </a:tc>
                <a:extLst>
                  <a:ext uri="{0D108BD9-81ED-4DB2-BD59-A6C34878D82A}">
                    <a16:rowId xmlns:a16="http://schemas.microsoft.com/office/drawing/2014/main" val="10000"/>
                  </a:ext>
                </a:extLst>
              </a:tr>
              <a:tr h="534212">
                <a:tc>
                  <a:txBody>
                    <a:bodyPr/>
                    <a:lstStyle/>
                    <a:p>
                      <a:r>
                        <a:rPr lang="en-CA" sz="1600" dirty="0">
                          <a:solidFill>
                            <a:schemeClr val="accent5"/>
                          </a:solidFill>
                        </a:rPr>
                        <a:t>Land held for long-term capital appreciation</a:t>
                      </a:r>
                      <a:endParaRPr lang="en-US" sz="1600" dirty="0">
                        <a:solidFill>
                          <a:schemeClr val="accent5"/>
                        </a:solidFill>
                      </a:endParaRPr>
                    </a:p>
                  </a:txBody>
                  <a:tcPr/>
                </a:tc>
                <a:tc>
                  <a:txBody>
                    <a:bodyPr/>
                    <a:lstStyle/>
                    <a:p>
                      <a:r>
                        <a:rPr lang="en-CA" sz="1600" dirty="0">
                          <a:solidFill>
                            <a:schemeClr val="accent5"/>
                          </a:solidFill>
                        </a:rPr>
                        <a:t>Property held for sale in the ordinary course of operations</a:t>
                      </a:r>
                      <a:endParaRPr lang="en-US" sz="1600" dirty="0">
                        <a:solidFill>
                          <a:schemeClr val="accent5"/>
                        </a:solidFill>
                      </a:endParaRPr>
                    </a:p>
                  </a:txBody>
                  <a:tcPr/>
                </a:tc>
                <a:extLst>
                  <a:ext uri="{0D108BD9-81ED-4DB2-BD59-A6C34878D82A}">
                    <a16:rowId xmlns:a16="http://schemas.microsoft.com/office/drawing/2014/main" val="10001"/>
                  </a:ext>
                </a:extLst>
              </a:tr>
              <a:tr h="534212">
                <a:tc>
                  <a:txBody>
                    <a:bodyPr/>
                    <a:lstStyle/>
                    <a:p>
                      <a:r>
                        <a:rPr lang="en-CA" sz="1600" dirty="0">
                          <a:solidFill>
                            <a:schemeClr val="accent5"/>
                          </a:solidFill>
                        </a:rPr>
                        <a:t>Land held for a currently undetermined future use</a:t>
                      </a:r>
                      <a:endParaRPr lang="en-US" sz="1600" dirty="0">
                        <a:solidFill>
                          <a:schemeClr val="accent5"/>
                        </a:solidFill>
                      </a:endParaRPr>
                    </a:p>
                  </a:txBody>
                  <a:tcPr/>
                </a:tc>
                <a:tc>
                  <a:txBody>
                    <a:bodyPr/>
                    <a:lstStyle/>
                    <a:p>
                      <a:r>
                        <a:rPr lang="en-GB" sz="1600" dirty="0">
                          <a:solidFill>
                            <a:schemeClr val="accent5"/>
                          </a:solidFill>
                        </a:rPr>
                        <a:t>Owner-occupied property, including property held for future use as owner-occupied property</a:t>
                      </a:r>
                      <a:endParaRPr lang="en-US" sz="1600" dirty="0">
                        <a:solidFill>
                          <a:schemeClr val="accent5"/>
                        </a:solidFill>
                      </a:endParaRPr>
                    </a:p>
                  </a:txBody>
                  <a:tcPr/>
                </a:tc>
                <a:extLst>
                  <a:ext uri="{0D108BD9-81ED-4DB2-BD59-A6C34878D82A}">
                    <a16:rowId xmlns:a16="http://schemas.microsoft.com/office/drawing/2014/main" val="10002"/>
                  </a:ext>
                </a:extLst>
              </a:tr>
              <a:tr h="534212">
                <a:tc>
                  <a:txBody>
                    <a:bodyPr/>
                    <a:lstStyle/>
                    <a:p>
                      <a:r>
                        <a:rPr lang="en-CA" sz="1600" dirty="0">
                          <a:solidFill>
                            <a:schemeClr val="accent5"/>
                          </a:solidFill>
                        </a:rPr>
                        <a:t>A building leased out</a:t>
                      </a:r>
                      <a:r>
                        <a:rPr lang="en-CA" sz="1600" baseline="0" dirty="0">
                          <a:solidFill>
                            <a:schemeClr val="accent5"/>
                          </a:solidFill>
                        </a:rPr>
                        <a:t> under an operating lease on a commercial basis</a:t>
                      </a:r>
                      <a:endParaRPr lang="en-US" sz="1600" dirty="0">
                        <a:solidFill>
                          <a:schemeClr val="accent5"/>
                        </a:solidFill>
                      </a:endParaRPr>
                    </a:p>
                  </a:txBody>
                  <a:tcPr/>
                </a:tc>
                <a:tc>
                  <a:txBody>
                    <a:bodyPr/>
                    <a:lstStyle/>
                    <a:p>
                      <a:r>
                        <a:rPr lang="en-CA" sz="1600">
                          <a:solidFill>
                            <a:schemeClr val="accent5"/>
                          </a:solidFill>
                        </a:rPr>
                        <a:t>Property that is leased to another entity under a finance lease.</a:t>
                      </a:r>
                      <a:endParaRPr lang="en-US" sz="1600" dirty="0">
                        <a:solidFill>
                          <a:schemeClr val="accent5"/>
                        </a:solidFill>
                      </a:endParaRPr>
                    </a:p>
                  </a:txBody>
                  <a:tcPr/>
                </a:tc>
                <a:extLst>
                  <a:ext uri="{0D108BD9-81ED-4DB2-BD59-A6C34878D82A}">
                    <a16:rowId xmlns:a16="http://schemas.microsoft.com/office/drawing/2014/main" val="10003"/>
                  </a:ext>
                </a:extLst>
              </a:tr>
              <a:tr h="5342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a:solidFill>
                            <a:schemeClr val="accent5"/>
                          </a:solidFill>
                        </a:rPr>
                        <a:t>A vacant building held to</a:t>
                      </a:r>
                      <a:r>
                        <a:rPr lang="en-CA" sz="1600" baseline="0" dirty="0">
                          <a:solidFill>
                            <a:schemeClr val="accent5"/>
                          </a:solidFill>
                        </a:rPr>
                        <a:t> be </a:t>
                      </a:r>
                      <a:r>
                        <a:rPr lang="en-CA" sz="1600" dirty="0">
                          <a:solidFill>
                            <a:schemeClr val="accent5"/>
                          </a:solidFill>
                        </a:rPr>
                        <a:t>leased out</a:t>
                      </a:r>
                      <a:r>
                        <a:rPr lang="en-CA" sz="1600" baseline="0" dirty="0">
                          <a:solidFill>
                            <a:schemeClr val="accent5"/>
                          </a:solidFill>
                        </a:rPr>
                        <a:t> under an operating lease on a commercial basis</a:t>
                      </a:r>
                      <a:endParaRPr lang="en-US" sz="1600" dirty="0">
                        <a:solidFill>
                          <a:schemeClr val="accent5"/>
                        </a:solidFill>
                      </a:endParaRPr>
                    </a:p>
                  </a:txBody>
                  <a:tcPr/>
                </a:tc>
                <a:tc>
                  <a:txBody>
                    <a:bodyPr/>
                    <a:lstStyle/>
                    <a:p>
                      <a:r>
                        <a:rPr lang="en-CA" sz="1600">
                          <a:solidFill>
                            <a:schemeClr val="accent5"/>
                          </a:solidFill>
                        </a:rPr>
                        <a:t>Property held to provide a social service and which also generates cash inflows</a:t>
                      </a:r>
                      <a:endParaRPr lang="en-US" sz="1600" dirty="0">
                        <a:solidFill>
                          <a:schemeClr val="accent5"/>
                        </a:solidFill>
                      </a:endParaRPr>
                    </a:p>
                  </a:txBody>
                  <a:tcPr/>
                </a:tc>
                <a:extLst>
                  <a:ext uri="{0D108BD9-81ED-4DB2-BD59-A6C34878D82A}">
                    <a16:rowId xmlns:a16="http://schemas.microsoft.com/office/drawing/2014/main" val="10004"/>
                  </a:ext>
                </a:extLst>
              </a:tr>
              <a:tr h="534212">
                <a:tc>
                  <a:txBody>
                    <a:bodyPr/>
                    <a:lstStyle/>
                    <a:p>
                      <a:r>
                        <a:rPr lang="en-CA" sz="1600" dirty="0">
                          <a:solidFill>
                            <a:schemeClr val="accent5"/>
                          </a:solidFill>
                        </a:rPr>
                        <a:t>Property that is being constructed or developed for future use as investment property</a:t>
                      </a:r>
                      <a:endParaRPr lang="en-US" sz="1600" dirty="0">
                        <a:solidFill>
                          <a:schemeClr val="accent5"/>
                        </a:solidFill>
                      </a:endParaRPr>
                    </a:p>
                  </a:txBody>
                  <a:tcPr/>
                </a:tc>
                <a:tc>
                  <a:txBody>
                    <a:bodyPr/>
                    <a:lstStyle/>
                    <a:p>
                      <a:r>
                        <a:rPr lang="en-CA" sz="1600" dirty="0">
                          <a:solidFill>
                            <a:schemeClr val="accent5"/>
                          </a:solidFill>
                        </a:rPr>
                        <a:t>Property held for strategic purposes</a:t>
                      </a:r>
                      <a:endParaRPr lang="en-US" sz="1600" dirty="0">
                        <a:solidFill>
                          <a:schemeClr val="accent5"/>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2389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225702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Worked Example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595959"/>
                </a:solidFill>
                <a:latin typeface="Arial"/>
                <a:ea typeface="ＭＳ Ｐゴシック" charset="0"/>
              </a:rPr>
              <a:t>A Government agency owns a hotel and conference center which it manages. Should the agency classify the hotel and conference center as an investment property?</a:t>
            </a:r>
            <a:endParaRPr lang="en-US" sz="2000" b="1" dirty="0">
              <a:solidFill>
                <a:srgbClr val="595959"/>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4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734356"/>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Recognition Principle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dirty="0">
                <a:solidFill>
                  <a:srgbClr val="595959"/>
                </a:solidFill>
                <a:latin typeface="Arial" panose="020B0604020202020204" pitchFamily="34" charset="0"/>
                <a:cs typeface="Arial" panose="020B0604020202020204" pitchFamily="34" charset="0"/>
              </a:rPr>
              <a:t>Owned investment property shall be recognized as an asset when, and only when:</a:t>
            </a:r>
          </a:p>
          <a:p>
            <a:pPr marL="895350" lvl="0" indent="-533400" defTabSz="914400" fontAlgn="base">
              <a:spcBef>
                <a:spcPts val="776"/>
              </a:spcBef>
              <a:spcAft>
                <a:spcPct val="0"/>
              </a:spcAft>
            </a:pPr>
            <a:r>
              <a:rPr lang="en-CA" dirty="0">
                <a:solidFill>
                  <a:srgbClr val="595959"/>
                </a:solidFill>
                <a:latin typeface="Arial" panose="020B0604020202020204" pitchFamily="34" charset="0"/>
                <a:cs typeface="Arial" panose="020B0604020202020204" pitchFamily="34" charset="0"/>
              </a:rPr>
              <a:t>(a)	It is probable that the future economic benefits or service potential that are associated with the investment property will flow to the entity; and</a:t>
            </a:r>
          </a:p>
          <a:p>
            <a:pPr marL="895350" lvl="0" indent="-533400" defTabSz="914400" fontAlgn="base">
              <a:spcBef>
                <a:spcPts val="776"/>
              </a:spcBef>
              <a:spcAft>
                <a:spcPct val="0"/>
              </a:spcAft>
            </a:pPr>
            <a:r>
              <a:rPr lang="en-CA" dirty="0">
                <a:solidFill>
                  <a:srgbClr val="595959"/>
                </a:solidFill>
                <a:latin typeface="Arial" panose="020B0604020202020204" pitchFamily="34" charset="0"/>
                <a:cs typeface="Arial" panose="020B0604020202020204" pitchFamily="34" charset="0"/>
              </a:rPr>
              <a:t>(b)	The cost or fair value of the investment property can be measured reliably.</a:t>
            </a:r>
          </a:p>
          <a:p>
            <a:pPr marL="342900" indent="-342900" defTabSz="914400" fontAlgn="base">
              <a:spcBef>
                <a:spcPts val="776"/>
              </a:spcBef>
              <a:spcAft>
                <a:spcPct val="0"/>
              </a:spcAft>
              <a:buFontTx/>
              <a:buChar char="•"/>
            </a:pPr>
            <a:r>
              <a:rPr lang="en-GB" sz="2000" dirty="0">
                <a:solidFill>
                  <a:srgbClr val="595959"/>
                </a:solidFill>
                <a:latin typeface="Arial" panose="020B0604020202020204" pitchFamily="34" charset="0"/>
                <a:cs typeface="Arial" panose="020B0604020202020204" pitchFamily="34" charset="0"/>
              </a:rPr>
              <a:t>An investment property held by a lessee as a right-of-use asset shall be recognized in accordance with IPSAS 43.</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98031"/>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860ADC-216B-4934-B48B-3A3DCFEF9884}">
  <ds:schemaRefs>
    <ds:schemaRef ds:uri="http://schemas.microsoft.com/sharepoint/v3/contenttype/forms"/>
  </ds:schemaRefs>
</ds:datastoreItem>
</file>

<file path=customXml/itemProps2.xml><?xml version="1.0" encoding="utf-8"?>
<ds:datastoreItem xmlns:ds="http://schemas.openxmlformats.org/officeDocument/2006/customXml" ds:itemID="{14AC5322-F202-49C9-A710-F647752304F7}">
  <ds:schemaRefs>
    <ds:schemaRef ds:uri="http://schemas.microsoft.com/office/2006/metadata/properties"/>
    <ds:schemaRef ds:uri="http://schemas.microsoft.com/office/infopath/2007/PartnerControls"/>
    <ds:schemaRef ds:uri="d3ac02cf-6679-4554-901c-1b28d4a0203e"/>
    <ds:schemaRef ds:uri="a5f5a3eb-0a2d-4d6a-9165-21ef9946a014"/>
    <ds:schemaRef ds:uri="bb3cf181-f6d2-45cb-ba57-c6cc2309bf63"/>
  </ds:schemaRefs>
</ds:datastoreItem>
</file>

<file path=customXml/itemProps3.xml><?xml version="1.0" encoding="utf-8"?>
<ds:datastoreItem xmlns:ds="http://schemas.openxmlformats.org/officeDocument/2006/customXml" ds:itemID="{FC9A7A76-811F-44A1-BB3B-BC60C4C202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7063</TotalTime>
  <Words>1887</Words>
  <Application>Microsoft Office PowerPoint</Application>
  <PresentationFormat>On-screen Show (4:3)</PresentationFormat>
  <Paragraphs>184</Paragraphs>
  <Slides>17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66</cp:revision>
  <dcterms:created xsi:type="dcterms:W3CDTF">2014-09-10T19:10:10Z</dcterms:created>
  <dcterms:modified xsi:type="dcterms:W3CDTF">2024-02-21T21:35:55Z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