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0"/>
  </p:notesMasterIdLst>
  <p:sldIdLst>
    <p:sldId id="258" r:id="rId5"/>
    <p:sldId id="266" r:id="rId6"/>
    <p:sldId id="257" r:id="rId7"/>
    <p:sldId id="278" r:id="rId8"/>
    <p:sldId id="268" r:id="rId9"/>
    <p:sldId id="269" r:id="rId10"/>
    <p:sldId id="277" r:id="rId11"/>
    <p:sldId id="276" r:id="rId12"/>
    <p:sldId id="280" r:id="rId13"/>
    <p:sldId id="281" r:id="rId14"/>
    <p:sldId id="282" r:id="rId15"/>
    <p:sldId id="283" r:id="rId16"/>
    <p:sldId id="284" r:id="rId17"/>
    <p:sldId id="285" r:id="rId18"/>
    <p:sldId id="259" r:id="rId19"/>
    <p:sldId id="260" r:id="rId20"/>
    <p:sldId id="263" r:id="rId21"/>
    <p:sldId id="270"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308" r:id="rId36"/>
    <p:sldId id="299" r:id="rId37"/>
    <p:sldId id="300" r:id="rId38"/>
    <p:sldId id="302" r:id="rId39"/>
    <p:sldId id="304" r:id="rId40"/>
    <p:sldId id="303" r:id="rId41"/>
    <p:sldId id="262" r:id="rId42"/>
    <p:sldId id="309" r:id="rId43"/>
    <p:sldId id="310" r:id="rId44"/>
    <p:sldId id="305" r:id="rId45"/>
    <p:sldId id="306" r:id="rId46"/>
    <p:sldId id="307" r:id="rId47"/>
    <p:sldId id="261" r:id="rId48"/>
    <p:sldId id="311"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2B1CF5-F925-4832-B3D8-9B74B5967EA5}" v="1" dt="2024-02-21T21:45:34.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84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6E5B73-81B5-46F7-ACBC-4AF3FF1014B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48D9F48F-70B6-45EE-9B34-91BDB8796ADB}">
      <dgm:prSet phldrT="[Text]"/>
      <dgm:spPr/>
      <dgm:t>
        <a:bodyPr/>
        <a:lstStyle/>
        <a:p>
          <a:r>
            <a:rPr lang="en-GB"/>
            <a:t>Does the transaction arise from a Binding Arrangement?</a:t>
          </a:r>
        </a:p>
      </dgm:t>
    </dgm:pt>
    <dgm:pt modelId="{B5B2D65E-9C03-478D-A1FA-94CCDE04F51B}" type="parTrans" cxnId="{F7DFC6DF-E9E6-4433-9EAA-39524CF84DFD}">
      <dgm:prSet/>
      <dgm:spPr/>
      <dgm:t>
        <a:bodyPr/>
        <a:lstStyle/>
        <a:p>
          <a:endParaRPr lang="en-GB"/>
        </a:p>
      </dgm:t>
    </dgm:pt>
    <dgm:pt modelId="{73ADB90E-0527-428E-BC8D-F23E62FA4329}" type="sibTrans" cxnId="{F7DFC6DF-E9E6-4433-9EAA-39524CF84DFD}">
      <dgm:prSet/>
      <dgm:spPr/>
      <dgm:t>
        <a:bodyPr/>
        <a:lstStyle/>
        <a:p>
          <a:endParaRPr lang="en-GB"/>
        </a:p>
      </dgm:t>
    </dgm:pt>
    <dgm:pt modelId="{AAC5DBBB-3C72-47DA-8750-053F6CB21C43}">
      <dgm:prSet phldrT="[Text]"/>
      <dgm:spPr/>
      <dgm:t>
        <a:bodyPr/>
        <a:lstStyle/>
        <a:p>
          <a:r>
            <a:rPr lang="en-GB"/>
            <a:t>No – Revenue without Binding Arrangement</a:t>
          </a:r>
        </a:p>
      </dgm:t>
    </dgm:pt>
    <dgm:pt modelId="{EA1CB81B-6F79-429B-9644-17830FC53121}" type="parTrans" cxnId="{13C8DF55-79BA-4E14-B70B-16AE2359158A}">
      <dgm:prSet/>
      <dgm:spPr/>
      <dgm:t>
        <a:bodyPr/>
        <a:lstStyle/>
        <a:p>
          <a:endParaRPr lang="en-GB"/>
        </a:p>
      </dgm:t>
    </dgm:pt>
    <dgm:pt modelId="{75966E9E-9E5F-4EAD-BE8B-8F5BA9675E33}" type="sibTrans" cxnId="{13C8DF55-79BA-4E14-B70B-16AE2359158A}">
      <dgm:prSet/>
      <dgm:spPr/>
      <dgm:t>
        <a:bodyPr/>
        <a:lstStyle/>
        <a:p>
          <a:endParaRPr lang="en-GB"/>
        </a:p>
      </dgm:t>
    </dgm:pt>
    <dgm:pt modelId="{FBAADA49-5B22-4C56-80C9-1A4AD2F965DA}">
      <dgm:prSet phldrT="[Text]"/>
      <dgm:spPr/>
      <dgm:t>
        <a:bodyPr/>
        <a:lstStyle/>
        <a:p>
          <a:r>
            <a:rPr lang="en-GB"/>
            <a:t>Yes – Revenue</a:t>
          </a:r>
          <a:br>
            <a:rPr lang="en-GB"/>
          </a:br>
          <a:r>
            <a:rPr lang="en-GB"/>
            <a:t>with Binding Arrangement</a:t>
          </a:r>
        </a:p>
      </dgm:t>
    </dgm:pt>
    <dgm:pt modelId="{271DDE87-194C-4753-B20D-80A70EACEBD4}" type="parTrans" cxnId="{36767A22-7333-4010-8CF7-88FC91608F36}">
      <dgm:prSet/>
      <dgm:spPr/>
      <dgm:t>
        <a:bodyPr/>
        <a:lstStyle/>
        <a:p>
          <a:endParaRPr lang="en-GB"/>
        </a:p>
      </dgm:t>
    </dgm:pt>
    <dgm:pt modelId="{E7804DB4-2D79-4655-B3EA-080DDFFEACC4}" type="sibTrans" cxnId="{36767A22-7333-4010-8CF7-88FC91608F36}">
      <dgm:prSet/>
      <dgm:spPr/>
      <dgm:t>
        <a:bodyPr/>
        <a:lstStyle/>
        <a:p>
          <a:endParaRPr lang="en-GB"/>
        </a:p>
      </dgm:t>
    </dgm:pt>
    <dgm:pt modelId="{E1639FF8-E804-431D-A068-08BD28F1C015}" type="pres">
      <dgm:prSet presAssocID="{FF6E5B73-81B5-46F7-ACBC-4AF3FF1014BD}" presName="hierChild1" presStyleCnt="0">
        <dgm:presLayoutVars>
          <dgm:orgChart val="1"/>
          <dgm:chPref val="1"/>
          <dgm:dir/>
          <dgm:animOne val="branch"/>
          <dgm:animLvl val="lvl"/>
          <dgm:resizeHandles/>
        </dgm:presLayoutVars>
      </dgm:prSet>
      <dgm:spPr/>
    </dgm:pt>
    <dgm:pt modelId="{598DA09A-8A32-455B-A4AC-AC45008ADAE9}" type="pres">
      <dgm:prSet presAssocID="{48D9F48F-70B6-45EE-9B34-91BDB8796ADB}" presName="hierRoot1" presStyleCnt="0">
        <dgm:presLayoutVars>
          <dgm:hierBranch val="init"/>
        </dgm:presLayoutVars>
      </dgm:prSet>
      <dgm:spPr/>
    </dgm:pt>
    <dgm:pt modelId="{8DF491F3-31D0-4A9B-BF50-F757D239A6ED}" type="pres">
      <dgm:prSet presAssocID="{48D9F48F-70B6-45EE-9B34-91BDB8796ADB}" presName="rootComposite1" presStyleCnt="0"/>
      <dgm:spPr/>
    </dgm:pt>
    <dgm:pt modelId="{AC7CD96D-CDB9-4860-BD42-11A0C8B4A1CC}" type="pres">
      <dgm:prSet presAssocID="{48D9F48F-70B6-45EE-9B34-91BDB8796ADB}" presName="rootText1" presStyleLbl="node0" presStyleIdx="0" presStyleCnt="1">
        <dgm:presLayoutVars>
          <dgm:chPref val="3"/>
        </dgm:presLayoutVars>
      </dgm:prSet>
      <dgm:spPr/>
    </dgm:pt>
    <dgm:pt modelId="{BA7E1799-2510-4778-B905-3A831748BEFE}" type="pres">
      <dgm:prSet presAssocID="{48D9F48F-70B6-45EE-9B34-91BDB8796ADB}" presName="rootConnector1" presStyleLbl="node1" presStyleIdx="0" presStyleCnt="0"/>
      <dgm:spPr/>
    </dgm:pt>
    <dgm:pt modelId="{7BA94126-F006-4926-975A-4A84A4B8E38C}" type="pres">
      <dgm:prSet presAssocID="{48D9F48F-70B6-45EE-9B34-91BDB8796ADB}" presName="hierChild2" presStyleCnt="0"/>
      <dgm:spPr/>
    </dgm:pt>
    <dgm:pt modelId="{C003DC80-3386-47C6-9F56-59BFB7DEA805}" type="pres">
      <dgm:prSet presAssocID="{EA1CB81B-6F79-429B-9644-17830FC53121}" presName="Name37" presStyleLbl="parChTrans1D2" presStyleIdx="0" presStyleCnt="2"/>
      <dgm:spPr/>
    </dgm:pt>
    <dgm:pt modelId="{B3AF9534-5FD4-44C7-8EC9-F24BDAF29AB7}" type="pres">
      <dgm:prSet presAssocID="{AAC5DBBB-3C72-47DA-8750-053F6CB21C43}" presName="hierRoot2" presStyleCnt="0">
        <dgm:presLayoutVars>
          <dgm:hierBranch val="init"/>
        </dgm:presLayoutVars>
      </dgm:prSet>
      <dgm:spPr/>
    </dgm:pt>
    <dgm:pt modelId="{13BEE167-5B87-4ED2-B0CE-A8FEFFB79463}" type="pres">
      <dgm:prSet presAssocID="{AAC5DBBB-3C72-47DA-8750-053F6CB21C43}" presName="rootComposite" presStyleCnt="0"/>
      <dgm:spPr/>
    </dgm:pt>
    <dgm:pt modelId="{B3DBB4A4-7045-4914-BE7C-F78B34D86361}" type="pres">
      <dgm:prSet presAssocID="{AAC5DBBB-3C72-47DA-8750-053F6CB21C43}" presName="rootText" presStyleLbl="node2" presStyleIdx="0" presStyleCnt="2">
        <dgm:presLayoutVars>
          <dgm:chPref val="3"/>
        </dgm:presLayoutVars>
      </dgm:prSet>
      <dgm:spPr/>
    </dgm:pt>
    <dgm:pt modelId="{5700D481-24B2-4449-BE4A-344AE8F69D55}" type="pres">
      <dgm:prSet presAssocID="{AAC5DBBB-3C72-47DA-8750-053F6CB21C43}" presName="rootConnector" presStyleLbl="node2" presStyleIdx="0" presStyleCnt="2"/>
      <dgm:spPr/>
    </dgm:pt>
    <dgm:pt modelId="{219561BC-82A1-40D4-BBCD-FF067844E8EC}" type="pres">
      <dgm:prSet presAssocID="{AAC5DBBB-3C72-47DA-8750-053F6CB21C43}" presName="hierChild4" presStyleCnt="0"/>
      <dgm:spPr/>
    </dgm:pt>
    <dgm:pt modelId="{BA8CD5DE-4792-4CAB-95A3-D7BBFFF7C2BA}" type="pres">
      <dgm:prSet presAssocID="{AAC5DBBB-3C72-47DA-8750-053F6CB21C43}" presName="hierChild5" presStyleCnt="0"/>
      <dgm:spPr/>
    </dgm:pt>
    <dgm:pt modelId="{5F02059E-B4F2-4012-9F37-7A8F0E55BBFB}" type="pres">
      <dgm:prSet presAssocID="{271DDE87-194C-4753-B20D-80A70EACEBD4}" presName="Name37" presStyleLbl="parChTrans1D2" presStyleIdx="1" presStyleCnt="2"/>
      <dgm:spPr/>
    </dgm:pt>
    <dgm:pt modelId="{41C4BAAA-2C64-420E-B14E-CAD7B7DF49A6}" type="pres">
      <dgm:prSet presAssocID="{FBAADA49-5B22-4C56-80C9-1A4AD2F965DA}" presName="hierRoot2" presStyleCnt="0">
        <dgm:presLayoutVars>
          <dgm:hierBranch val="init"/>
        </dgm:presLayoutVars>
      </dgm:prSet>
      <dgm:spPr/>
    </dgm:pt>
    <dgm:pt modelId="{084EB8E7-26B5-4F56-AB59-B86DD20D4DDB}" type="pres">
      <dgm:prSet presAssocID="{FBAADA49-5B22-4C56-80C9-1A4AD2F965DA}" presName="rootComposite" presStyleCnt="0"/>
      <dgm:spPr/>
    </dgm:pt>
    <dgm:pt modelId="{A8EA8E78-9215-421E-88A0-779DE7D97DA1}" type="pres">
      <dgm:prSet presAssocID="{FBAADA49-5B22-4C56-80C9-1A4AD2F965DA}" presName="rootText" presStyleLbl="node2" presStyleIdx="1" presStyleCnt="2">
        <dgm:presLayoutVars>
          <dgm:chPref val="3"/>
        </dgm:presLayoutVars>
      </dgm:prSet>
      <dgm:spPr/>
    </dgm:pt>
    <dgm:pt modelId="{726562C0-FC13-4570-BF78-DC1CD8B683E2}" type="pres">
      <dgm:prSet presAssocID="{FBAADA49-5B22-4C56-80C9-1A4AD2F965DA}" presName="rootConnector" presStyleLbl="node2" presStyleIdx="1" presStyleCnt="2"/>
      <dgm:spPr/>
    </dgm:pt>
    <dgm:pt modelId="{4875D2EF-031D-4F1B-A9F7-2C0B4AC18EA9}" type="pres">
      <dgm:prSet presAssocID="{FBAADA49-5B22-4C56-80C9-1A4AD2F965DA}" presName="hierChild4" presStyleCnt="0"/>
      <dgm:spPr/>
    </dgm:pt>
    <dgm:pt modelId="{887CFB6E-B868-4111-B0E7-9C44C8A7A144}" type="pres">
      <dgm:prSet presAssocID="{FBAADA49-5B22-4C56-80C9-1A4AD2F965DA}" presName="hierChild5" presStyleCnt="0"/>
      <dgm:spPr/>
    </dgm:pt>
    <dgm:pt modelId="{1F8D09EB-72C4-4E5C-BEE8-B93AE36F3AE9}" type="pres">
      <dgm:prSet presAssocID="{48D9F48F-70B6-45EE-9B34-91BDB8796ADB}" presName="hierChild3" presStyleCnt="0"/>
      <dgm:spPr/>
    </dgm:pt>
  </dgm:ptLst>
  <dgm:cxnLst>
    <dgm:cxn modelId="{3E3D0322-6499-4B8C-AFAB-3168E6312A19}" type="presOf" srcId="{48D9F48F-70B6-45EE-9B34-91BDB8796ADB}" destId="{BA7E1799-2510-4778-B905-3A831748BEFE}" srcOrd="1" destOrd="0" presId="urn:microsoft.com/office/officeart/2005/8/layout/orgChart1"/>
    <dgm:cxn modelId="{36767A22-7333-4010-8CF7-88FC91608F36}" srcId="{48D9F48F-70B6-45EE-9B34-91BDB8796ADB}" destId="{FBAADA49-5B22-4C56-80C9-1A4AD2F965DA}" srcOrd="1" destOrd="0" parTransId="{271DDE87-194C-4753-B20D-80A70EACEBD4}" sibTransId="{E7804DB4-2D79-4655-B3EA-080DDFFEACC4}"/>
    <dgm:cxn modelId="{4EA0772F-8FA0-4232-9BA9-7955CC932EAA}" type="presOf" srcId="{48D9F48F-70B6-45EE-9B34-91BDB8796ADB}" destId="{AC7CD96D-CDB9-4860-BD42-11A0C8B4A1CC}" srcOrd="0" destOrd="0" presId="urn:microsoft.com/office/officeart/2005/8/layout/orgChart1"/>
    <dgm:cxn modelId="{6BB5A43F-3B22-4B1F-A479-AB509FBCDDA5}" type="presOf" srcId="{271DDE87-194C-4753-B20D-80A70EACEBD4}" destId="{5F02059E-B4F2-4012-9F37-7A8F0E55BBFB}" srcOrd="0" destOrd="0" presId="urn:microsoft.com/office/officeart/2005/8/layout/orgChart1"/>
    <dgm:cxn modelId="{EFA8B860-BDAE-4C01-AF68-5CFB4455DD2A}" type="presOf" srcId="{EA1CB81B-6F79-429B-9644-17830FC53121}" destId="{C003DC80-3386-47C6-9F56-59BFB7DEA805}" srcOrd="0" destOrd="0" presId="urn:microsoft.com/office/officeart/2005/8/layout/orgChart1"/>
    <dgm:cxn modelId="{CCEA3F67-864C-4BC2-8C1E-AD70A3117FCD}" type="presOf" srcId="{AAC5DBBB-3C72-47DA-8750-053F6CB21C43}" destId="{5700D481-24B2-4449-BE4A-344AE8F69D55}" srcOrd="1" destOrd="0" presId="urn:microsoft.com/office/officeart/2005/8/layout/orgChart1"/>
    <dgm:cxn modelId="{13C8DF55-79BA-4E14-B70B-16AE2359158A}" srcId="{48D9F48F-70B6-45EE-9B34-91BDB8796ADB}" destId="{AAC5DBBB-3C72-47DA-8750-053F6CB21C43}" srcOrd="0" destOrd="0" parTransId="{EA1CB81B-6F79-429B-9644-17830FC53121}" sibTransId="{75966E9E-9E5F-4EAD-BE8B-8F5BA9675E33}"/>
    <dgm:cxn modelId="{1655FA78-B46D-4CC5-92B2-A5AB4E93529A}" type="presOf" srcId="{FBAADA49-5B22-4C56-80C9-1A4AD2F965DA}" destId="{726562C0-FC13-4570-BF78-DC1CD8B683E2}" srcOrd="1" destOrd="0" presId="urn:microsoft.com/office/officeart/2005/8/layout/orgChart1"/>
    <dgm:cxn modelId="{5611728F-4F25-46EC-9ECB-96CC728C692F}" type="presOf" srcId="{FF6E5B73-81B5-46F7-ACBC-4AF3FF1014BD}" destId="{E1639FF8-E804-431D-A068-08BD28F1C015}" srcOrd="0" destOrd="0" presId="urn:microsoft.com/office/officeart/2005/8/layout/orgChart1"/>
    <dgm:cxn modelId="{AC82EBA2-F564-4AC1-B8DD-B4AAB4E7B853}" type="presOf" srcId="{FBAADA49-5B22-4C56-80C9-1A4AD2F965DA}" destId="{A8EA8E78-9215-421E-88A0-779DE7D97DA1}" srcOrd="0" destOrd="0" presId="urn:microsoft.com/office/officeart/2005/8/layout/orgChart1"/>
    <dgm:cxn modelId="{FFE3FDB4-9232-4898-8B69-336A74446494}" type="presOf" srcId="{AAC5DBBB-3C72-47DA-8750-053F6CB21C43}" destId="{B3DBB4A4-7045-4914-BE7C-F78B34D86361}" srcOrd="0" destOrd="0" presId="urn:microsoft.com/office/officeart/2005/8/layout/orgChart1"/>
    <dgm:cxn modelId="{F7DFC6DF-E9E6-4433-9EAA-39524CF84DFD}" srcId="{FF6E5B73-81B5-46F7-ACBC-4AF3FF1014BD}" destId="{48D9F48F-70B6-45EE-9B34-91BDB8796ADB}" srcOrd="0" destOrd="0" parTransId="{B5B2D65E-9C03-478D-A1FA-94CCDE04F51B}" sibTransId="{73ADB90E-0527-428E-BC8D-F23E62FA4329}"/>
    <dgm:cxn modelId="{12BF8602-9E07-4CC0-8DD9-DE27284B6C35}" type="presParOf" srcId="{E1639FF8-E804-431D-A068-08BD28F1C015}" destId="{598DA09A-8A32-455B-A4AC-AC45008ADAE9}" srcOrd="0" destOrd="0" presId="urn:microsoft.com/office/officeart/2005/8/layout/orgChart1"/>
    <dgm:cxn modelId="{ED74E584-E1D7-4261-AAB2-5C493DAAE696}" type="presParOf" srcId="{598DA09A-8A32-455B-A4AC-AC45008ADAE9}" destId="{8DF491F3-31D0-4A9B-BF50-F757D239A6ED}" srcOrd="0" destOrd="0" presId="urn:microsoft.com/office/officeart/2005/8/layout/orgChart1"/>
    <dgm:cxn modelId="{9E267EEA-0D87-4A73-AEE2-EEAA38345C65}" type="presParOf" srcId="{8DF491F3-31D0-4A9B-BF50-F757D239A6ED}" destId="{AC7CD96D-CDB9-4860-BD42-11A0C8B4A1CC}" srcOrd="0" destOrd="0" presId="urn:microsoft.com/office/officeart/2005/8/layout/orgChart1"/>
    <dgm:cxn modelId="{C10FE062-4E9F-4E3D-8279-9A072648A95A}" type="presParOf" srcId="{8DF491F3-31D0-4A9B-BF50-F757D239A6ED}" destId="{BA7E1799-2510-4778-B905-3A831748BEFE}" srcOrd="1" destOrd="0" presId="urn:microsoft.com/office/officeart/2005/8/layout/orgChart1"/>
    <dgm:cxn modelId="{29A15D65-7C01-4EDA-8DCF-607F7E5E692A}" type="presParOf" srcId="{598DA09A-8A32-455B-A4AC-AC45008ADAE9}" destId="{7BA94126-F006-4926-975A-4A84A4B8E38C}" srcOrd="1" destOrd="0" presId="urn:microsoft.com/office/officeart/2005/8/layout/orgChart1"/>
    <dgm:cxn modelId="{E7C46FC9-FE1C-42FA-B261-4070650EDA92}" type="presParOf" srcId="{7BA94126-F006-4926-975A-4A84A4B8E38C}" destId="{C003DC80-3386-47C6-9F56-59BFB7DEA805}" srcOrd="0" destOrd="0" presId="urn:microsoft.com/office/officeart/2005/8/layout/orgChart1"/>
    <dgm:cxn modelId="{EA4DB194-1F33-4809-989D-C8F69ED07B2A}" type="presParOf" srcId="{7BA94126-F006-4926-975A-4A84A4B8E38C}" destId="{B3AF9534-5FD4-44C7-8EC9-F24BDAF29AB7}" srcOrd="1" destOrd="0" presId="urn:microsoft.com/office/officeart/2005/8/layout/orgChart1"/>
    <dgm:cxn modelId="{6A5A6CAA-ACDB-48FA-98AD-2E7FA71E2694}" type="presParOf" srcId="{B3AF9534-5FD4-44C7-8EC9-F24BDAF29AB7}" destId="{13BEE167-5B87-4ED2-B0CE-A8FEFFB79463}" srcOrd="0" destOrd="0" presId="urn:microsoft.com/office/officeart/2005/8/layout/orgChart1"/>
    <dgm:cxn modelId="{514A7ACE-09B9-44A3-8CDC-CBA78642BED2}" type="presParOf" srcId="{13BEE167-5B87-4ED2-B0CE-A8FEFFB79463}" destId="{B3DBB4A4-7045-4914-BE7C-F78B34D86361}" srcOrd="0" destOrd="0" presId="urn:microsoft.com/office/officeart/2005/8/layout/orgChart1"/>
    <dgm:cxn modelId="{F526B065-314B-42CA-A547-CBC9610FECC7}" type="presParOf" srcId="{13BEE167-5B87-4ED2-B0CE-A8FEFFB79463}" destId="{5700D481-24B2-4449-BE4A-344AE8F69D55}" srcOrd="1" destOrd="0" presId="urn:microsoft.com/office/officeart/2005/8/layout/orgChart1"/>
    <dgm:cxn modelId="{7D3752BB-98D5-48C6-8016-637B161C9DDA}" type="presParOf" srcId="{B3AF9534-5FD4-44C7-8EC9-F24BDAF29AB7}" destId="{219561BC-82A1-40D4-BBCD-FF067844E8EC}" srcOrd="1" destOrd="0" presId="urn:microsoft.com/office/officeart/2005/8/layout/orgChart1"/>
    <dgm:cxn modelId="{143D6186-9F4D-4AB9-971B-8F6A4C64125A}" type="presParOf" srcId="{B3AF9534-5FD4-44C7-8EC9-F24BDAF29AB7}" destId="{BA8CD5DE-4792-4CAB-95A3-D7BBFFF7C2BA}" srcOrd="2" destOrd="0" presId="urn:microsoft.com/office/officeart/2005/8/layout/orgChart1"/>
    <dgm:cxn modelId="{5A17B335-03DF-4B7D-B6F4-25A69CCA5DB4}" type="presParOf" srcId="{7BA94126-F006-4926-975A-4A84A4B8E38C}" destId="{5F02059E-B4F2-4012-9F37-7A8F0E55BBFB}" srcOrd="2" destOrd="0" presId="urn:microsoft.com/office/officeart/2005/8/layout/orgChart1"/>
    <dgm:cxn modelId="{4C1A5D2E-201D-4F53-AAF6-9F522BC8A624}" type="presParOf" srcId="{7BA94126-F006-4926-975A-4A84A4B8E38C}" destId="{41C4BAAA-2C64-420E-B14E-CAD7B7DF49A6}" srcOrd="3" destOrd="0" presId="urn:microsoft.com/office/officeart/2005/8/layout/orgChart1"/>
    <dgm:cxn modelId="{3DA276EC-EC35-41C2-B6B7-78415CCB1DDF}" type="presParOf" srcId="{41C4BAAA-2C64-420E-B14E-CAD7B7DF49A6}" destId="{084EB8E7-26B5-4F56-AB59-B86DD20D4DDB}" srcOrd="0" destOrd="0" presId="urn:microsoft.com/office/officeart/2005/8/layout/orgChart1"/>
    <dgm:cxn modelId="{6CDF4E82-2E2D-40DA-8911-AEA9548403C6}" type="presParOf" srcId="{084EB8E7-26B5-4F56-AB59-B86DD20D4DDB}" destId="{A8EA8E78-9215-421E-88A0-779DE7D97DA1}" srcOrd="0" destOrd="0" presId="urn:microsoft.com/office/officeart/2005/8/layout/orgChart1"/>
    <dgm:cxn modelId="{35CC3EA3-04C8-482C-A47E-32393716866A}" type="presParOf" srcId="{084EB8E7-26B5-4F56-AB59-B86DD20D4DDB}" destId="{726562C0-FC13-4570-BF78-DC1CD8B683E2}" srcOrd="1" destOrd="0" presId="urn:microsoft.com/office/officeart/2005/8/layout/orgChart1"/>
    <dgm:cxn modelId="{94564663-18C3-42BD-8F72-78F488F69F16}" type="presParOf" srcId="{41C4BAAA-2C64-420E-B14E-CAD7B7DF49A6}" destId="{4875D2EF-031D-4F1B-A9F7-2C0B4AC18EA9}" srcOrd="1" destOrd="0" presId="urn:microsoft.com/office/officeart/2005/8/layout/orgChart1"/>
    <dgm:cxn modelId="{DFFF036B-464C-4840-9526-EAEAB0C73976}" type="presParOf" srcId="{41C4BAAA-2C64-420E-B14E-CAD7B7DF49A6}" destId="{887CFB6E-B868-4111-B0E7-9C44C8A7A144}" srcOrd="2" destOrd="0" presId="urn:microsoft.com/office/officeart/2005/8/layout/orgChart1"/>
    <dgm:cxn modelId="{424F7B09-26A6-48A8-BD20-0F5EF2CC5149}" type="presParOf" srcId="{598DA09A-8A32-455B-A4AC-AC45008ADAE9}" destId="{1F8D09EB-72C4-4E5C-BEE8-B93AE36F3AE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6E5B73-81B5-46F7-ACBC-4AF3FF1014BD}"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GB"/>
        </a:p>
      </dgm:t>
    </dgm:pt>
    <dgm:pt modelId="{48D9F48F-70B6-45EE-9B34-91BDB8796ADB}">
      <dgm:prSet phldrT="[Text]"/>
      <dgm:spPr/>
      <dgm:t>
        <a:bodyPr/>
        <a:lstStyle/>
        <a:p>
          <a:r>
            <a:rPr lang="en-GB"/>
            <a:t>When entity receives resources (or has right to receive resources):</a:t>
          </a:r>
        </a:p>
      </dgm:t>
    </dgm:pt>
    <dgm:pt modelId="{B5B2D65E-9C03-478D-A1FA-94CCDE04F51B}" type="parTrans" cxnId="{F7DFC6DF-E9E6-4433-9EAA-39524CF84DFD}">
      <dgm:prSet/>
      <dgm:spPr/>
      <dgm:t>
        <a:bodyPr/>
        <a:lstStyle/>
        <a:p>
          <a:endParaRPr lang="en-GB"/>
        </a:p>
      </dgm:t>
    </dgm:pt>
    <dgm:pt modelId="{73ADB90E-0527-428E-BC8D-F23E62FA4329}" type="sibTrans" cxnId="{F7DFC6DF-E9E6-4433-9EAA-39524CF84DFD}">
      <dgm:prSet/>
      <dgm:spPr/>
      <dgm:t>
        <a:bodyPr/>
        <a:lstStyle/>
        <a:p>
          <a:endParaRPr lang="en-GB"/>
        </a:p>
      </dgm:t>
    </dgm:pt>
    <dgm:pt modelId="{AAC5DBBB-3C72-47DA-8750-053F6CB21C43}">
      <dgm:prSet phldrT="[Text]"/>
      <dgm:spPr/>
      <dgm:t>
        <a:bodyPr/>
        <a:lstStyle/>
        <a:p>
          <a:r>
            <a:rPr lang="en-GB"/>
            <a:t>Yes – Recognise revenue w</a:t>
          </a:r>
          <a:r>
            <a:rPr lang="en-US" b="0"/>
            <a:t>hen (or as) the entity satisfies the obligation</a:t>
          </a:r>
          <a:endParaRPr lang="en-GB" b="0"/>
        </a:p>
      </dgm:t>
    </dgm:pt>
    <dgm:pt modelId="{EA1CB81B-6F79-429B-9644-17830FC53121}" type="parTrans" cxnId="{13C8DF55-79BA-4E14-B70B-16AE2359158A}">
      <dgm:prSet/>
      <dgm:spPr/>
      <dgm:t>
        <a:bodyPr/>
        <a:lstStyle/>
        <a:p>
          <a:endParaRPr lang="en-GB"/>
        </a:p>
      </dgm:t>
    </dgm:pt>
    <dgm:pt modelId="{75966E9E-9E5F-4EAD-BE8B-8F5BA9675E33}" type="sibTrans" cxnId="{13C8DF55-79BA-4E14-B70B-16AE2359158A}">
      <dgm:prSet/>
      <dgm:spPr/>
      <dgm:t>
        <a:bodyPr/>
        <a:lstStyle/>
        <a:p>
          <a:endParaRPr lang="en-GB"/>
        </a:p>
      </dgm:t>
    </dgm:pt>
    <dgm:pt modelId="{FBAADA49-5B22-4C56-80C9-1A4AD2F965DA}">
      <dgm:prSet phldrT="[Text]"/>
      <dgm:spPr/>
      <dgm:t>
        <a:bodyPr/>
        <a:lstStyle/>
        <a:p>
          <a:r>
            <a:rPr lang="en-GB"/>
            <a:t>No – Recognise revenue immediately</a:t>
          </a:r>
        </a:p>
      </dgm:t>
    </dgm:pt>
    <dgm:pt modelId="{271DDE87-194C-4753-B20D-80A70EACEBD4}" type="parTrans" cxnId="{36767A22-7333-4010-8CF7-88FC91608F36}">
      <dgm:prSet/>
      <dgm:spPr/>
      <dgm:t>
        <a:bodyPr/>
        <a:lstStyle/>
        <a:p>
          <a:endParaRPr lang="en-GB"/>
        </a:p>
      </dgm:t>
    </dgm:pt>
    <dgm:pt modelId="{E7804DB4-2D79-4655-B3EA-080DDFFEACC4}" type="sibTrans" cxnId="{36767A22-7333-4010-8CF7-88FC91608F36}">
      <dgm:prSet/>
      <dgm:spPr/>
      <dgm:t>
        <a:bodyPr/>
        <a:lstStyle/>
        <a:p>
          <a:endParaRPr lang="en-GB"/>
        </a:p>
      </dgm:t>
    </dgm:pt>
    <dgm:pt modelId="{17E06FB6-EDD8-4180-B8CC-263F97FC986E}">
      <dgm:prSet phldrT="[Text]"/>
      <dgm:spPr/>
      <dgm:t>
        <a:bodyPr/>
        <a:lstStyle/>
        <a:p>
          <a:r>
            <a:rPr lang="en-GB"/>
            <a:t>Does the entity have a related obligation that meets the definition of a liability?</a:t>
          </a:r>
        </a:p>
      </dgm:t>
    </dgm:pt>
    <dgm:pt modelId="{87C2B8DE-9D49-43AD-88D9-19D4A3C49622}" type="parTrans" cxnId="{1CD29F09-D09D-4D05-BFC3-A4779F7285FF}">
      <dgm:prSet/>
      <dgm:spPr/>
      <dgm:t>
        <a:bodyPr/>
        <a:lstStyle/>
        <a:p>
          <a:endParaRPr lang="en-GB"/>
        </a:p>
      </dgm:t>
    </dgm:pt>
    <dgm:pt modelId="{EF106F5D-55C7-4908-96C3-40C87696FF4D}" type="sibTrans" cxnId="{1CD29F09-D09D-4D05-BFC3-A4779F7285FF}">
      <dgm:prSet/>
      <dgm:spPr/>
      <dgm:t>
        <a:bodyPr/>
        <a:lstStyle/>
        <a:p>
          <a:endParaRPr lang="en-GB"/>
        </a:p>
      </dgm:t>
    </dgm:pt>
    <dgm:pt modelId="{543560B4-28F5-4D1A-8B56-E9877CE125E6}" type="pres">
      <dgm:prSet presAssocID="{FF6E5B73-81B5-46F7-ACBC-4AF3FF1014BD}" presName="hierChild1" presStyleCnt="0">
        <dgm:presLayoutVars>
          <dgm:orgChart val="1"/>
          <dgm:chPref val="1"/>
          <dgm:dir/>
          <dgm:animOne val="branch"/>
          <dgm:animLvl val="lvl"/>
          <dgm:resizeHandles/>
        </dgm:presLayoutVars>
      </dgm:prSet>
      <dgm:spPr/>
    </dgm:pt>
    <dgm:pt modelId="{CA170355-CA99-4383-8707-713DF90B860E}" type="pres">
      <dgm:prSet presAssocID="{48D9F48F-70B6-45EE-9B34-91BDB8796ADB}" presName="hierRoot1" presStyleCnt="0">
        <dgm:presLayoutVars>
          <dgm:hierBranch val="init"/>
        </dgm:presLayoutVars>
      </dgm:prSet>
      <dgm:spPr/>
    </dgm:pt>
    <dgm:pt modelId="{8F8F64A5-7276-41FD-B4AC-628F670916C8}" type="pres">
      <dgm:prSet presAssocID="{48D9F48F-70B6-45EE-9B34-91BDB8796ADB}" presName="rootComposite1" presStyleCnt="0"/>
      <dgm:spPr/>
    </dgm:pt>
    <dgm:pt modelId="{83D4BC83-EAEE-40F5-9E90-CD317E41C30B}" type="pres">
      <dgm:prSet presAssocID="{48D9F48F-70B6-45EE-9B34-91BDB8796ADB}" presName="rootText1" presStyleLbl="node0" presStyleIdx="0" presStyleCnt="1" custScaleY="256097">
        <dgm:presLayoutVars>
          <dgm:chPref val="3"/>
        </dgm:presLayoutVars>
      </dgm:prSet>
      <dgm:spPr/>
    </dgm:pt>
    <dgm:pt modelId="{4E793FC3-A1D5-4CB9-B0E5-69BC02126CC8}" type="pres">
      <dgm:prSet presAssocID="{48D9F48F-70B6-45EE-9B34-91BDB8796ADB}" presName="rootConnector1" presStyleLbl="node1" presStyleIdx="0" presStyleCnt="0"/>
      <dgm:spPr/>
    </dgm:pt>
    <dgm:pt modelId="{ED47C99A-E7B8-44B8-A04C-50F394DAC441}" type="pres">
      <dgm:prSet presAssocID="{48D9F48F-70B6-45EE-9B34-91BDB8796ADB}" presName="hierChild2" presStyleCnt="0"/>
      <dgm:spPr/>
    </dgm:pt>
    <dgm:pt modelId="{3A5B809F-E680-46E7-A393-47EA4C0084BA}" type="pres">
      <dgm:prSet presAssocID="{87C2B8DE-9D49-43AD-88D9-19D4A3C49622}" presName="Name64" presStyleLbl="parChTrans1D2" presStyleIdx="0" presStyleCnt="1"/>
      <dgm:spPr/>
    </dgm:pt>
    <dgm:pt modelId="{AA985D21-D31F-4C6C-9A93-C7240BB57544}" type="pres">
      <dgm:prSet presAssocID="{17E06FB6-EDD8-4180-B8CC-263F97FC986E}" presName="hierRoot2" presStyleCnt="0">
        <dgm:presLayoutVars>
          <dgm:hierBranch val="init"/>
        </dgm:presLayoutVars>
      </dgm:prSet>
      <dgm:spPr/>
    </dgm:pt>
    <dgm:pt modelId="{15931DDE-4257-4A2C-B890-DF3F9D0F661A}" type="pres">
      <dgm:prSet presAssocID="{17E06FB6-EDD8-4180-B8CC-263F97FC986E}" presName="rootComposite" presStyleCnt="0"/>
      <dgm:spPr/>
    </dgm:pt>
    <dgm:pt modelId="{C283A658-75C8-44A1-B425-0543B5A4EB92}" type="pres">
      <dgm:prSet presAssocID="{17E06FB6-EDD8-4180-B8CC-263F97FC986E}" presName="rootText" presStyleLbl="node2" presStyleIdx="0" presStyleCnt="1" custScaleY="256097">
        <dgm:presLayoutVars>
          <dgm:chPref val="3"/>
        </dgm:presLayoutVars>
      </dgm:prSet>
      <dgm:spPr/>
    </dgm:pt>
    <dgm:pt modelId="{3C7F3825-C0B6-49A8-98D4-9874AB3DDA6D}" type="pres">
      <dgm:prSet presAssocID="{17E06FB6-EDD8-4180-B8CC-263F97FC986E}" presName="rootConnector" presStyleLbl="node2" presStyleIdx="0" presStyleCnt="1"/>
      <dgm:spPr/>
    </dgm:pt>
    <dgm:pt modelId="{DD5EEDE9-68CD-48A9-9684-E60AC208EAD1}" type="pres">
      <dgm:prSet presAssocID="{17E06FB6-EDD8-4180-B8CC-263F97FC986E}" presName="hierChild4" presStyleCnt="0"/>
      <dgm:spPr/>
    </dgm:pt>
    <dgm:pt modelId="{AC4C8C53-C6DE-422E-99DE-D79232CA270B}" type="pres">
      <dgm:prSet presAssocID="{EA1CB81B-6F79-429B-9644-17830FC53121}" presName="Name64" presStyleLbl="parChTrans1D3" presStyleIdx="0" presStyleCnt="2"/>
      <dgm:spPr/>
    </dgm:pt>
    <dgm:pt modelId="{5FF86F20-803C-4B5E-AD35-1910D127120B}" type="pres">
      <dgm:prSet presAssocID="{AAC5DBBB-3C72-47DA-8750-053F6CB21C43}" presName="hierRoot2" presStyleCnt="0">
        <dgm:presLayoutVars>
          <dgm:hierBranch val="init"/>
        </dgm:presLayoutVars>
      </dgm:prSet>
      <dgm:spPr/>
    </dgm:pt>
    <dgm:pt modelId="{F103548E-3398-4ED7-BF53-F366FAA64F10}" type="pres">
      <dgm:prSet presAssocID="{AAC5DBBB-3C72-47DA-8750-053F6CB21C43}" presName="rootComposite" presStyleCnt="0"/>
      <dgm:spPr/>
    </dgm:pt>
    <dgm:pt modelId="{653DF4FB-8243-4882-A424-1FD74870C866}" type="pres">
      <dgm:prSet presAssocID="{AAC5DBBB-3C72-47DA-8750-053F6CB21C43}" presName="rootText" presStyleLbl="node3" presStyleIdx="0" presStyleCnt="2" custScaleY="256097">
        <dgm:presLayoutVars>
          <dgm:chPref val="3"/>
        </dgm:presLayoutVars>
      </dgm:prSet>
      <dgm:spPr/>
    </dgm:pt>
    <dgm:pt modelId="{DD7DB7E4-A95A-4585-99B1-2AD7A707883E}" type="pres">
      <dgm:prSet presAssocID="{AAC5DBBB-3C72-47DA-8750-053F6CB21C43}" presName="rootConnector" presStyleLbl="node3" presStyleIdx="0" presStyleCnt="2"/>
      <dgm:spPr/>
    </dgm:pt>
    <dgm:pt modelId="{CE72FBF9-EED7-4698-9D7A-039E1792AA4A}" type="pres">
      <dgm:prSet presAssocID="{AAC5DBBB-3C72-47DA-8750-053F6CB21C43}" presName="hierChild4" presStyleCnt="0"/>
      <dgm:spPr/>
    </dgm:pt>
    <dgm:pt modelId="{009A8257-AE75-463F-B1EB-6AE76BD440EA}" type="pres">
      <dgm:prSet presAssocID="{AAC5DBBB-3C72-47DA-8750-053F6CB21C43}" presName="hierChild5" presStyleCnt="0"/>
      <dgm:spPr/>
    </dgm:pt>
    <dgm:pt modelId="{BF4BF1C0-B615-4454-9830-0A725573FDA0}" type="pres">
      <dgm:prSet presAssocID="{271DDE87-194C-4753-B20D-80A70EACEBD4}" presName="Name64" presStyleLbl="parChTrans1D3" presStyleIdx="1" presStyleCnt="2"/>
      <dgm:spPr/>
    </dgm:pt>
    <dgm:pt modelId="{37484012-B719-43CD-90B6-51CE2AF7ACD1}" type="pres">
      <dgm:prSet presAssocID="{FBAADA49-5B22-4C56-80C9-1A4AD2F965DA}" presName="hierRoot2" presStyleCnt="0">
        <dgm:presLayoutVars>
          <dgm:hierBranch val="init"/>
        </dgm:presLayoutVars>
      </dgm:prSet>
      <dgm:spPr/>
    </dgm:pt>
    <dgm:pt modelId="{C1EC26EB-48F2-4DC3-8996-1D9B48216E66}" type="pres">
      <dgm:prSet presAssocID="{FBAADA49-5B22-4C56-80C9-1A4AD2F965DA}" presName="rootComposite" presStyleCnt="0"/>
      <dgm:spPr/>
    </dgm:pt>
    <dgm:pt modelId="{8F39E53F-0640-4ED9-90B1-24CCA64EF2E4}" type="pres">
      <dgm:prSet presAssocID="{FBAADA49-5B22-4C56-80C9-1A4AD2F965DA}" presName="rootText" presStyleLbl="node3" presStyleIdx="1" presStyleCnt="2" custScaleY="256097">
        <dgm:presLayoutVars>
          <dgm:chPref val="3"/>
        </dgm:presLayoutVars>
      </dgm:prSet>
      <dgm:spPr/>
    </dgm:pt>
    <dgm:pt modelId="{37B60337-45B3-4181-8290-97DB7552ECAE}" type="pres">
      <dgm:prSet presAssocID="{FBAADA49-5B22-4C56-80C9-1A4AD2F965DA}" presName="rootConnector" presStyleLbl="node3" presStyleIdx="1" presStyleCnt="2"/>
      <dgm:spPr/>
    </dgm:pt>
    <dgm:pt modelId="{E594899F-56A6-4B8C-9FCB-69C184D3CEB8}" type="pres">
      <dgm:prSet presAssocID="{FBAADA49-5B22-4C56-80C9-1A4AD2F965DA}" presName="hierChild4" presStyleCnt="0"/>
      <dgm:spPr/>
    </dgm:pt>
    <dgm:pt modelId="{D66360C1-E31D-4746-9060-4D1C2A4F13F0}" type="pres">
      <dgm:prSet presAssocID="{FBAADA49-5B22-4C56-80C9-1A4AD2F965DA}" presName="hierChild5" presStyleCnt="0"/>
      <dgm:spPr/>
    </dgm:pt>
    <dgm:pt modelId="{F2A6AD2B-BA41-4A11-82C8-401B3B85CDE6}" type="pres">
      <dgm:prSet presAssocID="{17E06FB6-EDD8-4180-B8CC-263F97FC986E}" presName="hierChild5" presStyleCnt="0"/>
      <dgm:spPr/>
    </dgm:pt>
    <dgm:pt modelId="{0C78FADB-C97D-43F5-B072-656E3C67ED20}" type="pres">
      <dgm:prSet presAssocID="{48D9F48F-70B6-45EE-9B34-91BDB8796ADB}" presName="hierChild3" presStyleCnt="0"/>
      <dgm:spPr/>
    </dgm:pt>
  </dgm:ptLst>
  <dgm:cxnLst>
    <dgm:cxn modelId="{1CD29F09-D09D-4D05-BFC3-A4779F7285FF}" srcId="{48D9F48F-70B6-45EE-9B34-91BDB8796ADB}" destId="{17E06FB6-EDD8-4180-B8CC-263F97FC986E}" srcOrd="0" destOrd="0" parTransId="{87C2B8DE-9D49-43AD-88D9-19D4A3C49622}" sibTransId="{EF106F5D-55C7-4908-96C3-40C87696FF4D}"/>
    <dgm:cxn modelId="{36767A22-7333-4010-8CF7-88FC91608F36}" srcId="{17E06FB6-EDD8-4180-B8CC-263F97FC986E}" destId="{FBAADA49-5B22-4C56-80C9-1A4AD2F965DA}" srcOrd="1" destOrd="0" parTransId="{271DDE87-194C-4753-B20D-80A70EACEBD4}" sibTransId="{E7804DB4-2D79-4655-B3EA-080DDFFEACC4}"/>
    <dgm:cxn modelId="{91B24D2C-B227-4688-9C40-764FEC52A5C9}" type="presOf" srcId="{FBAADA49-5B22-4C56-80C9-1A4AD2F965DA}" destId="{8F39E53F-0640-4ED9-90B1-24CCA64EF2E4}" srcOrd="0" destOrd="0" presId="urn:microsoft.com/office/officeart/2009/3/layout/HorizontalOrganizationChart"/>
    <dgm:cxn modelId="{3ADCD731-603C-486B-AE98-87677C491FBB}" type="presOf" srcId="{EA1CB81B-6F79-429B-9644-17830FC53121}" destId="{AC4C8C53-C6DE-422E-99DE-D79232CA270B}" srcOrd="0" destOrd="0" presId="urn:microsoft.com/office/officeart/2009/3/layout/HorizontalOrganizationChart"/>
    <dgm:cxn modelId="{21147537-C52C-460E-AF8A-29A8888949F1}" type="presOf" srcId="{AAC5DBBB-3C72-47DA-8750-053F6CB21C43}" destId="{653DF4FB-8243-4882-A424-1FD74870C866}" srcOrd="0" destOrd="0" presId="urn:microsoft.com/office/officeart/2009/3/layout/HorizontalOrganizationChart"/>
    <dgm:cxn modelId="{6F126055-F626-47A8-BD73-43B8D34C1727}" type="presOf" srcId="{271DDE87-194C-4753-B20D-80A70EACEBD4}" destId="{BF4BF1C0-B615-4454-9830-0A725573FDA0}" srcOrd="0" destOrd="0" presId="urn:microsoft.com/office/officeart/2009/3/layout/HorizontalOrganizationChart"/>
    <dgm:cxn modelId="{13C8DF55-79BA-4E14-B70B-16AE2359158A}" srcId="{17E06FB6-EDD8-4180-B8CC-263F97FC986E}" destId="{AAC5DBBB-3C72-47DA-8750-053F6CB21C43}" srcOrd="0" destOrd="0" parTransId="{EA1CB81B-6F79-429B-9644-17830FC53121}" sibTransId="{75966E9E-9E5F-4EAD-BE8B-8F5BA9675E33}"/>
    <dgm:cxn modelId="{821E4D5A-43A4-40D3-A866-CBD29299FE08}" type="presOf" srcId="{AAC5DBBB-3C72-47DA-8750-053F6CB21C43}" destId="{DD7DB7E4-A95A-4585-99B1-2AD7A707883E}" srcOrd="1" destOrd="0" presId="urn:microsoft.com/office/officeart/2009/3/layout/HorizontalOrganizationChart"/>
    <dgm:cxn modelId="{19550B8F-A88F-4979-801B-463BFF18A481}" type="presOf" srcId="{48D9F48F-70B6-45EE-9B34-91BDB8796ADB}" destId="{83D4BC83-EAEE-40F5-9E90-CD317E41C30B}" srcOrd="0" destOrd="0" presId="urn:microsoft.com/office/officeart/2009/3/layout/HorizontalOrganizationChart"/>
    <dgm:cxn modelId="{5E996FA0-8406-4C8F-8142-38E34FFFECF5}" type="presOf" srcId="{17E06FB6-EDD8-4180-B8CC-263F97FC986E}" destId="{3C7F3825-C0B6-49A8-98D4-9874AB3DDA6D}" srcOrd="1" destOrd="0" presId="urn:microsoft.com/office/officeart/2009/3/layout/HorizontalOrganizationChart"/>
    <dgm:cxn modelId="{FB68ADAF-E212-45EE-89F0-1082461EC81E}" type="presOf" srcId="{FBAADA49-5B22-4C56-80C9-1A4AD2F965DA}" destId="{37B60337-45B3-4181-8290-97DB7552ECAE}" srcOrd="1" destOrd="0" presId="urn:microsoft.com/office/officeart/2009/3/layout/HorizontalOrganizationChart"/>
    <dgm:cxn modelId="{C34260BE-447D-4B0F-8C5B-31AE945705E6}" type="presOf" srcId="{17E06FB6-EDD8-4180-B8CC-263F97FC986E}" destId="{C283A658-75C8-44A1-B425-0543B5A4EB92}" srcOrd="0" destOrd="0" presId="urn:microsoft.com/office/officeart/2009/3/layout/HorizontalOrganizationChart"/>
    <dgm:cxn modelId="{4AF762C8-05A0-4BA3-ACA9-7B05E954C8B9}" type="presOf" srcId="{48D9F48F-70B6-45EE-9B34-91BDB8796ADB}" destId="{4E793FC3-A1D5-4CB9-B0E5-69BC02126CC8}" srcOrd="1" destOrd="0" presId="urn:microsoft.com/office/officeart/2009/3/layout/HorizontalOrganizationChart"/>
    <dgm:cxn modelId="{CBAA96DC-45E8-43ED-BFD0-A17245086194}" type="presOf" srcId="{87C2B8DE-9D49-43AD-88D9-19D4A3C49622}" destId="{3A5B809F-E680-46E7-A393-47EA4C0084BA}" srcOrd="0" destOrd="0" presId="urn:microsoft.com/office/officeart/2009/3/layout/HorizontalOrganizationChart"/>
    <dgm:cxn modelId="{F7DFC6DF-E9E6-4433-9EAA-39524CF84DFD}" srcId="{FF6E5B73-81B5-46F7-ACBC-4AF3FF1014BD}" destId="{48D9F48F-70B6-45EE-9B34-91BDB8796ADB}" srcOrd="0" destOrd="0" parTransId="{B5B2D65E-9C03-478D-A1FA-94CCDE04F51B}" sibTransId="{73ADB90E-0527-428E-BC8D-F23E62FA4329}"/>
    <dgm:cxn modelId="{205C28E0-E968-4E94-8160-91F6A79E6156}" type="presOf" srcId="{FF6E5B73-81B5-46F7-ACBC-4AF3FF1014BD}" destId="{543560B4-28F5-4D1A-8B56-E9877CE125E6}" srcOrd="0" destOrd="0" presId="urn:microsoft.com/office/officeart/2009/3/layout/HorizontalOrganizationChart"/>
    <dgm:cxn modelId="{6C2D5CA8-FCBB-4AA7-95B0-02BDC50E0E44}" type="presParOf" srcId="{543560B4-28F5-4D1A-8B56-E9877CE125E6}" destId="{CA170355-CA99-4383-8707-713DF90B860E}" srcOrd="0" destOrd="0" presId="urn:microsoft.com/office/officeart/2009/3/layout/HorizontalOrganizationChart"/>
    <dgm:cxn modelId="{1C5A28A9-814C-49B2-9FA7-B5D3B6AB1E2D}" type="presParOf" srcId="{CA170355-CA99-4383-8707-713DF90B860E}" destId="{8F8F64A5-7276-41FD-B4AC-628F670916C8}" srcOrd="0" destOrd="0" presId="urn:microsoft.com/office/officeart/2009/3/layout/HorizontalOrganizationChart"/>
    <dgm:cxn modelId="{8DC9946C-63AC-4A81-978C-ADDD75422C77}" type="presParOf" srcId="{8F8F64A5-7276-41FD-B4AC-628F670916C8}" destId="{83D4BC83-EAEE-40F5-9E90-CD317E41C30B}" srcOrd="0" destOrd="0" presId="urn:microsoft.com/office/officeart/2009/3/layout/HorizontalOrganizationChart"/>
    <dgm:cxn modelId="{405E0D4B-AF4A-4AF2-B156-3E1C831207D1}" type="presParOf" srcId="{8F8F64A5-7276-41FD-B4AC-628F670916C8}" destId="{4E793FC3-A1D5-4CB9-B0E5-69BC02126CC8}" srcOrd="1" destOrd="0" presId="urn:microsoft.com/office/officeart/2009/3/layout/HorizontalOrganizationChart"/>
    <dgm:cxn modelId="{D156450F-3D38-4640-B8AB-0CC5FD5BCA00}" type="presParOf" srcId="{CA170355-CA99-4383-8707-713DF90B860E}" destId="{ED47C99A-E7B8-44B8-A04C-50F394DAC441}" srcOrd="1" destOrd="0" presId="urn:microsoft.com/office/officeart/2009/3/layout/HorizontalOrganizationChart"/>
    <dgm:cxn modelId="{78AE3937-8807-493D-B04B-EFF6B1A80F3D}" type="presParOf" srcId="{ED47C99A-E7B8-44B8-A04C-50F394DAC441}" destId="{3A5B809F-E680-46E7-A393-47EA4C0084BA}" srcOrd="0" destOrd="0" presId="urn:microsoft.com/office/officeart/2009/3/layout/HorizontalOrganizationChart"/>
    <dgm:cxn modelId="{B88E0F21-E075-45DD-A241-98D475D6701D}" type="presParOf" srcId="{ED47C99A-E7B8-44B8-A04C-50F394DAC441}" destId="{AA985D21-D31F-4C6C-9A93-C7240BB57544}" srcOrd="1" destOrd="0" presId="urn:microsoft.com/office/officeart/2009/3/layout/HorizontalOrganizationChart"/>
    <dgm:cxn modelId="{5A9A25FA-3B34-4F70-B3A9-AAD0344B8C2C}" type="presParOf" srcId="{AA985D21-D31F-4C6C-9A93-C7240BB57544}" destId="{15931DDE-4257-4A2C-B890-DF3F9D0F661A}" srcOrd="0" destOrd="0" presId="urn:microsoft.com/office/officeart/2009/3/layout/HorizontalOrganizationChart"/>
    <dgm:cxn modelId="{89636244-3D48-4FDD-AE81-70B59FADF287}" type="presParOf" srcId="{15931DDE-4257-4A2C-B890-DF3F9D0F661A}" destId="{C283A658-75C8-44A1-B425-0543B5A4EB92}" srcOrd="0" destOrd="0" presId="urn:microsoft.com/office/officeart/2009/3/layout/HorizontalOrganizationChart"/>
    <dgm:cxn modelId="{3E43479C-EC9A-4CB5-B9D2-938CA12E862B}" type="presParOf" srcId="{15931DDE-4257-4A2C-B890-DF3F9D0F661A}" destId="{3C7F3825-C0B6-49A8-98D4-9874AB3DDA6D}" srcOrd="1" destOrd="0" presId="urn:microsoft.com/office/officeart/2009/3/layout/HorizontalOrganizationChart"/>
    <dgm:cxn modelId="{68EC10C5-3742-4D9D-AA5A-23A0C95CCCA4}" type="presParOf" srcId="{AA985D21-D31F-4C6C-9A93-C7240BB57544}" destId="{DD5EEDE9-68CD-48A9-9684-E60AC208EAD1}" srcOrd="1" destOrd="0" presId="urn:microsoft.com/office/officeart/2009/3/layout/HorizontalOrganizationChart"/>
    <dgm:cxn modelId="{07644D94-7800-4966-9EAC-4FF1F6C92DE9}" type="presParOf" srcId="{DD5EEDE9-68CD-48A9-9684-E60AC208EAD1}" destId="{AC4C8C53-C6DE-422E-99DE-D79232CA270B}" srcOrd="0" destOrd="0" presId="urn:microsoft.com/office/officeart/2009/3/layout/HorizontalOrganizationChart"/>
    <dgm:cxn modelId="{2E1FF514-A8B2-4551-989A-3BFBF9CF5E80}" type="presParOf" srcId="{DD5EEDE9-68CD-48A9-9684-E60AC208EAD1}" destId="{5FF86F20-803C-4B5E-AD35-1910D127120B}" srcOrd="1" destOrd="0" presId="urn:microsoft.com/office/officeart/2009/3/layout/HorizontalOrganizationChart"/>
    <dgm:cxn modelId="{8450F0D0-C00A-4E45-96D7-A8A7E13C9B63}" type="presParOf" srcId="{5FF86F20-803C-4B5E-AD35-1910D127120B}" destId="{F103548E-3398-4ED7-BF53-F366FAA64F10}" srcOrd="0" destOrd="0" presId="urn:microsoft.com/office/officeart/2009/3/layout/HorizontalOrganizationChart"/>
    <dgm:cxn modelId="{BC90D51C-BC85-41FF-9543-248DC10E36ED}" type="presParOf" srcId="{F103548E-3398-4ED7-BF53-F366FAA64F10}" destId="{653DF4FB-8243-4882-A424-1FD74870C866}" srcOrd="0" destOrd="0" presId="urn:microsoft.com/office/officeart/2009/3/layout/HorizontalOrganizationChart"/>
    <dgm:cxn modelId="{D6155E50-2F5E-4D57-952F-0D59B02307C3}" type="presParOf" srcId="{F103548E-3398-4ED7-BF53-F366FAA64F10}" destId="{DD7DB7E4-A95A-4585-99B1-2AD7A707883E}" srcOrd="1" destOrd="0" presId="urn:microsoft.com/office/officeart/2009/3/layout/HorizontalOrganizationChart"/>
    <dgm:cxn modelId="{1CAA9909-7832-4000-A9D3-EE90FECFE621}" type="presParOf" srcId="{5FF86F20-803C-4B5E-AD35-1910D127120B}" destId="{CE72FBF9-EED7-4698-9D7A-039E1792AA4A}" srcOrd="1" destOrd="0" presId="urn:microsoft.com/office/officeart/2009/3/layout/HorizontalOrganizationChart"/>
    <dgm:cxn modelId="{0D160DDD-B242-4515-BDDA-8D263C158A1E}" type="presParOf" srcId="{5FF86F20-803C-4B5E-AD35-1910D127120B}" destId="{009A8257-AE75-463F-B1EB-6AE76BD440EA}" srcOrd="2" destOrd="0" presId="urn:microsoft.com/office/officeart/2009/3/layout/HorizontalOrganizationChart"/>
    <dgm:cxn modelId="{5D925350-C0A4-41D3-A982-8690740AECA2}" type="presParOf" srcId="{DD5EEDE9-68CD-48A9-9684-E60AC208EAD1}" destId="{BF4BF1C0-B615-4454-9830-0A725573FDA0}" srcOrd="2" destOrd="0" presId="urn:microsoft.com/office/officeart/2009/3/layout/HorizontalOrganizationChart"/>
    <dgm:cxn modelId="{101FC2EF-F0F8-448B-BA4C-FD22411C3C58}" type="presParOf" srcId="{DD5EEDE9-68CD-48A9-9684-E60AC208EAD1}" destId="{37484012-B719-43CD-90B6-51CE2AF7ACD1}" srcOrd="3" destOrd="0" presId="urn:microsoft.com/office/officeart/2009/3/layout/HorizontalOrganizationChart"/>
    <dgm:cxn modelId="{9F470C61-A02D-426C-B2A7-B3B1EA45DCB8}" type="presParOf" srcId="{37484012-B719-43CD-90B6-51CE2AF7ACD1}" destId="{C1EC26EB-48F2-4DC3-8996-1D9B48216E66}" srcOrd="0" destOrd="0" presId="urn:microsoft.com/office/officeart/2009/3/layout/HorizontalOrganizationChart"/>
    <dgm:cxn modelId="{B2263CEA-2F62-46F7-B893-F1E836B616E0}" type="presParOf" srcId="{C1EC26EB-48F2-4DC3-8996-1D9B48216E66}" destId="{8F39E53F-0640-4ED9-90B1-24CCA64EF2E4}" srcOrd="0" destOrd="0" presId="urn:microsoft.com/office/officeart/2009/3/layout/HorizontalOrganizationChart"/>
    <dgm:cxn modelId="{20AB29DB-0A86-4476-94F6-F23C1E9D78B5}" type="presParOf" srcId="{C1EC26EB-48F2-4DC3-8996-1D9B48216E66}" destId="{37B60337-45B3-4181-8290-97DB7552ECAE}" srcOrd="1" destOrd="0" presId="urn:microsoft.com/office/officeart/2009/3/layout/HorizontalOrganizationChart"/>
    <dgm:cxn modelId="{20F289E4-7648-4797-90F0-61954E8682A2}" type="presParOf" srcId="{37484012-B719-43CD-90B6-51CE2AF7ACD1}" destId="{E594899F-56A6-4B8C-9FCB-69C184D3CEB8}" srcOrd="1" destOrd="0" presId="urn:microsoft.com/office/officeart/2009/3/layout/HorizontalOrganizationChart"/>
    <dgm:cxn modelId="{45C442F2-4A76-4BCB-9E83-FC2AB0A79BC1}" type="presParOf" srcId="{37484012-B719-43CD-90B6-51CE2AF7ACD1}" destId="{D66360C1-E31D-4746-9060-4D1C2A4F13F0}" srcOrd="2" destOrd="0" presId="urn:microsoft.com/office/officeart/2009/3/layout/HorizontalOrganizationChart"/>
    <dgm:cxn modelId="{6EA93BA1-CB43-425C-AAD3-C74D091F5C25}" type="presParOf" srcId="{AA985D21-D31F-4C6C-9A93-C7240BB57544}" destId="{F2A6AD2B-BA41-4A11-82C8-401B3B85CDE6}" srcOrd="2" destOrd="0" presId="urn:microsoft.com/office/officeart/2009/3/layout/HorizontalOrganizationChart"/>
    <dgm:cxn modelId="{204A9277-C089-4FA8-BA3E-AFDAD7AF5C92}" type="presParOf" srcId="{CA170355-CA99-4383-8707-713DF90B860E}" destId="{0C78FADB-C97D-43F5-B072-656E3C67ED20}"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6E5B73-81B5-46F7-ACBC-4AF3FF1014BD}" type="doc">
      <dgm:prSet loTypeId="urn:microsoft.com/office/officeart/2005/8/layout/lProcess1" loCatId="process" qsTypeId="urn:microsoft.com/office/officeart/2005/8/quickstyle/simple1" qsCatId="simple" csTypeId="urn:microsoft.com/office/officeart/2005/8/colors/accent1_1" csCatId="accent1" phldr="1"/>
      <dgm:spPr/>
      <dgm:t>
        <a:bodyPr/>
        <a:lstStyle/>
        <a:p>
          <a:endParaRPr lang="en-GB"/>
        </a:p>
      </dgm:t>
    </dgm:pt>
    <dgm:pt modelId="{48D9F48F-70B6-45EE-9B34-91BDB8796ADB}">
      <dgm:prSet phldrT="[Text]" custT="1"/>
      <dgm:spPr/>
      <dgm:t>
        <a:bodyPr/>
        <a:lstStyle/>
        <a:p>
          <a:r>
            <a:rPr lang="en-GB" sz="2400">
              <a:solidFill>
                <a:schemeClr val="accent1"/>
              </a:solidFill>
            </a:rPr>
            <a:t>Identify the binding arrangement</a:t>
          </a:r>
        </a:p>
      </dgm:t>
    </dgm:pt>
    <dgm:pt modelId="{B5B2D65E-9C03-478D-A1FA-94CCDE04F51B}" type="parTrans" cxnId="{F7DFC6DF-E9E6-4433-9EAA-39524CF84DFD}">
      <dgm:prSet/>
      <dgm:spPr/>
      <dgm:t>
        <a:bodyPr/>
        <a:lstStyle/>
        <a:p>
          <a:endParaRPr lang="en-GB"/>
        </a:p>
      </dgm:t>
    </dgm:pt>
    <dgm:pt modelId="{73ADB90E-0527-428E-BC8D-F23E62FA4329}" type="sibTrans" cxnId="{F7DFC6DF-E9E6-4433-9EAA-39524CF84DFD}">
      <dgm:prSet/>
      <dgm:spPr/>
      <dgm:t>
        <a:bodyPr/>
        <a:lstStyle/>
        <a:p>
          <a:endParaRPr lang="en-GB"/>
        </a:p>
      </dgm:t>
    </dgm:pt>
    <dgm:pt modelId="{9EA74BE4-6BAB-492F-B72F-DB7E4AA157AE}">
      <dgm:prSet phldrT="[Text]" custT="1"/>
      <dgm:spPr/>
      <dgm:t>
        <a:bodyPr/>
        <a:lstStyle/>
        <a:p>
          <a:r>
            <a:rPr lang="en-GB" sz="2400">
              <a:solidFill>
                <a:schemeClr val="accent1"/>
              </a:solidFill>
            </a:rPr>
            <a:t>Identify compliance obligations</a:t>
          </a:r>
        </a:p>
      </dgm:t>
    </dgm:pt>
    <dgm:pt modelId="{202799E0-0A8D-4165-A985-965E72A012C8}" type="parTrans" cxnId="{374082BD-15C8-412C-9C9F-921F98882701}">
      <dgm:prSet/>
      <dgm:spPr/>
      <dgm:t>
        <a:bodyPr/>
        <a:lstStyle/>
        <a:p>
          <a:endParaRPr lang="en-GB"/>
        </a:p>
      </dgm:t>
    </dgm:pt>
    <dgm:pt modelId="{8BE27535-41B3-4FE8-B71D-6250CAC3F8A8}" type="sibTrans" cxnId="{374082BD-15C8-412C-9C9F-921F98882701}">
      <dgm:prSet/>
      <dgm:spPr/>
      <dgm:t>
        <a:bodyPr/>
        <a:lstStyle/>
        <a:p>
          <a:endParaRPr lang="en-GB"/>
        </a:p>
      </dgm:t>
    </dgm:pt>
    <dgm:pt modelId="{B71DCBBD-FCD2-4873-9E27-7720D4AF8C1D}">
      <dgm:prSet phldrT="[Text]" custT="1"/>
      <dgm:spPr/>
      <dgm:t>
        <a:bodyPr/>
        <a:lstStyle/>
        <a:p>
          <a:r>
            <a:rPr lang="en-GB" sz="2400">
              <a:solidFill>
                <a:schemeClr val="accent1"/>
              </a:solidFill>
            </a:rPr>
            <a:t>Determine the transaction consideration</a:t>
          </a:r>
        </a:p>
      </dgm:t>
    </dgm:pt>
    <dgm:pt modelId="{C41D7D94-D0C1-4DB8-BA22-6AF0B27DC9AF}" type="parTrans" cxnId="{B45D1B3F-DDFD-4694-9E9B-8B0CFF76261F}">
      <dgm:prSet/>
      <dgm:spPr/>
      <dgm:t>
        <a:bodyPr/>
        <a:lstStyle/>
        <a:p>
          <a:endParaRPr lang="en-GB"/>
        </a:p>
      </dgm:t>
    </dgm:pt>
    <dgm:pt modelId="{39A246D0-4D99-4702-86D4-C9763219C4F6}" type="sibTrans" cxnId="{B45D1B3F-DDFD-4694-9E9B-8B0CFF76261F}">
      <dgm:prSet/>
      <dgm:spPr/>
      <dgm:t>
        <a:bodyPr/>
        <a:lstStyle/>
        <a:p>
          <a:endParaRPr lang="en-GB"/>
        </a:p>
      </dgm:t>
    </dgm:pt>
    <dgm:pt modelId="{300F13A6-5ADA-4CC2-B0C9-00483C2EB072}">
      <dgm:prSet phldrT="[Text]" custT="1"/>
      <dgm:spPr/>
      <dgm:t>
        <a:bodyPr/>
        <a:lstStyle/>
        <a:p>
          <a:r>
            <a:rPr lang="en-GB" sz="2400">
              <a:solidFill>
                <a:schemeClr val="accent1"/>
              </a:solidFill>
            </a:rPr>
            <a:t>Allocate the transaction consideration</a:t>
          </a:r>
        </a:p>
      </dgm:t>
    </dgm:pt>
    <dgm:pt modelId="{AF3A32C1-528A-4B4F-8337-D1FE6443A734}" type="parTrans" cxnId="{70D895E6-0EA5-4447-BDAE-52B97EBA3AE5}">
      <dgm:prSet/>
      <dgm:spPr/>
      <dgm:t>
        <a:bodyPr/>
        <a:lstStyle/>
        <a:p>
          <a:endParaRPr lang="en-GB"/>
        </a:p>
      </dgm:t>
    </dgm:pt>
    <dgm:pt modelId="{0499CBFE-0AB2-4B0E-8C45-B8612F471EED}" type="sibTrans" cxnId="{70D895E6-0EA5-4447-BDAE-52B97EBA3AE5}">
      <dgm:prSet/>
      <dgm:spPr/>
      <dgm:t>
        <a:bodyPr/>
        <a:lstStyle/>
        <a:p>
          <a:endParaRPr lang="en-GB"/>
        </a:p>
      </dgm:t>
    </dgm:pt>
    <dgm:pt modelId="{B5BAF27B-FDCE-44C3-A3B0-93DE0E149B63}">
      <dgm:prSet phldrT="[Text]" custT="1"/>
      <dgm:spPr/>
      <dgm:t>
        <a:bodyPr/>
        <a:lstStyle/>
        <a:p>
          <a:r>
            <a:rPr lang="en-GB" sz="2400">
              <a:solidFill>
                <a:schemeClr val="accent1"/>
              </a:solidFill>
            </a:rPr>
            <a:t>Recognize revenue</a:t>
          </a:r>
        </a:p>
      </dgm:t>
    </dgm:pt>
    <dgm:pt modelId="{59E0D5D7-71AB-4323-AA61-711F6A190487}" type="parTrans" cxnId="{69227019-6AD7-42FF-8E41-4C597F082CD6}">
      <dgm:prSet/>
      <dgm:spPr/>
      <dgm:t>
        <a:bodyPr/>
        <a:lstStyle/>
        <a:p>
          <a:endParaRPr lang="en-GB"/>
        </a:p>
      </dgm:t>
    </dgm:pt>
    <dgm:pt modelId="{3048EF41-9B54-40DA-ADB1-B9D5552DC501}" type="sibTrans" cxnId="{69227019-6AD7-42FF-8E41-4C597F082CD6}">
      <dgm:prSet/>
      <dgm:spPr/>
      <dgm:t>
        <a:bodyPr/>
        <a:lstStyle/>
        <a:p>
          <a:endParaRPr lang="en-GB"/>
        </a:p>
      </dgm:t>
    </dgm:pt>
    <dgm:pt modelId="{6BA9581E-5684-4A07-8122-10BBEFB3ECFE}" type="pres">
      <dgm:prSet presAssocID="{FF6E5B73-81B5-46F7-ACBC-4AF3FF1014BD}" presName="Name0" presStyleCnt="0">
        <dgm:presLayoutVars>
          <dgm:dir/>
          <dgm:animLvl val="lvl"/>
          <dgm:resizeHandles val="exact"/>
        </dgm:presLayoutVars>
      </dgm:prSet>
      <dgm:spPr/>
    </dgm:pt>
    <dgm:pt modelId="{90C5DC28-7286-408A-98BE-A412F58C47D3}" type="pres">
      <dgm:prSet presAssocID="{48D9F48F-70B6-45EE-9B34-91BDB8796ADB}" presName="vertFlow" presStyleCnt="0"/>
      <dgm:spPr/>
    </dgm:pt>
    <dgm:pt modelId="{CDC4DE0E-ABFC-49CA-A5FB-3C3917374657}" type="pres">
      <dgm:prSet presAssocID="{48D9F48F-70B6-45EE-9B34-91BDB8796ADB}" presName="header" presStyleLbl="node1" presStyleIdx="0" presStyleCnt="1" custScaleX="154569"/>
      <dgm:spPr/>
    </dgm:pt>
    <dgm:pt modelId="{3DBDCC31-5B66-4AFB-9916-3DC02BA577BB}" type="pres">
      <dgm:prSet presAssocID="{202799E0-0A8D-4165-A985-965E72A012C8}" presName="parTrans" presStyleLbl="sibTrans2D1" presStyleIdx="0" presStyleCnt="4"/>
      <dgm:spPr/>
    </dgm:pt>
    <dgm:pt modelId="{70A37293-666A-4448-B87F-02E76F366AD2}" type="pres">
      <dgm:prSet presAssocID="{9EA74BE4-6BAB-492F-B72F-DB7E4AA157AE}" presName="child" presStyleLbl="alignAccFollowNode1" presStyleIdx="0" presStyleCnt="4" custScaleX="154569">
        <dgm:presLayoutVars>
          <dgm:chMax val="0"/>
          <dgm:bulletEnabled val="1"/>
        </dgm:presLayoutVars>
      </dgm:prSet>
      <dgm:spPr/>
    </dgm:pt>
    <dgm:pt modelId="{50293EC2-5079-41CF-9223-7943D144CF66}" type="pres">
      <dgm:prSet presAssocID="{8BE27535-41B3-4FE8-B71D-6250CAC3F8A8}" presName="sibTrans" presStyleLbl="sibTrans2D1" presStyleIdx="1" presStyleCnt="4"/>
      <dgm:spPr/>
    </dgm:pt>
    <dgm:pt modelId="{E01BCF0B-77DF-42BC-A9D9-CC36D84B2D8D}" type="pres">
      <dgm:prSet presAssocID="{B71DCBBD-FCD2-4873-9E27-7720D4AF8C1D}" presName="child" presStyleLbl="alignAccFollowNode1" presStyleIdx="1" presStyleCnt="4" custScaleX="154569">
        <dgm:presLayoutVars>
          <dgm:chMax val="0"/>
          <dgm:bulletEnabled val="1"/>
        </dgm:presLayoutVars>
      </dgm:prSet>
      <dgm:spPr/>
    </dgm:pt>
    <dgm:pt modelId="{5E57799D-106D-4D81-9DEF-943D6B1C85D2}" type="pres">
      <dgm:prSet presAssocID="{39A246D0-4D99-4702-86D4-C9763219C4F6}" presName="sibTrans" presStyleLbl="sibTrans2D1" presStyleIdx="2" presStyleCnt="4"/>
      <dgm:spPr/>
    </dgm:pt>
    <dgm:pt modelId="{34881663-D09D-44E7-9852-A6A0825592FF}" type="pres">
      <dgm:prSet presAssocID="{300F13A6-5ADA-4CC2-B0C9-00483C2EB072}" presName="child" presStyleLbl="alignAccFollowNode1" presStyleIdx="2" presStyleCnt="4" custScaleX="154569">
        <dgm:presLayoutVars>
          <dgm:chMax val="0"/>
          <dgm:bulletEnabled val="1"/>
        </dgm:presLayoutVars>
      </dgm:prSet>
      <dgm:spPr/>
    </dgm:pt>
    <dgm:pt modelId="{48624A0E-DEB8-476E-9F6A-13D59130C366}" type="pres">
      <dgm:prSet presAssocID="{0499CBFE-0AB2-4B0E-8C45-B8612F471EED}" presName="sibTrans" presStyleLbl="sibTrans2D1" presStyleIdx="3" presStyleCnt="4"/>
      <dgm:spPr/>
    </dgm:pt>
    <dgm:pt modelId="{0C078FBD-BECC-4926-8709-C6C8974EA24B}" type="pres">
      <dgm:prSet presAssocID="{B5BAF27B-FDCE-44C3-A3B0-93DE0E149B63}" presName="child" presStyleLbl="alignAccFollowNode1" presStyleIdx="3" presStyleCnt="4" custScaleX="154569">
        <dgm:presLayoutVars>
          <dgm:chMax val="0"/>
          <dgm:bulletEnabled val="1"/>
        </dgm:presLayoutVars>
      </dgm:prSet>
      <dgm:spPr/>
    </dgm:pt>
  </dgm:ptLst>
  <dgm:cxnLst>
    <dgm:cxn modelId="{7FD66212-5932-41D3-B6E4-C5C485E8FF8F}" type="presOf" srcId="{B71DCBBD-FCD2-4873-9E27-7720D4AF8C1D}" destId="{E01BCF0B-77DF-42BC-A9D9-CC36D84B2D8D}" srcOrd="0" destOrd="0" presId="urn:microsoft.com/office/officeart/2005/8/layout/lProcess1"/>
    <dgm:cxn modelId="{69227019-6AD7-42FF-8E41-4C597F082CD6}" srcId="{48D9F48F-70B6-45EE-9B34-91BDB8796ADB}" destId="{B5BAF27B-FDCE-44C3-A3B0-93DE0E149B63}" srcOrd="3" destOrd="0" parTransId="{59E0D5D7-71AB-4323-AA61-711F6A190487}" sibTransId="{3048EF41-9B54-40DA-ADB1-B9D5552DC501}"/>
    <dgm:cxn modelId="{9AAA1F1C-5FA6-49AF-AC70-934E825EF3B1}" type="presOf" srcId="{39A246D0-4D99-4702-86D4-C9763219C4F6}" destId="{5E57799D-106D-4D81-9DEF-943D6B1C85D2}" srcOrd="0" destOrd="0" presId="urn:microsoft.com/office/officeart/2005/8/layout/lProcess1"/>
    <dgm:cxn modelId="{31EC6221-1B7A-434F-B22E-687F35758F7B}" type="presOf" srcId="{B5BAF27B-FDCE-44C3-A3B0-93DE0E149B63}" destId="{0C078FBD-BECC-4926-8709-C6C8974EA24B}" srcOrd="0" destOrd="0" presId="urn:microsoft.com/office/officeart/2005/8/layout/lProcess1"/>
    <dgm:cxn modelId="{B45D1B3F-DDFD-4694-9E9B-8B0CFF76261F}" srcId="{48D9F48F-70B6-45EE-9B34-91BDB8796ADB}" destId="{B71DCBBD-FCD2-4873-9E27-7720D4AF8C1D}" srcOrd="1" destOrd="0" parTransId="{C41D7D94-D0C1-4DB8-BA22-6AF0B27DC9AF}" sibTransId="{39A246D0-4D99-4702-86D4-C9763219C4F6}"/>
    <dgm:cxn modelId="{3F4BA66A-B3AA-4932-ADE0-E227EFB0D2EC}" type="presOf" srcId="{300F13A6-5ADA-4CC2-B0C9-00483C2EB072}" destId="{34881663-D09D-44E7-9852-A6A0825592FF}" srcOrd="0" destOrd="0" presId="urn:microsoft.com/office/officeart/2005/8/layout/lProcess1"/>
    <dgm:cxn modelId="{A6A4C96F-7E7E-4F3C-812A-4E19275DD6F5}" type="presOf" srcId="{48D9F48F-70B6-45EE-9B34-91BDB8796ADB}" destId="{CDC4DE0E-ABFC-49CA-A5FB-3C3917374657}" srcOrd="0" destOrd="0" presId="urn:microsoft.com/office/officeart/2005/8/layout/lProcess1"/>
    <dgm:cxn modelId="{4DFC497A-7D9B-456C-9E81-88BE50D9288C}" type="presOf" srcId="{8BE27535-41B3-4FE8-B71D-6250CAC3F8A8}" destId="{50293EC2-5079-41CF-9223-7943D144CF66}" srcOrd="0" destOrd="0" presId="urn:microsoft.com/office/officeart/2005/8/layout/lProcess1"/>
    <dgm:cxn modelId="{E9B3417F-72DA-4068-8B63-1E1696FF34EE}" type="presOf" srcId="{9EA74BE4-6BAB-492F-B72F-DB7E4AA157AE}" destId="{70A37293-666A-4448-B87F-02E76F366AD2}" srcOrd="0" destOrd="0" presId="urn:microsoft.com/office/officeart/2005/8/layout/lProcess1"/>
    <dgm:cxn modelId="{903646BB-7FDC-4939-8B79-802A93C33D31}" type="presOf" srcId="{FF6E5B73-81B5-46F7-ACBC-4AF3FF1014BD}" destId="{6BA9581E-5684-4A07-8122-10BBEFB3ECFE}" srcOrd="0" destOrd="0" presId="urn:microsoft.com/office/officeart/2005/8/layout/lProcess1"/>
    <dgm:cxn modelId="{374082BD-15C8-412C-9C9F-921F98882701}" srcId="{48D9F48F-70B6-45EE-9B34-91BDB8796ADB}" destId="{9EA74BE4-6BAB-492F-B72F-DB7E4AA157AE}" srcOrd="0" destOrd="0" parTransId="{202799E0-0A8D-4165-A985-965E72A012C8}" sibTransId="{8BE27535-41B3-4FE8-B71D-6250CAC3F8A8}"/>
    <dgm:cxn modelId="{DE398FC4-968F-4C62-B617-27C36C69A49A}" type="presOf" srcId="{202799E0-0A8D-4165-A985-965E72A012C8}" destId="{3DBDCC31-5B66-4AFB-9916-3DC02BA577BB}" srcOrd="0" destOrd="0" presId="urn:microsoft.com/office/officeart/2005/8/layout/lProcess1"/>
    <dgm:cxn modelId="{CBF9A6CD-11EB-4364-9224-AABBAD522FB0}" type="presOf" srcId="{0499CBFE-0AB2-4B0E-8C45-B8612F471EED}" destId="{48624A0E-DEB8-476E-9F6A-13D59130C366}" srcOrd="0" destOrd="0" presId="urn:microsoft.com/office/officeart/2005/8/layout/lProcess1"/>
    <dgm:cxn modelId="{F7DFC6DF-E9E6-4433-9EAA-39524CF84DFD}" srcId="{FF6E5B73-81B5-46F7-ACBC-4AF3FF1014BD}" destId="{48D9F48F-70B6-45EE-9B34-91BDB8796ADB}" srcOrd="0" destOrd="0" parTransId="{B5B2D65E-9C03-478D-A1FA-94CCDE04F51B}" sibTransId="{73ADB90E-0527-428E-BC8D-F23E62FA4329}"/>
    <dgm:cxn modelId="{70D895E6-0EA5-4447-BDAE-52B97EBA3AE5}" srcId="{48D9F48F-70B6-45EE-9B34-91BDB8796ADB}" destId="{300F13A6-5ADA-4CC2-B0C9-00483C2EB072}" srcOrd="2" destOrd="0" parTransId="{AF3A32C1-528A-4B4F-8337-D1FE6443A734}" sibTransId="{0499CBFE-0AB2-4B0E-8C45-B8612F471EED}"/>
    <dgm:cxn modelId="{CDC7274C-0710-4BF8-95CA-8611DAF9AE22}" type="presParOf" srcId="{6BA9581E-5684-4A07-8122-10BBEFB3ECFE}" destId="{90C5DC28-7286-408A-98BE-A412F58C47D3}" srcOrd="0" destOrd="0" presId="urn:microsoft.com/office/officeart/2005/8/layout/lProcess1"/>
    <dgm:cxn modelId="{2FA3FC8A-3B0D-4411-A4D7-0CA3B6AD1A86}" type="presParOf" srcId="{90C5DC28-7286-408A-98BE-A412F58C47D3}" destId="{CDC4DE0E-ABFC-49CA-A5FB-3C3917374657}" srcOrd="0" destOrd="0" presId="urn:microsoft.com/office/officeart/2005/8/layout/lProcess1"/>
    <dgm:cxn modelId="{B2DB1B35-7CD4-482D-B6CE-859BEF757C88}" type="presParOf" srcId="{90C5DC28-7286-408A-98BE-A412F58C47D3}" destId="{3DBDCC31-5B66-4AFB-9916-3DC02BA577BB}" srcOrd="1" destOrd="0" presId="urn:microsoft.com/office/officeart/2005/8/layout/lProcess1"/>
    <dgm:cxn modelId="{4BB0E5E5-92A9-4BA8-8095-73C0D445DB9D}" type="presParOf" srcId="{90C5DC28-7286-408A-98BE-A412F58C47D3}" destId="{70A37293-666A-4448-B87F-02E76F366AD2}" srcOrd="2" destOrd="0" presId="urn:microsoft.com/office/officeart/2005/8/layout/lProcess1"/>
    <dgm:cxn modelId="{E83F67D1-F559-40E8-99D8-96CE140CABA0}" type="presParOf" srcId="{90C5DC28-7286-408A-98BE-A412F58C47D3}" destId="{50293EC2-5079-41CF-9223-7943D144CF66}" srcOrd="3" destOrd="0" presId="urn:microsoft.com/office/officeart/2005/8/layout/lProcess1"/>
    <dgm:cxn modelId="{D0B422EC-06C8-43D1-BCDE-6223704BF673}" type="presParOf" srcId="{90C5DC28-7286-408A-98BE-A412F58C47D3}" destId="{E01BCF0B-77DF-42BC-A9D9-CC36D84B2D8D}" srcOrd="4" destOrd="0" presId="urn:microsoft.com/office/officeart/2005/8/layout/lProcess1"/>
    <dgm:cxn modelId="{DD983D64-5B5A-411F-B601-2DF585B7EFEA}" type="presParOf" srcId="{90C5DC28-7286-408A-98BE-A412F58C47D3}" destId="{5E57799D-106D-4D81-9DEF-943D6B1C85D2}" srcOrd="5" destOrd="0" presId="urn:microsoft.com/office/officeart/2005/8/layout/lProcess1"/>
    <dgm:cxn modelId="{5340C342-37AB-41A9-9AAC-410B77978432}" type="presParOf" srcId="{90C5DC28-7286-408A-98BE-A412F58C47D3}" destId="{34881663-D09D-44E7-9852-A6A0825592FF}" srcOrd="6" destOrd="0" presId="urn:microsoft.com/office/officeart/2005/8/layout/lProcess1"/>
    <dgm:cxn modelId="{A650F1A8-6C72-4631-B409-907D62EEBA2E}" type="presParOf" srcId="{90C5DC28-7286-408A-98BE-A412F58C47D3}" destId="{48624A0E-DEB8-476E-9F6A-13D59130C366}" srcOrd="7" destOrd="0" presId="urn:microsoft.com/office/officeart/2005/8/layout/lProcess1"/>
    <dgm:cxn modelId="{86F69A13-571B-4B90-8E3F-E40F5467D9DC}" type="presParOf" srcId="{90C5DC28-7286-408A-98BE-A412F58C47D3}" destId="{0C078FBD-BECC-4926-8709-C6C8974EA24B}"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5E8925E-3DAC-4A22-B86B-79002F78F2E6}" type="doc">
      <dgm:prSet loTypeId="urn:microsoft.com/office/officeart/2008/layout/SquareAccentList" loCatId="list" qsTypeId="urn:microsoft.com/office/officeart/2005/8/quickstyle/simple2" qsCatId="simple" csTypeId="urn:microsoft.com/office/officeart/2005/8/colors/accent1_2" csCatId="accent1" phldr="1"/>
      <dgm:spPr/>
      <dgm:t>
        <a:bodyPr/>
        <a:lstStyle/>
        <a:p>
          <a:endParaRPr lang="en-GB"/>
        </a:p>
      </dgm:t>
    </dgm:pt>
    <dgm:pt modelId="{A9193330-E491-42AA-ABD8-6A5C77A883F7}">
      <dgm:prSet phldrT="[Text]" custT="1"/>
      <dgm:spPr/>
      <dgm:t>
        <a:bodyPr/>
        <a:lstStyle/>
        <a:p>
          <a:r>
            <a:rPr lang="en-GB" sz="2000">
              <a:solidFill>
                <a:schemeClr val="bg2"/>
              </a:solidFill>
            </a:rPr>
            <a:t>Entity satisfies compliance obligation prior to receiving resources</a:t>
          </a:r>
        </a:p>
      </dgm:t>
    </dgm:pt>
    <dgm:pt modelId="{E2C7F7E7-BA60-4EAF-8CBB-0C031E3089CA}" type="parTrans" cxnId="{6CBE6D1E-2E4C-4DC3-82DC-E95314156268}">
      <dgm:prSet/>
      <dgm:spPr/>
      <dgm:t>
        <a:bodyPr/>
        <a:lstStyle/>
        <a:p>
          <a:endParaRPr lang="en-GB" sz="2800">
            <a:solidFill>
              <a:schemeClr val="bg2"/>
            </a:solidFill>
          </a:endParaRPr>
        </a:p>
      </dgm:t>
    </dgm:pt>
    <dgm:pt modelId="{615C3B20-6441-46E4-AC95-B6FB0DE639D7}" type="sibTrans" cxnId="{6CBE6D1E-2E4C-4DC3-82DC-E95314156268}">
      <dgm:prSet/>
      <dgm:spPr/>
      <dgm:t>
        <a:bodyPr/>
        <a:lstStyle/>
        <a:p>
          <a:endParaRPr lang="en-GB" sz="2800">
            <a:solidFill>
              <a:schemeClr val="bg2"/>
            </a:solidFill>
          </a:endParaRPr>
        </a:p>
      </dgm:t>
    </dgm:pt>
    <dgm:pt modelId="{E68EF151-2164-445D-9D28-CD2B34494561}">
      <dgm:prSet phldrT="[Text]" custT="1"/>
      <dgm:spPr/>
      <dgm:t>
        <a:bodyPr/>
        <a:lstStyle/>
        <a:p>
          <a:r>
            <a:rPr lang="en-GB" sz="1600">
              <a:solidFill>
                <a:schemeClr val="bg2"/>
              </a:solidFill>
            </a:rPr>
            <a:t>Recognize binding arrangement asset and revenue as or when compliance obligation is satisfied</a:t>
          </a:r>
        </a:p>
      </dgm:t>
    </dgm:pt>
    <dgm:pt modelId="{3D3E30AE-AF23-46B5-9235-2BDC27FF99B4}" type="parTrans" cxnId="{B07B811E-A96C-49F4-BF0D-6F6D60B5C3DC}">
      <dgm:prSet/>
      <dgm:spPr/>
      <dgm:t>
        <a:bodyPr/>
        <a:lstStyle/>
        <a:p>
          <a:endParaRPr lang="en-GB" sz="2800">
            <a:solidFill>
              <a:schemeClr val="bg2"/>
            </a:solidFill>
          </a:endParaRPr>
        </a:p>
      </dgm:t>
    </dgm:pt>
    <dgm:pt modelId="{402F5136-9A23-4605-8DB9-876390653142}" type="sibTrans" cxnId="{B07B811E-A96C-49F4-BF0D-6F6D60B5C3DC}">
      <dgm:prSet/>
      <dgm:spPr/>
      <dgm:t>
        <a:bodyPr/>
        <a:lstStyle/>
        <a:p>
          <a:endParaRPr lang="en-GB" sz="2800">
            <a:solidFill>
              <a:schemeClr val="bg2"/>
            </a:solidFill>
          </a:endParaRPr>
        </a:p>
      </dgm:t>
    </dgm:pt>
    <dgm:pt modelId="{7E516B75-3DBE-448C-904C-0CA8D7AAF560}">
      <dgm:prSet phldrT="[Text]" custT="1"/>
      <dgm:spPr/>
      <dgm:t>
        <a:bodyPr/>
        <a:lstStyle/>
        <a:p>
          <a:r>
            <a:rPr lang="en-GB" sz="1600">
              <a:solidFill>
                <a:schemeClr val="bg2"/>
              </a:solidFill>
            </a:rPr>
            <a:t>Asset is entitlement to receive resources</a:t>
          </a:r>
        </a:p>
      </dgm:t>
    </dgm:pt>
    <dgm:pt modelId="{C13C1EAD-5860-413A-AD02-18E491841F8C}" type="parTrans" cxnId="{AB82A0E5-5128-4451-A923-9678C3887EDD}">
      <dgm:prSet/>
      <dgm:spPr/>
      <dgm:t>
        <a:bodyPr/>
        <a:lstStyle/>
        <a:p>
          <a:endParaRPr lang="en-GB" sz="2800">
            <a:solidFill>
              <a:schemeClr val="bg2"/>
            </a:solidFill>
          </a:endParaRPr>
        </a:p>
      </dgm:t>
    </dgm:pt>
    <dgm:pt modelId="{76DC056F-8681-4659-A34C-4D14BE29FB81}" type="sibTrans" cxnId="{AB82A0E5-5128-4451-A923-9678C3887EDD}">
      <dgm:prSet/>
      <dgm:spPr/>
      <dgm:t>
        <a:bodyPr/>
        <a:lstStyle/>
        <a:p>
          <a:endParaRPr lang="en-GB" sz="2800">
            <a:solidFill>
              <a:schemeClr val="bg2"/>
            </a:solidFill>
          </a:endParaRPr>
        </a:p>
      </dgm:t>
    </dgm:pt>
    <dgm:pt modelId="{2CAF19AE-B72A-4AD3-9A6E-E8EDFF740569}">
      <dgm:prSet phldrT="[Text]" custT="1"/>
      <dgm:spPr/>
      <dgm:t>
        <a:bodyPr/>
        <a:lstStyle/>
        <a:p>
          <a:r>
            <a:rPr lang="en-GB" sz="1600">
              <a:solidFill>
                <a:schemeClr val="bg2"/>
              </a:solidFill>
            </a:rPr>
            <a:t>Derecognize asset and recognize cash/other asset when resources received</a:t>
          </a:r>
        </a:p>
      </dgm:t>
    </dgm:pt>
    <dgm:pt modelId="{7087D852-3B87-43F3-AFEF-33F22565CD90}" type="parTrans" cxnId="{4D3943F4-728F-429F-BFF4-EC0AAD5729C0}">
      <dgm:prSet/>
      <dgm:spPr/>
      <dgm:t>
        <a:bodyPr/>
        <a:lstStyle/>
        <a:p>
          <a:endParaRPr lang="en-GB" sz="2800">
            <a:solidFill>
              <a:schemeClr val="bg2"/>
            </a:solidFill>
          </a:endParaRPr>
        </a:p>
      </dgm:t>
    </dgm:pt>
    <dgm:pt modelId="{3A506705-660E-424F-8A69-780DEDC8853E}" type="sibTrans" cxnId="{4D3943F4-728F-429F-BFF4-EC0AAD5729C0}">
      <dgm:prSet/>
      <dgm:spPr/>
      <dgm:t>
        <a:bodyPr/>
        <a:lstStyle/>
        <a:p>
          <a:endParaRPr lang="en-GB" sz="2800">
            <a:solidFill>
              <a:schemeClr val="bg2"/>
            </a:solidFill>
          </a:endParaRPr>
        </a:p>
      </dgm:t>
    </dgm:pt>
    <dgm:pt modelId="{58837F40-E993-42E4-B5CB-BE08CDB79462}">
      <dgm:prSet phldrT="[Text]" custT="1"/>
      <dgm:spPr/>
      <dgm:t>
        <a:bodyPr/>
        <a:lstStyle/>
        <a:p>
          <a:r>
            <a:rPr lang="en-GB" sz="2000">
              <a:solidFill>
                <a:schemeClr val="accent4">
                  <a:lumMod val="50000"/>
                </a:schemeClr>
              </a:solidFill>
            </a:rPr>
            <a:t>Entity satisfies compliance obligation after receiving resources</a:t>
          </a:r>
        </a:p>
      </dgm:t>
    </dgm:pt>
    <dgm:pt modelId="{2EF0E8AB-5189-4CE0-B798-D860B077FAE9}" type="parTrans" cxnId="{2E03A92C-88BD-42A2-AB1D-13FAF69F6EB6}">
      <dgm:prSet/>
      <dgm:spPr/>
      <dgm:t>
        <a:bodyPr/>
        <a:lstStyle/>
        <a:p>
          <a:endParaRPr lang="en-GB" sz="2800">
            <a:solidFill>
              <a:schemeClr val="bg2"/>
            </a:solidFill>
          </a:endParaRPr>
        </a:p>
      </dgm:t>
    </dgm:pt>
    <dgm:pt modelId="{7A300A3C-3D83-4A77-8E66-19AC0AB3AF97}" type="sibTrans" cxnId="{2E03A92C-88BD-42A2-AB1D-13FAF69F6EB6}">
      <dgm:prSet/>
      <dgm:spPr/>
      <dgm:t>
        <a:bodyPr/>
        <a:lstStyle/>
        <a:p>
          <a:endParaRPr lang="en-GB" sz="2800">
            <a:solidFill>
              <a:schemeClr val="bg2"/>
            </a:solidFill>
          </a:endParaRPr>
        </a:p>
      </dgm:t>
    </dgm:pt>
    <dgm:pt modelId="{2C26B0DA-D388-487D-BCA5-5CC85CBC95A9}">
      <dgm:prSet phldrT="[Text]" custT="1"/>
      <dgm:spPr/>
      <dgm:t>
        <a:bodyPr/>
        <a:lstStyle/>
        <a:p>
          <a:r>
            <a:rPr lang="en-GB" sz="1600">
              <a:solidFill>
                <a:schemeClr val="accent4">
                  <a:lumMod val="50000"/>
                </a:schemeClr>
              </a:solidFill>
            </a:rPr>
            <a:t>Recognize cash/other asset and binding arrangement liability when resources received</a:t>
          </a:r>
        </a:p>
      </dgm:t>
    </dgm:pt>
    <dgm:pt modelId="{498FA01B-667B-41D3-8353-0E0A8C9A50FE}" type="parTrans" cxnId="{60457153-6BBF-4F8E-BD86-9CF24884E4C4}">
      <dgm:prSet/>
      <dgm:spPr/>
      <dgm:t>
        <a:bodyPr/>
        <a:lstStyle/>
        <a:p>
          <a:endParaRPr lang="en-GB" sz="2800">
            <a:solidFill>
              <a:schemeClr val="bg2"/>
            </a:solidFill>
          </a:endParaRPr>
        </a:p>
      </dgm:t>
    </dgm:pt>
    <dgm:pt modelId="{2401DE82-55FE-4E79-8FCD-9B2E0A7324DA}" type="sibTrans" cxnId="{60457153-6BBF-4F8E-BD86-9CF24884E4C4}">
      <dgm:prSet/>
      <dgm:spPr/>
      <dgm:t>
        <a:bodyPr/>
        <a:lstStyle/>
        <a:p>
          <a:endParaRPr lang="en-GB" sz="2800">
            <a:solidFill>
              <a:schemeClr val="bg2"/>
            </a:solidFill>
          </a:endParaRPr>
        </a:p>
      </dgm:t>
    </dgm:pt>
    <dgm:pt modelId="{C0101AA1-AD82-4C71-969D-36701004C9F0}">
      <dgm:prSet phldrT="[Text]" custT="1"/>
      <dgm:spPr/>
      <dgm:t>
        <a:bodyPr/>
        <a:lstStyle/>
        <a:p>
          <a:r>
            <a:rPr lang="en-GB" sz="1600">
              <a:solidFill>
                <a:schemeClr val="accent4">
                  <a:lumMod val="50000"/>
                </a:schemeClr>
              </a:solidFill>
            </a:rPr>
            <a:t>Liability is entity’s obligation to achieve compliance obligation</a:t>
          </a:r>
        </a:p>
      </dgm:t>
    </dgm:pt>
    <dgm:pt modelId="{D3323299-8420-4E5F-AFAE-AF4BCAFF2F32}" type="parTrans" cxnId="{E82D0C7D-99D8-4EE7-96CD-5AA9601CF2FB}">
      <dgm:prSet/>
      <dgm:spPr/>
      <dgm:t>
        <a:bodyPr/>
        <a:lstStyle/>
        <a:p>
          <a:endParaRPr lang="en-GB" sz="2800">
            <a:solidFill>
              <a:schemeClr val="bg2"/>
            </a:solidFill>
          </a:endParaRPr>
        </a:p>
      </dgm:t>
    </dgm:pt>
    <dgm:pt modelId="{B0262750-F801-49E9-95CD-D5396202E3AA}" type="sibTrans" cxnId="{E82D0C7D-99D8-4EE7-96CD-5AA9601CF2FB}">
      <dgm:prSet/>
      <dgm:spPr/>
      <dgm:t>
        <a:bodyPr/>
        <a:lstStyle/>
        <a:p>
          <a:endParaRPr lang="en-GB" sz="2800">
            <a:solidFill>
              <a:schemeClr val="bg2"/>
            </a:solidFill>
          </a:endParaRPr>
        </a:p>
      </dgm:t>
    </dgm:pt>
    <dgm:pt modelId="{C634055F-9FAC-4BE9-A3E4-6F7C55FDA22D}">
      <dgm:prSet phldrT="[Text]" custT="1"/>
      <dgm:spPr/>
      <dgm:t>
        <a:bodyPr/>
        <a:lstStyle/>
        <a:p>
          <a:r>
            <a:rPr lang="en-GB" sz="1600">
              <a:solidFill>
                <a:schemeClr val="accent4">
                  <a:lumMod val="50000"/>
                </a:schemeClr>
              </a:solidFill>
            </a:rPr>
            <a:t>Derecognize liability and recognize revenue as or when compliance obligation is satisfied</a:t>
          </a:r>
        </a:p>
      </dgm:t>
    </dgm:pt>
    <dgm:pt modelId="{0D8FE271-CCD7-4BE9-9D3E-76BA66951405}" type="parTrans" cxnId="{9372C790-FE5C-4E8A-AF83-5B6F57E9533B}">
      <dgm:prSet/>
      <dgm:spPr/>
      <dgm:t>
        <a:bodyPr/>
        <a:lstStyle/>
        <a:p>
          <a:endParaRPr lang="en-GB" sz="2800">
            <a:solidFill>
              <a:schemeClr val="bg2"/>
            </a:solidFill>
          </a:endParaRPr>
        </a:p>
      </dgm:t>
    </dgm:pt>
    <dgm:pt modelId="{497335BC-7FCD-47DD-8AFC-5FC8EF264E51}" type="sibTrans" cxnId="{9372C790-FE5C-4E8A-AF83-5B6F57E9533B}">
      <dgm:prSet/>
      <dgm:spPr/>
      <dgm:t>
        <a:bodyPr/>
        <a:lstStyle/>
        <a:p>
          <a:endParaRPr lang="en-GB" sz="2800">
            <a:solidFill>
              <a:schemeClr val="bg2"/>
            </a:solidFill>
          </a:endParaRPr>
        </a:p>
      </dgm:t>
    </dgm:pt>
    <dgm:pt modelId="{9C7EF389-9312-4CCC-9866-4A6FF5ECD474}" type="pres">
      <dgm:prSet presAssocID="{45E8925E-3DAC-4A22-B86B-79002F78F2E6}" presName="layout" presStyleCnt="0">
        <dgm:presLayoutVars>
          <dgm:chMax/>
          <dgm:chPref/>
          <dgm:dir/>
          <dgm:resizeHandles/>
        </dgm:presLayoutVars>
      </dgm:prSet>
      <dgm:spPr/>
    </dgm:pt>
    <dgm:pt modelId="{516B4E13-5E80-4A53-B986-6C804BE7A9DF}" type="pres">
      <dgm:prSet presAssocID="{A9193330-E491-42AA-ABD8-6A5C77A883F7}" presName="root" presStyleCnt="0">
        <dgm:presLayoutVars>
          <dgm:chMax/>
          <dgm:chPref/>
        </dgm:presLayoutVars>
      </dgm:prSet>
      <dgm:spPr/>
    </dgm:pt>
    <dgm:pt modelId="{C75C796E-F5E1-46C6-9C87-397DB8FD83DC}" type="pres">
      <dgm:prSet presAssocID="{A9193330-E491-42AA-ABD8-6A5C77A883F7}" presName="rootComposite" presStyleCnt="0">
        <dgm:presLayoutVars/>
      </dgm:prSet>
      <dgm:spPr/>
    </dgm:pt>
    <dgm:pt modelId="{A91989C3-6D59-4B98-B9CD-19998C05761B}" type="pres">
      <dgm:prSet presAssocID="{A9193330-E491-42AA-ABD8-6A5C77A883F7}" presName="ParentAccent" presStyleLbl="alignNode1" presStyleIdx="0" presStyleCnt="2"/>
      <dgm:spPr/>
    </dgm:pt>
    <dgm:pt modelId="{741990BC-CA5F-4E74-A030-5CA36B9DE55B}" type="pres">
      <dgm:prSet presAssocID="{A9193330-E491-42AA-ABD8-6A5C77A883F7}" presName="ParentSmallAccent" presStyleLbl="fgAcc1" presStyleIdx="0" presStyleCnt="2"/>
      <dgm:spPr/>
    </dgm:pt>
    <dgm:pt modelId="{DBA16487-C42E-492C-A7C0-580469FE14CC}" type="pres">
      <dgm:prSet presAssocID="{A9193330-E491-42AA-ABD8-6A5C77A883F7}" presName="Parent" presStyleLbl="revTx" presStyleIdx="0" presStyleCnt="8">
        <dgm:presLayoutVars>
          <dgm:chMax/>
          <dgm:chPref val="4"/>
          <dgm:bulletEnabled val="1"/>
        </dgm:presLayoutVars>
      </dgm:prSet>
      <dgm:spPr/>
    </dgm:pt>
    <dgm:pt modelId="{B44B6311-795C-4969-B5DE-6EF389EB88EE}" type="pres">
      <dgm:prSet presAssocID="{A9193330-E491-42AA-ABD8-6A5C77A883F7}" presName="childShape" presStyleCnt="0">
        <dgm:presLayoutVars>
          <dgm:chMax val="0"/>
          <dgm:chPref val="0"/>
        </dgm:presLayoutVars>
      </dgm:prSet>
      <dgm:spPr/>
    </dgm:pt>
    <dgm:pt modelId="{DC2FB418-7448-4224-BDB7-C5F6B5159811}" type="pres">
      <dgm:prSet presAssocID="{E68EF151-2164-445D-9D28-CD2B34494561}" presName="childComposite" presStyleCnt="0">
        <dgm:presLayoutVars>
          <dgm:chMax val="0"/>
          <dgm:chPref val="0"/>
        </dgm:presLayoutVars>
      </dgm:prSet>
      <dgm:spPr/>
    </dgm:pt>
    <dgm:pt modelId="{0077D4BE-BF3A-4965-A811-7B9BAC93C476}" type="pres">
      <dgm:prSet presAssocID="{E68EF151-2164-445D-9D28-CD2B34494561}" presName="ChildAccent" presStyleLbl="solidFgAcc1" presStyleIdx="0" presStyleCnt="6"/>
      <dgm:spPr/>
    </dgm:pt>
    <dgm:pt modelId="{D232E6FA-4EBD-43C9-BD00-0A2BB228C0CC}" type="pres">
      <dgm:prSet presAssocID="{E68EF151-2164-445D-9D28-CD2B34494561}" presName="Child" presStyleLbl="revTx" presStyleIdx="1" presStyleCnt="8">
        <dgm:presLayoutVars>
          <dgm:chMax val="0"/>
          <dgm:chPref val="0"/>
          <dgm:bulletEnabled val="1"/>
        </dgm:presLayoutVars>
      </dgm:prSet>
      <dgm:spPr/>
    </dgm:pt>
    <dgm:pt modelId="{11B1B754-DBEC-48FB-ADF4-3DBEB590A939}" type="pres">
      <dgm:prSet presAssocID="{7E516B75-3DBE-448C-904C-0CA8D7AAF560}" presName="childComposite" presStyleCnt="0">
        <dgm:presLayoutVars>
          <dgm:chMax val="0"/>
          <dgm:chPref val="0"/>
        </dgm:presLayoutVars>
      </dgm:prSet>
      <dgm:spPr/>
    </dgm:pt>
    <dgm:pt modelId="{1C3D3C82-CAEF-4A91-9748-85B3D9BA112B}" type="pres">
      <dgm:prSet presAssocID="{7E516B75-3DBE-448C-904C-0CA8D7AAF560}" presName="ChildAccent" presStyleLbl="solidFgAcc1" presStyleIdx="1" presStyleCnt="6"/>
      <dgm:spPr/>
    </dgm:pt>
    <dgm:pt modelId="{5846FA13-8E08-4840-81AF-49CF936DFE75}" type="pres">
      <dgm:prSet presAssocID="{7E516B75-3DBE-448C-904C-0CA8D7AAF560}" presName="Child" presStyleLbl="revTx" presStyleIdx="2" presStyleCnt="8">
        <dgm:presLayoutVars>
          <dgm:chMax val="0"/>
          <dgm:chPref val="0"/>
          <dgm:bulletEnabled val="1"/>
        </dgm:presLayoutVars>
      </dgm:prSet>
      <dgm:spPr/>
    </dgm:pt>
    <dgm:pt modelId="{5D7F2177-5EFD-47BA-89C4-78AB723CFC87}" type="pres">
      <dgm:prSet presAssocID="{2CAF19AE-B72A-4AD3-9A6E-E8EDFF740569}" presName="childComposite" presStyleCnt="0">
        <dgm:presLayoutVars>
          <dgm:chMax val="0"/>
          <dgm:chPref val="0"/>
        </dgm:presLayoutVars>
      </dgm:prSet>
      <dgm:spPr/>
    </dgm:pt>
    <dgm:pt modelId="{5727A694-FBFD-422C-84BA-CC872386BB36}" type="pres">
      <dgm:prSet presAssocID="{2CAF19AE-B72A-4AD3-9A6E-E8EDFF740569}" presName="ChildAccent" presStyleLbl="solidFgAcc1" presStyleIdx="2" presStyleCnt="6"/>
      <dgm:spPr/>
    </dgm:pt>
    <dgm:pt modelId="{4F8874DB-0C21-400C-859A-10C1E4F36A80}" type="pres">
      <dgm:prSet presAssocID="{2CAF19AE-B72A-4AD3-9A6E-E8EDFF740569}" presName="Child" presStyleLbl="revTx" presStyleIdx="3" presStyleCnt="8">
        <dgm:presLayoutVars>
          <dgm:chMax val="0"/>
          <dgm:chPref val="0"/>
          <dgm:bulletEnabled val="1"/>
        </dgm:presLayoutVars>
      </dgm:prSet>
      <dgm:spPr/>
    </dgm:pt>
    <dgm:pt modelId="{0320B194-97F7-4008-8263-66AEEA633C60}" type="pres">
      <dgm:prSet presAssocID="{58837F40-E993-42E4-B5CB-BE08CDB79462}" presName="root" presStyleCnt="0">
        <dgm:presLayoutVars>
          <dgm:chMax/>
          <dgm:chPref/>
        </dgm:presLayoutVars>
      </dgm:prSet>
      <dgm:spPr/>
    </dgm:pt>
    <dgm:pt modelId="{462B0947-F235-4E05-9966-1658DACB6BFE}" type="pres">
      <dgm:prSet presAssocID="{58837F40-E993-42E4-B5CB-BE08CDB79462}" presName="rootComposite" presStyleCnt="0">
        <dgm:presLayoutVars/>
      </dgm:prSet>
      <dgm:spPr/>
    </dgm:pt>
    <dgm:pt modelId="{70A4994E-8318-42AA-AC46-D71B67579774}" type="pres">
      <dgm:prSet presAssocID="{58837F40-E993-42E4-B5CB-BE08CDB79462}" presName="ParentAccent" presStyleLbl="alignNode1" presStyleIdx="1" presStyleCnt="2"/>
      <dgm:spPr>
        <a:solidFill>
          <a:srgbClr val="00B050"/>
        </a:solidFill>
        <a:ln>
          <a:solidFill>
            <a:srgbClr val="00B050"/>
          </a:solidFill>
        </a:ln>
      </dgm:spPr>
    </dgm:pt>
    <dgm:pt modelId="{2733BDAF-2BB6-45BA-9703-A311A68985D7}" type="pres">
      <dgm:prSet presAssocID="{58837F40-E993-42E4-B5CB-BE08CDB79462}" presName="ParentSmallAccent" presStyleLbl="fgAcc1" presStyleIdx="1" presStyleCnt="2"/>
      <dgm:spPr>
        <a:ln>
          <a:solidFill>
            <a:srgbClr val="00B050"/>
          </a:solidFill>
        </a:ln>
      </dgm:spPr>
    </dgm:pt>
    <dgm:pt modelId="{A6E7E592-49F3-43D6-8D9C-ED4DB07EDD97}" type="pres">
      <dgm:prSet presAssocID="{58837F40-E993-42E4-B5CB-BE08CDB79462}" presName="Parent" presStyleLbl="revTx" presStyleIdx="4" presStyleCnt="8">
        <dgm:presLayoutVars>
          <dgm:chMax/>
          <dgm:chPref val="4"/>
          <dgm:bulletEnabled val="1"/>
        </dgm:presLayoutVars>
      </dgm:prSet>
      <dgm:spPr/>
    </dgm:pt>
    <dgm:pt modelId="{21099923-3140-4D91-954B-F1FDD65DC1F9}" type="pres">
      <dgm:prSet presAssocID="{58837F40-E993-42E4-B5CB-BE08CDB79462}" presName="childShape" presStyleCnt="0">
        <dgm:presLayoutVars>
          <dgm:chMax val="0"/>
          <dgm:chPref val="0"/>
        </dgm:presLayoutVars>
      </dgm:prSet>
      <dgm:spPr/>
    </dgm:pt>
    <dgm:pt modelId="{B433F7A4-FE98-4E88-BDA0-AAEE70852120}" type="pres">
      <dgm:prSet presAssocID="{2C26B0DA-D388-487D-BCA5-5CC85CBC95A9}" presName="childComposite" presStyleCnt="0">
        <dgm:presLayoutVars>
          <dgm:chMax val="0"/>
          <dgm:chPref val="0"/>
        </dgm:presLayoutVars>
      </dgm:prSet>
      <dgm:spPr/>
    </dgm:pt>
    <dgm:pt modelId="{9C017279-47AB-4762-AFE2-579A607C56F8}" type="pres">
      <dgm:prSet presAssocID="{2C26B0DA-D388-487D-BCA5-5CC85CBC95A9}" presName="ChildAccent" presStyleLbl="solidFgAcc1" presStyleIdx="3" presStyleCnt="6"/>
      <dgm:spPr>
        <a:ln>
          <a:solidFill>
            <a:srgbClr val="00B050"/>
          </a:solidFill>
        </a:ln>
      </dgm:spPr>
    </dgm:pt>
    <dgm:pt modelId="{80A52C69-8E1F-48C4-B6B9-7E33221F5325}" type="pres">
      <dgm:prSet presAssocID="{2C26B0DA-D388-487D-BCA5-5CC85CBC95A9}" presName="Child" presStyleLbl="revTx" presStyleIdx="5" presStyleCnt="8">
        <dgm:presLayoutVars>
          <dgm:chMax val="0"/>
          <dgm:chPref val="0"/>
          <dgm:bulletEnabled val="1"/>
        </dgm:presLayoutVars>
      </dgm:prSet>
      <dgm:spPr/>
    </dgm:pt>
    <dgm:pt modelId="{D82ED47A-158B-45A1-9856-198F17AD8CCF}" type="pres">
      <dgm:prSet presAssocID="{C0101AA1-AD82-4C71-969D-36701004C9F0}" presName="childComposite" presStyleCnt="0">
        <dgm:presLayoutVars>
          <dgm:chMax val="0"/>
          <dgm:chPref val="0"/>
        </dgm:presLayoutVars>
      </dgm:prSet>
      <dgm:spPr/>
    </dgm:pt>
    <dgm:pt modelId="{0F2896F3-2FEE-4288-9383-AEF28F72DAB2}" type="pres">
      <dgm:prSet presAssocID="{C0101AA1-AD82-4C71-969D-36701004C9F0}" presName="ChildAccent" presStyleLbl="solidFgAcc1" presStyleIdx="4" presStyleCnt="6"/>
      <dgm:spPr>
        <a:ln>
          <a:solidFill>
            <a:srgbClr val="00B050"/>
          </a:solidFill>
        </a:ln>
      </dgm:spPr>
    </dgm:pt>
    <dgm:pt modelId="{B58F4B99-310C-49E6-AA21-357B029CE755}" type="pres">
      <dgm:prSet presAssocID="{C0101AA1-AD82-4C71-969D-36701004C9F0}" presName="Child" presStyleLbl="revTx" presStyleIdx="6" presStyleCnt="8">
        <dgm:presLayoutVars>
          <dgm:chMax val="0"/>
          <dgm:chPref val="0"/>
          <dgm:bulletEnabled val="1"/>
        </dgm:presLayoutVars>
      </dgm:prSet>
      <dgm:spPr/>
    </dgm:pt>
    <dgm:pt modelId="{3321BDA1-A9FA-43CE-9046-3DE6CC5B0A2D}" type="pres">
      <dgm:prSet presAssocID="{C634055F-9FAC-4BE9-A3E4-6F7C55FDA22D}" presName="childComposite" presStyleCnt="0">
        <dgm:presLayoutVars>
          <dgm:chMax val="0"/>
          <dgm:chPref val="0"/>
        </dgm:presLayoutVars>
      </dgm:prSet>
      <dgm:spPr/>
    </dgm:pt>
    <dgm:pt modelId="{0ACDF164-8560-447E-839E-D009F78FE3DC}" type="pres">
      <dgm:prSet presAssocID="{C634055F-9FAC-4BE9-A3E4-6F7C55FDA22D}" presName="ChildAccent" presStyleLbl="solidFgAcc1" presStyleIdx="5" presStyleCnt="6"/>
      <dgm:spPr>
        <a:ln>
          <a:solidFill>
            <a:srgbClr val="00B050"/>
          </a:solidFill>
        </a:ln>
      </dgm:spPr>
    </dgm:pt>
    <dgm:pt modelId="{FF197065-86B1-48C5-ABA4-A186D2E8DED6}" type="pres">
      <dgm:prSet presAssocID="{C634055F-9FAC-4BE9-A3E4-6F7C55FDA22D}" presName="Child" presStyleLbl="revTx" presStyleIdx="7" presStyleCnt="8">
        <dgm:presLayoutVars>
          <dgm:chMax val="0"/>
          <dgm:chPref val="0"/>
          <dgm:bulletEnabled val="1"/>
        </dgm:presLayoutVars>
      </dgm:prSet>
      <dgm:spPr/>
    </dgm:pt>
  </dgm:ptLst>
  <dgm:cxnLst>
    <dgm:cxn modelId="{53A94B06-967B-4A63-99BD-F4D834FE7A69}" type="presOf" srcId="{2C26B0DA-D388-487D-BCA5-5CC85CBC95A9}" destId="{80A52C69-8E1F-48C4-B6B9-7E33221F5325}" srcOrd="0" destOrd="0" presId="urn:microsoft.com/office/officeart/2008/layout/SquareAccentList"/>
    <dgm:cxn modelId="{7EFD3E07-51AD-4C8E-A720-767E783010F8}" type="presOf" srcId="{58837F40-E993-42E4-B5CB-BE08CDB79462}" destId="{A6E7E592-49F3-43D6-8D9C-ED4DB07EDD97}" srcOrd="0" destOrd="0" presId="urn:microsoft.com/office/officeart/2008/layout/SquareAccentList"/>
    <dgm:cxn modelId="{049EE30B-C8CA-4ED9-8D3E-013FF09B13B7}" type="presOf" srcId="{E68EF151-2164-445D-9D28-CD2B34494561}" destId="{D232E6FA-4EBD-43C9-BD00-0A2BB228C0CC}" srcOrd="0" destOrd="0" presId="urn:microsoft.com/office/officeart/2008/layout/SquareAccentList"/>
    <dgm:cxn modelId="{6CBE6D1E-2E4C-4DC3-82DC-E95314156268}" srcId="{45E8925E-3DAC-4A22-B86B-79002F78F2E6}" destId="{A9193330-E491-42AA-ABD8-6A5C77A883F7}" srcOrd="0" destOrd="0" parTransId="{E2C7F7E7-BA60-4EAF-8CBB-0C031E3089CA}" sibTransId="{615C3B20-6441-46E4-AC95-B6FB0DE639D7}"/>
    <dgm:cxn modelId="{B07B811E-A96C-49F4-BF0D-6F6D60B5C3DC}" srcId="{A9193330-E491-42AA-ABD8-6A5C77A883F7}" destId="{E68EF151-2164-445D-9D28-CD2B34494561}" srcOrd="0" destOrd="0" parTransId="{3D3E30AE-AF23-46B5-9235-2BDC27FF99B4}" sibTransId="{402F5136-9A23-4605-8DB9-876390653142}"/>
    <dgm:cxn modelId="{2E03A92C-88BD-42A2-AB1D-13FAF69F6EB6}" srcId="{45E8925E-3DAC-4A22-B86B-79002F78F2E6}" destId="{58837F40-E993-42E4-B5CB-BE08CDB79462}" srcOrd="1" destOrd="0" parTransId="{2EF0E8AB-5189-4CE0-B798-D860B077FAE9}" sibTransId="{7A300A3C-3D83-4A77-8E66-19AC0AB3AF97}"/>
    <dgm:cxn modelId="{8664E85D-E423-404A-85E9-95345C5E87A6}" type="presOf" srcId="{C634055F-9FAC-4BE9-A3E4-6F7C55FDA22D}" destId="{FF197065-86B1-48C5-ABA4-A186D2E8DED6}" srcOrd="0" destOrd="0" presId="urn:microsoft.com/office/officeart/2008/layout/SquareAccentList"/>
    <dgm:cxn modelId="{D5624265-5E76-4A3B-83E2-FB052125022C}" type="presOf" srcId="{45E8925E-3DAC-4A22-B86B-79002F78F2E6}" destId="{9C7EF389-9312-4CCC-9866-4A6FF5ECD474}" srcOrd="0" destOrd="0" presId="urn:microsoft.com/office/officeart/2008/layout/SquareAccentList"/>
    <dgm:cxn modelId="{E2421667-AE62-4107-A703-0F246D35857A}" type="presOf" srcId="{A9193330-E491-42AA-ABD8-6A5C77A883F7}" destId="{DBA16487-C42E-492C-A7C0-580469FE14CC}" srcOrd="0" destOrd="0" presId="urn:microsoft.com/office/officeart/2008/layout/SquareAccentList"/>
    <dgm:cxn modelId="{60457153-6BBF-4F8E-BD86-9CF24884E4C4}" srcId="{58837F40-E993-42E4-B5CB-BE08CDB79462}" destId="{2C26B0DA-D388-487D-BCA5-5CC85CBC95A9}" srcOrd="0" destOrd="0" parTransId="{498FA01B-667B-41D3-8353-0E0A8C9A50FE}" sibTransId="{2401DE82-55FE-4E79-8FCD-9B2E0A7324DA}"/>
    <dgm:cxn modelId="{FDFB3958-C372-4D1A-84AC-E373DE6ECE4B}" type="presOf" srcId="{2CAF19AE-B72A-4AD3-9A6E-E8EDFF740569}" destId="{4F8874DB-0C21-400C-859A-10C1E4F36A80}" srcOrd="0" destOrd="0" presId="urn:microsoft.com/office/officeart/2008/layout/SquareAccentList"/>
    <dgm:cxn modelId="{E82D0C7D-99D8-4EE7-96CD-5AA9601CF2FB}" srcId="{58837F40-E993-42E4-B5CB-BE08CDB79462}" destId="{C0101AA1-AD82-4C71-969D-36701004C9F0}" srcOrd="1" destOrd="0" parTransId="{D3323299-8420-4E5F-AFAE-AF4BCAFF2F32}" sibTransId="{B0262750-F801-49E9-95CD-D5396202E3AA}"/>
    <dgm:cxn modelId="{06FE718C-933F-4172-9B28-53F503FCA3F8}" type="presOf" srcId="{C0101AA1-AD82-4C71-969D-36701004C9F0}" destId="{B58F4B99-310C-49E6-AA21-357B029CE755}" srcOrd="0" destOrd="0" presId="urn:microsoft.com/office/officeart/2008/layout/SquareAccentList"/>
    <dgm:cxn modelId="{9372C790-FE5C-4E8A-AF83-5B6F57E9533B}" srcId="{58837F40-E993-42E4-B5CB-BE08CDB79462}" destId="{C634055F-9FAC-4BE9-A3E4-6F7C55FDA22D}" srcOrd="2" destOrd="0" parTransId="{0D8FE271-CCD7-4BE9-9D3E-76BA66951405}" sibTransId="{497335BC-7FCD-47DD-8AFC-5FC8EF264E51}"/>
    <dgm:cxn modelId="{07599AE5-3764-481A-801F-CF06987DC286}" type="presOf" srcId="{7E516B75-3DBE-448C-904C-0CA8D7AAF560}" destId="{5846FA13-8E08-4840-81AF-49CF936DFE75}" srcOrd="0" destOrd="0" presId="urn:microsoft.com/office/officeart/2008/layout/SquareAccentList"/>
    <dgm:cxn modelId="{AB82A0E5-5128-4451-A923-9678C3887EDD}" srcId="{A9193330-E491-42AA-ABD8-6A5C77A883F7}" destId="{7E516B75-3DBE-448C-904C-0CA8D7AAF560}" srcOrd="1" destOrd="0" parTransId="{C13C1EAD-5860-413A-AD02-18E491841F8C}" sibTransId="{76DC056F-8681-4659-A34C-4D14BE29FB81}"/>
    <dgm:cxn modelId="{4D3943F4-728F-429F-BFF4-EC0AAD5729C0}" srcId="{A9193330-E491-42AA-ABD8-6A5C77A883F7}" destId="{2CAF19AE-B72A-4AD3-9A6E-E8EDFF740569}" srcOrd="2" destOrd="0" parTransId="{7087D852-3B87-43F3-AFEF-33F22565CD90}" sibTransId="{3A506705-660E-424F-8A69-780DEDC8853E}"/>
    <dgm:cxn modelId="{900031EA-8FC0-41EA-AFCC-746C0B17910A}" type="presParOf" srcId="{9C7EF389-9312-4CCC-9866-4A6FF5ECD474}" destId="{516B4E13-5E80-4A53-B986-6C804BE7A9DF}" srcOrd="0" destOrd="0" presId="urn:microsoft.com/office/officeart/2008/layout/SquareAccentList"/>
    <dgm:cxn modelId="{07808635-E337-4D77-A9B5-DC25F669F7B6}" type="presParOf" srcId="{516B4E13-5E80-4A53-B986-6C804BE7A9DF}" destId="{C75C796E-F5E1-46C6-9C87-397DB8FD83DC}" srcOrd="0" destOrd="0" presId="urn:microsoft.com/office/officeart/2008/layout/SquareAccentList"/>
    <dgm:cxn modelId="{FF99D01F-B7F4-412B-936B-FF4D68CD8728}" type="presParOf" srcId="{C75C796E-F5E1-46C6-9C87-397DB8FD83DC}" destId="{A91989C3-6D59-4B98-B9CD-19998C05761B}" srcOrd="0" destOrd="0" presId="urn:microsoft.com/office/officeart/2008/layout/SquareAccentList"/>
    <dgm:cxn modelId="{CF7DA6B9-7CC2-404F-9582-5DAA791BA1AA}" type="presParOf" srcId="{C75C796E-F5E1-46C6-9C87-397DB8FD83DC}" destId="{741990BC-CA5F-4E74-A030-5CA36B9DE55B}" srcOrd="1" destOrd="0" presId="urn:microsoft.com/office/officeart/2008/layout/SquareAccentList"/>
    <dgm:cxn modelId="{94210625-397E-4AB8-8116-7F28354AD7BE}" type="presParOf" srcId="{C75C796E-F5E1-46C6-9C87-397DB8FD83DC}" destId="{DBA16487-C42E-492C-A7C0-580469FE14CC}" srcOrd="2" destOrd="0" presId="urn:microsoft.com/office/officeart/2008/layout/SquareAccentList"/>
    <dgm:cxn modelId="{01A67851-37EA-4F32-8976-C052B7FC53C1}" type="presParOf" srcId="{516B4E13-5E80-4A53-B986-6C804BE7A9DF}" destId="{B44B6311-795C-4969-B5DE-6EF389EB88EE}" srcOrd="1" destOrd="0" presId="urn:microsoft.com/office/officeart/2008/layout/SquareAccentList"/>
    <dgm:cxn modelId="{22B8BFA3-7A86-4658-A2A2-0D3C0B10670D}" type="presParOf" srcId="{B44B6311-795C-4969-B5DE-6EF389EB88EE}" destId="{DC2FB418-7448-4224-BDB7-C5F6B5159811}" srcOrd="0" destOrd="0" presId="urn:microsoft.com/office/officeart/2008/layout/SquareAccentList"/>
    <dgm:cxn modelId="{3433E58B-77D9-4980-AE10-E96B41AD96C5}" type="presParOf" srcId="{DC2FB418-7448-4224-BDB7-C5F6B5159811}" destId="{0077D4BE-BF3A-4965-A811-7B9BAC93C476}" srcOrd="0" destOrd="0" presId="urn:microsoft.com/office/officeart/2008/layout/SquareAccentList"/>
    <dgm:cxn modelId="{2D29FA80-60A7-40FD-AF3A-06C2016D9EC0}" type="presParOf" srcId="{DC2FB418-7448-4224-BDB7-C5F6B5159811}" destId="{D232E6FA-4EBD-43C9-BD00-0A2BB228C0CC}" srcOrd="1" destOrd="0" presId="urn:microsoft.com/office/officeart/2008/layout/SquareAccentList"/>
    <dgm:cxn modelId="{395D1C3D-CB8F-4258-AF2C-2D7A055AB5F6}" type="presParOf" srcId="{B44B6311-795C-4969-B5DE-6EF389EB88EE}" destId="{11B1B754-DBEC-48FB-ADF4-3DBEB590A939}" srcOrd="1" destOrd="0" presId="urn:microsoft.com/office/officeart/2008/layout/SquareAccentList"/>
    <dgm:cxn modelId="{446E5546-A640-4237-8E42-8EB6BD3BADE6}" type="presParOf" srcId="{11B1B754-DBEC-48FB-ADF4-3DBEB590A939}" destId="{1C3D3C82-CAEF-4A91-9748-85B3D9BA112B}" srcOrd="0" destOrd="0" presId="urn:microsoft.com/office/officeart/2008/layout/SquareAccentList"/>
    <dgm:cxn modelId="{15A78CE4-1BD0-4CC8-BBF3-F4546CA99A45}" type="presParOf" srcId="{11B1B754-DBEC-48FB-ADF4-3DBEB590A939}" destId="{5846FA13-8E08-4840-81AF-49CF936DFE75}" srcOrd="1" destOrd="0" presId="urn:microsoft.com/office/officeart/2008/layout/SquareAccentList"/>
    <dgm:cxn modelId="{20C41E81-F6E4-426B-BA1C-822F9D1375F5}" type="presParOf" srcId="{B44B6311-795C-4969-B5DE-6EF389EB88EE}" destId="{5D7F2177-5EFD-47BA-89C4-78AB723CFC87}" srcOrd="2" destOrd="0" presId="urn:microsoft.com/office/officeart/2008/layout/SquareAccentList"/>
    <dgm:cxn modelId="{C6E7EC4F-4D9E-40DB-9318-7E573106ABE6}" type="presParOf" srcId="{5D7F2177-5EFD-47BA-89C4-78AB723CFC87}" destId="{5727A694-FBFD-422C-84BA-CC872386BB36}" srcOrd="0" destOrd="0" presId="urn:microsoft.com/office/officeart/2008/layout/SquareAccentList"/>
    <dgm:cxn modelId="{38C8B9C3-1160-478F-902A-9EC83B837241}" type="presParOf" srcId="{5D7F2177-5EFD-47BA-89C4-78AB723CFC87}" destId="{4F8874DB-0C21-400C-859A-10C1E4F36A80}" srcOrd="1" destOrd="0" presId="urn:microsoft.com/office/officeart/2008/layout/SquareAccentList"/>
    <dgm:cxn modelId="{DFA146E4-1BCB-4439-8978-9A4FD82186B6}" type="presParOf" srcId="{9C7EF389-9312-4CCC-9866-4A6FF5ECD474}" destId="{0320B194-97F7-4008-8263-66AEEA633C60}" srcOrd="1" destOrd="0" presId="urn:microsoft.com/office/officeart/2008/layout/SquareAccentList"/>
    <dgm:cxn modelId="{8AD3A475-A2E4-4EF3-A932-A5FD1E725D4A}" type="presParOf" srcId="{0320B194-97F7-4008-8263-66AEEA633C60}" destId="{462B0947-F235-4E05-9966-1658DACB6BFE}" srcOrd="0" destOrd="0" presId="urn:microsoft.com/office/officeart/2008/layout/SquareAccentList"/>
    <dgm:cxn modelId="{30B8D6E3-BB79-4649-91F1-6B87ED61444D}" type="presParOf" srcId="{462B0947-F235-4E05-9966-1658DACB6BFE}" destId="{70A4994E-8318-42AA-AC46-D71B67579774}" srcOrd="0" destOrd="0" presId="urn:microsoft.com/office/officeart/2008/layout/SquareAccentList"/>
    <dgm:cxn modelId="{AA9F8CF0-5D0F-46F0-8474-6AF2B6CDA6A8}" type="presParOf" srcId="{462B0947-F235-4E05-9966-1658DACB6BFE}" destId="{2733BDAF-2BB6-45BA-9703-A311A68985D7}" srcOrd="1" destOrd="0" presId="urn:microsoft.com/office/officeart/2008/layout/SquareAccentList"/>
    <dgm:cxn modelId="{2383CDC8-12D6-4393-9298-D08E90AB5936}" type="presParOf" srcId="{462B0947-F235-4E05-9966-1658DACB6BFE}" destId="{A6E7E592-49F3-43D6-8D9C-ED4DB07EDD97}" srcOrd="2" destOrd="0" presId="urn:microsoft.com/office/officeart/2008/layout/SquareAccentList"/>
    <dgm:cxn modelId="{C9C6A370-CF55-480E-9B2C-5DDDA99F8969}" type="presParOf" srcId="{0320B194-97F7-4008-8263-66AEEA633C60}" destId="{21099923-3140-4D91-954B-F1FDD65DC1F9}" srcOrd="1" destOrd="0" presId="urn:microsoft.com/office/officeart/2008/layout/SquareAccentList"/>
    <dgm:cxn modelId="{113003C5-9400-4F9B-851B-5F1EB24C3EA0}" type="presParOf" srcId="{21099923-3140-4D91-954B-F1FDD65DC1F9}" destId="{B433F7A4-FE98-4E88-BDA0-AAEE70852120}" srcOrd="0" destOrd="0" presId="urn:microsoft.com/office/officeart/2008/layout/SquareAccentList"/>
    <dgm:cxn modelId="{774994FB-3987-4957-B1E1-FCA48659E14E}" type="presParOf" srcId="{B433F7A4-FE98-4E88-BDA0-AAEE70852120}" destId="{9C017279-47AB-4762-AFE2-579A607C56F8}" srcOrd="0" destOrd="0" presId="urn:microsoft.com/office/officeart/2008/layout/SquareAccentList"/>
    <dgm:cxn modelId="{6BE30908-2091-426D-87C6-F71106E7EB81}" type="presParOf" srcId="{B433F7A4-FE98-4E88-BDA0-AAEE70852120}" destId="{80A52C69-8E1F-48C4-B6B9-7E33221F5325}" srcOrd="1" destOrd="0" presId="urn:microsoft.com/office/officeart/2008/layout/SquareAccentList"/>
    <dgm:cxn modelId="{564F8DC0-CB8D-497D-A63F-A680B0FEBB08}" type="presParOf" srcId="{21099923-3140-4D91-954B-F1FDD65DC1F9}" destId="{D82ED47A-158B-45A1-9856-198F17AD8CCF}" srcOrd="1" destOrd="0" presId="urn:microsoft.com/office/officeart/2008/layout/SquareAccentList"/>
    <dgm:cxn modelId="{F290C30D-AFCE-4B17-8AD4-B373BA96936B}" type="presParOf" srcId="{D82ED47A-158B-45A1-9856-198F17AD8CCF}" destId="{0F2896F3-2FEE-4288-9383-AEF28F72DAB2}" srcOrd="0" destOrd="0" presId="urn:microsoft.com/office/officeart/2008/layout/SquareAccentList"/>
    <dgm:cxn modelId="{2B2F81D6-8923-4D55-A0EF-32E9AB839372}" type="presParOf" srcId="{D82ED47A-158B-45A1-9856-198F17AD8CCF}" destId="{B58F4B99-310C-49E6-AA21-357B029CE755}" srcOrd="1" destOrd="0" presId="urn:microsoft.com/office/officeart/2008/layout/SquareAccentList"/>
    <dgm:cxn modelId="{9A9342D1-6A5F-477E-8F90-2B2462D6C3FB}" type="presParOf" srcId="{21099923-3140-4D91-954B-F1FDD65DC1F9}" destId="{3321BDA1-A9FA-43CE-9046-3DE6CC5B0A2D}" srcOrd="2" destOrd="0" presId="urn:microsoft.com/office/officeart/2008/layout/SquareAccentList"/>
    <dgm:cxn modelId="{DB38A170-BEC5-41ED-A34D-7E70E4165560}" type="presParOf" srcId="{3321BDA1-A9FA-43CE-9046-3DE6CC5B0A2D}" destId="{0ACDF164-8560-447E-839E-D009F78FE3DC}" srcOrd="0" destOrd="0" presId="urn:microsoft.com/office/officeart/2008/layout/SquareAccentList"/>
    <dgm:cxn modelId="{FED6C4C6-A848-4CD9-B998-ACA1BA3CA835}" type="presParOf" srcId="{3321BDA1-A9FA-43CE-9046-3DE6CC5B0A2D}" destId="{FF197065-86B1-48C5-ABA4-A186D2E8DED6}"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FC7DB0-0A33-4F60-9A60-4E387376B31B}"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GB"/>
        </a:p>
      </dgm:t>
    </dgm:pt>
    <dgm:pt modelId="{A35E9C8C-BD77-4B4C-AFAB-A1C5E4CB5528}">
      <dgm:prSet/>
      <dgm:spPr/>
      <dgm:t>
        <a:bodyPr/>
        <a:lstStyle/>
        <a:p>
          <a:r>
            <a:rPr lang="en-US"/>
            <a:t>Obligation satisfied</a:t>
          </a:r>
          <a:endParaRPr lang="en-GB"/>
        </a:p>
      </dgm:t>
    </dgm:pt>
    <dgm:pt modelId="{224CF18B-2897-4B50-ABFA-53DDA19481FE}" type="parTrans" cxnId="{9A7EE214-9EE3-4580-BEA3-EB8C2D014CA8}">
      <dgm:prSet/>
      <dgm:spPr/>
      <dgm:t>
        <a:bodyPr/>
        <a:lstStyle/>
        <a:p>
          <a:endParaRPr lang="en-GB"/>
        </a:p>
      </dgm:t>
    </dgm:pt>
    <dgm:pt modelId="{5FCBB591-68AF-4422-90B5-36A6752A7904}" type="sibTrans" cxnId="{9A7EE214-9EE3-4580-BEA3-EB8C2D014CA8}">
      <dgm:prSet/>
      <dgm:spPr/>
      <dgm:t>
        <a:bodyPr/>
        <a:lstStyle/>
        <a:p>
          <a:endParaRPr lang="en-GB"/>
        </a:p>
      </dgm:t>
    </dgm:pt>
    <dgm:pt modelId="{A74404FE-1BB3-47F2-BC59-ECC09A6E857C}">
      <dgm:prSet/>
      <dgm:spPr/>
      <dgm:t>
        <a:bodyPr/>
        <a:lstStyle/>
        <a:p>
          <a:r>
            <a:rPr lang="en-US"/>
            <a:t>At a point in time</a:t>
          </a:r>
          <a:endParaRPr lang="en-GB"/>
        </a:p>
      </dgm:t>
    </dgm:pt>
    <dgm:pt modelId="{1FA3B922-5890-4D96-A861-BCE0DA18C026}" type="parTrans" cxnId="{4E4AF657-00AD-44C6-88B6-FBE183B2EBFD}">
      <dgm:prSet/>
      <dgm:spPr/>
      <dgm:t>
        <a:bodyPr/>
        <a:lstStyle/>
        <a:p>
          <a:endParaRPr lang="en-GB"/>
        </a:p>
      </dgm:t>
    </dgm:pt>
    <dgm:pt modelId="{7ACE53EB-590D-4771-97FD-F2021093CD30}" type="sibTrans" cxnId="{4E4AF657-00AD-44C6-88B6-FBE183B2EBFD}">
      <dgm:prSet/>
      <dgm:spPr/>
      <dgm:t>
        <a:bodyPr/>
        <a:lstStyle/>
        <a:p>
          <a:endParaRPr lang="en-GB"/>
        </a:p>
      </dgm:t>
    </dgm:pt>
    <dgm:pt modelId="{F61F510C-3B8A-42E5-8CF9-7953D790FC4B}">
      <dgm:prSet/>
      <dgm:spPr/>
      <dgm:t>
        <a:bodyPr/>
        <a:lstStyle/>
        <a:p>
          <a:r>
            <a:rPr lang="en-US"/>
            <a:t>Over time</a:t>
          </a:r>
          <a:endParaRPr lang="en-GB"/>
        </a:p>
      </dgm:t>
    </dgm:pt>
    <dgm:pt modelId="{F7A29C66-1506-4230-A5CF-AB46C2FB1A93}" type="parTrans" cxnId="{FC2CB6FD-A630-4737-9ACB-B089636C2748}">
      <dgm:prSet/>
      <dgm:spPr/>
      <dgm:t>
        <a:bodyPr/>
        <a:lstStyle/>
        <a:p>
          <a:endParaRPr lang="en-GB"/>
        </a:p>
      </dgm:t>
    </dgm:pt>
    <dgm:pt modelId="{5070CB8C-495F-4F11-B408-9AD3E7211984}" type="sibTrans" cxnId="{FC2CB6FD-A630-4737-9ACB-B089636C2748}">
      <dgm:prSet/>
      <dgm:spPr/>
      <dgm:t>
        <a:bodyPr/>
        <a:lstStyle/>
        <a:p>
          <a:endParaRPr lang="en-GB"/>
        </a:p>
      </dgm:t>
    </dgm:pt>
    <dgm:pt modelId="{877BFBD9-F1CE-4F9C-9DDD-5D4DBDF5AB4B}">
      <dgm:prSet/>
      <dgm:spPr/>
      <dgm:t>
        <a:bodyPr/>
        <a:lstStyle/>
        <a:p>
          <a:r>
            <a:rPr lang="en-US"/>
            <a:t>Measuring progress</a:t>
          </a:r>
          <a:endParaRPr lang="en-GB"/>
        </a:p>
      </dgm:t>
    </dgm:pt>
    <dgm:pt modelId="{302A9D2C-DFB9-471F-B719-4B1DCD3D7D47}" type="parTrans" cxnId="{259F87A3-C84A-4660-81C6-E0252F5ED6AB}">
      <dgm:prSet/>
      <dgm:spPr/>
      <dgm:t>
        <a:bodyPr/>
        <a:lstStyle/>
        <a:p>
          <a:endParaRPr lang="en-GB"/>
        </a:p>
      </dgm:t>
    </dgm:pt>
    <dgm:pt modelId="{76D69E0F-7973-4F19-8F88-9F91D533E389}" type="sibTrans" cxnId="{259F87A3-C84A-4660-81C6-E0252F5ED6AB}">
      <dgm:prSet/>
      <dgm:spPr/>
      <dgm:t>
        <a:bodyPr/>
        <a:lstStyle/>
        <a:p>
          <a:endParaRPr lang="en-GB"/>
        </a:p>
      </dgm:t>
    </dgm:pt>
    <dgm:pt modelId="{42406784-08B6-4C6F-9EAC-A90FF09E0BAD}">
      <dgm:prSet/>
      <dgm:spPr/>
      <dgm:t>
        <a:bodyPr/>
        <a:lstStyle/>
        <a:p>
          <a:r>
            <a:rPr lang="en-US"/>
            <a:t>Output methods</a:t>
          </a:r>
          <a:endParaRPr lang="en-GB"/>
        </a:p>
      </dgm:t>
    </dgm:pt>
    <dgm:pt modelId="{FC41B7F1-DAC3-49F6-B229-8B29C1749C94}" type="parTrans" cxnId="{571ADC4B-FA4D-48C7-A184-CBA9F1D95741}">
      <dgm:prSet/>
      <dgm:spPr/>
      <dgm:t>
        <a:bodyPr/>
        <a:lstStyle/>
        <a:p>
          <a:endParaRPr lang="en-GB"/>
        </a:p>
      </dgm:t>
    </dgm:pt>
    <dgm:pt modelId="{F6A21DA0-52B1-4994-9F38-5C147CB75772}" type="sibTrans" cxnId="{571ADC4B-FA4D-48C7-A184-CBA9F1D95741}">
      <dgm:prSet/>
      <dgm:spPr/>
      <dgm:t>
        <a:bodyPr/>
        <a:lstStyle/>
        <a:p>
          <a:endParaRPr lang="en-GB"/>
        </a:p>
      </dgm:t>
    </dgm:pt>
    <dgm:pt modelId="{92F36BC5-8149-4E24-9AF3-1427B41FD5FC}">
      <dgm:prSet/>
      <dgm:spPr/>
      <dgm:t>
        <a:bodyPr/>
        <a:lstStyle/>
        <a:p>
          <a:r>
            <a:rPr lang="en-US"/>
            <a:t>Input methods</a:t>
          </a:r>
          <a:endParaRPr lang="en-GB"/>
        </a:p>
      </dgm:t>
    </dgm:pt>
    <dgm:pt modelId="{DABFE964-5E1A-4976-BCE0-6D5B55DA2268}" type="parTrans" cxnId="{778C16F5-6C85-4CB3-B23B-04F9395DF4C0}">
      <dgm:prSet/>
      <dgm:spPr/>
      <dgm:t>
        <a:bodyPr/>
        <a:lstStyle/>
        <a:p>
          <a:endParaRPr lang="en-GB"/>
        </a:p>
      </dgm:t>
    </dgm:pt>
    <dgm:pt modelId="{40BEAF7D-619F-4149-9FB3-333A9BB7E01C}" type="sibTrans" cxnId="{778C16F5-6C85-4CB3-B23B-04F9395DF4C0}">
      <dgm:prSet/>
      <dgm:spPr/>
      <dgm:t>
        <a:bodyPr/>
        <a:lstStyle/>
        <a:p>
          <a:endParaRPr lang="en-GB"/>
        </a:p>
      </dgm:t>
    </dgm:pt>
    <dgm:pt modelId="{BA913C81-C86C-479A-A298-79ABDD68A735}" type="pres">
      <dgm:prSet presAssocID="{E0FC7DB0-0A33-4F60-9A60-4E387376B31B}" presName="hierChild1" presStyleCnt="0">
        <dgm:presLayoutVars>
          <dgm:orgChart val="1"/>
          <dgm:chPref val="1"/>
          <dgm:dir/>
          <dgm:animOne val="branch"/>
          <dgm:animLvl val="lvl"/>
          <dgm:resizeHandles/>
        </dgm:presLayoutVars>
      </dgm:prSet>
      <dgm:spPr/>
    </dgm:pt>
    <dgm:pt modelId="{03762328-C3FB-4779-B329-D298CDDCE7F8}" type="pres">
      <dgm:prSet presAssocID="{A35E9C8C-BD77-4B4C-AFAB-A1C5E4CB5528}" presName="hierRoot1" presStyleCnt="0">
        <dgm:presLayoutVars>
          <dgm:hierBranch val="init"/>
        </dgm:presLayoutVars>
      </dgm:prSet>
      <dgm:spPr/>
    </dgm:pt>
    <dgm:pt modelId="{56E092A5-DDFB-475E-9937-7FBDD295E0F7}" type="pres">
      <dgm:prSet presAssocID="{A35E9C8C-BD77-4B4C-AFAB-A1C5E4CB5528}" presName="rootComposite1" presStyleCnt="0"/>
      <dgm:spPr/>
    </dgm:pt>
    <dgm:pt modelId="{C574AD2D-09B9-44C1-90C2-C3B5EB43C1DD}" type="pres">
      <dgm:prSet presAssocID="{A35E9C8C-BD77-4B4C-AFAB-A1C5E4CB5528}" presName="rootText1" presStyleLbl="node0" presStyleIdx="0" presStyleCnt="1" custScaleX="171706">
        <dgm:presLayoutVars>
          <dgm:chMax/>
          <dgm:chPref val="3"/>
        </dgm:presLayoutVars>
      </dgm:prSet>
      <dgm:spPr/>
    </dgm:pt>
    <dgm:pt modelId="{766189FB-D938-4E10-ACEA-9272D0E6004F}" type="pres">
      <dgm:prSet presAssocID="{A35E9C8C-BD77-4B4C-AFAB-A1C5E4CB5528}" presName="titleText1" presStyleLbl="fgAcc0" presStyleIdx="0" presStyleCnt="1">
        <dgm:presLayoutVars>
          <dgm:chMax val="0"/>
          <dgm:chPref val="0"/>
        </dgm:presLayoutVars>
      </dgm:prSet>
      <dgm:spPr/>
    </dgm:pt>
    <dgm:pt modelId="{ECF6F56A-69AD-45BF-8F46-C15D57A52E15}" type="pres">
      <dgm:prSet presAssocID="{A35E9C8C-BD77-4B4C-AFAB-A1C5E4CB5528}" presName="rootConnector1" presStyleLbl="node1" presStyleIdx="0" presStyleCnt="5"/>
      <dgm:spPr/>
    </dgm:pt>
    <dgm:pt modelId="{6267A55A-CAE2-45C4-8875-4F5002AB2766}" type="pres">
      <dgm:prSet presAssocID="{A35E9C8C-BD77-4B4C-AFAB-A1C5E4CB5528}" presName="hierChild2" presStyleCnt="0"/>
      <dgm:spPr/>
    </dgm:pt>
    <dgm:pt modelId="{29947CB6-4839-4508-A64D-B4AA40585140}" type="pres">
      <dgm:prSet presAssocID="{1FA3B922-5890-4D96-A861-BCE0DA18C026}" presName="Name37" presStyleLbl="parChTrans1D2" presStyleIdx="0" presStyleCnt="2"/>
      <dgm:spPr/>
    </dgm:pt>
    <dgm:pt modelId="{1C1FB124-B636-41C4-8E4C-7178F0FC435A}" type="pres">
      <dgm:prSet presAssocID="{A74404FE-1BB3-47F2-BC59-ECC09A6E857C}" presName="hierRoot2" presStyleCnt="0">
        <dgm:presLayoutVars>
          <dgm:hierBranch val="init"/>
        </dgm:presLayoutVars>
      </dgm:prSet>
      <dgm:spPr/>
    </dgm:pt>
    <dgm:pt modelId="{8B1F7A73-7203-4171-BEDD-AAE48AB3D969}" type="pres">
      <dgm:prSet presAssocID="{A74404FE-1BB3-47F2-BC59-ECC09A6E857C}" presName="rootComposite" presStyleCnt="0"/>
      <dgm:spPr/>
    </dgm:pt>
    <dgm:pt modelId="{43754E49-895C-40DE-9A6F-25F58B43AD95}" type="pres">
      <dgm:prSet presAssocID="{A74404FE-1BB3-47F2-BC59-ECC09A6E857C}" presName="rootText" presStyleLbl="node1" presStyleIdx="0" presStyleCnt="5" custScaleX="171706">
        <dgm:presLayoutVars>
          <dgm:chMax/>
          <dgm:chPref val="3"/>
        </dgm:presLayoutVars>
      </dgm:prSet>
      <dgm:spPr/>
    </dgm:pt>
    <dgm:pt modelId="{8541FBF0-7ED3-4036-AB08-5875754A8F12}" type="pres">
      <dgm:prSet presAssocID="{A74404FE-1BB3-47F2-BC59-ECC09A6E857C}" presName="titleText2" presStyleLbl="fgAcc1" presStyleIdx="0" presStyleCnt="5">
        <dgm:presLayoutVars>
          <dgm:chMax val="0"/>
          <dgm:chPref val="0"/>
        </dgm:presLayoutVars>
      </dgm:prSet>
      <dgm:spPr/>
    </dgm:pt>
    <dgm:pt modelId="{EA62AE88-D321-47D8-A976-53978A773EE9}" type="pres">
      <dgm:prSet presAssocID="{A74404FE-1BB3-47F2-BC59-ECC09A6E857C}" presName="rootConnector" presStyleLbl="node2" presStyleIdx="0" presStyleCnt="0"/>
      <dgm:spPr/>
    </dgm:pt>
    <dgm:pt modelId="{5A812558-1EF8-442F-8DC8-ED6783C6F4DB}" type="pres">
      <dgm:prSet presAssocID="{A74404FE-1BB3-47F2-BC59-ECC09A6E857C}" presName="hierChild4" presStyleCnt="0"/>
      <dgm:spPr/>
    </dgm:pt>
    <dgm:pt modelId="{124E89DE-841A-4F27-ACF3-0291FCD25D9E}" type="pres">
      <dgm:prSet presAssocID="{A74404FE-1BB3-47F2-BC59-ECC09A6E857C}" presName="hierChild5" presStyleCnt="0"/>
      <dgm:spPr/>
    </dgm:pt>
    <dgm:pt modelId="{8FEE3773-22DE-4A60-B661-1718B622442E}" type="pres">
      <dgm:prSet presAssocID="{F7A29C66-1506-4230-A5CF-AB46C2FB1A93}" presName="Name37" presStyleLbl="parChTrans1D2" presStyleIdx="1" presStyleCnt="2"/>
      <dgm:spPr/>
    </dgm:pt>
    <dgm:pt modelId="{B95FD429-3B26-4792-82F5-3C06099A5793}" type="pres">
      <dgm:prSet presAssocID="{F61F510C-3B8A-42E5-8CF9-7953D790FC4B}" presName="hierRoot2" presStyleCnt="0">
        <dgm:presLayoutVars>
          <dgm:hierBranch val="init"/>
        </dgm:presLayoutVars>
      </dgm:prSet>
      <dgm:spPr/>
    </dgm:pt>
    <dgm:pt modelId="{41D047E9-3A0F-4CF6-8A1F-B0615FE5DA5D}" type="pres">
      <dgm:prSet presAssocID="{F61F510C-3B8A-42E5-8CF9-7953D790FC4B}" presName="rootComposite" presStyleCnt="0"/>
      <dgm:spPr/>
    </dgm:pt>
    <dgm:pt modelId="{77F73CE5-A71E-4104-B937-593AE332986F}" type="pres">
      <dgm:prSet presAssocID="{F61F510C-3B8A-42E5-8CF9-7953D790FC4B}" presName="rootText" presStyleLbl="node1" presStyleIdx="1" presStyleCnt="5" custScaleX="171706">
        <dgm:presLayoutVars>
          <dgm:chMax/>
          <dgm:chPref val="3"/>
        </dgm:presLayoutVars>
      </dgm:prSet>
      <dgm:spPr/>
    </dgm:pt>
    <dgm:pt modelId="{6699DCE2-8F74-4AE0-920F-3E923439AD84}" type="pres">
      <dgm:prSet presAssocID="{F61F510C-3B8A-42E5-8CF9-7953D790FC4B}" presName="titleText2" presStyleLbl="fgAcc1" presStyleIdx="1" presStyleCnt="5">
        <dgm:presLayoutVars>
          <dgm:chMax val="0"/>
          <dgm:chPref val="0"/>
        </dgm:presLayoutVars>
      </dgm:prSet>
      <dgm:spPr/>
    </dgm:pt>
    <dgm:pt modelId="{0EB148BB-3FD1-488C-A01D-5ED49EE8A188}" type="pres">
      <dgm:prSet presAssocID="{F61F510C-3B8A-42E5-8CF9-7953D790FC4B}" presName="rootConnector" presStyleLbl="node2" presStyleIdx="0" presStyleCnt="0"/>
      <dgm:spPr/>
    </dgm:pt>
    <dgm:pt modelId="{7697BAFD-0B98-4036-AF29-2585C046C9EA}" type="pres">
      <dgm:prSet presAssocID="{F61F510C-3B8A-42E5-8CF9-7953D790FC4B}" presName="hierChild4" presStyleCnt="0"/>
      <dgm:spPr/>
    </dgm:pt>
    <dgm:pt modelId="{29D2E969-520C-404B-8A25-D8EA864D0A6A}" type="pres">
      <dgm:prSet presAssocID="{302A9D2C-DFB9-471F-B719-4B1DCD3D7D47}" presName="Name37" presStyleLbl="parChTrans1D3" presStyleIdx="0" presStyleCnt="1"/>
      <dgm:spPr/>
    </dgm:pt>
    <dgm:pt modelId="{8663B862-7EA6-49C0-8535-94D5674E9FF1}" type="pres">
      <dgm:prSet presAssocID="{877BFBD9-F1CE-4F9C-9DDD-5D4DBDF5AB4B}" presName="hierRoot2" presStyleCnt="0">
        <dgm:presLayoutVars>
          <dgm:hierBranch val="init"/>
        </dgm:presLayoutVars>
      </dgm:prSet>
      <dgm:spPr/>
    </dgm:pt>
    <dgm:pt modelId="{E40F814A-CD2F-4D16-8000-26BFA33DFA2D}" type="pres">
      <dgm:prSet presAssocID="{877BFBD9-F1CE-4F9C-9DDD-5D4DBDF5AB4B}" presName="rootComposite" presStyleCnt="0"/>
      <dgm:spPr/>
    </dgm:pt>
    <dgm:pt modelId="{4611BF20-BBD5-43CF-AAC3-7ED19A87C16C}" type="pres">
      <dgm:prSet presAssocID="{877BFBD9-F1CE-4F9C-9DDD-5D4DBDF5AB4B}" presName="rootText" presStyleLbl="node1" presStyleIdx="2" presStyleCnt="5" custScaleX="171706">
        <dgm:presLayoutVars>
          <dgm:chMax/>
          <dgm:chPref val="3"/>
        </dgm:presLayoutVars>
      </dgm:prSet>
      <dgm:spPr/>
    </dgm:pt>
    <dgm:pt modelId="{8004265E-970C-4900-8674-718E4DACAE44}" type="pres">
      <dgm:prSet presAssocID="{877BFBD9-F1CE-4F9C-9DDD-5D4DBDF5AB4B}" presName="titleText2" presStyleLbl="fgAcc1" presStyleIdx="2" presStyleCnt="5">
        <dgm:presLayoutVars>
          <dgm:chMax val="0"/>
          <dgm:chPref val="0"/>
        </dgm:presLayoutVars>
      </dgm:prSet>
      <dgm:spPr/>
    </dgm:pt>
    <dgm:pt modelId="{295A7B6F-FD77-4AFC-A437-AB492613498C}" type="pres">
      <dgm:prSet presAssocID="{877BFBD9-F1CE-4F9C-9DDD-5D4DBDF5AB4B}" presName="rootConnector" presStyleLbl="node3" presStyleIdx="0" presStyleCnt="0"/>
      <dgm:spPr/>
    </dgm:pt>
    <dgm:pt modelId="{9AFEFD14-C196-4AE3-92FB-C13DF9530C35}" type="pres">
      <dgm:prSet presAssocID="{877BFBD9-F1CE-4F9C-9DDD-5D4DBDF5AB4B}" presName="hierChild4" presStyleCnt="0"/>
      <dgm:spPr/>
    </dgm:pt>
    <dgm:pt modelId="{E7B622EA-B081-410E-86BB-2499287D9156}" type="pres">
      <dgm:prSet presAssocID="{FC41B7F1-DAC3-49F6-B229-8B29C1749C94}" presName="Name37" presStyleLbl="parChTrans1D4" presStyleIdx="0" presStyleCnt="2"/>
      <dgm:spPr/>
    </dgm:pt>
    <dgm:pt modelId="{82026723-9B78-4AE3-9CEB-3FE67D2DC6EB}" type="pres">
      <dgm:prSet presAssocID="{42406784-08B6-4C6F-9EAC-A90FF09E0BAD}" presName="hierRoot2" presStyleCnt="0">
        <dgm:presLayoutVars>
          <dgm:hierBranch val="init"/>
        </dgm:presLayoutVars>
      </dgm:prSet>
      <dgm:spPr/>
    </dgm:pt>
    <dgm:pt modelId="{DAD9B4F9-1403-4578-B69E-3F268882F528}" type="pres">
      <dgm:prSet presAssocID="{42406784-08B6-4C6F-9EAC-A90FF09E0BAD}" presName="rootComposite" presStyleCnt="0"/>
      <dgm:spPr/>
    </dgm:pt>
    <dgm:pt modelId="{AF712912-BC92-48D9-B18E-69280FF710C7}" type="pres">
      <dgm:prSet presAssocID="{42406784-08B6-4C6F-9EAC-A90FF09E0BAD}" presName="rootText" presStyleLbl="node1" presStyleIdx="3" presStyleCnt="5" custScaleX="171706">
        <dgm:presLayoutVars>
          <dgm:chMax/>
          <dgm:chPref val="3"/>
        </dgm:presLayoutVars>
      </dgm:prSet>
      <dgm:spPr/>
    </dgm:pt>
    <dgm:pt modelId="{BD2B40CA-71C1-4DBD-99AC-0D6A1C979842}" type="pres">
      <dgm:prSet presAssocID="{42406784-08B6-4C6F-9EAC-A90FF09E0BAD}" presName="titleText2" presStyleLbl="fgAcc1" presStyleIdx="3" presStyleCnt="5">
        <dgm:presLayoutVars>
          <dgm:chMax val="0"/>
          <dgm:chPref val="0"/>
        </dgm:presLayoutVars>
      </dgm:prSet>
      <dgm:spPr/>
    </dgm:pt>
    <dgm:pt modelId="{99CDC988-D38A-4E2F-AD37-203FA1C5787B}" type="pres">
      <dgm:prSet presAssocID="{42406784-08B6-4C6F-9EAC-A90FF09E0BAD}" presName="rootConnector" presStyleLbl="node4" presStyleIdx="0" presStyleCnt="0"/>
      <dgm:spPr/>
    </dgm:pt>
    <dgm:pt modelId="{33DFC7FB-6BDB-434F-8C37-CB9AC73A821E}" type="pres">
      <dgm:prSet presAssocID="{42406784-08B6-4C6F-9EAC-A90FF09E0BAD}" presName="hierChild4" presStyleCnt="0"/>
      <dgm:spPr/>
    </dgm:pt>
    <dgm:pt modelId="{B8FA1CAB-782E-45A1-8F10-5478ABD3CFF3}" type="pres">
      <dgm:prSet presAssocID="{42406784-08B6-4C6F-9EAC-A90FF09E0BAD}" presName="hierChild5" presStyleCnt="0"/>
      <dgm:spPr/>
    </dgm:pt>
    <dgm:pt modelId="{45B294D6-3E0F-419E-86A2-6853D0D16593}" type="pres">
      <dgm:prSet presAssocID="{DABFE964-5E1A-4976-BCE0-6D5B55DA2268}" presName="Name37" presStyleLbl="parChTrans1D4" presStyleIdx="1" presStyleCnt="2"/>
      <dgm:spPr/>
    </dgm:pt>
    <dgm:pt modelId="{57C703D7-E708-4E1C-878B-92F2AF6352CF}" type="pres">
      <dgm:prSet presAssocID="{92F36BC5-8149-4E24-9AF3-1427B41FD5FC}" presName="hierRoot2" presStyleCnt="0">
        <dgm:presLayoutVars>
          <dgm:hierBranch val="init"/>
        </dgm:presLayoutVars>
      </dgm:prSet>
      <dgm:spPr/>
    </dgm:pt>
    <dgm:pt modelId="{91D58B6D-5D69-451A-A222-F9BDEE0AC790}" type="pres">
      <dgm:prSet presAssocID="{92F36BC5-8149-4E24-9AF3-1427B41FD5FC}" presName="rootComposite" presStyleCnt="0"/>
      <dgm:spPr/>
    </dgm:pt>
    <dgm:pt modelId="{39A3B26D-E4B3-4BB1-8469-FCA6E392541B}" type="pres">
      <dgm:prSet presAssocID="{92F36BC5-8149-4E24-9AF3-1427B41FD5FC}" presName="rootText" presStyleLbl="node1" presStyleIdx="4" presStyleCnt="5" custScaleX="171706">
        <dgm:presLayoutVars>
          <dgm:chMax/>
          <dgm:chPref val="3"/>
        </dgm:presLayoutVars>
      </dgm:prSet>
      <dgm:spPr/>
    </dgm:pt>
    <dgm:pt modelId="{B01B9614-7D3E-4218-B4B1-9F4C5ADA2807}" type="pres">
      <dgm:prSet presAssocID="{92F36BC5-8149-4E24-9AF3-1427B41FD5FC}" presName="titleText2" presStyleLbl="fgAcc1" presStyleIdx="4" presStyleCnt="5">
        <dgm:presLayoutVars>
          <dgm:chMax val="0"/>
          <dgm:chPref val="0"/>
        </dgm:presLayoutVars>
      </dgm:prSet>
      <dgm:spPr/>
    </dgm:pt>
    <dgm:pt modelId="{EA7C447B-A822-4720-ACCD-4825E210EFEE}" type="pres">
      <dgm:prSet presAssocID="{92F36BC5-8149-4E24-9AF3-1427B41FD5FC}" presName="rootConnector" presStyleLbl="node4" presStyleIdx="0" presStyleCnt="0"/>
      <dgm:spPr/>
    </dgm:pt>
    <dgm:pt modelId="{6122FAFB-00AC-4ADB-AAFC-6251B9141152}" type="pres">
      <dgm:prSet presAssocID="{92F36BC5-8149-4E24-9AF3-1427B41FD5FC}" presName="hierChild4" presStyleCnt="0"/>
      <dgm:spPr/>
    </dgm:pt>
    <dgm:pt modelId="{465FCBCF-09EB-4CCF-8734-F157832FDE90}" type="pres">
      <dgm:prSet presAssocID="{92F36BC5-8149-4E24-9AF3-1427B41FD5FC}" presName="hierChild5" presStyleCnt="0"/>
      <dgm:spPr/>
    </dgm:pt>
    <dgm:pt modelId="{A17C3852-C82A-4DF3-B635-32E3A7D6ADD6}" type="pres">
      <dgm:prSet presAssocID="{877BFBD9-F1CE-4F9C-9DDD-5D4DBDF5AB4B}" presName="hierChild5" presStyleCnt="0"/>
      <dgm:spPr/>
    </dgm:pt>
    <dgm:pt modelId="{BFB7DF46-842A-4DA4-8729-CB1FBCCE702C}" type="pres">
      <dgm:prSet presAssocID="{F61F510C-3B8A-42E5-8CF9-7953D790FC4B}" presName="hierChild5" presStyleCnt="0"/>
      <dgm:spPr/>
    </dgm:pt>
    <dgm:pt modelId="{4CDE59D5-4B6D-4CA2-B9B8-B13514B0EFC6}" type="pres">
      <dgm:prSet presAssocID="{A35E9C8C-BD77-4B4C-AFAB-A1C5E4CB5528}" presName="hierChild3" presStyleCnt="0"/>
      <dgm:spPr/>
    </dgm:pt>
  </dgm:ptLst>
  <dgm:cxnLst>
    <dgm:cxn modelId="{9A7EE214-9EE3-4580-BEA3-EB8C2D014CA8}" srcId="{E0FC7DB0-0A33-4F60-9A60-4E387376B31B}" destId="{A35E9C8C-BD77-4B4C-AFAB-A1C5E4CB5528}" srcOrd="0" destOrd="0" parTransId="{224CF18B-2897-4B50-ABFA-53DDA19481FE}" sibTransId="{5FCBB591-68AF-4422-90B5-36A6752A7904}"/>
    <dgm:cxn modelId="{6C0BBB16-1BFE-45E2-AF42-49D6228FAD07}" type="presOf" srcId="{5070CB8C-495F-4F11-B408-9AD3E7211984}" destId="{6699DCE2-8F74-4AE0-920F-3E923439AD84}" srcOrd="0" destOrd="0" presId="urn:microsoft.com/office/officeart/2008/layout/NameandTitleOrganizationalChart"/>
    <dgm:cxn modelId="{8C53221B-6D42-4411-97E5-880AB92DC979}" type="presOf" srcId="{A74404FE-1BB3-47F2-BC59-ECC09A6E857C}" destId="{EA62AE88-D321-47D8-A976-53978A773EE9}" srcOrd="1" destOrd="0" presId="urn:microsoft.com/office/officeart/2008/layout/NameandTitleOrganizationalChart"/>
    <dgm:cxn modelId="{8880E421-CD4A-4F7C-8DC8-8326C7731D52}" type="presOf" srcId="{877BFBD9-F1CE-4F9C-9DDD-5D4DBDF5AB4B}" destId="{295A7B6F-FD77-4AFC-A437-AB492613498C}" srcOrd="1" destOrd="0" presId="urn:microsoft.com/office/officeart/2008/layout/NameandTitleOrganizationalChart"/>
    <dgm:cxn modelId="{C0479E22-8A89-4FF4-BAA8-107CCFF2A809}" type="presOf" srcId="{76D69E0F-7973-4F19-8F88-9F91D533E389}" destId="{8004265E-970C-4900-8674-718E4DACAE44}" srcOrd="0" destOrd="0" presId="urn:microsoft.com/office/officeart/2008/layout/NameandTitleOrganizationalChart"/>
    <dgm:cxn modelId="{4DE53234-C87E-48DC-BFAD-8EBBF19E50D9}" type="presOf" srcId="{877BFBD9-F1CE-4F9C-9DDD-5D4DBDF5AB4B}" destId="{4611BF20-BBD5-43CF-AAC3-7ED19A87C16C}" srcOrd="0" destOrd="0" presId="urn:microsoft.com/office/officeart/2008/layout/NameandTitleOrganizationalChart"/>
    <dgm:cxn modelId="{E9FAC15E-6865-4A23-9B53-AA838FA78742}" type="presOf" srcId="{A35E9C8C-BD77-4B4C-AFAB-A1C5E4CB5528}" destId="{ECF6F56A-69AD-45BF-8F46-C15D57A52E15}" srcOrd="1" destOrd="0" presId="urn:microsoft.com/office/officeart/2008/layout/NameandTitleOrganizationalChart"/>
    <dgm:cxn modelId="{EA540D4A-8013-4808-A23E-67F38BF7411E}" type="presOf" srcId="{A35E9C8C-BD77-4B4C-AFAB-A1C5E4CB5528}" destId="{C574AD2D-09B9-44C1-90C2-C3B5EB43C1DD}" srcOrd="0" destOrd="0" presId="urn:microsoft.com/office/officeart/2008/layout/NameandTitleOrganizationalChart"/>
    <dgm:cxn modelId="{36A09D6A-306B-499A-99E1-10D227A81474}" type="presOf" srcId="{A74404FE-1BB3-47F2-BC59-ECC09A6E857C}" destId="{43754E49-895C-40DE-9A6F-25F58B43AD95}" srcOrd="0" destOrd="0" presId="urn:microsoft.com/office/officeart/2008/layout/NameandTitleOrganizationalChart"/>
    <dgm:cxn modelId="{571ADC4B-FA4D-48C7-A184-CBA9F1D95741}" srcId="{877BFBD9-F1CE-4F9C-9DDD-5D4DBDF5AB4B}" destId="{42406784-08B6-4C6F-9EAC-A90FF09E0BAD}" srcOrd="0" destOrd="0" parTransId="{FC41B7F1-DAC3-49F6-B229-8B29C1749C94}" sibTransId="{F6A21DA0-52B1-4994-9F38-5C147CB75772}"/>
    <dgm:cxn modelId="{3E313C53-2F37-4980-89B3-822D60F3495C}" type="presOf" srcId="{DABFE964-5E1A-4976-BCE0-6D5B55DA2268}" destId="{45B294D6-3E0F-419E-86A2-6853D0D16593}" srcOrd="0" destOrd="0" presId="urn:microsoft.com/office/officeart/2008/layout/NameandTitleOrganizationalChart"/>
    <dgm:cxn modelId="{A49A1D56-DE04-453B-862D-A61B6785E51D}" type="presOf" srcId="{F7A29C66-1506-4230-A5CF-AB46C2FB1A93}" destId="{8FEE3773-22DE-4A60-B661-1718B622442E}" srcOrd="0" destOrd="0" presId="urn:microsoft.com/office/officeart/2008/layout/NameandTitleOrganizationalChart"/>
    <dgm:cxn modelId="{4E4AF657-00AD-44C6-88B6-FBE183B2EBFD}" srcId="{A35E9C8C-BD77-4B4C-AFAB-A1C5E4CB5528}" destId="{A74404FE-1BB3-47F2-BC59-ECC09A6E857C}" srcOrd="0" destOrd="0" parTransId="{1FA3B922-5890-4D96-A861-BCE0DA18C026}" sibTransId="{7ACE53EB-590D-4771-97FD-F2021093CD30}"/>
    <dgm:cxn modelId="{6851007D-AFE9-4591-BC6E-D8EF1CBFC876}" type="presOf" srcId="{92F36BC5-8149-4E24-9AF3-1427B41FD5FC}" destId="{EA7C447B-A822-4720-ACCD-4825E210EFEE}" srcOrd="1" destOrd="0" presId="urn:microsoft.com/office/officeart/2008/layout/NameandTitleOrganizationalChart"/>
    <dgm:cxn modelId="{60E0F181-0F9C-49AB-8795-8F0AD8860767}" type="presOf" srcId="{302A9D2C-DFB9-471F-B719-4B1DCD3D7D47}" destId="{29D2E969-520C-404B-8A25-D8EA864D0A6A}" srcOrd="0" destOrd="0" presId="urn:microsoft.com/office/officeart/2008/layout/NameandTitleOrganizationalChart"/>
    <dgm:cxn modelId="{259F87A3-C84A-4660-81C6-E0252F5ED6AB}" srcId="{F61F510C-3B8A-42E5-8CF9-7953D790FC4B}" destId="{877BFBD9-F1CE-4F9C-9DDD-5D4DBDF5AB4B}" srcOrd="0" destOrd="0" parTransId="{302A9D2C-DFB9-471F-B719-4B1DCD3D7D47}" sibTransId="{76D69E0F-7973-4F19-8F88-9F91D533E389}"/>
    <dgm:cxn modelId="{00D1CCA6-FA20-42C9-94F4-F34016A48CB4}" type="presOf" srcId="{E0FC7DB0-0A33-4F60-9A60-4E387376B31B}" destId="{BA913C81-C86C-479A-A298-79ABDD68A735}" srcOrd="0" destOrd="0" presId="urn:microsoft.com/office/officeart/2008/layout/NameandTitleOrganizationalChart"/>
    <dgm:cxn modelId="{13DF7FB2-4CA7-44B9-9D38-ABE4242A1706}" type="presOf" srcId="{F61F510C-3B8A-42E5-8CF9-7953D790FC4B}" destId="{0EB148BB-3FD1-488C-A01D-5ED49EE8A188}" srcOrd="1" destOrd="0" presId="urn:microsoft.com/office/officeart/2008/layout/NameandTitleOrganizationalChart"/>
    <dgm:cxn modelId="{5DC4D5B7-BD9A-45FD-9E6D-66DE984EDA6E}" type="presOf" srcId="{40BEAF7D-619F-4149-9FB3-333A9BB7E01C}" destId="{B01B9614-7D3E-4218-B4B1-9F4C5ADA2807}" srcOrd="0" destOrd="0" presId="urn:microsoft.com/office/officeart/2008/layout/NameandTitleOrganizationalChart"/>
    <dgm:cxn modelId="{26F815BE-2053-4742-8696-5CA988B61E2D}" type="presOf" srcId="{92F36BC5-8149-4E24-9AF3-1427B41FD5FC}" destId="{39A3B26D-E4B3-4BB1-8469-FCA6E392541B}" srcOrd="0" destOrd="0" presId="urn:microsoft.com/office/officeart/2008/layout/NameandTitleOrganizationalChart"/>
    <dgm:cxn modelId="{E6778DCF-BC64-4229-8472-3BB12AD2F33F}" type="presOf" srcId="{F6A21DA0-52B1-4994-9F38-5C147CB75772}" destId="{BD2B40CA-71C1-4DBD-99AC-0D6A1C979842}" srcOrd="0" destOrd="0" presId="urn:microsoft.com/office/officeart/2008/layout/NameandTitleOrganizationalChart"/>
    <dgm:cxn modelId="{E30F5FD9-2AF7-4C86-9429-B408FFAC51F8}" type="presOf" srcId="{7ACE53EB-590D-4771-97FD-F2021093CD30}" destId="{8541FBF0-7ED3-4036-AB08-5875754A8F12}" srcOrd="0" destOrd="0" presId="urn:microsoft.com/office/officeart/2008/layout/NameandTitleOrganizationalChart"/>
    <dgm:cxn modelId="{03B090DA-7860-409F-BF0F-9C8BBE58C6C2}" type="presOf" srcId="{1FA3B922-5890-4D96-A861-BCE0DA18C026}" destId="{29947CB6-4839-4508-A64D-B4AA40585140}" srcOrd="0" destOrd="0" presId="urn:microsoft.com/office/officeart/2008/layout/NameandTitleOrganizationalChart"/>
    <dgm:cxn modelId="{3D0107E3-8735-44C0-8456-5F03BE1FA097}" type="presOf" srcId="{FC41B7F1-DAC3-49F6-B229-8B29C1749C94}" destId="{E7B622EA-B081-410E-86BB-2499287D9156}" srcOrd="0" destOrd="0" presId="urn:microsoft.com/office/officeart/2008/layout/NameandTitleOrganizationalChart"/>
    <dgm:cxn modelId="{B71C70F2-4A8F-428B-B188-681264722C2F}" type="presOf" srcId="{42406784-08B6-4C6F-9EAC-A90FF09E0BAD}" destId="{99CDC988-D38A-4E2F-AD37-203FA1C5787B}" srcOrd="1" destOrd="0" presId="urn:microsoft.com/office/officeart/2008/layout/NameandTitleOrganizationalChart"/>
    <dgm:cxn modelId="{778C16F5-6C85-4CB3-B23B-04F9395DF4C0}" srcId="{877BFBD9-F1CE-4F9C-9DDD-5D4DBDF5AB4B}" destId="{92F36BC5-8149-4E24-9AF3-1427B41FD5FC}" srcOrd="1" destOrd="0" parTransId="{DABFE964-5E1A-4976-BCE0-6D5B55DA2268}" sibTransId="{40BEAF7D-619F-4149-9FB3-333A9BB7E01C}"/>
    <dgm:cxn modelId="{96845CF5-08DA-47CA-A9C7-BB42910C0BA2}" type="presOf" srcId="{42406784-08B6-4C6F-9EAC-A90FF09E0BAD}" destId="{AF712912-BC92-48D9-B18E-69280FF710C7}" srcOrd="0" destOrd="0" presId="urn:microsoft.com/office/officeart/2008/layout/NameandTitleOrganizationalChart"/>
    <dgm:cxn modelId="{8BA159F6-B364-4ED3-87D7-35D259A4CCF3}" type="presOf" srcId="{5FCBB591-68AF-4422-90B5-36A6752A7904}" destId="{766189FB-D938-4E10-ACEA-9272D0E6004F}" srcOrd="0" destOrd="0" presId="urn:microsoft.com/office/officeart/2008/layout/NameandTitleOrganizationalChart"/>
    <dgm:cxn modelId="{6F2913F9-2D30-4D8B-B758-581D8D0A184C}" type="presOf" srcId="{F61F510C-3B8A-42E5-8CF9-7953D790FC4B}" destId="{77F73CE5-A71E-4104-B937-593AE332986F}" srcOrd="0" destOrd="0" presId="urn:microsoft.com/office/officeart/2008/layout/NameandTitleOrganizationalChart"/>
    <dgm:cxn modelId="{FC2CB6FD-A630-4737-9ACB-B089636C2748}" srcId="{A35E9C8C-BD77-4B4C-AFAB-A1C5E4CB5528}" destId="{F61F510C-3B8A-42E5-8CF9-7953D790FC4B}" srcOrd="1" destOrd="0" parTransId="{F7A29C66-1506-4230-A5CF-AB46C2FB1A93}" sibTransId="{5070CB8C-495F-4F11-B408-9AD3E7211984}"/>
    <dgm:cxn modelId="{B5365F27-DC1A-4141-9146-7A5454D6F619}" type="presParOf" srcId="{BA913C81-C86C-479A-A298-79ABDD68A735}" destId="{03762328-C3FB-4779-B329-D298CDDCE7F8}" srcOrd="0" destOrd="0" presId="urn:microsoft.com/office/officeart/2008/layout/NameandTitleOrganizationalChart"/>
    <dgm:cxn modelId="{0FFB3435-EECE-445E-B4AB-F408E7648C24}" type="presParOf" srcId="{03762328-C3FB-4779-B329-D298CDDCE7F8}" destId="{56E092A5-DDFB-475E-9937-7FBDD295E0F7}" srcOrd="0" destOrd="0" presId="urn:microsoft.com/office/officeart/2008/layout/NameandTitleOrganizationalChart"/>
    <dgm:cxn modelId="{A8C09CB7-933C-447F-85BF-E59BF2722670}" type="presParOf" srcId="{56E092A5-DDFB-475E-9937-7FBDD295E0F7}" destId="{C574AD2D-09B9-44C1-90C2-C3B5EB43C1DD}" srcOrd="0" destOrd="0" presId="urn:microsoft.com/office/officeart/2008/layout/NameandTitleOrganizationalChart"/>
    <dgm:cxn modelId="{C7217069-C965-4E8E-A604-52C0B8A3D388}" type="presParOf" srcId="{56E092A5-DDFB-475E-9937-7FBDD295E0F7}" destId="{766189FB-D938-4E10-ACEA-9272D0E6004F}" srcOrd="1" destOrd="0" presId="urn:microsoft.com/office/officeart/2008/layout/NameandTitleOrganizationalChart"/>
    <dgm:cxn modelId="{A2A79460-ADAF-4EBB-BC12-F9D90FF3CE86}" type="presParOf" srcId="{56E092A5-DDFB-475E-9937-7FBDD295E0F7}" destId="{ECF6F56A-69AD-45BF-8F46-C15D57A52E15}" srcOrd="2" destOrd="0" presId="urn:microsoft.com/office/officeart/2008/layout/NameandTitleOrganizationalChart"/>
    <dgm:cxn modelId="{BAD3A616-B7A2-43D5-BE8B-4BA1A4072EC1}" type="presParOf" srcId="{03762328-C3FB-4779-B329-D298CDDCE7F8}" destId="{6267A55A-CAE2-45C4-8875-4F5002AB2766}" srcOrd="1" destOrd="0" presId="urn:microsoft.com/office/officeart/2008/layout/NameandTitleOrganizationalChart"/>
    <dgm:cxn modelId="{CF94F746-7702-4CFB-87A7-4901ED8E4C6A}" type="presParOf" srcId="{6267A55A-CAE2-45C4-8875-4F5002AB2766}" destId="{29947CB6-4839-4508-A64D-B4AA40585140}" srcOrd="0" destOrd="0" presId="urn:microsoft.com/office/officeart/2008/layout/NameandTitleOrganizationalChart"/>
    <dgm:cxn modelId="{1490DA5E-C22B-4076-93B5-37978D80F446}" type="presParOf" srcId="{6267A55A-CAE2-45C4-8875-4F5002AB2766}" destId="{1C1FB124-B636-41C4-8E4C-7178F0FC435A}" srcOrd="1" destOrd="0" presId="urn:microsoft.com/office/officeart/2008/layout/NameandTitleOrganizationalChart"/>
    <dgm:cxn modelId="{385C6123-5146-4180-9F66-77489631F3AD}" type="presParOf" srcId="{1C1FB124-B636-41C4-8E4C-7178F0FC435A}" destId="{8B1F7A73-7203-4171-BEDD-AAE48AB3D969}" srcOrd="0" destOrd="0" presId="urn:microsoft.com/office/officeart/2008/layout/NameandTitleOrganizationalChart"/>
    <dgm:cxn modelId="{62598001-FACC-4148-A174-6237648C5BCF}" type="presParOf" srcId="{8B1F7A73-7203-4171-BEDD-AAE48AB3D969}" destId="{43754E49-895C-40DE-9A6F-25F58B43AD95}" srcOrd="0" destOrd="0" presId="urn:microsoft.com/office/officeart/2008/layout/NameandTitleOrganizationalChart"/>
    <dgm:cxn modelId="{E1BA9C18-67DC-4604-9158-E2C785B5CC72}" type="presParOf" srcId="{8B1F7A73-7203-4171-BEDD-AAE48AB3D969}" destId="{8541FBF0-7ED3-4036-AB08-5875754A8F12}" srcOrd="1" destOrd="0" presId="urn:microsoft.com/office/officeart/2008/layout/NameandTitleOrganizationalChart"/>
    <dgm:cxn modelId="{019048F6-79D5-41D5-8750-64401C0AE93F}" type="presParOf" srcId="{8B1F7A73-7203-4171-BEDD-AAE48AB3D969}" destId="{EA62AE88-D321-47D8-A976-53978A773EE9}" srcOrd="2" destOrd="0" presId="urn:microsoft.com/office/officeart/2008/layout/NameandTitleOrganizationalChart"/>
    <dgm:cxn modelId="{DB79AD5A-D28F-4DFC-982D-DE4EB33780A2}" type="presParOf" srcId="{1C1FB124-B636-41C4-8E4C-7178F0FC435A}" destId="{5A812558-1EF8-442F-8DC8-ED6783C6F4DB}" srcOrd="1" destOrd="0" presId="urn:microsoft.com/office/officeart/2008/layout/NameandTitleOrganizationalChart"/>
    <dgm:cxn modelId="{F08BD4C2-B312-4287-8B14-96C51973CCAF}" type="presParOf" srcId="{1C1FB124-B636-41C4-8E4C-7178F0FC435A}" destId="{124E89DE-841A-4F27-ACF3-0291FCD25D9E}" srcOrd="2" destOrd="0" presId="urn:microsoft.com/office/officeart/2008/layout/NameandTitleOrganizationalChart"/>
    <dgm:cxn modelId="{6B57F2B6-EF7D-49C1-AC02-E30264B8D83D}" type="presParOf" srcId="{6267A55A-CAE2-45C4-8875-4F5002AB2766}" destId="{8FEE3773-22DE-4A60-B661-1718B622442E}" srcOrd="2" destOrd="0" presId="urn:microsoft.com/office/officeart/2008/layout/NameandTitleOrganizationalChart"/>
    <dgm:cxn modelId="{079877CC-6B51-4A48-9D86-37F109A269AA}" type="presParOf" srcId="{6267A55A-CAE2-45C4-8875-4F5002AB2766}" destId="{B95FD429-3B26-4792-82F5-3C06099A5793}" srcOrd="3" destOrd="0" presId="urn:microsoft.com/office/officeart/2008/layout/NameandTitleOrganizationalChart"/>
    <dgm:cxn modelId="{E3000AF2-097B-4681-828E-A5D1D9FB1BF9}" type="presParOf" srcId="{B95FD429-3B26-4792-82F5-3C06099A5793}" destId="{41D047E9-3A0F-4CF6-8A1F-B0615FE5DA5D}" srcOrd="0" destOrd="0" presId="urn:microsoft.com/office/officeart/2008/layout/NameandTitleOrganizationalChart"/>
    <dgm:cxn modelId="{1711112D-B9A2-4D5F-AEF1-CAE22CBEABA8}" type="presParOf" srcId="{41D047E9-3A0F-4CF6-8A1F-B0615FE5DA5D}" destId="{77F73CE5-A71E-4104-B937-593AE332986F}" srcOrd="0" destOrd="0" presId="urn:microsoft.com/office/officeart/2008/layout/NameandTitleOrganizationalChart"/>
    <dgm:cxn modelId="{76AD333A-9857-4ACF-86D3-30523B018E7C}" type="presParOf" srcId="{41D047E9-3A0F-4CF6-8A1F-B0615FE5DA5D}" destId="{6699DCE2-8F74-4AE0-920F-3E923439AD84}" srcOrd="1" destOrd="0" presId="urn:microsoft.com/office/officeart/2008/layout/NameandTitleOrganizationalChart"/>
    <dgm:cxn modelId="{AA9DE435-A4BB-45FE-A349-B36C6045DBF3}" type="presParOf" srcId="{41D047E9-3A0F-4CF6-8A1F-B0615FE5DA5D}" destId="{0EB148BB-3FD1-488C-A01D-5ED49EE8A188}" srcOrd="2" destOrd="0" presId="urn:microsoft.com/office/officeart/2008/layout/NameandTitleOrganizationalChart"/>
    <dgm:cxn modelId="{8D009B3A-E602-4186-972B-31FFE23852BA}" type="presParOf" srcId="{B95FD429-3B26-4792-82F5-3C06099A5793}" destId="{7697BAFD-0B98-4036-AF29-2585C046C9EA}" srcOrd="1" destOrd="0" presId="urn:microsoft.com/office/officeart/2008/layout/NameandTitleOrganizationalChart"/>
    <dgm:cxn modelId="{6748B31A-BDAB-4D8C-8CEF-5B99C6DFDCC2}" type="presParOf" srcId="{7697BAFD-0B98-4036-AF29-2585C046C9EA}" destId="{29D2E969-520C-404B-8A25-D8EA864D0A6A}" srcOrd="0" destOrd="0" presId="urn:microsoft.com/office/officeart/2008/layout/NameandTitleOrganizationalChart"/>
    <dgm:cxn modelId="{84BAAA70-81DA-4EAC-9CB6-21BC0C2AAFE2}" type="presParOf" srcId="{7697BAFD-0B98-4036-AF29-2585C046C9EA}" destId="{8663B862-7EA6-49C0-8535-94D5674E9FF1}" srcOrd="1" destOrd="0" presId="urn:microsoft.com/office/officeart/2008/layout/NameandTitleOrganizationalChart"/>
    <dgm:cxn modelId="{040EFAEF-C1E2-482F-A4DE-2DD8A7E00AD5}" type="presParOf" srcId="{8663B862-7EA6-49C0-8535-94D5674E9FF1}" destId="{E40F814A-CD2F-4D16-8000-26BFA33DFA2D}" srcOrd="0" destOrd="0" presId="urn:microsoft.com/office/officeart/2008/layout/NameandTitleOrganizationalChart"/>
    <dgm:cxn modelId="{D4FCDC4D-7431-4B1A-A63D-42DDC93B6A53}" type="presParOf" srcId="{E40F814A-CD2F-4D16-8000-26BFA33DFA2D}" destId="{4611BF20-BBD5-43CF-AAC3-7ED19A87C16C}" srcOrd="0" destOrd="0" presId="urn:microsoft.com/office/officeart/2008/layout/NameandTitleOrganizationalChart"/>
    <dgm:cxn modelId="{EB13D8DB-026E-4863-8D2C-A081818BC043}" type="presParOf" srcId="{E40F814A-CD2F-4D16-8000-26BFA33DFA2D}" destId="{8004265E-970C-4900-8674-718E4DACAE44}" srcOrd="1" destOrd="0" presId="urn:microsoft.com/office/officeart/2008/layout/NameandTitleOrganizationalChart"/>
    <dgm:cxn modelId="{0CE4DD19-829C-4AE0-8960-B9F10EAA2DA5}" type="presParOf" srcId="{E40F814A-CD2F-4D16-8000-26BFA33DFA2D}" destId="{295A7B6F-FD77-4AFC-A437-AB492613498C}" srcOrd="2" destOrd="0" presId="urn:microsoft.com/office/officeart/2008/layout/NameandTitleOrganizationalChart"/>
    <dgm:cxn modelId="{F2209696-2D3D-4085-8AA5-4847D8EA6EB8}" type="presParOf" srcId="{8663B862-7EA6-49C0-8535-94D5674E9FF1}" destId="{9AFEFD14-C196-4AE3-92FB-C13DF9530C35}" srcOrd="1" destOrd="0" presId="urn:microsoft.com/office/officeart/2008/layout/NameandTitleOrganizationalChart"/>
    <dgm:cxn modelId="{E570B62D-5C66-4420-A5CC-CD060F504D18}" type="presParOf" srcId="{9AFEFD14-C196-4AE3-92FB-C13DF9530C35}" destId="{E7B622EA-B081-410E-86BB-2499287D9156}" srcOrd="0" destOrd="0" presId="urn:microsoft.com/office/officeart/2008/layout/NameandTitleOrganizationalChart"/>
    <dgm:cxn modelId="{CAF8C6B0-59C0-4EC1-A668-BC9BF4F4400C}" type="presParOf" srcId="{9AFEFD14-C196-4AE3-92FB-C13DF9530C35}" destId="{82026723-9B78-4AE3-9CEB-3FE67D2DC6EB}" srcOrd="1" destOrd="0" presId="urn:microsoft.com/office/officeart/2008/layout/NameandTitleOrganizationalChart"/>
    <dgm:cxn modelId="{010CBBAE-76C4-40B1-B7CC-461E8DD7C9B9}" type="presParOf" srcId="{82026723-9B78-4AE3-9CEB-3FE67D2DC6EB}" destId="{DAD9B4F9-1403-4578-B69E-3F268882F528}" srcOrd="0" destOrd="0" presId="urn:microsoft.com/office/officeart/2008/layout/NameandTitleOrganizationalChart"/>
    <dgm:cxn modelId="{60FED7A1-B61D-4823-95F8-9988B1E49B81}" type="presParOf" srcId="{DAD9B4F9-1403-4578-B69E-3F268882F528}" destId="{AF712912-BC92-48D9-B18E-69280FF710C7}" srcOrd="0" destOrd="0" presId="urn:microsoft.com/office/officeart/2008/layout/NameandTitleOrganizationalChart"/>
    <dgm:cxn modelId="{01B23F55-A667-4CDF-846D-FFC633725954}" type="presParOf" srcId="{DAD9B4F9-1403-4578-B69E-3F268882F528}" destId="{BD2B40CA-71C1-4DBD-99AC-0D6A1C979842}" srcOrd="1" destOrd="0" presId="urn:microsoft.com/office/officeart/2008/layout/NameandTitleOrganizationalChart"/>
    <dgm:cxn modelId="{5DBAA018-224D-4163-9CD5-5ADA17475706}" type="presParOf" srcId="{DAD9B4F9-1403-4578-B69E-3F268882F528}" destId="{99CDC988-D38A-4E2F-AD37-203FA1C5787B}" srcOrd="2" destOrd="0" presId="urn:microsoft.com/office/officeart/2008/layout/NameandTitleOrganizationalChart"/>
    <dgm:cxn modelId="{C585D622-EF08-4A9A-B666-1806190B5943}" type="presParOf" srcId="{82026723-9B78-4AE3-9CEB-3FE67D2DC6EB}" destId="{33DFC7FB-6BDB-434F-8C37-CB9AC73A821E}" srcOrd="1" destOrd="0" presId="urn:microsoft.com/office/officeart/2008/layout/NameandTitleOrganizationalChart"/>
    <dgm:cxn modelId="{ECBF176A-DC1A-40AD-A3CA-D12427B7FF51}" type="presParOf" srcId="{82026723-9B78-4AE3-9CEB-3FE67D2DC6EB}" destId="{B8FA1CAB-782E-45A1-8F10-5478ABD3CFF3}" srcOrd="2" destOrd="0" presId="urn:microsoft.com/office/officeart/2008/layout/NameandTitleOrganizationalChart"/>
    <dgm:cxn modelId="{4C5DB19C-FF56-4363-9EFE-51A3C2FDD803}" type="presParOf" srcId="{9AFEFD14-C196-4AE3-92FB-C13DF9530C35}" destId="{45B294D6-3E0F-419E-86A2-6853D0D16593}" srcOrd="2" destOrd="0" presId="urn:microsoft.com/office/officeart/2008/layout/NameandTitleOrganizationalChart"/>
    <dgm:cxn modelId="{F40D7A82-36AC-4A01-8872-C877D228A811}" type="presParOf" srcId="{9AFEFD14-C196-4AE3-92FB-C13DF9530C35}" destId="{57C703D7-E708-4E1C-878B-92F2AF6352CF}" srcOrd="3" destOrd="0" presId="urn:microsoft.com/office/officeart/2008/layout/NameandTitleOrganizationalChart"/>
    <dgm:cxn modelId="{E64DF884-C87C-49C4-ABC8-E69605F00EE2}" type="presParOf" srcId="{57C703D7-E708-4E1C-878B-92F2AF6352CF}" destId="{91D58B6D-5D69-451A-A222-F9BDEE0AC790}" srcOrd="0" destOrd="0" presId="urn:microsoft.com/office/officeart/2008/layout/NameandTitleOrganizationalChart"/>
    <dgm:cxn modelId="{C3563CC4-0883-4ACE-BD62-38D54D2729DA}" type="presParOf" srcId="{91D58B6D-5D69-451A-A222-F9BDEE0AC790}" destId="{39A3B26D-E4B3-4BB1-8469-FCA6E392541B}" srcOrd="0" destOrd="0" presId="urn:microsoft.com/office/officeart/2008/layout/NameandTitleOrganizationalChart"/>
    <dgm:cxn modelId="{C12C8714-BC8A-4C79-902A-C651536BFE3D}" type="presParOf" srcId="{91D58B6D-5D69-451A-A222-F9BDEE0AC790}" destId="{B01B9614-7D3E-4218-B4B1-9F4C5ADA2807}" srcOrd="1" destOrd="0" presId="urn:microsoft.com/office/officeart/2008/layout/NameandTitleOrganizationalChart"/>
    <dgm:cxn modelId="{B8DC9952-8904-4D16-9DC8-02F545CA3B8E}" type="presParOf" srcId="{91D58B6D-5D69-451A-A222-F9BDEE0AC790}" destId="{EA7C447B-A822-4720-ACCD-4825E210EFEE}" srcOrd="2" destOrd="0" presId="urn:microsoft.com/office/officeart/2008/layout/NameandTitleOrganizationalChart"/>
    <dgm:cxn modelId="{0434FF55-EF01-4347-8007-75E79196CAD2}" type="presParOf" srcId="{57C703D7-E708-4E1C-878B-92F2AF6352CF}" destId="{6122FAFB-00AC-4ADB-AAFC-6251B9141152}" srcOrd="1" destOrd="0" presId="urn:microsoft.com/office/officeart/2008/layout/NameandTitleOrganizationalChart"/>
    <dgm:cxn modelId="{4155B35B-3969-4934-A622-531ECA8D4B8F}" type="presParOf" srcId="{57C703D7-E708-4E1C-878B-92F2AF6352CF}" destId="{465FCBCF-09EB-4CCF-8734-F157832FDE90}" srcOrd="2" destOrd="0" presId="urn:microsoft.com/office/officeart/2008/layout/NameandTitleOrganizationalChart"/>
    <dgm:cxn modelId="{992D0009-4022-4FB1-BD8A-220190AB7788}" type="presParOf" srcId="{8663B862-7EA6-49C0-8535-94D5674E9FF1}" destId="{A17C3852-C82A-4DF3-B635-32E3A7D6ADD6}" srcOrd="2" destOrd="0" presId="urn:microsoft.com/office/officeart/2008/layout/NameandTitleOrganizationalChart"/>
    <dgm:cxn modelId="{95A19A7E-4DD2-4C06-BEB5-1BFE13F633EB}" type="presParOf" srcId="{B95FD429-3B26-4792-82F5-3C06099A5793}" destId="{BFB7DF46-842A-4DA4-8729-CB1FBCCE702C}" srcOrd="2" destOrd="0" presId="urn:microsoft.com/office/officeart/2008/layout/NameandTitleOrganizationalChart"/>
    <dgm:cxn modelId="{51A69700-BF65-411F-84EC-6F057B11BDD8}" type="presParOf" srcId="{03762328-C3FB-4779-B329-D298CDDCE7F8}" destId="{4CDE59D5-4B6D-4CA2-B9B8-B13514B0EFC6}"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2059E-B4F2-4012-9F37-7A8F0E55BBFB}">
      <dsp:nvSpPr>
        <dsp:cNvPr id="0" name=""/>
        <dsp:cNvSpPr/>
      </dsp:nvSpPr>
      <dsp:spPr>
        <a:xfrm>
          <a:off x="3048000" y="1742510"/>
          <a:ext cx="1668009" cy="578978"/>
        </a:xfrm>
        <a:custGeom>
          <a:avLst/>
          <a:gdLst/>
          <a:ahLst/>
          <a:cxnLst/>
          <a:rect l="0" t="0" r="0" b="0"/>
          <a:pathLst>
            <a:path>
              <a:moveTo>
                <a:pt x="0" y="0"/>
              </a:moveTo>
              <a:lnTo>
                <a:pt x="0" y="289489"/>
              </a:lnTo>
              <a:lnTo>
                <a:pt x="1668009" y="289489"/>
              </a:lnTo>
              <a:lnTo>
                <a:pt x="1668009" y="578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03DC80-3386-47C6-9F56-59BFB7DEA805}">
      <dsp:nvSpPr>
        <dsp:cNvPr id="0" name=""/>
        <dsp:cNvSpPr/>
      </dsp:nvSpPr>
      <dsp:spPr>
        <a:xfrm>
          <a:off x="1379990" y="1742510"/>
          <a:ext cx="1668009" cy="578978"/>
        </a:xfrm>
        <a:custGeom>
          <a:avLst/>
          <a:gdLst/>
          <a:ahLst/>
          <a:cxnLst/>
          <a:rect l="0" t="0" r="0" b="0"/>
          <a:pathLst>
            <a:path>
              <a:moveTo>
                <a:pt x="1668009" y="0"/>
              </a:moveTo>
              <a:lnTo>
                <a:pt x="1668009" y="289489"/>
              </a:lnTo>
              <a:lnTo>
                <a:pt x="0" y="289489"/>
              </a:lnTo>
              <a:lnTo>
                <a:pt x="0" y="578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7CD96D-CDB9-4860-BD42-11A0C8B4A1CC}">
      <dsp:nvSpPr>
        <dsp:cNvPr id="0" name=""/>
        <dsp:cNvSpPr/>
      </dsp:nvSpPr>
      <dsp:spPr>
        <a:xfrm>
          <a:off x="1669479" y="363990"/>
          <a:ext cx="2757041" cy="13785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kern="1200"/>
            <a:t>Does the transaction arise from a Binding Arrangement?</a:t>
          </a:r>
        </a:p>
      </dsp:txBody>
      <dsp:txXfrm>
        <a:off x="1669479" y="363990"/>
        <a:ext cx="2757041" cy="1378520"/>
      </dsp:txXfrm>
    </dsp:sp>
    <dsp:sp modelId="{B3DBB4A4-7045-4914-BE7C-F78B34D86361}">
      <dsp:nvSpPr>
        <dsp:cNvPr id="0" name=""/>
        <dsp:cNvSpPr/>
      </dsp:nvSpPr>
      <dsp:spPr>
        <a:xfrm>
          <a:off x="1469" y="2321489"/>
          <a:ext cx="2757041" cy="13785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kern="1200"/>
            <a:t>No – Revenue without Binding Arrangement</a:t>
          </a:r>
        </a:p>
      </dsp:txBody>
      <dsp:txXfrm>
        <a:off x="1469" y="2321489"/>
        <a:ext cx="2757041" cy="1378520"/>
      </dsp:txXfrm>
    </dsp:sp>
    <dsp:sp modelId="{A8EA8E78-9215-421E-88A0-779DE7D97DA1}">
      <dsp:nvSpPr>
        <dsp:cNvPr id="0" name=""/>
        <dsp:cNvSpPr/>
      </dsp:nvSpPr>
      <dsp:spPr>
        <a:xfrm>
          <a:off x="3337489" y="2321489"/>
          <a:ext cx="2757041" cy="13785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kern="1200"/>
            <a:t>Yes – Revenue</a:t>
          </a:r>
          <a:br>
            <a:rPr lang="en-GB" sz="2500" kern="1200"/>
          </a:br>
          <a:r>
            <a:rPr lang="en-GB" sz="2500" kern="1200"/>
            <a:t>with Binding Arrangement</a:t>
          </a:r>
        </a:p>
      </dsp:txBody>
      <dsp:txXfrm>
        <a:off x="3337489" y="2321489"/>
        <a:ext cx="2757041" cy="1378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BF1C0-B615-4454-9830-0A725573FDA0}">
      <dsp:nvSpPr>
        <dsp:cNvPr id="0" name=""/>
        <dsp:cNvSpPr/>
      </dsp:nvSpPr>
      <dsp:spPr>
        <a:xfrm>
          <a:off x="5046437" y="1839169"/>
          <a:ext cx="435712" cy="986992"/>
        </a:xfrm>
        <a:custGeom>
          <a:avLst/>
          <a:gdLst/>
          <a:ahLst/>
          <a:cxnLst/>
          <a:rect l="0" t="0" r="0" b="0"/>
          <a:pathLst>
            <a:path>
              <a:moveTo>
                <a:pt x="0" y="0"/>
              </a:moveTo>
              <a:lnTo>
                <a:pt x="217856" y="0"/>
              </a:lnTo>
              <a:lnTo>
                <a:pt x="217856" y="986992"/>
              </a:lnTo>
              <a:lnTo>
                <a:pt x="435712" y="9869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4C8C53-C6DE-422E-99DE-D79232CA270B}">
      <dsp:nvSpPr>
        <dsp:cNvPr id="0" name=""/>
        <dsp:cNvSpPr/>
      </dsp:nvSpPr>
      <dsp:spPr>
        <a:xfrm>
          <a:off x="5046437" y="852176"/>
          <a:ext cx="435712" cy="986992"/>
        </a:xfrm>
        <a:custGeom>
          <a:avLst/>
          <a:gdLst/>
          <a:ahLst/>
          <a:cxnLst/>
          <a:rect l="0" t="0" r="0" b="0"/>
          <a:pathLst>
            <a:path>
              <a:moveTo>
                <a:pt x="0" y="986992"/>
              </a:moveTo>
              <a:lnTo>
                <a:pt x="217856" y="986992"/>
              </a:lnTo>
              <a:lnTo>
                <a:pt x="217856" y="0"/>
              </a:lnTo>
              <a:lnTo>
                <a:pt x="435712"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5B809F-E680-46E7-A393-47EA4C0084BA}">
      <dsp:nvSpPr>
        <dsp:cNvPr id="0" name=""/>
        <dsp:cNvSpPr/>
      </dsp:nvSpPr>
      <dsp:spPr>
        <a:xfrm>
          <a:off x="2432163" y="1793449"/>
          <a:ext cx="435712" cy="91440"/>
        </a:xfrm>
        <a:custGeom>
          <a:avLst/>
          <a:gdLst/>
          <a:ahLst/>
          <a:cxnLst/>
          <a:rect l="0" t="0" r="0" b="0"/>
          <a:pathLst>
            <a:path>
              <a:moveTo>
                <a:pt x="0" y="45720"/>
              </a:moveTo>
              <a:lnTo>
                <a:pt x="435712"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D4BC83-EAEE-40F5-9E90-CD317E41C30B}">
      <dsp:nvSpPr>
        <dsp:cNvPr id="0" name=""/>
        <dsp:cNvSpPr/>
      </dsp:nvSpPr>
      <dsp:spPr>
        <a:xfrm>
          <a:off x="253601" y="988336"/>
          <a:ext cx="2178561" cy="17016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When entity receives resources (or has right to receive resources):</a:t>
          </a:r>
        </a:p>
      </dsp:txBody>
      <dsp:txXfrm>
        <a:off x="253601" y="988336"/>
        <a:ext cx="2178561" cy="1701665"/>
      </dsp:txXfrm>
    </dsp:sp>
    <dsp:sp modelId="{C283A658-75C8-44A1-B425-0543B5A4EB92}">
      <dsp:nvSpPr>
        <dsp:cNvPr id="0" name=""/>
        <dsp:cNvSpPr/>
      </dsp:nvSpPr>
      <dsp:spPr>
        <a:xfrm>
          <a:off x="2867876" y="988336"/>
          <a:ext cx="2178561" cy="17016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Does the entity have a related obligation that meets the definition of a liability?</a:t>
          </a:r>
        </a:p>
      </dsp:txBody>
      <dsp:txXfrm>
        <a:off x="2867876" y="988336"/>
        <a:ext cx="2178561" cy="1701665"/>
      </dsp:txXfrm>
    </dsp:sp>
    <dsp:sp modelId="{653DF4FB-8243-4882-A424-1FD74870C866}">
      <dsp:nvSpPr>
        <dsp:cNvPr id="0" name=""/>
        <dsp:cNvSpPr/>
      </dsp:nvSpPr>
      <dsp:spPr>
        <a:xfrm>
          <a:off x="5482150" y="1343"/>
          <a:ext cx="2178561" cy="17016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Yes – Recognise revenue w</a:t>
          </a:r>
          <a:r>
            <a:rPr lang="en-US" sz="2000" b="0" kern="1200"/>
            <a:t>hen (or as) the entity satisfies the obligation</a:t>
          </a:r>
          <a:endParaRPr lang="en-GB" sz="2000" b="0" kern="1200"/>
        </a:p>
      </dsp:txBody>
      <dsp:txXfrm>
        <a:off x="5482150" y="1343"/>
        <a:ext cx="2178561" cy="1701665"/>
      </dsp:txXfrm>
    </dsp:sp>
    <dsp:sp modelId="{8F39E53F-0640-4ED9-90B1-24CCA64EF2E4}">
      <dsp:nvSpPr>
        <dsp:cNvPr id="0" name=""/>
        <dsp:cNvSpPr/>
      </dsp:nvSpPr>
      <dsp:spPr>
        <a:xfrm>
          <a:off x="5482150" y="1975329"/>
          <a:ext cx="2178561" cy="17016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No – Recognise revenue immediately</a:t>
          </a:r>
        </a:p>
      </dsp:txBody>
      <dsp:txXfrm>
        <a:off x="5482150" y="1975329"/>
        <a:ext cx="2178561" cy="17016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4DE0E-ABFC-49CA-A5FB-3C3917374657}">
      <dsp:nvSpPr>
        <dsp:cNvPr id="0" name=""/>
        <dsp:cNvSpPr/>
      </dsp:nvSpPr>
      <dsp:spPr>
        <a:xfrm>
          <a:off x="1084973" y="0"/>
          <a:ext cx="3926052" cy="63499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a:solidFill>
                <a:schemeClr val="accent1"/>
              </a:solidFill>
            </a:rPr>
            <a:t>Identify the binding arrangement</a:t>
          </a:r>
        </a:p>
      </dsp:txBody>
      <dsp:txXfrm>
        <a:off x="1103571" y="18598"/>
        <a:ext cx="3888856" cy="597803"/>
      </dsp:txXfrm>
    </dsp:sp>
    <dsp:sp modelId="{3DBDCC31-5B66-4AFB-9916-3DC02BA577BB}">
      <dsp:nvSpPr>
        <dsp:cNvPr id="0" name=""/>
        <dsp:cNvSpPr/>
      </dsp:nvSpPr>
      <dsp:spPr>
        <a:xfrm rot="5400000">
          <a:off x="2992437" y="690562"/>
          <a:ext cx="111125" cy="11112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A37293-666A-4448-B87F-02E76F366AD2}">
      <dsp:nvSpPr>
        <dsp:cNvPr id="0" name=""/>
        <dsp:cNvSpPr/>
      </dsp:nvSpPr>
      <dsp:spPr>
        <a:xfrm>
          <a:off x="1084973" y="857250"/>
          <a:ext cx="3926052" cy="634999"/>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a:solidFill>
                <a:schemeClr val="accent1"/>
              </a:solidFill>
            </a:rPr>
            <a:t>Identify compliance obligations</a:t>
          </a:r>
        </a:p>
      </dsp:txBody>
      <dsp:txXfrm>
        <a:off x="1103571" y="875848"/>
        <a:ext cx="3888856" cy="597803"/>
      </dsp:txXfrm>
    </dsp:sp>
    <dsp:sp modelId="{50293EC2-5079-41CF-9223-7943D144CF66}">
      <dsp:nvSpPr>
        <dsp:cNvPr id="0" name=""/>
        <dsp:cNvSpPr/>
      </dsp:nvSpPr>
      <dsp:spPr>
        <a:xfrm rot="5400000">
          <a:off x="2992437" y="1547812"/>
          <a:ext cx="111125" cy="11112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1BCF0B-77DF-42BC-A9D9-CC36D84B2D8D}">
      <dsp:nvSpPr>
        <dsp:cNvPr id="0" name=""/>
        <dsp:cNvSpPr/>
      </dsp:nvSpPr>
      <dsp:spPr>
        <a:xfrm>
          <a:off x="1084973" y="1714500"/>
          <a:ext cx="3926052" cy="634999"/>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a:solidFill>
                <a:schemeClr val="accent1"/>
              </a:solidFill>
            </a:rPr>
            <a:t>Determine the transaction consideration</a:t>
          </a:r>
        </a:p>
      </dsp:txBody>
      <dsp:txXfrm>
        <a:off x="1103571" y="1733098"/>
        <a:ext cx="3888856" cy="597803"/>
      </dsp:txXfrm>
    </dsp:sp>
    <dsp:sp modelId="{5E57799D-106D-4D81-9DEF-943D6B1C85D2}">
      <dsp:nvSpPr>
        <dsp:cNvPr id="0" name=""/>
        <dsp:cNvSpPr/>
      </dsp:nvSpPr>
      <dsp:spPr>
        <a:xfrm rot="5400000">
          <a:off x="2992437" y="2405062"/>
          <a:ext cx="111125" cy="11112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881663-D09D-44E7-9852-A6A0825592FF}">
      <dsp:nvSpPr>
        <dsp:cNvPr id="0" name=""/>
        <dsp:cNvSpPr/>
      </dsp:nvSpPr>
      <dsp:spPr>
        <a:xfrm>
          <a:off x="1084973" y="2571750"/>
          <a:ext cx="3926052" cy="634999"/>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a:solidFill>
                <a:schemeClr val="accent1"/>
              </a:solidFill>
            </a:rPr>
            <a:t>Allocate the transaction consideration</a:t>
          </a:r>
        </a:p>
      </dsp:txBody>
      <dsp:txXfrm>
        <a:off x="1103571" y="2590348"/>
        <a:ext cx="3888856" cy="597803"/>
      </dsp:txXfrm>
    </dsp:sp>
    <dsp:sp modelId="{48624A0E-DEB8-476E-9F6A-13D59130C366}">
      <dsp:nvSpPr>
        <dsp:cNvPr id="0" name=""/>
        <dsp:cNvSpPr/>
      </dsp:nvSpPr>
      <dsp:spPr>
        <a:xfrm rot="5400000">
          <a:off x="2992437" y="3262312"/>
          <a:ext cx="111125" cy="11112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078FBD-BECC-4926-8709-C6C8974EA24B}">
      <dsp:nvSpPr>
        <dsp:cNvPr id="0" name=""/>
        <dsp:cNvSpPr/>
      </dsp:nvSpPr>
      <dsp:spPr>
        <a:xfrm>
          <a:off x="1084973" y="3429000"/>
          <a:ext cx="3926052" cy="634999"/>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a:solidFill>
                <a:schemeClr val="accent1"/>
              </a:solidFill>
            </a:rPr>
            <a:t>Recognize revenue</a:t>
          </a:r>
        </a:p>
      </dsp:txBody>
      <dsp:txXfrm>
        <a:off x="1103571" y="3447598"/>
        <a:ext cx="3888856" cy="5978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989C3-6D59-4B98-B9CD-19998C05761B}">
      <dsp:nvSpPr>
        <dsp:cNvPr id="0" name=""/>
        <dsp:cNvSpPr/>
      </dsp:nvSpPr>
      <dsp:spPr>
        <a:xfrm>
          <a:off x="580" y="843981"/>
          <a:ext cx="3993411" cy="46981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41990BC-CA5F-4E74-A030-5CA36B9DE55B}">
      <dsp:nvSpPr>
        <dsp:cNvPr id="0" name=""/>
        <dsp:cNvSpPr/>
      </dsp:nvSpPr>
      <dsp:spPr>
        <a:xfrm>
          <a:off x="580" y="1020424"/>
          <a:ext cx="293370" cy="29337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A16487-C42E-492C-A7C0-580469FE14CC}">
      <dsp:nvSpPr>
        <dsp:cNvPr id="0" name=""/>
        <dsp:cNvSpPr/>
      </dsp:nvSpPr>
      <dsp:spPr>
        <a:xfrm>
          <a:off x="580" y="0"/>
          <a:ext cx="3993411" cy="843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GB" sz="2000" kern="1200">
              <a:solidFill>
                <a:schemeClr val="bg2"/>
              </a:solidFill>
            </a:rPr>
            <a:t>Entity satisfies compliance obligation prior to receiving resources</a:t>
          </a:r>
        </a:p>
      </dsp:txBody>
      <dsp:txXfrm>
        <a:off x="580" y="0"/>
        <a:ext cx="3993411" cy="843981"/>
      </dsp:txXfrm>
    </dsp:sp>
    <dsp:sp modelId="{0077D4BE-BF3A-4965-A811-7B9BAC93C476}">
      <dsp:nvSpPr>
        <dsp:cNvPr id="0" name=""/>
        <dsp:cNvSpPr/>
      </dsp:nvSpPr>
      <dsp:spPr>
        <a:xfrm>
          <a:off x="580" y="1704262"/>
          <a:ext cx="293363" cy="29336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32E6FA-4EBD-43C9-BD00-0A2BB228C0CC}">
      <dsp:nvSpPr>
        <dsp:cNvPr id="0" name=""/>
        <dsp:cNvSpPr/>
      </dsp:nvSpPr>
      <dsp:spPr>
        <a:xfrm>
          <a:off x="280119" y="1509028"/>
          <a:ext cx="3713872" cy="683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bg2"/>
              </a:solidFill>
            </a:rPr>
            <a:t>Recognize binding arrangement asset and revenue as or when compliance obligation is satisfied</a:t>
          </a:r>
        </a:p>
      </dsp:txBody>
      <dsp:txXfrm>
        <a:off x="280119" y="1509028"/>
        <a:ext cx="3713872" cy="683830"/>
      </dsp:txXfrm>
    </dsp:sp>
    <dsp:sp modelId="{1C3D3C82-CAEF-4A91-9748-85B3D9BA112B}">
      <dsp:nvSpPr>
        <dsp:cNvPr id="0" name=""/>
        <dsp:cNvSpPr/>
      </dsp:nvSpPr>
      <dsp:spPr>
        <a:xfrm>
          <a:off x="580" y="2388092"/>
          <a:ext cx="293363" cy="29336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46FA13-8E08-4840-81AF-49CF936DFE75}">
      <dsp:nvSpPr>
        <dsp:cNvPr id="0" name=""/>
        <dsp:cNvSpPr/>
      </dsp:nvSpPr>
      <dsp:spPr>
        <a:xfrm>
          <a:off x="280119" y="2192859"/>
          <a:ext cx="3713872" cy="683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bg2"/>
              </a:solidFill>
            </a:rPr>
            <a:t>Asset is entitlement to receive resources</a:t>
          </a:r>
        </a:p>
      </dsp:txBody>
      <dsp:txXfrm>
        <a:off x="280119" y="2192859"/>
        <a:ext cx="3713872" cy="683830"/>
      </dsp:txXfrm>
    </dsp:sp>
    <dsp:sp modelId="{5727A694-FBFD-422C-84BA-CC872386BB36}">
      <dsp:nvSpPr>
        <dsp:cNvPr id="0" name=""/>
        <dsp:cNvSpPr/>
      </dsp:nvSpPr>
      <dsp:spPr>
        <a:xfrm>
          <a:off x="580" y="3071923"/>
          <a:ext cx="293363" cy="29336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8874DB-0C21-400C-859A-10C1E4F36A80}">
      <dsp:nvSpPr>
        <dsp:cNvPr id="0" name=""/>
        <dsp:cNvSpPr/>
      </dsp:nvSpPr>
      <dsp:spPr>
        <a:xfrm>
          <a:off x="280119" y="2876689"/>
          <a:ext cx="3713872" cy="683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bg2"/>
              </a:solidFill>
            </a:rPr>
            <a:t>Derecognize asset and recognize cash/other asset when resources received</a:t>
          </a:r>
        </a:p>
      </dsp:txBody>
      <dsp:txXfrm>
        <a:off x="280119" y="2876689"/>
        <a:ext cx="3713872" cy="683830"/>
      </dsp:txXfrm>
    </dsp:sp>
    <dsp:sp modelId="{70A4994E-8318-42AA-AC46-D71B67579774}">
      <dsp:nvSpPr>
        <dsp:cNvPr id="0" name=""/>
        <dsp:cNvSpPr/>
      </dsp:nvSpPr>
      <dsp:spPr>
        <a:xfrm>
          <a:off x="4193662" y="843981"/>
          <a:ext cx="3993411" cy="469813"/>
        </a:xfrm>
        <a:prstGeom prst="rect">
          <a:avLst/>
        </a:prstGeom>
        <a:solidFill>
          <a:srgbClr val="00B050"/>
        </a:solidFill>
        <a:ln w="25400" cap="flat" cmpd="sng" algn="ctr">
          <a:solidFill>
            <a:srgbClr val="00B05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733BDAF-2BB6-45BA-9703-A311A68985D7}">
      <dsp:nvSpPr>
        <dsp:cNvPr id="0" name=""/>
        <dsp:cNvSpPr/>
      </dsp:nvSpPr>
      <dsp:spPr>
        <a:xfrm>
          <a:off x="4193662" y="1020424"/>
          <a:ext cx="293370" cy="293370"/>
        </a:xfrm>
        <a:prstGeom prst="rect">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A6E7E592-49F3-43D6-8D9C-ED4DB07EDD97}">
      <dsp:nvSpPr>
        <dsp:cNvPr id="0" name=""/>
        <dsp:cNvSpPr/>
      </dsp:nvSpPr>
      <dsp:spPr>
        <a:xfrm>
          <a:off x="4193662" y="0"/>
          <a:ext cx="3993411" cy="843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GB" sz="2000" kern="1200">
              <a:solidFill>
                <a:schemeClr val="accent4">
                  <a:lumMod val="50000"/>
                </a:schemeClr>
              </a:solidFill>
            </a:rPr>
            <a:t>Entity satisfies compliance obligation after receiving resources</a:t>
          </a:r>
        </a:p>
      </dsp:txBody>
      <dsp:txXfrm>
        <a:off x="4193662" y="0"/>
        <a:ext cx="3993411" cy="843981"/>
      </dsp:txXfrm>
    </dsp:sp>
    <dsp:sp modelId="{9C017279-47AB-4762-AFE2-579A607C56F8}">
      <dsp:nvSpPr>
        <dsp:cNvPr id="0" name=""/>
        <dsp:cNvSpPr/>
      </dsp:nvSpPr>
      <dsp:spPr>
        <a:xfrm>
          <a:off x="4193662" y="1704262"/>
          <a:ext cx="293363" cy="293363"/>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80A52C69-8E1F-48C4-B6B9-7E33221F5325}">
      <dsp:nvSpPr>
        <dsp:cNvPr id="0" name=""/>
        <dsp:cNvSpPr/>
      </dsp:nvSpPr>
      <dsp:spPr>
        <a:xfrm>
          <a:off x="4473201" y="1509028"/>
          <a:ext cx="3713872" cy="683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accent4">
                  <a:lumMod val="50000"/>
                </a:schemeClr>
              </a:solidFill>
            </a:rPr>
            <a:t>Recognize cash/other asset and binding arrangement liability when resources received</a:t>
          </a:r>
        </a:p>
      </dsp:txBody>
      <dsp:txXfrm>
        <a:off x="4473201" y="1509028"/>
        <a:ext cx="3713872" cy="683830"/>
      </dsp:txXfrm>
    </dsp:sp>
    <dsp:sp modelId="{0F2896F3-2FEE-4288-9383-AEF28F72DAB2}">
      <dsp:nvSpPr>
        <dsp:cNvPr id="0" name=""/>
        <dsp:cNvSpPr/>
      </dsp:nvSpPr>
      <dsp:spPr>
        <a:xfrm>
          <a:off x="4193662" y="2388092"/>
          <a:ext cx="293363" cy="293363"/>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B58F4B99-310C-49E6-AA21-357B029CE755}">
      <dsp:nvSpPr>
        <dsp:cNvPr id="0" name=""/>
        <dsp:cNvSpPr/>
      </dsp:nvSpPr>
      <dsp:spPr>
        <a:xfrm>
          <a:off x="4473201" y="2192859"/>
          <a:ext cx="3713872" cy="683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accent4">
                  <a:lumMod val="50000"/>
                </a:schemeClr>
              </a:solidFill>
            </a:rPr>
            <a:t>Liability is entity’s obligation to achieve compliance obligation</a:t>
          </a:r>
        </a:p>
      </dsp:txBody>
      <dsp:txXfrm>
        <a:off x="4473201" y="2192859"/>
        <a:ext cx="3713872" cy="683830"/>
      </dsp:txXfrm>
    </dsp:sp>
    <dsp:sp modelId="{0ACDF164-8560-447E-839E-D009F78FE3DC}">
      <dsp:nvSpPr>
        <dsp:cNvPr id="0" name=""/>
        <dsp:cNvSpPr/>
      </dsp:nvSpPr>
      <dsp:spPr>
        <a:xfrm>
          <a:off x="4193662" y="3071923"/>
          <a:ext cx="293363" cy="293363"/>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FF197065-86B1-48C5-ABA4-A186D2E8DED6}">
      <dsp:nvSpPr>
        <dsp:cNvPr id="0" name=""/>
        <dsp:cNvSpPr/>
      </dsp:nvSpPr>
      <dsp:spPr>
        <a:xfrm>
          <a:off x="4473201" y="2876689"/>
          <a:ext cx="3713872" cy="683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accent4">
                  <a:lumMod val="50000"/>
                </a:schemeClr>
              </a:solidFill>
            </a:rPr>
            <a:t>Derecognize liability and recognize revenue as or when compliance obligation is satisfied</a:t>
          </a:r>
        </a:p>
      </dsp:txBody>
      <dsp:txXfrm>
        <a:off x="4473201" y="2876689"/>
        <a:ext cx="3713872" cy="6838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294D6-3E0F-419E-86A2-6853D0D16593}">
      <dsp:nvSpPr>
        <dsp:cNvPr id="0" name=""/>
        <dsp:cNvSpPr/>
      </dsp:nvSpPr>
      <dsp:spPr>
        <a:xfrm>
          <a:off x="4528217" y="2888382"/>
          <a:ext cx="1313395" cy="401188"/>
        </a:xfrm>
        <a:custGeom>
          <a:avLst/>
          <a:gdLst/>
          <a:ahLst/>
          <a:cxnLst/>
          <a:rect l="0" t="0" r="0" b="0"/>
          <a:pathLst>
            <a:path>
              <a:moveTo>
                <a:pt x="0" y="0"/>
              </a:moveTo>
              <a:lnTo>
                <a:pt x="0" y="239169"/>
              </a:lnTo>
              <a:lnTo>
                <a:pt x="1313395" y="239169"/>
              </a:lnTo>
              <a:lnTo>
                <a:pt x="1313395" y="4011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B622EA-B081-410E-86BB-2499287D9156}">
      <dsp:nvSpPr>
        <dsp:cNvPr id="0" name=""/>
        <dsp:cNvSpPr/>
      </dsp:nvSpPr>
      <dsp:spPr>
        <a:xfrm>
          <a:off x="3214821" y="2888382"/>
          <a:ext cx="1313395" cy="401188"/>
        </a:xfrm>
        <a:custGeom>
          <a:avLst/>
          <a:gdLst/>
          <a:ahLst/>
          <a:cxnLst/>
          <a:rect l="0" t="0" r="0" b="0"/>
          <a:pathLst>
            <a:path>
              <a:moveTo>
                <a:pt x="1313395" y="0"/>
              </a:moveTo>
              <a:lnTo>
                <a:pt x="1313395" y="239169"/>
              </a:lnTo>
              <a:lnTo>
                <a:pt x="0" y="239169"/>
              </a:lnTo>
              <a:lnTo>
                <a:pt x="0" y="4011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D2E969-520C-404B-8A25-D8EA864D0A6A}">
      <dsp:nvSpPr>
        <dsp:cNvPr id="0" name=""/>
        <dsp:cNvSpPr/>
      </dsp:nvSpPr>
      <dsp:spPr>
        <a:xfrm>
          <a:off x="4482497" y="1792830"/>
          <a:ext cx="91440" cy="401188"/>
        </a:xfrm>
        <a:custGeom>
          <a:avLst/>
          <a:gdLst/>
          <a:ahLst/>
          <a:cxnLst/>
          <a:rect l="0" t="0" r="0" b="0"/>
          <a:pathLst>
            <a:path>
              <a:moveTo>
                <a:pt x="45720" y="0"/>
              </a:moveTo>
              <a:lnTo>
                <a:pt x="45720" y="4011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EE3773-22DE-4A60-B661-1718B622442E}">
      <dsp:nvSpPr>
        <dsp:cNvPr id="0" name=""/>
        <dsp:cNvSpPr/>
      </dsp:nvSpPr>
      <dsp:spPr>
        <a:xfrm>
          <a:off x="3214821" y="697278"/>
          <a:ext cx="1313395" cy="401188"/>
        </a:xfrm>
        <a:custGeom>
          <a:avLst/>
          <a:gdLst/>
          <a:ahLst/>
          <a:cxnLst/>
          <a:rect l="0" t="0" r="0" b="0"/>
          <a:pathLst>
            <a:path>
              <a:moveTo>
                <a:pt x="0" y="0"/>
              </a:moveTo>
              <a:lnTo>
                <a:pt x="0" y="239169"/>
              </a:lnTo>
              <a:lnTo>
                <a:pt x="1313395" y="239169"/>
              </a:lnTo>
              <a:lnTo>
                <a:pt x="1313395" y="4011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947CB6-4839-4508-A64D-B4AA40585140}">
      <dsp:nvSpPr>
        <dsp:cNvPr id="0" name=""/>
        <dsp:cNvSpPr/>
      </dsp:nvSpPr>
      <dsp:spPr>
        <a:xfrm>
          <a:off x="1901425" y="697278"/>
          <a:ext cx="1313395" cy="401188"/>
        </a:xfrm>
        <a:custGeom>
          <a:avLst/>
          <a:gdLst/>
          <a:ahLst/>
          <a:cxnLst/>
          <a:rect l="0" t="0" r="0" b="0"/>
          <a:pathLst>
            <a:path>
              <a:moveTo>
                <a:pt x="1313395" y="0"/>
              </a:moveTo>
              <a:lnTo>
                <a:pt x="1313395" y="239169"/>
              </a:lnTo>
              <a:lnTo>
                <a:pt x="0" y="239169"/>
              </a:lnTo>
              <a:lnTo>
                <a:pt x="0" y="4011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74AD2D-09B9-44C1-90C2-C3B5EB43C1DD}">
      <dsp:nvSpPr>
        <dsp:cNvPr id="0" name=""/>
        <dsp:cNvSpPr/>
      </dsp:nvSpPr>
      <dsp:spPr>
        <a:xfrm>
          <a:off x="2063443" y="2914"/>
          <a:ext cx="2302755" cy="6943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97982" numCol="1" spcCol="1270" anchor="ctr" anchorCtr="0">
          <a:noAutofit/>
        </a:bodyPr>
        <a:lstStyle/>
        <a:p>
          <a:pPr marL="0" lvl="0" indent="0" algn="ctr" defTabSz="889000">
            <a:lnSpc>
              <a:spcPct val="90000"/>
            </a:lnSpc>
            <a:spcBef>
              <a:spcPct val="0"/>
            </a:spcBef>
            <a:spcAft>
              <a:spcPct val="35000"/>
            </a:spcAft>
            <a:buNone/>
          </a:pPr>
          <a:r>
            <a:rPr lang="en-US" sz="2000" kern="1200"/>
            <a:t>Obligation satisfied</a:t>
          </a:r>
          <a:endParaRPr lang="en-GB" sz="2000" kern="1200"/>
        </a:p>
      </dsp:txBody>
      <dsp:txXfrm>
        <a:off x="2063443" y="2914"/>
        <a:ext cx="2302755" cy="694364"/>
      </dsp:txXfrm>
    </dsp:sp>
    <dsp:sp modelId="{766189FB-D938-4E10-ACEA-9272D0E6004F}">
      <dsp:nvSpPr>
        <dsp:cNvPr id="0" name=""/>
        <dsp:cNvSpPr/>
      </dsp:nvSpPr>
      <dsp:spPr>
        <a:xfrm>
          <a:off x="2812490" y="542974"/>
          <a:ext cx="1206993" cy="23145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endParaRPr lang="en-GB" sz="1500" kern="1200"/>
        </a:p>
      </dsp:txBody>
      <dsp:txXfrm>
        <a:off x="2812490" y="542974"/>
        <a:ext cx="1206993" cy="231454"/>
      </dsp:txXfrm>
    </dsp:sp>
    <dsp:sp modelId="{43754E49-895C-40DE-9A6F-25F58B43AD95}">
      <dsp:nvSpPr>
        <dsp:cNvPr id="0" name=""/>
        <dsp:cNvSpPr/>
      </dsp:nvSpPr>
      <dsp:spPr>
        <a:xfrm>
          <a:off x="750047" y="1098466"/>
          <a:ext cx="2302755" cy="6943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97982" numCol="1" spcCol="1270" anchor="ctr" anchorCtr="0">
          <a:noAutofit/>
        </a:bodyPr>
        <a:lstStyle/>
        <a:p>
          <a:pPr marL="0" lvl="0" indent="0" algn="ctr" defTabSz="889000">
            <a:lnSpc>
              <a:spcPct val="90000"/>
            </a:lnSpc>
            <a:spcBef>
              <a:spcPct val="0"/>
            </a:spcBef>
            <a:spcAft>
              <a:spcPct val="35000"/>
            </a:spcAft>
            <a:buNone/>
          </a:pPr>
          <a:r>
            <a:rPr lang="en-US" sz="2000" kern="1200"/>
            <a:t>At a point in time</a:t>
          </a:r>
          <a:endParaRPr lang="en-GB" sz="2000" kern="1200"/>
        </a:p>
      </dsp:txBody>
      <dsp:txXfrm>
        <a:off x="750047" y="1098466"/>
        <a:ext cx="2302755" cy="694364"/>
      </dsp:txXfrm>
    </dsp:sp>
    <dsp:sp modelId="{8541FBF0-7ED3-4036-AB08-5875754A8F12}">
      <dsp:nvSpPr>
        <dsp:cNvPr id="0" name=""/>
        <dsp:cNvSpPr/>
      </dsp:nvSpPr>
      <dsp:spPr>
        <a:xfrm>
          <a:off x="1499094" y="1638527"/>
          <a:ext cx="1206993" cy="23145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endParaRPr lang="en-GB" sz="1500" kern="1200"/>
        </a:p>
      </dsp:txBody>
      <dsp:txXfrm>
        <a:off x="1499094" y="1638527"/>
        <a:ext cx="1206993" cy="231454"/>
      </dsp:txXfrm>
    </dsp:sp>
    <dsp:sp modelId="{77F73CE5-A71E-4104-B937-593AE332986F}">
      <dsp:nvSpPr>
        <dsp:cNvPr id="0" name=""/>
        <dsp:cNvSpPr/>
      </dsp:nvSpPr>
      <dsp:spPr>
        <a:xfrm>
          <a:off x="3376839" y="1098466"/>
          <a:ext cx="2302755" cy="6943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97982" numCol="1" spcCol="1270" anchor="ctr" anchorCtr="0">
          <a:noAutofit/>
        </a:bodyPr>
        <a:lstStyle/>
        <a:p>
          <a:pPr marL="0" lvl="0" indent="0" algn="ctr" defTabSz="889000">
            <a:lnSpc>
              <a:spcPct val="90000"/>
            </a:lnSpc>
            <a:spcBef>
              <a:spcPct val="0"/>
            </a:spcBef>
            <a:spcAft>
              <a:spcPct val="35000"/>
            </a:spcAft>
            <a:buNone/>
          </a:pPr>
          <a:r>
            <a:rPr lang="en-US" sz="2000" kern="1200"/>
            <a:t>Over time</a:t>
          </a:r>
          <a:endParaRPr lang="en-GB" sz="2000" kern="1200"/>
        </a:p>
      </dsp:txBody>
      <dsp:txXfrm>
        <a:off x="3376839" y="1098466"/>
        <a:ext cx="2302755" cy="694364"/>
      </dsp:txXfrm>
    </dsp:sp>
    <dsp:sp modelId="{6699DCE2-8F74-4AE0-920F-3E923439AD84}">
      <dsp:nvSpPr>
        <dsp:cNvPr id="0" name=""/>
        <dsp:cNvSpPr/>
      </dsp:nvSpPr>
      <dsp:spPr>
        <a:xfrm>
          <a:off x="4125886" y="1638527"/>
          <a:ext cx="1206993" cy="23145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endParaRPr lang="en-GB" sz="1500" kern="1200"/>
        </a:p>
      </dsp:txBody>
      <dsp:txXfrm>
        <a:off x="4125886" y="1638527"/>
        <a:ext cx="1206993" cy="231454"/>
      </dsp:txXfrm>
    </dsp:sp>
    <dsp:sp modelId="{4611BF20-BBD5-43CF-AAC3-7ED19A87C16C}">
      <dsp:nvSpPr>
        <dsp:cNvPr id="0" name=""/>
        <dsp:cNvSpPr/>
      </dsp:nvSpPr>
      <dsp:spPr>
        <a:xfrm>
          <a:off x="3376839" y="2194018"/>
          <a:ext cx="2302755" cy="6943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97982" numCol="1" spcCol="1270" anchor="ctr" anchorCtr="0">
          <a:noAutofit/>
        </a:bodyPr>
        <a:lstStyle/>
        <a:p>
          <a:pPr marL="0" lvl="0" indent="0" algn="ctr" defTabSz="889000">
            <a:lnSpc>
              <a:spcPct val="90000"/>
            </a:lnSpc>
            <a:spcBef>
              <a:spcPct val="0"/>
            </a:spcBef>
            <a:spcAft>
              <a:spcPct val="35000"/>
            </a:spcAft>
            <a:buNone/>
          </a:pPr>
          <a:r>
            <a:rPr lang="en-US" sz="2000" kern="1200"/>
            <a:t>Measuring progress</a:t>
          </a:r>
          <a:endParaRPr lang="en-GB" sz="2000" kern="1200"/>
        </a:p>
      </dsp:txBody>
      <dsp:txXfrm>
        <a:off x="3376839" y="2194018"/>
        <a:ext cx="2302755" cy="694364"/>
      </dsp:txXfrm>
    </dsp:sp>
    <dsp:sp modelId="{8004265E-970C-4900-8674-718E4DACAE44}">
      <dsp:nvSpPr>
        <dsp:cNvPr id="0" name=""/>
        <dsp:cNvSpPr/>
      </dsp:nvSpPr>
      <dsp:spPr>
        <a:xfrm>
          <a:off x="4125886" y="2734079"/>
          <a:ext cx="1206993" cy="23145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endParaRPr lang="en-GB" sz="1500" kern="1200"/>
        </a:p>
      </dsp:txBody>
      <dsp:txXfrm>
        <a:off x="4125886" y="2734079"/>
        <a:ext cx="1206993" cy="231454"/>
      </dsp:txXfrm>
    </dsp:sp>
    <dsp:sp modelId="{AF712912-BC92-48D9-B18E-69280FF710C7}">
      <dsp:nvSpPr>
        <dsp:cNvPr id="0" name=""/>
        <dsp:cNvSpPr/>
      </dsp:nvSpPr>
      <dsp:spPr>
        <a:xfrm>
          <a:off x="2063443" y="3289570"/>
          <a:ext cx="2302755" cy="6943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97982" numCol="1" spcCol="1270" anchor="ctr" anchorCtr="0">
          <a:noAutofit/>
        </a:bodyPr>
        <a:lstStyle/>
        <a:p>
          <a:pPr marL="0" lvl="0" indent="0" algn="ctr" defTabSz="889000">
            <a:lnSpc>
              <a:spcPct val="90000"/>
            </a:lnSpc>
            <a:spcBef>
              <a:spcPct val="0"/>
            </a:spcBef>
            <a:spcAft>
              <a:spcPct val="35000"/>
            </a:spcAft>
            <a:buNone/>
          </a:pPr>
          <a:r>
            <a:rPr lang="en-US" sz="2000" kern="1200"/>
            <a:t>Output methods</a:t>
          </a:r>
          <a:endParaRPr lang="en-GB" sz="2000" kern="1200"/>
        </a:p>
      </dsp:txBody>
      <dsp:txXfrm>
        <a:off x="2063443" y="3289570"/>
        <a:ext cx="2302755" cy="694364"/>
      </dsp:txXfrm>
    </dsp:sp>
    <dsp:sp modelId="{BD2B40CA-71C1-4DBD-99AC-0D6A1C979842}">
      <dsp:nvSpPr>
        <dsp:cNvPr id="0" name=""/>
        <dsp:cNvSpPr/>
      </dsp:nvSpPr>
      <dsp:spPr>
        <a:xfrm>
          <a:off x="2812490" y="3829631"/>
          <a:ext cx="1206993" cy="23145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endParaRPr lang="en-GB" sz="1500" kern="1200"/>
        </a:p>
      </dsp:txBody>
      <dsp:txXfrm>
        <a:off x="2812490" y="3829631"/>
        <a:ext cx="1206993" cy="231454"/>
      </dsp:txXfrm>
    </dsp:sp>
    <dsp:sp modelId="{39A3B26D-E4B3-4BB1-8469-FCA6E392541B}">
      <dsp:nvSpPr>
        <dsp:cNvPr id="0" name=""/>
        <dsp:cNvSpPr/>
      </dsp:nvSpPr>
      <dsp:spPr>
        <a:xfrm>
          <a:off x="4690235" y="3289570"/>
          <a:ext cx="2302755" cy="6943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97982" numCol="1" spcCol="1270" anchor="ctr" anchorCtr="0">
          <a:noAutofit/>
        </a:bodyPr>
        <a:lstStyle/>
        <a:p>
          <a:pPr marL="0" lvl="0" indent="0" algn="ctr" defTabSz="889000">
            <a:lnSpc>
              <a:spcPct val="90000"/>
            </a:lnSpc>
            <a:spcBef>
              <a:spcPct val="0"/>
            </a:spcBef>
            <a:spcAft>
              <a:spcPct val="35000"/>
            </a:spcAft>
            <a:buNone/>
          </a:pPr>
          <a:r>
            <a:rPr lang="en-US" sz="2000" kern="1200"/>
            <a:t>Input methods</a:t>
          </a:r>
          <a:endParaRPr lang="en-GB" sz="2000" kern="1200"/>
        </a:p>
      </dsp:txBody>
      <dsp:txXfrm>
        <a:off x="4690235" y="3289570"/>
        <a:ext cx="2302755" cy="694364"/>
      </dsp:txXfrm>
    </dsp:sp>
    <dsp:sp modelId="{B01B9614-7D3E-4218-B4B1-9F4C5ADA2807}">
      <dsp:nvSpPr>
        <dsp:cNvPr id="0" name=""/>
        <dsp:cNvSpPr/>
      </dsp:nvSpPr>
      <dsp:spPr>
        <a:xfrm>
          <a:off x="5439282" y="3829631"/>
          <a:ext cx="1206993" cy="23145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endParaRPr lang="en-GB" sz="1500" kern="1200"/>
        </a:p>
      </dsp:txBody>
      <dsp:txXfrm>
        <a:off x="5439282" y="3829631"/>
        <a:ext cx="1206993" cy="23145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7DA4D-4F6B-4C34-AF93-58119A5A0D82}" type="datetimeFigureOut">
              <a:rPr lang="en-GB" smtClean="0"/>
              <a:t>21/02/2024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3BB77B-BA44-41D2-BB91-E9FCE56A12AC}" type="slidenum">
              <a:rPr lang="en-GB" smtClean="0"/>
              <a:t>‹#›</a:t>
            </a:fld>
            <a:endParaRPr lang="en-GB"/>
          </a:p>
        </p:txBody>
      </p:sp>
    </p:spTree>
    <p:extLst>
      <p:ext uri="{BB962C8B-B14F-4D97-AF65-F5344CB8AC3E}">
        <p14:creationId xmlns:p14="http://schemas.microsoft.com/office/powerpoint/2010/main" val="2743091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IPSAS 47 was issued in May 2023 and has an effective date of January 1, 2026. IPSAS 9 </a:t>
            </a:r>
            <a:r>
              <a:rPr lang="en-GB" i="1"/>
              <a:t>Revenue from Exchange Transactions</a:t>
            </a:r>
            <a:r>
              <a:rPr lang="en-GB" i="0"/>
              <a:t>, IPSAS 11, </a:t>
            </a:r>
            <a:r>
              <a:rPr lang="en-GB" i="1"/>
              <a:t>Construction Contracts</a:t>
            </a:r>
            <a:r>
              <a:rPr lang="en-GB" i="0"/>
              <a:t>, and IPSAS 23, </a:t>
            </a:r>
            <a:r>
              <a:rPr lang="en-GB" i="1"/>
              <a:t>Revenue from Non-Exchange Transactions (Taxes and Transfers) </a:t>
            </a:r>
            <a:r>
              <a:rPr lang="en-GB" i="0"/>
              <a:t>are withdrawn from that date.</a:t>
            </a:r>
          </a:p>
          <a:p>
            <a:endParaRPr lang="en-GB" i="0"/>
          </a:p>
          <a:p>
            <a:r>
              <a:rPr lang="en-GB" i="0"/>
              <a:t>Any governments or other public sector entities that are intending to implement IPSAS and have not yet started to implement the revenue requirements are strongly recommended to include IPSAS 47 in their implementation plan rather than the previous standards as this will avoid the need to restate all revenue transactions at a later date.</a:t>
            </a:r>
            <a:endParaRPr lang="en-GB"/>
          </a:p>
        </p:txBody>
      </p:sp>
      <p:sp>
        <p:nvSpPr>
          <p:cNvPr id="4" name="Slide Number Placeholder 3"/>
          <p:cNvSpPr>
            <a:spLocks noGrp="1"/>
          </p:cNvSpPr>
          <p:nvPr>
            <p:ph type="sldNum" sz="quarter" idx="5"/>
          </p:nvPr>
        </p:nvSpPr>
        <p:spPr/>
        <p:txBody>
          <a:bodyPr/>
          <a:lstStyle/>
          <a:p>
            <a:fld id="{153BB77B-BA44-41D2-BB91-E9FCE56A12AC}" type="slidenum">
              <a:rPr lang="en-GB" smtClean="0"/>
              <a:t>1</a:t>
            </a:fld>
            <a:endParaRPr lang="en-GB"/>
          </a:p>
        </p:txBody>
      </p:sp>
    </p:spTree>
    <p:extLst>
      <p:ext uri="{BB962C8B-B14F-4D97-AF65-F5344CB8AC3E}">
        <p14:creationId xmlns:p14="http://schemas.microsoft.com/office/powerpoint/2010/main" val="368998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a:t>When an entity receives resources – usually cash – (or has an enforceable right to receive the resources if earlier), recognize an asset.</a:t>
            </a:r>
          </a:p>
          <a:p>
            <a:endParaRPr lang="en-GB" i="0"/>
          </a:p>
          <a:p>
            <a:r>
              <a:rPr lang="en-GB" i="0"/>
              <a:t>If the entity has an obligation that meets the definition of a liability, initially recognize a liability. Recognize revenue and derecognize the liability as or when the entity satisfies the obligation.</a:t>
            </a:r>
          </a:p>
          <a:p>
            <a:endParaRPr lang="en-GB" i="0"/>
          </a:p>
          <a:p>
            <a:r>
              <a:rPr lang="en-GB" sz="1800" i="0">
                <a:effectLst/>
                <a:latin typeface="Calibri" panose="020F0502020204030204" pitchFamily="34" charset="0"/>
                <a:ea typeface="Calibri" panose="020F0502020204030204" pitchFamily="34" charset="0"/>
              </a:rPr>
              <a:t>Note that it is unlikely the entity will have both a</a:t>
            </a:r>
            <a:r>
              <a:rPr lang="en-GB" sz="1800" i="0">
                <a:solidFill>
                  <a:srgbClr val="00B0F0"/>
                </a:solidFill>
                <a:effectLst/>
                <a:latin typeface="Calibri" panose="020F0502020204030204" pitchFamily="34" charset="0"/>
                <a:ea typeface="Calibri" panose="020F0502020204030204" pitchFamily="34" charset="0"/>
              </a:rPr>
              <a:t>n enforceable</a:t>
            </a:r>
            <a:r>
              <a:rPr lang="en-GB" sz="1800" i="0">
                <a:effectLst/>
                <a:latin typeface="Calibri" panose="020F0502020204030204" pitchFamily="34" charset="0"/>
                <a:ea typeface="Calibri" panose="020F0502020204030204" pitchFamily="34" charset="0"/>
              </a:rPr>
              <a:t> right to receive resources and a liability</a:t>
            </a:r>
            <a:r>
              <a:rPr lang="en-GB" sz="1800" i="0">
                <a:solidFill>
                  <a:srgbClr val="00B0F0"/>
                </a:solidFill>
                <a:effectLst/>
                <a:latin typeface="Calibri" panose="020F0502020204030204" pitchFamily="34" charset="0"/>
                <a:ea typeface="Calibri" panose="020F0502020204030204" pitchFamily="34" charset="0"/>
              </a:rPr>
              <a:t> and still conclude that they do not have a binding arrangement </a:t>
            </a:r>
            <a:r>
              <a:rPr lang="en-GB" sz="1800" i="0">
                <a:effectLst/>
                <a:latin typeface="Calibri" panose="020F0502020204030204" pitchFamily="34" charset="0"/>
                <a:ea typeface="Calibri" panose="020F0502020204030204" pitchFamily="34" charset="0"/>
              </a:rPr>
              <a:t>–</a:t>
            </a:r>
            <a:r>
              <a:rPr lang="en-GB" sz="1800" i="0">
                <a:solidFill>
                  <a:srgbClr val="00B0F0"/>
                </a:solidFill>
                <a:effectLst/>
                <a:latin typeface="Calibri" panose="020F0502020204030204" pitchFamily="34" charset="0"/>
                <a:ea typeface="Calibri" panose="020F0502020204030204" pitchFamily="34" charset="0"/>
              </a:rPr>
              <a:t>the entity should reconsider whether they actually have </a:t>
            </a:r>
            <a:r>
              <a:rPr lang="en-GB" sz="1800" i="0">
                <a:effectLst/>
                <a:latin typeface="Calibri" panose="020F0502020204030204" pitchFamily="34" charset="0"/>
                <a:ea typeface="Calibri" panose="020F0502020204030204" pitchFamily="34" charset="0"/>
              </a:rPr>
              <a:t>a binding arrangement</a:t>
            </a:r>
            <a:r>
              <a:rPr lang="en-GB" i="0"/>
              <a:t>.</a:t>
            </a:r>
          </a:p>
          <a:p>
            <a:endParaRPr lang="en-GB" i="0"/>
          </a:p>
          <a:p>
            <a:r>
              <a:rPr lang="en-GB" i="0"/>
              <a:t>If the entity has no obligation that meets the definition of a liability, recognize revenue immediately the asset is recognized.</a:t>
            </a:r>
          </a:p>
        </p:txBody>
      </p:sp>
      <p:sp>
        <p:nvSpPr>
          <p:cNvPr id="4" name="Slide Number Placeholder 3"/>
          <p:cNvSpPr>
            <a:spLocks noGrp="1"/>
          </p:cNvSpPr>
          <p:nvPr>
            <p:ph type="sldNum" sz="quarter" idx="5"/>
          </p:nvPr>
        </p:nvSpPr>
        <p:spPr/>
        <p:txBody>
          <a:bodyPr/>
          <a:lstStyle/>
          <a:p>
            <a:fld id="{153BB77B-BA44-41D2-BB91-E9FCE56A12AC}" type="slidenum">
              <a:rPr lang="en-GB" smtClean="0"/>
              <a:t>11</a:t>
            </a:fld>
            <a:endParaRPr lang="en-GB"/>
          </a:p>
        </p:txBody>
      </p:sp>
    </p:spTree>
    <p:extLst>
      <p:ext uri="{BB962C8B-B14F-4D97-AF65-F5344CB8AC3E}">
        <p14:creationId xmlns:p14="http://schemas.microsoft.com/office/powerpoint/2010/main" val="3388984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a:t>A receivable asset will be within the scope of IPSAS 41 if it arises from a contract, and outside the scope of IPSAS 41 if it arises outside a contract, for example from tax legislation.</a:t>
            </a:r>
          </a:p>
          <a:p>
            <a:endParaRPr lang="en-GB" i="0"/>
          </a:p>
          <a:p>
            <a:r>
              <a:rPr lang="en-GB" i="0"/>
              <a:t>See IPSAS 46 Measurement (Module 2???, Assets) for details of current value</a:t>
            </a:r>
          </a:p>
        </p:txBody>
      </p:sp>
      <p:sp>
        <p:nvSpPr>
          <p:cNvPr id="4" name="Slide Number Placeholder 3"/>
          <p:cNvSpPr>
            <a:spLocks noGrp="1"/>
          </p:cNvSpPr>
          <p:nvPr>
            <p:ph type="sldNum" sz="quarter" idx="5"/>
          </p:nvPr>
        </p:nvSpPr>
        <p:spPr/>
        <p:txBody>
          <a:bodyPr/>
          <a:lstStyle/>
          <a:p>
            <a:fld id="{153BB77B-BA44-41D2-BB91-E9FCE56A12AC}" type="slidenum">
              <a:rPr lang="en-GB" smtClean="0"/>
              <a:t>12</a:t>
            </a:fld>
            <a:endParaRPr lang="en-GB"/>
          </a:p>
        </p:txBody>
      </p:sp>
    </p:spTree>
    <p:extLst>
      <p:ext uri="{BB962C8B-B14F-4D97-AF65-F5344CB8AC3E}">
        <p14:creationId xmlns:p14="http://schemas.microsoft.com/office/powerpoint/2010/main" val="224875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a:t>The accounting for taxes has not changed from IPSAS 23</a:t>
            </a:r>
          </a:p>
        </p:txBody>
      </p:sp>
      <p:sp>
        <p:nvSpPr>
          <p:cNvPr id="4" name="Slide Number Placeholder 3"/>
          <p:cNvSpPr>
            <a:spLocks noGrp="1"/>
          </p:cNvSpPr>
          <p:nvPr>
            <p:ph type="sldNum" sz="quarter" idx="5"/>
          </p:nvPr>
        </p:nvSpPr>
        <p:spPr/>
        <p:txBody>
          <a:bodyPr/>
          <a:lstStyle/>
          <a:p>
            <a:fld id="{153BB77B-BA44-41D2-BB91-E9FCE56A12AC}" type="slidenum">
              <a:rPr lang="en-GB" smtClean="0"/>
              <a:t>13</a:t>
            </a:fld>
            <a:endParaRPr lang="en-GB"/>
          </a:p>
        </p:txBody>
      </p:sp>
    </p:spTree>
    <p:extLst>
      <p:ext uri="{BB962C8B-B14F-4D97-AF65-F5344CB8AC3E}">
        <p14:creationId xmlns:p14="http://schemas.microsoft.com/office/powerpoint/2010/main" val="3215562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For participants familiar with IFRS consider highlighting the fact that the concept of the taxable event in IPSAS 47 is consistent with the obligating event in IFRIC 21, </a:t>
            </a:r>
            <a:r>
              <a:rPr lang="en-GB" i="1"/>
              <a:t>Levies</a:t>
            </a:r>
            <a:r>
              <a:rPr lang="en-GB" i="0"/>
              <a:t> (IFRIC 21 deals with the payment of levies, IPSAS 23 deals with revenue from taxes – the definition of which includes levies).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a:solidFill>
                  <a:schemeClr val="tx1"/>
                </a:solidFill>
                <a:effectLst/>
                <a:latin typeface="+mn-lt"/>
                <a:ea typeface="+mn-ea"/>
                <a:cs typeface="+mn-cs"/>
              </a:rPr>
              <a:t>Taxes include ‘other compulsory contributions and levies’ – this presentation only refers to taxes, but the same principles apply to ‘other compulsory contributions and levies’ and references to taxable events include the equivalent event for ‘other compulsory contributions and levies’ . </a:t>
            </a:r>
            <a:r>
              <a:rPr lang="en-GB" i="0"/>
              <a:t>The accounting for taxes has not changed from IPSAS 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0"/>
              <a:t>See IPSAS 46 Measurement (Module 2???, Assets) for details of current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393259D-7735-4B94-B1D3-62C4513C405F}" type="slidenum">
              <a:rPr lang="en-GB" smtClean="0"/>
              <a:t>14</a:t>
            </a:fld>
            <a:endParaRPr lang="en-GB"/>
          </a:p>
        </p:txBody>
      </p:sp>
    </p:spTree>
    <p:extLst>
      <p:ext uri="{BB962C8B-B14F-4D97-AF65-F5344CB8AC3E}">
        <p14:creationId xmlns:p14="http://schemas.microsoft.com/office/powerpoint/2010/main" val="1233670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answer to this discussion question is provided in the Revenues module (page xx)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Note that illustrative example illustrates the biggest practical difficulty with accounting for taxation – the need to estimate the tax due where tax returns have not been filed. If participants are involved with accounting for tax revenue, consider including additional slides on the taxes collected in their jurisdiction, and discussing what the taxable event would be, along with any practical difficulties that would be encountered in applying IPSAS 47.</a:t>
            </a:r>
            <a:endParaRPr lang="en-GB">
              <a:effectLst/>
            </a:endParaRPr>
          </a:p>
          <a:p>
            <a:endParaRPr lang="en-GB"/>
          </a:p>
        </p:txBody>
      </p:sp>
      <p:sp>
        <p:nvSpPr>
          <p:cNvPr id="4" name="Slide Number Placeholder 3"/>
          <p:cNvSpPr>
            <a:spLocks noGrp="1"/>
          </p:cNvSpPr>
          <p:nvPr>
            <p:ph type="sldNum" sz="quarter" idx="5"/>
          </p:nvPr>
        </p:nvSpPr>
        <p:spPr/>
        <p:txBody>
          <a:bodyPr/>
          <a:lstStyle/>
          <a:p>
            <a:fld id="{9393259D-7735-4B94-B1D3-62C4513C405F}" type="slidenum">
              <a:rPr lang="en-GB" smtClean="0"/>
              <a:t>15</a:t>
            </a:fld>
            <a:endParaRPr lang="en-GB"/>
          </a:p>
        </p:txBody>
      </p:sp>
    </p:spTree>
    <p:extLst>
      <p:ext uri="{BB962C8B-B14F-4D97-AF65-F5344CB8AC3E}">
        <p14:creationId xmlns:p14="http://schemas.microsoft.com/office/powerpoint/2010/main" val="747510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See the Revenues module for more discussion of expenses paid through the tax system and tax expenditures, and note that some jurisdictions use different terms (and may use one or both of these terms with different meanings).</a:t>
            </a:r>
          </a:p>
          <a:p>
            <a:endParaRPr lang="en-GB"/>
          </a:p>
          <a:p>
            <a:r>
              <a:rPr lang="en-GB" b="1"/>
              <a:t>Expenses paid through the tax system </a:t>
            </a:r>
            <a:r>
              <a:rPr lang="en-GB"/>
              <a:t>are amounts that are available to beneficiaries regardless of whether or not they pay taxes. The fact they are paid through the tax system is for administrative convenience only.</a:t>
            </a:r>
          </a:p>
          <a:p>
            <a:endParaRPr lang="en-GB"/>
          </a:p>
          <a:p>
            <a:r>
              <a:rPr lang="en-GB" b="1"/>
              <a:t>Tax expenditures </a:t>
            </a:r>
            <a:r>
              <a:rPr lang="en-GB"/>
              <a:t>are preferential provisions of the tax law that provide certain taxpayers with concessions that are not available to others. These affect the amount of tax revenue to which an entity is entitled.</a:t>
            </a:r>
          </a:p>
        </p:txBody>
      </p:sp>
      <p:sp>
        <p:nvSpPr>
          <p:cNvPr id="4" name="Slide Number Placeholder 3"/>
          <p:cNvSpPr>
            <a:spLocks noGrp="1"/>
          </p:cNvSpPr>
          <p:nvPr>
            <p:ph type="sldNum" sz="quarter" idx="5"/>
          </p:nvPr>
        </p:nvSpPr>
        <p:spPr/>
        <p:txBody>
          <a:bodyPr/>
          <a:lstStyle/>
          <a:p>
            <a:fld id="{9393259D-7735-4B94-B1D3-62C4513C405F}" type="slidenum">
              <a:rPr lang="en-GB" smtClean="0"/>
              <a:t>16</a:t>
            </a:fld>
            <a:endParaRPr lang="en-GB"/>
          </a:p>
        </p:txBody>
      </p:sp>
    </p:spTree>
    <p:extLst>
      <p:ext uri="{BB962C8B-B14F-4D97-AF65-F5344CB8AC3E}">
        <p14:creationId xmlns:p14="http://schemas.microsoft.com/office/powerpoint/2010/main" val="2862119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Answer</a:t>
            </a:r>
          </a:p>
          <a:p>
            <a:r>
              <a:rPr lang="en-US" sz="1200" kern="1200">
                <a:solidFill>
                  <a:schemeClr val="tx1"/>
                </a:solidFill>
                <a:effectLst/>
                <a:latin typeface="+mn-lt"/>
                <a:ea typeface="+mn-ea"/>
                <a:cs typeface="+mn-cs"/>
              </a:rPr>
              <a:t>The impact on tax revenue as a result of the deduction of mortgage interest and property taxes is a tax expenditure. It is a tax concession only available to taxpayers. Taxation revenue shall not be grossed up for the amount of the tax concession. Tax expenditures are not reported in the statement of financial  performance. They are forgone  tax revenue.</a:t>
            </a:r>
            <a:endParaRPr lang="en-GB" sz="12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9393259D-7735-4B94-B1D3-62C4513C405F}" type="slidenum">
              <a:rPr lang="en-GB" smtClean="0"/>
              <a:t>17</a:t>
            </a:fld>
            <a:endParaRPr lang="en-GB"/>
          </a:p>
        </p:txBody>
      </p:sp>
    </p:spTree>
    <p:extLst>
      <p:ext uri="{BB962C8B-B14F-4D97-AF65-F5344CB8AC3E}">
        <p14:creationId xmlns:p14="http://schemas.microsoft.com/office/powerpoint/2010/main" val="2273234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a:t>The 5-step model is based on that used in IFRS 15, adapted for the public sector. If participants are familiar with IFRS, consider highlighting this fact. A key difference is that compliance obligations are wider than promises under IFRS 15 and are not limited to transfers of goods and services. See Slide x for further details.</a:t>
            </a:r>
          </a:p>
          <a:p>
            <a:endParaRPr lang="en-GB" i="0"/>
          </a:p>
          <a:p>
            <a:r>
              <a:rPr lang="en-GB" i="0"/>
              <a:t>Note that this presentation follows the 5 steps in order as it is considered that this will assist participant’s understanding of the accounting requirements, particularly where participants are less familiar with accounting standards. (The exposure draft of the 3</a:t>
            </a:r>
            <a:r>
              <a:rPr lang="en-GB" i="0" baseline="30000"/>
              <a:t>rd</a:t>
            </a:r>
            <a:r>
              <a:rPr lang="en-GB" i="0"/>
              <a:t> edition of IFRS for SMEs has also adopted this order.) This order differs to the order of the requirements in IPSAS 47, which adopts the traditional order in accounting standards of covering recognition requirements before measurement requirements. If the order in IPSAS 47 is preferred given the participants, the presentation can be reordered as follow:</a:t>
            </a:r>
          </a:p>
        </p:txBody>
      </p:sp>
      <p:sp>
        <p:nvSpPr>
          <p:cNvPr id="4" name="Slide Number Placeholder 3"/>
          <p:cNvSpPr>
            <a:spLocks noGrp="1"/>
          </p:cNvSpPr>
          <p:nvPr>
            <p:ph type="sldNum" sz="quarter" idx="5"/>
          </p:nvPr>
        </p:nvSpPr>
        <p:spPr/>
        <p:txBody>
          <a:bodyPr/>
          <a:lstStyle/>
          <a:p>
            <a:fld id="{153BB77B-BA44-41D2-BB91-E9FCE56A12AC}" type="slidenum">
              <a:rPr lang="en-GB" smtClean="0"/>
              <a:t>18</a:t>
            </a:fld>
            <a:endParaRPr lang="en-GB"/>
          </a:p>
        </p:txBody>
      </p:sp>
    </p:spTree>
    <p:extLst>
      <p:ext uri="{BB962C8B-B14F-4D97-AF65-F5344CB8AC3E}">
        <p14:creationId xmlns:p14="http://schemas.microsoft.com/office/powerpoint/2010/main" val="3107969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a:t>A compliance obligation is derived from the concept of a performance obligation in IFRS 15. IPSAS 47’s compliance obligation is broader than IFRS 15’s performance obligation (concept is expanded – performance obligation is a subset of the IPSAS 47 compliance obligation.)</a:t>
            </a:r>
          </a:p>
          <a:p>
            <a:r>
              <a:rPr lang="en-GB" i="0"/>
              <a:t>In IFRS 15, a performance obligation entails a transfer of goods or services to a customer.</a:t>
            </a:r>
          </a:p>
          <a:p>
            <a:r>
              <a:rPr lang="en-GB" i="0"/>
              <a:t>In IPSAS 47, a compliance obligation entails a transfer of goods or services to the purchaser or to third-party beneficiaries… but may also entail the use of resources internally to carry out specified activities or to achieve specified outcomes. </a:t>
            </a:r>
          </a:p>
        </p:txBody>
      </p:sp>
      <p:sp>
        <p:nvSpPr>
          <p:cNvPr id="4" name="Slide Number Placeholder 3"/>
          <p:cNvSpPr>
            <a:spLocks noGrp="1"/>
          </p:cNvSpPr>
          <p:nvPr>
            <p:ph type="sldNum" sz="quarter" idx="5"/>
          </p:nvPr>
        </p:nvSpPr>
        <p:spPr/>
        <p:txBody>
          <a:bodyPr/>
          <a:lstStyle/>
          <a:p>
            <a:fld id="{153BB77B-BA44-41D2-BB91-E9FCE56A12AC}" type="slidenum">
              <a:rPr lang="en-GB" smtClean="0"/>
              <a:t>19</a:t>
            </a:fld>
            <a:endParaRPr lang="en-GB"/>
          </a:p>
        </p:txBody>
      </p:sp>
    </p:spTree>
    <p:extLst>
      <p:ext uri="{BB962C8B-B14F-4D97-AF65-F5344CB8AC3E}">
        <p14:creationId xmlns:p14="http://schemas.microsoft.com/office/powerpoint/2010/main" val="2753674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a:p>
        </p:txBody>
      </p:sp>
      <p:sp>
        <p:nvSpPr>
          <p:cNvPr id="4" name="Slide Number Placeholder 3"/>
          <p:cNvSpPr>
            <a:spLocks noGrp="1"/>
          </p:cNvSpPr>
          <p:nvPr>
            <p:ph type="sldNum" sz="quarter" idx="5"/>
          </p:nvPr>
        </p:nvSpPr>
        <p:spPr/>
        <p:txBody>
          <a:bodyPr/>
          <a:lstStyle/>
          <a:p>
            <a:fld id="{153BB77B-BA44-41D2-BB91-E9FCE56A12AC}" type="slidenum">
              <a:rPr lang="en-GB" smtClean="0"/>
              <a:t>20</a:t>
            </a:fld>
            <a:endParaRPr lang="en-GB"/>
          </a:p>
        </p:txBody>
      </p:sp>
    </p:spTree>
    <p:extLst>
      <p:ext uri="{BB962C8B-B14F-4D97-AF65-F5344CB8AC3E}">
        <p14:creationId xmlns:p14="http://schemas.microsoft.com/office/powerpoint/2010/main" val="2803622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a:p>
        </p:txBody>
      </p:sp>
      <p:sp>
        <p:nvSpPr>
          <p:cNvPr id="4" name="Slide Number Placeholder 3"/>
          <p:cNvSpPr>
            <a:spLocks noGrp="1"/>
          </p:cNvSpPr>
          <p:nvPr>
            <p:ph type="sldNum" sz="quarter" idx="5"/>
          </p:nvPr>
        </p:nvSpPr>
        <p:spPr/>
        <p:txBody>
          <a:bodyPr/>
          <a:lstStyle/>
          <a:p>
            <a:fld id="{153BB77B-BA44-41D2-BB91-E9FCE56A12AC}" type="slidenum">
              <a:rPr lang="en-GB" smtClean="0"/>
              <a:t>3</a:t>
            </a:fld>
            <a:endParaRPr lang="en-GB"/>
          </a:p>
        </p:txBody>
      </p:sp>
    </p:spTree>
    <p:extLst>
      <p:ext uri="{BB962C8B-B14F-4D97-AF65-F5344CB8AC3E}">
        <p14:creationId xmlns:p14="http://schemas.microsoft.com/office/powerpoint/2010/main" val="1983662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a:t>Once the transaction meets the definition of a binding arrangement, the entity should consider if they can begin using the “binding arrangement accounting model” to account for revenue from that binding arrangement. 5 criteria must be met.</a:t>
            </a:r>
          </a:p>
          <a:p>
            <a:endParaRPr lang="en-GB" i="0"/>
          </a:p>
          <a:p>
            <a:r>
              <a:rPr lang="en-GB" i="0"/>
              <a:t>Binding arrangements can be approved in writing, orally or in accordance with other customary practices. The parties must also be committed to performing their respective obligations.</a:t>
            </a:r>
          </a:p>
          <a:p>
            <a:endParaRPr lang="en-GB" i="0"/>
          </a:p>
          <a:p>
            <a:r>
              <a:rPr lang="en-GB">
                <a:solidFill>
                  <a:schemeClr val="bg1">
                    <a:lumMod val="50000"/>
                  </a:schemeClr>
                </a:solidFill>
                <a:latin typeface="Arial" panose="020B0604020202020204" pitchFamily="34" charset="0"/>
                <a:cs typeface="Arial" panose="020B0604020202020204" pitchFamily="34" charset="0"/>
              </a:rPr>
              <a:t>Payment terms for the satisfaction of each identified compliance obligation – in complex arrangements, may need to consider whether obligations need to be grouped to be able to identify distinct compliance obligations – see Step 2</a:t>
            </a:r>
            <a:endParaRPr lang="en-GB" i="0"/>
          </a:p>
          <a:p>
            <a:endParaRPr lang="en-GB" i="0"/>
          </a:p>
          <a:p>
            <a:r>
              <a:rPr lang="en-GB" i="0"/>
              <a:t>A binding arrangement has economic substance when the risk, timing or amount of the entity’s future cash flows or service potential is expected to change as a result of the binding arrangement.</a:t>
            </a:r>
          </a:p>
        </p:txBody>
      </p:sp>
      <p:sp>
        <p:nvSpPr>
          <p:cNvPr id="4" name="Slide Number Placeholder 3"/>
          <p:cNvSpPr>
            <a:spLocks noGrp="1"/>
          </p:cNvSpPr>
          <p:nvPr>
            <p:ph type="sldNum" sz="quarter" idx="5"/>
          </p:nvPr>
        </p:nvSpPr>
        <p:spPr/>
        <p:txBody>
          <a:bodyPr/>
          <a:lstStyle/>
          <a:p>
            <a:fld id="{153BB77B-BA44-41D2-BB91-E9FCE56A12AC}" type="slidenum">
              <a:rPr lang="en-GB" smtClean="0"/>
              <a:t>21</a:t>
            </a:fld>
            <a:endParaRPr lang="en-GB"/>
          </a:p>
        </p:txBody>
      </p:sp>
    </p:spTree>
    <p:extLst>
      <p:ext uri="{BB962C8B-B14F-4D97-AF65-F5344CB8AC3E}">
        <p14:creationId xmlns:p14="http://schemas.microsoft.com/office/powerpoint/2010/main" val="463627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Consider a discussion on whether participant’s entities will need to combine binding arrangements.</a:t>
            </a:r>
          </a:p>
          <a:p>
            <a:endParaRPr lang="en-GB"/>
          </a:p>
          <a:p>
            <a:r>
              <a:rPr lang="en-GB"/>
              <a:t>Circumstances for combining arrangements may be different for commercial contracts and grants received.</a:t>
            </a:r>
          </a:p>
        </p:txBody>
      </p:sp>
      <p:sp>
        <p:nvSpPr>
          <p:cNvPr id="4" name="Slide Number Placeholder 3"/>
          <p:cNvSpPr>
            <a:spLocks noGrp="1"/>
          </p:cNvSpPr>
          <p:nvPr>
            <p:ph type="sldNum" sz="quarter" idx="5"/>
          </p:nvPr>
        </p:nvSpPr>
        <p:spPr/>
        <p:txBody>
          <a:bodyPr/>
          <a:lstStyle/>
          <a:p>
            <a:fld id="{9393259D-7735-4B94-B1D3-62C4513C405F}" type="slidenum">
              <a:rPr lang="en-GB" smtClean="0"/>
              <a:t>22</a:t>
            </a:fld>
            <a:endParaRPr lang="en-GB"/>
          </a:p>
        </p:txBody>
      </p:sp>
    </p:spTree>
    <p:extLst>
      <p:ext uri="{BB962C8B-B14F-4D97-AF65-F5344CB8AC3E}">
        <p14:creationId xmlns:p14="http://schemas.microsoft.com/office/powerpoint/2010/main" val="2746566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For more details see the Revenue module (page xx).</a:t>
            </a:r>
          </a:p>
        </p:txBody>
      </p:sp>
      <p:sp>
        <p:nvSpPr>
          <p:cNvPr id="4" name="Slide Number Placeholder 3"/>
          <p:cNvSpPr>
            <a:spLocks noGrp="1"/>
          </p:cNvSpPr>
          <p:nvPr>
            <p:ph type="sldNum" sz="quarter" idx="5"/>
          </p:nvPr>
        </p:nvSpPr>
        <p:spPr/>
        <p:txBody>
          <a:bodyPr/>
          <a:lstStyle/>
          <a:p>
            <a:fld id="{9393259D-7735-4B94-B1D3-62C4513C405F}" type="slidenum">
              <a:rPr lang="en-GB" smtClean="0"/>
              <a:t>23</a:t>
            </a:fld>
            <a:endParaRPr lang="en-GB"/>
          </a:p>
        </p:txBody>
      </p:sp>
    </p:spTree>
    <p:extLst>
      <p:ext uri="{BB962C8B-B14F-4D97-AF65-F5344CB8AC3E}">
        <p14:creationId xmlns:p14="http://schemas.microsoft.com/office/powerpoint/2010/main" val="3395368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a:t>Wording is similar to identifying promises in IFRS 15, but also includes promises to use resources internally.</a:t>
            </a:r>
          </a:p>
          <a:p>
            <a:endParaRPr lang="en-GB" i="0"/>
          </a:p>
          <a:p>
            <a:r>
              <a:rPr lang="en-GB" i="0"/>
              <a:t>Promises to use resources internally may take the form of promises to achieve specified outcomes or outputs; or promises to carry out specified activities using the resources received (for example, by using the cash received to pay for staff costs).</a:t>
            </a:r>
          </a:p>
          <a:p>
            <a:endParaRPr lang="en-GB" i="0"/>
          </a:p>
          <a:p>
            <a:r>
              <a:rPr lang="en-GB" i="0"/>
              <a:t>Compliance obligations can relate to promises in a commercial contract requiring the transfer of goods or services (equivalent to promises in IFRS 15), or to promises in grant agreements, which may not involve the transfer of goods or services to the resource provider or a third-party beneficiary but rather require the entity to use resources internally.</a:t>
            </a:r>
          </a:p>
          <a:p>
            <a:endParaRPr lang="en-GB" i="0"/>
          </a:p>
          <a:p>
            <a:r>
              <a:rPr lang="en-GB" i="0"/>
              <a:t>Consider a discussion about the types of compliance obligations participant’s organizations may have, for both commercial contracts and grant agreements. Will these be readily identifiable?</a:t>
            </a:r>
          </a:p>
          <a:p>
            <a:endParaRPr lang="en-GB" i="0"/>
          </a:p>
          <a:p>
            <a:r>
              <a:rPr lang="en-GB" i="0"/>
              <a:t>See the Module 4 Revenue for more details.</a:t>
            </a:r>
          </a:p>
        </p:txBody>
      </p:sp>
      <p:sp>
        <p:nvSpPr>
          <p:cNvPr id="4" name="Slide Number Placeholder 3"/>
          <p:cNvSpPr>
            <a:spLocks noGrp="1"/>
          </p:cNvSpPr>
          <p:nvPr>
            <p:ph type="sldNum" sz="quarter" idx="5"/>
          </p:nvPr>
        </p:nvSpPr>
        <p:spPr/>
        <p:txBody>
          <a:bodyPr/>
          <a:lstStyle/>
          <a:p>
            <a:fld id="{153BB77B-BA44-41D2-BB91-E9FCE56A12AC}" type="slidenum">
              <a:rPr lang="en-GB" smtClean="0"/>
              <a:t>24</a:t>
            </a:fld>
            <a:endParaRPr lang="en-GB"/>
          </a:p>
        </p:txBody>
      </p:sp>
    </p:spTree>
    <p:extLst>
      <p:ext uri="{BB962C8B-B14F-4D97-AF65-F5344CB8AC3E}">
        <p14:creationId xmlns:p14="http://schemas.microsoft.com/office/powerpoint/2010/main" val="843625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a:t>Where an entity is using the goods or services to achieve a specified outcome or output, or to carry out specified activities, goods and services should be grouped together to match the agreed outcome, output or activities. If the goods and services are still not distinct, further grouping may be required, which may result in all the outcomes, outputs or activities being treated as a single compliance obligation.</a:t>
            </a:r>
          </a:p>
          <a:p>
            <a:endParaRPr lang="en-GB" i="0"/>
          </a:p>
          <a:p>
            <a:r>
              <a:rPr lang="en-GB" i="0"/>
              <a:t>See Module 4 Revenue for more details.</a:t>
            </a:r>
          </a:p>
        </p:txBody>
      </p:sp>
      <p:sp>
        <p:nvSpPr>
          <p:cNvPr id="4" name="Slide Number Placeholder 3"/>
          <p:cNvSpPr>
            <a:spLocks noGrp="1"/>
          </p:cNvSpPr>
          <p:nvPr>
            <p:ph type="sldNum" sz="quarter" idx="5"/>
          </p:nvPr>
        </p:nvSpPr>
        <p:spPr/>
        <p:txBody>
          <a:bodyPr/>
          <a:lstStyle/>
          <a:p>
            <a:fld id="{153BB77B-BA44-41D2-BB91-E9FCE56A12AC}" type="slidenum">
              <a:rPr lang="en-GB" smtClean="0"/>
              <a:t>25</a:t>
            </a:fld>
            <a:endParaRPr lang="en-GB"/>
          </a:p>
        </p:txBody>
      </p:sp>
    </p:spTree>
    <p:extLst>
      <p:ext uri="{BB962C8B-B14F-4D97-AF65-F5344CB8AC3E}">
        <p14:creationId xmlns:p14="http://schemas.microsoft.com/office/powerpoint/2010/main" val="1160115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Determination of the transaction consideration for many binding arrangements will be straightforward, as the total amount receivable will be specified in the binding arrangement and there will be no significant financing component. Where this is not the case, the transaction consideration will need to be estimated. See Module 4 Revenue for more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393259D-7735-4B94-B1D3-62C4513C405F}" type="slidenum">
              <a:rPr lang="en-GB" smtClean="0"/>
              <a:t>26</a:t>
            </a:fld>
            <a:endParaRPr lang="en-GB"/>
          </a:p>
        </p:txBody>
      </p:sp>
    </p:spTree>
    <p:extLst>
      <p:ext uri="{BB962C8B-B14F-4D97-AF65-F5344CB8AC3E}">
        <p14:creationId xmlns:p14="http://schemas.microsoft.com/office/powerpoint/2010/main" val="172855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See IPSAS 47 and Module 4 Revenue for more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For many entities, it is likely that the binding arrangements will be straightforward, with only one or two compliance obligations. Where participants come from organizations with more complex binding arrangements, additional detail may need to be provided – this could be through additional slides or through discussions. The importance of professional judgment will need to be emphasized.</a:t>
            </a:r>
          </a:p>
        </p:txBody>
      </p:sp>
      <p:sp>
        <p:nvSpPr>
          <p:cNvPr id="4" name="Slide Number Placeholder 3"/>
          <p:cNvSpPr>
            <a:spLocks noGrp="1"/>
          </p:cNvSpPr>
          <p:nvPr>
            <p:ph type="sldNum" sz="quarter" idx="5"/>
          </p:nvPr>
        </p:nvSpPr>
        <p:spPr/>
        <p:txBody>
          <a:bodyPr/>
          <a:lstStyle/>
          <a:p>
            <a:fld id="{9393259D-7735-4B94-B1D3-62C4513C405F}" type="slidenum">
              <a:rPr lang="en-GB" smtClean="0"/>
              <a:t>27</a:t>
            </a:fld>
            <a:endParaRPr lang="en-GB"/>
          </a:p>
        </p:txBody>
      </p:sp>
    </p:spTree>
    <p:extLst>
      <p:ext uri="{BB962C8B-B14F-4D97-AF65-F5344CB8AC3E}">
        <p14:creationId xmlns:p14="http://schemas.microsoft.com/office/powerpoint/2010/main" val="3659808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See Module 4 Revenue for more details</a:t>
            </a:r>
          </a:p>
        </p:txBody>
      </p:sp>
      <p:sp>
        <p:nvSpPr>
          <p:cNvPr id="4" name="Slide Number Placeholder 3"/>
          <p:cNvSpPr>
            <a:spLocks noGrp="1"/>
          </p:cNvSpPr>
          <p:nvPr>
            <p:ph type="sldNum" sz="quarter" idx="5"/>
          </p:nvPr>
        </p:nvSpPr>
        <p:spPr/>
        <p:txBody>
          <a:bodyPr/>
          <a:lstStyle/>
          <a:p>
            <a:fld id="{9393259D-7735-4B94-B1D3-62C4513C405F}" type="slidenum">
              <a:rPr lang="en-GB" smtClean="0"/>
              <a:t>28</a:t>
            </a:fld>
            <a:endParaRPr lang="en-GB"/>
          </a:p>
        </p:txBody>
      </p:sp>
    </p:spTree>
    <p:extLst>
      <p:ext uri="{BB962C8B-B14F-4D97-AF65-F5344CB8AC3E}">
        <p14:creationId xmlns:p14="http://schemas.microsoft.com/office/powerpoint/2010/main" val="2414899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Calibri" panose="020F0502020204030204" pitchFamily="34" charset="0"/>
              </a:rPr>
              <a:t>IPSAS 47 uses the terms “binding arrangement asset” and “binding arrangement liability” but does not prohibit an entity from using alternative descriptions in the statement of financial position for those items. If an entity uses an alternative description for a binding arrangement asset, the entity shall provide sufficient information for a user of the financial statements to distinguish between receivables and binding arrangement assets.</a:t>
            </a: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393259D-7735-4B94-B1D3-62C4513C405F}" type="slidenum">
              <a:rPr lang="en-GB" smtClean="0"/>
              <a:t>29</a:t>
            </a:fld>
            <a:endParaRPr lang="en-GB"/>
          </a:p>
        </p:txBody>
      </p:sp>
    </p:spTree>
    <p:extLst>
      <p:ext uri="{BB962C8B-B14F-4D97-AF65-F5344CB8AC3E}">
        <p14:creationId xmlns:p14="http://schemas.microsoft.com/office/powerpoint/2010/main" val="597411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Compliance obligations may be satisfied at a point in time, for example when goods are transferred to the purchaser or third-party beneficiary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Compliance obligations may also be satisfied over time, for example services provided continuously over a period. Where obligations are satisfied over time, the entity will need to be able to measure progress towards complete satisfaction of the compliance obligation. This can involve output methods or input methods (see examples on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Consider a discussion about the nature of the compliance obligations at participant’s organizations. Are these satisfied over time or at a point in time. If over time, how will progress to complete satisfaction be measured? This discussion could be included here, after the next slide, or split between the two slides – nature of obligations here, and measuring progress after the next slide.</a:t>
            </a:r>
          </a:p>
        </p:txBody>
      </p:sp>
      <p:sp>
        <p:nvSpPr>
          <p:cNvPr id="4" name="Slide Number Placeholder 3"/>
          <p:cNvSpPr>
            <a:spLocks noGrp="1"/>
          </p:cNvSpPr>
          <p:nvPr>
            <p:ph type="sldNum" sz="quarter" idx="5"/>
          </p:nvPr>
        </p:nvSpPr>
        <p:spPr/>
        <p:txBody>
          <a:bodyPr/>
          <a:lstStyle/>
          <a:p>
            <a:fld id="{9393259D-7735-4B94-B1D3-62C4513C405F}" type="slidenum">
              <a:rPr lang="en-GB" smtClean="0"/>
              <a:t>30</a:t>
            </a:fld>
            <a:endParaRPr lang="en-GB"/>
          </a:p>
        </p:txBody>
      </p:sp>
    </p:spTree>
    <p:extLst>
      <p:ext uri="{BB962C8B-B14F-4D97-AF65-F5344CB8AC3E}">
        <p14:creationId xmlns:p14="http://schemas.microsoft.com/office/powerpoint/2010/main" val="1607499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a:t>Further details are provided in IPSAS 47 and in Module 4 Revenue</a:t>
            </a:r>
          </a:p>
        </p:txBody>
      </p:sp>
      <p:sp>
        <p:nvSpPr>
          <p:cNvPr id="4" name="Slide Number Placeholder 3"/>
          <p:cNvSpPr>
            <a:spLocks noGrp="1"/>
          </p:cNvSpPr>
          <p:nvPr>
            <p:ph type="sldNum" sz="quarter" idx="5"/>
          </p:nvPr>
        </p:nvSpPr>
        <p:spPr/>
        <p:txBody>
          <a:bodyPr/>
          <a:lstStyle/>
          <a:p>
            <a:fld id="{153BB77B-BA44-41D2-BB91-E9FCE56A12AC}" type="slidenum">
              <a:rPr lang="en-GB" smtClean="0"/>
              <a:t>4</a:t>
            </a:fld>
            <a:endParaRPr lang="en-GB"/>
          </a:p>
        </p:txBody>
      </p:sp>
    </p:spTree>
    <p:extLst>
      <p:ext uri="{BB962C8B-B14F-4D97-AF65-F5344CB8AC3E}">
        <p14:creationId xmlns:p14="http://schemas.microsoft.com/office/powerpoint/2010/main" val="1021364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53BB77B-BA44-41D2-BB91-E9FCE56A12AC}" type="slidenum">
              <a:rPr lang="en-GB" smtClean="0"/>
              <a:t>31</a:t>
            </a:fld>
            <a:endParaRPr lang="en-GB"/>
          </a:p>
        </p:txBody>
      </p:sp>
    </p:spTree>
    <p:extLst>
      <p:ext uri="{BB962C8B-B14F-4D97-AF65-F5344CB8AC3E}">
        <p14:creationId xmlns:p14="http://schemas.microsoft.com/office/powerpoint/2010/main" val="1204775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ts val="1200"/>
              </a:lnSpc>
              <a:spcBef>
                <a:spcPts val="600"/>
              </a:spcBef>
              <a:spcAft>
                <a:spcPts val="600"/>
              </a:spcAft>
              <a:buClr>
                <a:srgbClr val="2296F3"/>
              </a:buClr>
              <a:buSzPts val="1000"/>
              <a:buFont typeface="+mj-lt"/>
              <a:buAutoNum type="arabicPeriod"/>
            </a:pPr>
            <a:r>
              <a:rPr lang="en-US" sz="1800">
                <a:effectLst/>
                <a:latin typeface="Arial" panose="020B0604020202020204" pitchFamily="34" charset="0"/>
                <a:ea typeface="MS Mincho" panose="02020609040205080304" pitchFamily="49" charset="-128"/>
                <a:cs typeface="Times New Roman" panose="02020603050405020304" pitchFamily="18" charset="0"/>
              </a:rPr>
              <a:t>The binding arrangement has a single compliance obligation, which is the hospital’s use of funds in the operation of its medical imaging department.</a:t>
            </a:r>
          </a:p>
          <a:p>
            <a:pPr marL="342900" lvl="0" indent="-342900" algn="just">
              <a:lnSpc>
                <a:spcPts val="1200"/>
              </a:lnSpc>
              <a:spcBef>
                <a:spcPts val="600"/>
              </a:spcBef>
              <a:spcAft>
                <a:spcPts val="600"/>
              </a:spcAft>
              <a:buClr>
                <a:srgbClr val="2296F3"/>
              </a:buClr>
              <a:buSzPts val="1000"/>
              <a:buFont typeface="+mj-lt"/>
              <a:buAutoNum type="arabicPeriod"/>
            </a:pPr>
            <a:endParaRPr lang="en-GB" sz="1800">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lgn="just">
              <a:lnSpc>
                <a:spcPts val="1200"/>
              </a:lnSpc>
              <a:spcBef>
                <a:spcPts val="600"/>
              </a:spcBef>
              <a:spcAft>
                <a:spcPts val="600"/>
              </a:spcAft>
              <a:buClr>
                <a:srgbClr val="2296F3"/>
              </a:buClr>
              <a:buSzPts val="1000"/>
              <a:buFont typeface="+mj-lt"/>
              <a:buAutoNum type="arabicPeriod"/>
            </a:pPr>
            <a:r>
              <a:rPr lang="en-US" sz="1800">
                <a:effectLst/>
                <a:latin typeface="Arial" panose="020B0604020202020204" pitchFamily="34" charset="0"/>
                <a:ea typeface="MS Mincho" panose="02020609040205080304" pitchFamily="49" charset="-128"/>
                <a:cs typeface="Times New Roman" panose="02020603050405020304" pitchFamily="18" charset="0"/>
              </a:rPr>
              <a:t>The compliance obligation is satisfied over time because the hospital simultaneously receives and consumes the economic benefits or service potential of the received resources as it is used. The hospital recognizes revenue over time by measuring its progress towards complete satisfaction of that compliance obligation (that is, its use of the funds in operation of its medical imaging department).</a:t>
            </a:r>
            <a:endParaRPr lang="en-GB" sz="1800">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393259D-7735-4B94-B1D3-62C4513C405F}" type="slidenum">
              <a:rPr lang="en-GB" smtClean="0"/>
              <a:t>32</a:t>
            </a:fld>
            <a:endParaRPr lang="en-GB"/>
          </a:p>
        </p:txBody>
      </p:sp>
    </p:spTree>
    <p:extLst>
      <p:ext uri="{BB962C8B-B14F-4D97-AF65-F5344CB8AC3E}">
        <p14:creationId xmlns:p14="http://schemas.microsoft.com/office/powerpoint/2010/main" val="9588918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Measurement will need to take into account items such as variable consideration and any significant financing components – See Module 4 Revenue.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Measurement of assets and liabilities is essentially the same as for revenue without binding arrangements (apart from additional complications such as variable consideration).</a:t>
            </a:r>
          </a:p>
        </p:txBody>
      </p:sp>
      <p:sp>
        <p:nvSpPr>
          <p:cNvPr id="4" name="Slide Number Placeholder 3"/>
          <p:cNvSpPr>
            <a:spLocks noGrp="1"/>
          </p:cNvSpPr>
          <p:nvPr>
            <p:ph type="sldNum" sz="quarter" idx="5"/>
          </p:nvPr>
        </p:nvSpPr>
        <p:spPr/>
        <p:txBody>
          <a:bodyPr/>
          <a:lstStyle/>
          <a:p>
            <a:fld id="{9393259D-7735-4B94-B1D3-62C4513C405F}" type="slidenum">
              <a:rPr lang="en-GB" smtClean="0"/>
              <a:t>33</a:t>
            </a:fld>
            <a:endParaRPr lang="en-GB"/>
          </a:p>
        </p:txBody>
      </p:sp>
    </p:spTree>
    <p:extLst>
      <p:ext uri="{BB962C8B-B14F-4D97-AF65-F5344CB8AC3E}">
        <p14:creationId xmlns:p14="http://schemas.microsoft.com/office/powerpoint/2010/main" val="8823274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Variable consideration that fails the test in the second bullet point is termed ‘constrained’ and not included in revenue before the uncertainty is resolved.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See Module 4 for more details.</a:t>
            </a:r>
          </a:p>
        </p:txBody>
      </p:sp>
      <p:sp>
        <p:nvSpPr>
          <p:cNvPr id="4" name="Slide Number Placeholder 3"/>
          <p:cNvSpPr>
            <a:spLocks noGrp="1"/>
          </p:cNvSpPr>
          <p:nvPr>
            <p:ph type="sldNum" sz="quarter" idx="5"/>
          </p:nvPr>
        </p:nvSpPr>
        <p:spPr/>
        <p:txBody>
          <a:bodyPr/>
          <a:lstStyle/>
          <a:p>
            <a:fld id="{9393259D-7735-4B94-B1D3-62C4513C405F}" type="slidenum">
              <a:rPr lang="en-GB" smtClean="0"/>
              <a:t>34</a:t>
            </a:fld>
            <a:endParaRPr lang="en-GB"/>
          </a:p>
        </p:txBody>
      </p:sp>
    </p:spTree>
    <p:extLst>
      <p:ext uri="{BB962C8B-B14F-4D97-AF65-F5344CB8AC3E}">
        <p14:creationId xmlns:p14="http://schemas.microsoft.com/office/powerpoint/2010/main" val="15507855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Costs that do not meet the criteria to be recognized as an asset are expensed as incurred.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Any asset recognized is derecognized on a systematic </a:t>
            </a:r>
            <a:r>
              <a:rPr lang="en-GB" sz="1200" kern="0">
                <a:solidFill>
                  <a:srgbClr val="000000">
                    <a:lumMod val="65000"/>
                    <a:lumOff val="35000"/>
                  </a:srgbClr>
                </a:solidFill>
                <a:latin typeface="Arial"/>
                <a:ea typeface="ＭＳ Ｐゴシック" charset="0"/>
                <a:cs typeface="Arial" panose="020B0604020202020204" pitchFamily="34" charset="0"/>
              </a:rPr>
              <a:t>basis that is consistent with the satisfaction of the compliance obligation – expenses relating to that part of the compliance obligation that has been satisfied should be recognized as an expense along with the related revenue.</a:t>
            </a: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393259D-7735-4B94-B1D3-62C4513C405F}" type="slidenum">
              <a:rPr lang="en-GB" smtClean="0"/>
              <a:t>35</a:t>
            </a:fld>
            <a:endParaRPr lang="en-GB"/>
          </a:p>
        </p:txBody>
      </p:sp>
    </p:spTree>
    <p:extLst>
      <p:ext uri="{BB962C8B-B14F-4D97-AF65-F5344CB8AC3E}">
        <p14:creationId xmlns:p14="http://schemas.microsoft.com/office/powerpoint/2010/main" val="3331358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Key issue for capital transfers is that obligations for the operation of the asset are separate from obligations for the construction or purchase of the asset. Compliance obligations are recognized and measured as any other compliance obligations.</a:t>
            </a:r>
          </a:p>
        </p:txBody>
      </p:sp>
      <p:sp>
        <p:nvSpPr>
          <p:cNvPr id="4" name="Slide Number Placeholder 3"/>
          <p:cNvSpPr>
            <a:spLocks noGrp="1"/>
          </p:cNvSpPr>
          <p:nvPr>
            <p:ph type="sldNum" sz="quarter" idx="5"/>
          </p:nvPr>
        </p:nvSpPr>
        <p:spPr/>
        <p:txBody>
          <a:bodyPr/>
          <a:lstStyle/>
          <a:p>
            <a:fld id="{9393259D-7735-4B94-B1D3-62C4513C405F}" type="slidenum">
              <a:rPr lang="en-GB" smtClean="0"/>
              <a:t>36</a:t>
            </a:fld>
            <a:endParaRPr lang="en-GB"/>
          </a:p>
        </p:txBody>
      </p:sp>
    </p:spTree>
    <p:extLst>
      <p:ext uri="{BB962C8B-B14F-4D97-AF65-F5344CB8AC3E}">
        <p14:creationId xmlns:p14="http://schemas.microsoft.com/office/powerpoint/2010/main" val="37838599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Calibri" panose="020F0502020204030204" pitchFamily="34" charset="0"/>
              </a:rPr>
              <a:t>Services in-kind are services provided by individuals to public sector entities for no consideration (paragraph AG145). Services in-kind will most likely occur in transactions without binding arrangements.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tx1"/>
                </a:solidFill>
                <a:effectLst/>
                <a:latin typeface="Arial" panose="020B0604020202020204" pitchFamily="34" charset="0"/>
                <a:ea typeface="+mn-ea"/>
                <a:cs typeface="+mn-cs"/>
              </a:rPr>
              <a:t>Consider a discussion on when information about services in-kind will be needed for users of the financial statements to understand an entity’s operations.</a:t>
            </a: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393259D-7735-4B94-B1D3-62C4513C405F}" type="slidenum">
              <a:rPr lang="en-GB" smtClean="0"/>
              <a:t>37</a:t>
            </a:fld>
            <a:endParaRPr lang="en-GB"/>
          </a:p>
        </p:txBody>
      </p:sp>
    </p:spTree>
    <p:extLst>
      <p:ext uri="{BB962C8B-B14F-4D97-AF65-F5344CB8AC3E}">
        <p14:creationId xmlns:p14="http://schemas.microsoft.com/office/powerpoint/2010/main" val="36185870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Financial Instruments are accounted for under IPSAS 41 – Module 6 provides further details.</a:t>
            </a:r>
          </a:p>
          <a:p>
            <a:endParaRPr lang="en-GB"/>
          </a:p>
        </p:txBody>
      </p:sp>
      <p:sp>
        <p:nvSpPr>
          <p:cNvPr id="4" name="Slide Number Placeholder 3"/>
          <p:cNvSpPr>
            <a:spLocks noGrp="1"/>
          </p:cNvSpPr>
          <p:nvPr>
            <p:ph type="sldNum" sz="quarter" idx="5"/>
          </p:nvPr>
        </p:nvSpPr>
        <p:spPr/>
        <p:txBody>
          <a:bodyPr/>
          <a:lstStyle/>
          <a:p>
            <a:fld id="{62C9AC0F-A4E9-4C41-835E-8867F8A5DE3C}" type="slidenum">
              <a:rPr lang="en-GB" smtClean="0"/>
              <a:t>38</a:t>
            </a:fld>
            <a:endParaRPr lang="en-GB"/>
          </a:p>
        </p:txBody>
      </p:sp>
    </p:spTree>
    <p:extLst>
      <p:ext uri="{BB962C8B-B14F-4D97-AF65-F5344CB8AC3E}">
        <p14:creationId xmlns:p14="http://schemas.microsoft.com/office/powerpoint/2010/main" val="1272020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Answer:</a:t>
            </a:r>
            <a:endParaRPr lang="en-GB" sz="1200" b="1"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loan is a concessionary loan. That is, the interest rate on the loan at 5% is concessionary when the market rate is 10%.</a:t>
            </a:r>
          </a:p>
          <a:p>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portion of the loan that is repayable, along with any interest payments, is accounted for in accordance with IPSAS 41. However, the health authority considers whether any difference between the transaction price (loan proceeds) and the fair value of the loan on initial recognition should be accounted for as revenue  in accordance with IPSAS 47.</a:t>
            </a:r>
          </a:p>
          <a:p>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Fair value is determined by discounting future cash payments using market related rate of interest.</a:t>
            </a:r>
            <a:endParaRPr lang="en-GB"/>
          </a:p>
        </p:txBody>
      </p:sp>
      <p:sp>
        <p:nvSpPr>
          <p:cNvPr id="4" name="Slide Number Placeholder 3"/>
          <p:cNvSpPr>
            <a:spLocks noGrp="1"/>
          </p:cNvSpPr>
          <p:nvPr>
            <p:ph type="sldNum" sz="quarter" idx="5"/>
          </p:nvPr>
        </p:nvSpPr>
        <p:spPr/>
        <p:txBody>
          <a:bodyPr/>
          <a:lstStyle/>
          <a:p>
            <a:fld id="{62C9AC0F-A4E9-4C41-835E-8867F8A5DE3C}" type="slidenum">
              <a:rPr lang="en-GB" smtClean="0"/>
              <a:t>39</a:t>
            </a:fld>
            <a:endParaRPr lang="en-GB"/>
          </a:p>
        </p:txBody>
      </p:sp>
    </p:spTree>
    <p:extLst>
      <p:ext uri="{BB962C8B-B14F-4D97-AF65-F5344CB8AC3E}">
        <p14:creationId xmlns:p14="http://schemas.microsoft.com/office/powerpoint/2010/main" val="27759763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C9AC0F-A4E9-4C41-835E-8867F8A5DE3C}" type="slidenum">
              <a:rPr lang="en-GB" smtClean="0"/>
              <a:t>40</a:t>
            </a:fld>
            <a:endParaRPr lang="en-GB"/>
          </a:p>
        </p:txBody>
      </p:sp>
    </p:spTree>
    <p:extLst>
      <p:ext uri="{BB962C8B-B14F-4D97-AF65-F5344CB8AC3E}">
        <p14:creationId xmlns:p14="http://schemas.microsoft.com/office/powerpoint/2010/main" val="47456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effectLst/>
                <a:latin typeface="Arial" panose="020B0604020202020204" pitchFamily="34" charset="0"/>
                <a:ea typeface="MS Mincho" panose="02020609040205080304" pitchFamily="49" charset="-128"/>
                <a:cs typeface="Times New Roman" panose="02020603050405020304" pitchFamily="18" charset="0"/>
              </a:rPr>
              <a:t>The existence or absence of a binding arrangement is used to determine how to account for revenue.</a:t>
            </a:r>
          </a:p>
          <a:p>
            <a:endParaRPr lang="en-US" sz="1200" i="0">
              <a:effectLst/>
              <a:latin typeface="Arial" panose="020B0604020202020204" pitchFamily="34" charset="0"/>
              <a:ea typeface="MS Mincho" panose="02020609040205080304" pitchFamily="49" charset="-128"/>
              <a:cs typeface="Times New Roman" panose="02020603050405020304" pitchFamily="18" charset="0"/>
            </a:endParaRPr>
          </a:p>
          <a:p>
            <a:r>
              <a:rPr lang="en-US" sz="1200" i="0">
                <a:effectLst/>
                <a:latin typeface="Arial" panose="020B0604020202020204" pitchFamily="34" charset="0"/>
                <a:ea typeface="MS Mincho" panose="02020609040205080304" pitchFamily="49" charset="-128"/>
                <a:cs typeface="Times New Roman" panose="02020603050405020304" pitchFamily="18" charset="0"/>
              </a:rPr>
              <a:t>While binding arrangement is used throughout IPSAS, the definition, and its emphasis on enforceability, is critical to applying the concept to revenue. Contracts are a form of binding arrangement. For transactions that in the private sector would be accounted for under IFRS 15, </a:t>
            </a:r>
            <a:r>
              <a:rPr lang="en-US" sz="1200" i="1">
                <a:effectLst/>
                <a:latin typeface="Arial" panose="020B0604020202020204" pitchFamily="34" charset="0"/>
                <a:ea typeface="MS Mincho" panose="02020609040205080304" pitchFamily="49" charset="-128"/>
                <a:cs typeface="Times New Roman" panose="02020603050405020304" pitchFamily="18" charset="0"/>
              </a:rPr>
              <a:t>Revenue from Contracts with Customers</a:t>
            </a:r>
            <a:r>
              <a:rPr lang="en-US" sz="1200" i="0">
                <a:effectLst/>
                <a:latin typeface="Arial" panose="020B0604020202020204" pitchFamily="34" charset="0"/>
                <a:ea typeface="MS Mincho" panose="02020609040205080304" pitchFamily="49" charset="-128"/>
                <a:cs typeface="Times New Roman" panose="02020603050405020304" pitchFamily="18" charset="0"/>
              </a:rPr>
              <a:t>, the accounting in IPSAS 47 is consistent with IFRS 15. This will aid consolidation where government enterprises account under IFRS. If participants are familiar with IFRS, consider emphasizing that the accounting for revenue with binding arrangements is consistent with IFRS 15.</a:t>
            </a:r>
          </a:p>
          <a:p>
            <a:endParaRPr lang="en-US" sz="1200" i="0">
              <a:effectLst/>
              <a:latin typeface="Arial" panose="020B0604020202020204" pitchFamily="34" charset="0"/>
              <a:ea typeface="MS Mincho" panose="02020609040205080304" pitchFamily="49" charset="-128"/>
              <a:cs typeface="Times New Roman" panose="02020603050405020304" pitchFamily="18" charset="0"/>
            </a:endParaRPr>
          </a:p>
          <a:p>
            <a:r>
              <a:rPr lang="en-US" sz="1200" i="0">
                <a:effectLst/>
                <a:latin typeface="Arial" panose="020B0604020202020204" pitchFamily="34" charset="0"/>
                <a:ea typeface="MS Mincho" panose="02020609040205080304" pitchFamily="49" charset="-128"/>
                <a:cs typeface="Times New Roman" panose="02020603050405020304" pitchFamily="18" charset="0"/>
              </a:rPr>
              <a:t>The same distinction is used in transfer expenses.</a:t>
            </a:r>
            <a:endParaRPr lang="en-GB" i="0"/>
          </a:p>
        </p:txBody>
      </p:sp>
      <p:sp>
        <p:nvSpPr>
          <p:cNvPr id="4" name="Slide Number Placeholder 3"/>
          <p:cNvSpPr>
            <a:spLocks noGrp="1"/>
          </p:cNvSpPr>
          <p:nvPr>
            <p:ph type="sldNum" sz="quarter" idx="5"/>
          </p:nvPr>
        </p:nvSpPr>
        <p:spPr/>
        <p:txBody>
          <a:bodyPr/>
          <a:lstStyle/>
          <a:p>
            <a:fld id="{153BB77B-BA44-41D2-BB91-E9FCE56A12AC}" type="slidenum">
              <a:rPr lang="en-GB" smtClean="0"/>
              <a:t>5</a:t>
            </a:fld>
            <a:endParaRPr lang="en-GB"/>
          </a:p>
        </p:txBody>
      </p:sp>
    </p:spTree>
    <p:extLst>
      <p:ext uri="{BB962C8B-B14F-4D97-AF65-F5344CB8AC3E}">
        <p14:creationId xmlns:p14="http://schemas.microsoft.com/office/powerpoint/2010/main" val="37896137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Objective sets out the broad headings where disclosure is required – further details are provided (see next slides)</a:t>
            </a:r>
          </a:p>
        </p:txBody>
      </p:sp>
      <p:sp>
        <p:nvSpPr>
          <p:cNvPr id="4" name="Slide Number Placeholder 3"/>
          <p:cNvSpPr>
            <a:spLocks noGrp="1"/>
          </p:cNvSpPr>
          <p:nvPr>
            <p:ph type="sldNum" sz="quarter" idx="5"/>
          </p:nvPr>
        </p:nvSpPr>
        <p:spPr/>
        <p:txBody>
          <a:bodyPr/>
          <a:lstStyle/>
          <a:p>
            <a:fld id="{9393259D-7735-4B94-B1D3-62C4513C405F}" type="slidenum">
              <a:rPr lang="en-GB" smtClean="0"/>
              <a:t>41</a:t>
            </a:fld>
            <a:endParaRPr lang="en-GB"/>
          </a:p>
        </p:txBody>
      </p:sp>
    </p:spTree>
    <p:extLst>
      <p:ext uri="{BB962C8B-B14F-4D97-AF65-F5344CB8AC3E}">
        <p14:creationId xmlns:p14="http://schemas.microsoft.com/office/powerpoint/2010/main" val="33048927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See IPSAS 47 for further details, including specific disclosure requirements for revenue without binding arrangements and revenue with binding arrangements.</a:t>
            </a:r>
          </a:p>
        </p:txBody>
      </p:sp>
      <p:sp>
        <p:nvSpPr>
          <p:cNvPr id="4" name="Slide Number Placeholder 3"/>
          <p:cNvSpPr>
            <a:spLocks noGrp="1"/>
          </p:cNvSpPr>
          <p:nvPr>
            <p:ph type="sldNum" sz="quarter" idx="5"/>
          </p:nvPr>
        </p:nvSpPr>
        <p:spPr/>
        <p:txBody>
          <a:bodyPr/>
          <a:lstStyle/>
          <a:p>
            <a:fld id="{9393259D-7735-4B94-B1D3-62C4513C405F}" type="slidenum">
              <a:rPr lang="en-GB" smtClean="0"/>
              <a:t>42</a:t>
            </a:fld>
            <a:endParaRPr lang="en-GB"/>
          </a:p>
        </p:txBody>
      </p:sp>
    </p:spTree>
    <p:extLst>
      <p:ext uri="{BB962C8B-B14F-4D97-AF65-F5344CB8AC3E}">
        <p14:creationId xmlns:p14="http://schemas.microsoft.com/office/powerpoint/2010/main" val="38812750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See IPSAS 47 for further details, including specific disclosure requirements for revenue without binding arrangements and revenue with binding arrangements.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Triggering event refers to the taxable event or equivalent event for other compulsory contributions and levies</a:t>
            </a:r>
          </a:p>
        </p:txBody>
      </p:sp>
      <p:sp>
        <p:nvSpPr>
          <p:cNvPr id="4" name="Slide Number Placeholder 3"/>
          <p:cNvSpPr>
            <a:spLocks noGrp="1"/>
          </p:cNvSpPr>
          <p:nvPr>
            <p:ph type="sldNum" sz="quarter" idx="5"/>
          </p:nvPr>
        </p:nvSpPr>
        <p:spPr/>
        <p:txBody>
          <a:bodyPr/>
          <a:lstStyle/>
          <a:p>
            <a:fld id="{9393259D-7735-4B94-B1D3-62C4513C405F}" type="slidenum">
              <a:rPr lang="en-GB" smtClean="0"/>
              <a:t>43</a:t>
            </a:fld>
            <a:endParaRPr lang="en-GB"/>
          </a:p>
        </p:txBody>
      </p:sp>
    </p:spTree>
    <p:extLst>
      <p:ext uri="{BB962C8B-B14F-4D97-AF65-F5344CB8AC3E}">
        <p14:creationId xmlns:p14="http://schemas.microsoft.com/office/powerpoint/2010/main" val="5438901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For further information on the proposals, visit the IPSASB website. The website includes the Exposure Drafts, At a Glance Summaries and Webcasts to help stakeholders understand and comment on the proposals.</a:t>
            </a:r>
          </a:p>
          <a:p>
            <a:endParaRPr lang="en-GB"/>
          </a:p>
          <a:p>
            <a:r>
              <a:rPr lang="en-GB"/>
              <a:t>ED 70: - https://www.ipsasb.org/publications/exposure-draft-70-revenue-performance-obligations</a:t>
            </a:r>
          </a:p>
          <a:p>
            <a:endParaRPr lang="en-GB"/>
          </a:p>
          <a:p>
            <a:r>
              <a:rPr lang="en-GB"/>
              <a:t>ED 71 - https://www.ipsasb.org/publications/exposure-draft-71-revenue-without-performance-obligations</a:t>
            </a:r>
          </a:p>
        </p:txBody>
      </p:sp>
      <p:sp>
        <p:nvSpPr>
          <p:cNvPr id="4" name="Slide Number Placeholder 3"/>
          <p:cNvSpPr>
            <a:spLocks noGrp="1"/>
          </p:cNvSpPr>
          <p:nvPr>
            <p:ph type="sldNum" sz="quarter" idx="5"/>
          </p:nvPr>
        </p:nvSpPr>
        <p:spPr/>
        <p:txBody>
          <a:bodyPr/>
          <a:lstStyle/>
          <a:p>
            <a:fld id="{153BB77B-BA44-41D2-BB91-E9FCE56A12AC}" type="slidenum">
              <a:rPr lang="en-GB" smtClean="0"/>
              <a:t>44</a:t>
            </a:fld>
            <a:endParaRPr lang="en-GB"/>
          </a:p>
        </p:txBody>
      </p:sp>
    </p:spTree>
    <p:extLst>
      <p:ext uri="{BB962C8B-B14F-4D97-AF65-F5344CB8AC3E}">
        <p14:creationId xmlns:p14="http://schemas.microsoft.com/office/powerpoint/2010/main" val="2112634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a:t>Enforceability is a key feature of the definition (see next slide).</a:t>
            </a:r>
          </a:p>
          <a:p>
            <a:endParaRPr lang="en-GB" i="0"/>
          </a:p>
        </p:txBody>
      </p:sp>
      <p:sp>
        <p:nvSpPr>
          <p:cNvPr id="4" name="Slide Number Placeholder 3"/>
          <p:cNvSpPr>
            <a:spLocks noGrp="1"/>
          </p:cNvSpPr>
          <p:nvPr>
            <p:ph type="sldNum" sz="quarter" idx="5"/>
          </p:nvPr>
        </p:nvSpPr>
        <p:spPr/>
        <p:txBody>
          <a:bodyPr/>
          <a:lstStyle/>
          <a:p>
            <a:fld id="{153BB77B-BA44-41D2-BB91-E9FCE56A12AC}" type="slidenum">
              <a:rPr lang="en-GB" smtClean="0"/>
              <a:t>6</a:t>
            </a:fld>
            <a:endParaRPr lang="en-GB"/>
          </a:p>
        </p:txBody>
      </p:sp>
    </p:spTree>
    <p:extLst>
      <p:ext uri="{BB962C8B-B14F-4D97-AF65-F5344CB8AC3E}">
        <p14:creationId xmlns:p14="http://schemas.microsoft.com/office/powerpoint/2010/main" val="851571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a:t>An arrangement is enforceable by another party if the agreement includes:</a:t>
            </a:r>
          </a:p>
          <a:p>
            <a:pPr marL="171450" indent="-171450">
              <a:buFont typeface="Arial" panose="020B0604020202020204" pitchFamily="34" charset="0"/>
              <a:buChar char="•"/>
            </a:pPr>
            <a:r>
              <a:rPr lang="en-GB" i="0"/>
              <a:t>Distinct rights and obligations for each involved party; and</a:t>
            </a:r>
          </a:p>
          <a:p>
            <a:pPr marL="171450" indent="-171450">
              <a:buFont typeface="Arial" panose="020B0604020202020204" pitchFamily="34" charset="0"/>
              <a:buChar char="•"/>
            </a:pPr>
            <a:r>
              <a:rPr lang="en-GB" i="0"/>
              <a:t>Remedies for non-completion by either party which can be enforced through the identified enforcement mechanisms.</a:t>
            </a:r>
          </a:p>
          <a:p>
            <a:endParaRPr lang="en-GB" i="0"/>
          </a:p>
          <a:p>
            <a:r>
              <a:rPr lang="en-US" sz="1800">
                <a:effectLst/>
                <a:latin typeface="Arial" panose="020B0604020202020204" pitchFamily="34" charset="0"/>
                <a:ea typeface="Calibri" panose="020F0502020204030204" pitchFamily="34" charset="0"/>
              </a:rPr>
              <a:t>In determining whether an arrangement is enforceable, the entity considers the substance rather than the legal form of the arrangement. The assessment of whether an arrangement is enforceable is based on an entity’s </a:t>
            </a:r>
            <a:r>
              <a:rPr lang="en-US" sz="1800" b="1">
                <a:effectLst/>
                <a:latin typeface="Arial" panose="020B0604020202020204" pitchFamily="34" charset="0"/>
                <a:ea typeface="Calibri" panose="020F0502020204030204" pitchFamily="34" charset="0"/>
              </a:rPr>
              <a:t>ability</a:t>
            </a:r>
            <a:r>
              <a:rPr lang="en-US" sz="1800">
                <a:effectLst/>
                <a:latin typeface="Arial" panose="020B0604020202020204" pitchFamily="34" charset="0"/>
                <a:ea typeface="Calibri" panose="020F0502020204030204" pitchFamily="34" charset="0"/>
              </a:rPr>
              <a:t> to enforce the specified terms and conditions of the arrangement and the satisfaction of the other parties’ stated obligations. An entity’s intentions regarding enforcement are not considered in assessing whether the arrangement is enforceable.</a:t>
            </a:r>
          </a:p>
          <a:p>
            <a:endParaRPr lang="en-US" sz="1800" i="0">
              <a:effectLst/>
              <a:latin typeface="Arial" panose="020B0604020202020204" pitchFamily="34" charset="0"/>
            </a:endParaRPr>
          </a:p>
          <a:p>
            <a:r>
              <a:rPr lang="en-US" sz="1800" i="0">
                <a:effectLst/>
                <a:latin typeface="Arial" panose="020B0604020202020204" pitchFamily="34" charset="0"/>
              </a:rPr>
              <a:t>Consider a discussion about the enforceability mechanisms available to participant’s organizations – for example:</a:t>
            </a:r>
          </a:p>
          <a:p>
            <a:r>
              <a:rPr lang="en-US" sz="1800" i="0">
                <a:effectLst/>
                <a:latin typeface="Arial" panose="020B0604020202020204" pitchFamily="34" charset="0"/>
              </a:rPr>
              <a:t>Are the arrangements in the form of contracts or similar agreements?</a:t>
            </a:r>
          </a:p>
          <a:p>
            <a:r>
              <a:rPr lang="en-US" sz="1800" i="0">
                <a:effectLst/>
                <a:latin typeface="Arial" panose="020B0604020202020204" pitchFamily="34" charset="0"/>
              </a:rPr>
              <a:t>Do the arrangements explicitly allow for future funding to be withheld if obligations are not met?</a:t>
            </a:r>
          </a:p>
          <a:p>
            <a:endParaRPr lang="en-US" sz="1800" i="0">
              <a:effectLst/>
              <a:latin typeface="Arial" panose="020B0604020202020204" pitchFamily="34" charset="0"/>
            </a:endParaRPr>
          </a:p>
          <a:p>
            <a:r>
              <a:rPr lang="en-GB" i="0"/>
              <a:t>If delivering the training online, this discussion could be done using chat, break-out rooms or, for small groups, a live discussion. If the </a:t>
            </a:r>
            <a:r>
              <a:rPr lang="en-GB" b="1" i="1"/>
              <a:t>Transfer Expenses</a:t>
            </a:r>
            <a:r>
              <a:rPr lang="en-GB" i="0"/>
              <a:t> session (Module 5) has already been delivered, this discussion can reference the discussions held in that session. Binding arrangements and the emphasis on enforceability are common to both revenue and transfer expenses.</a:t>
            </a:r>
          </a:p>
        </p:txBody>
      </p:sp>
      <p:sp>
        <p:nvSpPr>
          <p:cNvPr id="4" name="Slide Number Placeholder 3"/>
          <p:cNvSpPr>
            <a:spLocks noGrp="1"/>
          </p:cNvSpPr>
          <p:nvPr>
            <p:ph type="sldNum" sz="quarter" idx="5"/>
          </p:nvPr>
        </p:nvSpPr>
        <p:spPr/>
        <p:txBody>
          <a:bodyPr/>
          <a:lstStyle/>
          <a:p>
            <a:fld id="{153BB77B-BA44-41D2-BB91-E9FCE56A12AC}" type="slidenum">
              <a:rPr lang="en-GB" smtClean="0"/>
              <a:t>7</a:t>
            </a:fld>
            <a:endParaRPr lang="en-GB"/>
          </a:p>
        </p:txBody>
      </p:sp>
    </p:spTree>
    <p:extLst>
      <p:ext uri="{BB962C8B-B14F-4D97-AF65-F5344CB8AC3E}">
        <p14:creationId xmlns:p14="http://schemas.microsoft.com/office/powerpoint/2010/main" val="4283523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a:t>For additional examples, refer to the Illustrative Examples in IPSAS 47.</a:t>
            </a:r>
          </a:p>
          <a:p>
            <a:endParaRPr lang="en-GB" i="0"/>
          </a:p>
          <a:p>
            <a:r>
              <a:rPr lang="en-GB" i="0"/>
              <a:t>Consider a discussion about the examples, and other examples from participants. Discuss whether these have binding arrangements or not. Some of the examples here could be either with or without binding arrangements depending on the terms of the transaction. Commercial sales of goods or services will have binding arrangements. If delivering the training online, this discussion could be done using chat, break-out rooms or, for small groups, a live discussion.</a:t>
            </a:r>
          </a:p>
          <a:p>
            <a:endParaRPr lang="en-GB" i="0"/>
          </a:p>
          <a:p>
            <a:r>
              <a:rPr lang="en-GB" i="0"/>
              <a:t>For some entities, revenue transactions may have increased as a result of the COVID-19 pandemic, for example additional grants from higher levels of government, or from international organisations. Consider including this in the discussion.</a:t>
            </a:r>
          </a:p>
        </p:txBody>
      </p:sp>
      <p:sp>
        <p:nvSpPr>
          <p:cNvPr id="4" name="Slide Number Placeholder 3"/>
          <p:cNvSpPr>
            <a:spLocks noGrp="1"/>
          </p:cNvSpPr>
          <p:nvPr>
            <p:ph type="sldNum" sz="quarter" idx="5"/>
          </p:nvPr>
        </p:nvSpPr>
        <p:spPr/>
        <p:txBody>
          <a:bodyPr/>
          <a:lstStyle/>
          <a:p>
            <a:fld id="{153BB77B-BA44-41D2-BB91-E9FCE56A12AC}" type="slidenum">
              <a:rPr lang="en-GB" smtClean="0"/>
              <a:t>8</a:t>
            </a:fld>
            <a:endParaRPr lang="en-GB"/>
          </a:p>
        </p:txBody>
      </p:sp>
    </p:spTree>
    <p:extLst>
      <p:ext uri="{BB962C8B-B14F-4D97-AF65-F5344CB8AC3E}">
        <p14:creationId xmlns:p14="http://schemas.microsoft.com/office/powerpoint/2010/main" val="572997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a:t>Fines are one example of a transfer. Transfers exclude taxation </a:t>
            </a:r>
          </a:p>
          <a:p>
            <a:endParaRPr lang="en-GB" i="0"/>
          </a:p>
          <a:p>
            <a:r>
              <a:rPr lang="en-GB" i="0"/>
              <a:t>Taxes are also revenue without binding arrangements, and are covered in later slides.</a:t>
            </a:r>
          </a:p>
        </p:txBody>
      </p:sp>
      <p:sp>
        <p:nvSpPr>
          <p:cNvPr id="4" name="Slide Number Placeholder 3"/>
          <p:cNvSpPr>
            <a:spLocks noGrp="1"/>
          </p:cNvSpPr>
          <p:nvPr>
            <p:ph type="sldNum" sz="quarter" idx="5"/>
          </p:nvPr>
        </p:nvSpPr>
        <p:spPr/>
        <p:txBody>
          <a:bodyPr/>
          <a:lstStyle/>
          <a:p>
            <a:fld id="{153BB77B-BA44-41D2-BB91-E9FCE56A12AC}" type="slidenum">
              <a:rPr lang="en-GB" smtClean="0"/>
              <a:t>9</a:t>
            </a:fld>
            <a:endParaRPr lang="en-GB"/>
          </a:p>
        </p:txBody>
      </p:sp>
    </p:spTree>
    <p:extLst>
      <p:ext uri="{BB962C8B-B14F-4D97-AF65-F5344CB8AC3E}">
        <p14:creationId xmlns:p14="http://schemas.microsoft.com/office/powerpoint/2010/main" val="2217835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a:t>No </a:t>
            </a:r>
            <a:r>
              <a:rPr lang="en-GB" sz="1200">
                <a:solidFill>
                  <a:schemeClr val="bg1">
                    <a:lumMod val="50000"/>
                  </a:schemeClr>
                </a:solidFill>
                <a:latin typeface="Arial" panose="020B0604020202020204" pitchFamily="34" charset="0"/>
                <a:cs typeface="Arial" panose="020B0604020202020204" pitchFamily="34" charset="0"/>
              </a:rPr>
              <a:t>enforceable </a:t>
            </a:r>
            <a:r>
              <a:rPr lang="en-GB" i="0"/>
              <a:t>rights, no </a:t>
            </a:r>
            <a:r>
              <a:rPr lang="en-GB" sz="1200">
                <a:solidFill>
                  <a:schemeClr val="bg1">
                    <a:lumMod val="50000"/>
                  </a:schemeClr>
                </a:solidFill>
                <a:latin typeface="Arial" panose="020B0604020202020204" pitchFamily="34" charset="0"/>
                <a:cs typeface="Arial" panose="020B0604020202020204" pitchFamily="34" charset="0"/>
              </a:rPr>
              <a:t>enforceable </a:t>
            </a:r>
            <a:r>
              <a:rPr lang="en-GB" i="0"/>
              <a:t>obligations - e.g., a donation, where an entity (aid organization) is not able to enforce payment from a resource provider (donor), and is not required to use the donation in a specific way.</a:t>
            </a:r>
          </a:p>
          <a:p>
            <a:r>
              <a:rPr lang="en-GB" sz="1200">
                <a:solidFill>
                  <a:schemeClr val="bg1">
                    <a:lumMod val="50000"/>
                  </a:schemeClr>
                </a:solidFill>
                <a:latin typeface="Arial" panose="020B0604020202020204" pitchFamily="34" charset="0"/>
                <a:cs typeface="Arial" panose="020B0604020202020204" pitchFamily="34" charset="0"/>
              </a:rPr>
              <a:t>Enforceable r</a:t>
            </a:r>
            <a:r>
              <a:rPr lang="en-GB" i="0"/>
              <a:t>ights but no </a:t>
            </a:r>
            <a:r>
              <a:rPr lang="en-GB" sz="1200">
                <a:solidFill>
                  <a:schemeClr val="bg1">
                    <a:lumMod val="50000"/>
                  </a:schemeClr>
                </a:solidFill>
                <a:latin typeface="Arial" panose="020B0604020202020204" pitchFamily="34" charset="0"/>
                <a:cs typeface="Arial" panose="020B0604020202020204" pitchFamily="34" charset="0"/>
              </a:rPr>
              <a:t>enforceable </a:t>
            </a:r>
            <a:r>
              <a:rPr lang="en-GB" i="0"/>
              <a:t>obligations - e.g., income taxes, where an entity (national government) is able to enforce payment from a taxpayer, but is not required to use the tax revenue to provide specific services to the taxpayer.</a:t>
            </a:r>
          </a:p>
          <a:p>
            <a:r>
              <a:rPr lang="en-GB" sz="1200">
                <a:solidFill>
                  <a:schemeClr val="bg1">
                    <a:lumMod val="50000"/>
                  </a:schemeClr>
                </a:solidFill>
                <a:latin typeface="Arial" panose="020B0604020202020204" pitchFamily="34" charset="0"/>
                <a:cs typeface="Arial" panose="020B0604020202020204" pitchFamily="34" charset="0"/>
              </a:rPr>
              <a:t>Enforceable o</a:t>
            </a:r>
            <a:r>
              <a:rPr lang="en-GB" i="0"/>
              <a:t>bligations but no </a:t>
            </a:r>
            <a:r>
              <a:rPr lang="en-GB" sz="1200">
                <a:solidFill>
                  <a:schemeClr val="bg1">
                    <a:lumMod val="50000"/>
                  </a:schemeClr>
                </a:solidFill>
                <a:latin typeface="Arial" panose="020B0604020202020204" pitchFamily="34" charset="0"/>
                <a:cs typeface="Arial" panose="020B0604020202020204" pitchFamily="34" charset="0"/>
              </a:rPr>
              <a:t>enforceable </a:t>
            </a:r>
            <a:r>
              <a:rPr lang="en-GB" i="0"/>
              <a:t>rights - e.g., an education grant, where an entity (university) is not able to enforce payment from the resource provider (national government), but is required to provide the grant to students that meet predetermined eligibility criteria.</a:t>
            </a:r>
          </a:p>
          <a:p>
            <a:endParaRPr lang="en-GB" i="0"/>
          </a:p>
        </p:txBody>
      </p:sp>
      <p:sp>
        <p:nvSpPr>
          <p:cNvPr id="4" name="Slide Number Placeholder 3"/>
          <p:cNvSpPr>
            <a:spLocks noGrp="1"/>
          </p:cNvSpPr>
          <p:nvPr>
            <p:ph type="sldNum" sz="quarter" idx="5"/>
          </p:nvPr>
        </p:nvSpPr>
        <p:spPr/>
        <p:txBody>
          <a:bodyPr/>
          <a:lstStyle/>
          <a:p>
            <a:fld id="{153BB77B-BA44-41D2-BB91-E9FCE56A12AC}" type="slidenum">
              <a:rPr lang="en-GB" smtClean="0"/>
              <a:t>10</a:t>
            </a:fld>
            <a:endParaRPr lang="en-GB"/>
          </a:p>
        </p:txBody>
      </p:sp>
    </p:spTree>
    <p:extLst>
      <p:ext uri="{BB962C8B-B14F-4D97-AF65-F5344CB8AC3E}">
        <p14:creationId xmlns:p14="http://schemas.microsoft.com/office/powerpoint/2010/main" val="4235757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a:t>Introduction to IPSAS</a:t>
            </a:r>
          </a:p>
          <a:p>
            <a:pPr lvl="1"/>
            <a:r>
              <a:rPr lang="en-US"/>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XRAgGD7-GGI?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48577" y="-1689528"/>
            <a:ext cx="9241154" cy="6930041"/>
          </a:xfrm>
          <a:prstGeom prst="rect">
            <a:avLst/>
          </a:prstGeom>
        </p:spPr>
      </p:pic>
      <p:pic>
        <p:nvPicPr>
          <p:cNvPr id="3" name="Picture 2" descr="4-Revenu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2221" y="1675059"/>
            <a:ext cx="11891705" cy="891808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a:latin typeface="Arial" panose="020B0604020202020204" pitchFamily="34" charset="0"/>
                <a:cs typeface="Arial" panose="020B0604020202020204" pitchFamily="34" charset="0"/>
              </a:rPr>
              <a:t>IMPLEMENTING IPSAS</a:t>
            </a:r>
          </a:p>
          <a:p>
            <a:pPr algn="l"/>
            <a:r>
              <a:rPr lang="en-US" b="1">
                <a:latin typeface="Arial" panose="020B0604020202020204" pitchFamily="34" charset="0"/>
                <a:cs typeface="Arial" panose="020B0604020202020204" pitchFamily="34" charset="0"/>
              </a:rPr>
              <a:t>Revenue</a:t>
            </a:r>
            <a:endParaRPr lang="en-US" b="1" dirty="0">
              <a:latin typeface="Arial" panose="020B0604020202020204" pitchFamily="34" charset="0"/>
              <a:cs typeface="Arial" panose="020B0604020202020204" pitchFamily="34" charset="0"/>
            </a:endParaRPr>
          </a:p>
          <a:p>
            <a:pPr algn="l"/>
            <a:r>
              <a:rPr lang="en-CA" b="1" dirty="0">
                <a:latin typeface="Arial" panose="020B0604020202020204" pitchFamily="34" charset="0"/>
                <a:cs typeface="Arial" panose="020B0604020202020204" pitchFamily="34" charset="0"/>
              </a:rPr>
              <a:t>IPSAS</a:t>
            </a:r>
            <a:r>
              <a:rPr lang="en-CA" b="1" baseline="30000" dirty="0">
                <a:latin typeface="Arial" panose="020B0604020202020204" pitchFamily="34" charset="0"/>
                <a:cs typeface="Arial" panose="020B0604020202020204" pitchFamily="34" charset="0"/>
              </a:rPr>
              <a:t>®</a:t>
            </a:r>
            <a:r>
              <a:rPr lang="en-CA" b="1" dirty="0">
                <a:latin typeface="Arial" panose="020B0604020202020204" pitchFamily="34" charset="0"/>
                <a:cs typeface="Arial" panose="020B0604020202020204" pitchFamily="34" charset="0"/>
              </a:rPr>
              <a:t> 47</a:t>
            </a:r>
            <a:endParaRPr lang="en-US" b="1" dirty="0">
              <a:latin typeface="Arial" panose="020B0604020202020204" pitchFamily="34" charset="0"/>
              <a:cs typeface="Arial" panose="020B0604020202020204" pitchFamily="34" charset="0"/>
            </a:endParaRPr>
          </a:p>
          <a:p>
            <a:pPr algn="l"/>
            <a:endParaRPr lang="en-US" sz="1200" b="1" dirty="0"/>
          </a:p>
        </p:txBody>
      </p:sp>
      <p:sp>
        <p:nvSpPr>
          <p:cNvPr id="2" name="TextBox 1">
            <a:extLst>
              <a:ext uri="{FF2B5EF4-FFF2-40B4-BE49-F238E27FC236}">
                <a16:creationId xmlns:a16="http://schemas.microsoft.com/office/drawing/2014/main" id="{C50FEDD9-A395-2E59-8382-8CF18E67F202}"/>
              </a:ext>
            </a:extLst>
          </p:cNvPr>
          <p:cNvSpPr txBox="1"/>
          <p:nvPr/>
        </p:nvSpPr>
        <p:spPr>
          <a:xfrm>
            <a:off x="7089912" y="5556107"/>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881956"/>
            <a:ext cx="8089900" cy="3554819"/>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Rights and Obligations from Revenue without Binding Arrangements</a:t>
            </a:r>
          </a:p>
          <a:p>
            <a:endParaRPr lang="en-US" sz="2000" b="1">
              <a:solidFill>
                <a:schemeClr val="bg1">
                  <a:lumMod val="50000"/>
                </a:schemeClr>
              </a:solidFill>
              <a:latin typeface="Arial" panose="020B0604020202020204" pitchFamily="34" charset="0"/>
              <a:cs typeface="Arial" panose="020B0604020202020204" pitchFamily="34" charset="0"/>
            </a:endParaRPr>
          </a:p>
          <a:p>
            <a:pPr marL="342900" indent="-342900">
              <a:spcAft>
                <a:spcPts val="1000"/>
              </a:spcAft>
              <a:buFont typeface="Arial" panose="020B0604020202020204" pitchFamily="34" charset="0"/>
              <a:buChar char="•"/>
            </a:pPr>
            <a:r>
              <a:rPr lang="en-GB" sz="2000">
                <a:solidFill>
                  <a:schemeClr val="bg1">
                    <a:lumMod val="50000"/>
                  </a:schemeClr>
                </a:solidFill>
                <a:latin typeface="Arial" panose="020B0604020202020204" pitchFamily="34" charset="0"/>
                <a:cs typeface="Arial" panose="020B0604020202020204" pitchFamily="34" charset="0"/>
              </a:rPr>
              <a:t>An entity’s revenue transaction without a binding arrangement may still confer an enforceable right or enforceable obligation:</a:t>
            </a:r>
          </a:p>
          <a:p>
            <a:pPr marL="800100" lvl="1" indent="-342900">
              <a:spcAft>
                <a:spcPts val="1000"/>
              </a:spcAft>
              <a:buFont typeface="Arial" panose="020B0604020202020204" pitchFamily="34" charset="0"/>
              <a:buChar char="•"/>
            </a:pPr>
            <a:r>
              <a:rPr lang="en-GB" sz="2000">
                <a:solidFill>
                  <a:schemeClr val="bg1">
                    <a:lumMod val="50000"/>
                  </a:schemeClr>
                </a:solidFill>
                <a:latin typeface="Arial" panose="020B0604020202020204" pitchFamily="34" charset="0"/>
                <a:cs typeface="Arial" panose="020B0604020202020204" pitchFamily="34" charset="0"/>
              </a:rPr>
              <a:t>No enforceable right, no enforceable obligation</a:t>
            </a:r>
          </a:p>
          <a:p>
            <a:pPr marL="800100" lvl="1" indent="-342900">
              <a:spcAft>
                <a:spcPts val="1000"/>
              </a:spcAft>
              <a:buFont typeface="Arial" panose="020B0604020202020204" pitchFamily="34" charset="0"/>
              <a:buChar char="•"/>
            </a:pPr>
            <a:r>
              <a:rPr lang="en-GB" sz="2000">
                <a:solidFill>
                  <a:schemeClr val="bg1">
                    <a:lumMod val="50000"/>
                  </a:schemeClr>
                </a:solidFill>
                <a:latin typeface="Arial" panose="020B0604020202020204" pitchFamily="34" charset="0"/>
                <a:cs typeface="Arial" panose="020B0604020202020204" pitchFamily="34" charset="0"/>
              </a:rPr>
              <a:t>Enforceable right (may meet the definition of an asset) but no enforceable obligation</a:t>
            </a:r>
          </a:p>
          <a:p>
            <a:pPr marL="800100" lvl="1" indent="-342900">
              <a:spcAft>
                <a:spcPts val="1000"/>
              </a:spcAft>
              <a:buFont typeface="Arial" panose="020B0604020202020204" pitchFamily="34" charset="0"/>
              <a:buChar char="•"/>
            </a:pPr>
            <a:r>
              <a:rPr lang="en-GB" sz="2000">
                <a:solidFill>
                  <a:schemeClr val="bg1">
                    <a:lumMod val="50000"/>
                  </a:schemeClr>
                </a:solidFill>
                <a:latin typeface="Arial" panose="020B0604020202020204" pitchFamily="34" charset="0"/>
                <a:cs typeface="Arial" panose="020B0604020202020204" pitchFamily="34" charset="0"/>
              </a:rPr>
              <a:t>Enforceable obligation (may meet the definition of a liability) but no enforceable right</a:t>
            </a:r>
          </a:p>
        </p:txBody>
      </p:sp>
    </p:spTree>
    <p:extLst>
      <p:ext uri="{BB962C8B-B14F-4D97-AF65-F5344CB8AC3E}">
        <p14:creationId xmlns:p14="http://schemas.microsoft.com/office/powerpoint/2010/main" val="41465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881956"/>
            <a:ext cx="8089900" cy="707886"/>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Recognition of Revenue without Binding Arrangements</a:t>
            </a:r>
          </a:p>
          <a:p>
            <a:endParaRPr lang="en-US" sz="2000" b="1">
              <a:solidFill>
                <a:schemeClr val="bg1">
                  <a:lumMod val="50000"/>
                </a:schemeClr>
              </a:solidFill>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0BD2C4FA-16F7-E73A-8DDF-D90FD8CF37F3}"/>
              </a:ext>
            </a:extLst>
          </p:cNvPr>
          <p:cNvGraphicFramePr/>
          <p:nvPr>
            <p:extLst>
              <p:ext uri="{D42A27DB-BD31-4B8C-83A1-F6EECF244321}">
                <p14:modId xmlns:p14="http://schemas.microsoft.com/office/powerpoint/2010/main" val="1636497280"/>
              </p:ext>
            </p:extLst>
          </p:nvPr>
        </p:nvGraphicFramePr>
        <p:xfrm>
          <a:off x="533400" y="1397000"/>
          <a:ext cx="7914314" cy="3678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3445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672231"/>
            <a:ext cx="8089900" cy="5242461"/>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Measurement of Revenue without Binding Arrangements</a:t>
            </a:r>
          </a:p>
          <a:p>
            <a:endParaRPr lang="en-US" sz="2000" b="1">
              <a:solidFill>
                <a:schemeClr val="bg1">
                  <a:lumMod val="50000"/>
                </a:schemeClr>
              </a:solidFill>
              <a:latin typeface="Arial" panose="020B0604020202020204" pitchFamily="34" charset="0"/>
              <a:cs typeface="Arial" panose="020B0604020202020204" pitchFamily="34" charset="0"/>
            </a:endParaRPr>
          </a:p>
          <a:p>
            <a:pPr marL="342900" indent="-342900">
              <a:spcAft>
                <a:spcPts val="1000"/>
              </a:spcAft>
              <a:buFont typeface="Arial" panose="020B0604020202020204" pitchFamily="34" charset="0"/>
              <a:buChar char="•"/>
            </a:pPr>
            <a:r>
              <a:rPr lang="en-GB" sz="2000">
                <a:solidFill>
                  <a:schemeClr val="bg1">
                    <a:lumMod val="50000"/>
                  </a:schemeClr>
                </a:solidFill>
                <a:latin typeface="Arial" panose="020B0604020202020204" pitchFamily="34" charset="0"/>
                <a:cs typeface="Arial" panose="020B0604020202020204" pitchFamily="34" charset="0"/>
              </a:rPr>
              <a:t>Revenue is measured at the amount of the increase in the entity’s net assets (e.g., the consideration received or receivable).</a:t>
            </a:r>
          </a:p>
          <a:p>
            <a:pPr marL="800100" lvl="1" indent="-342900">
              <a:spcAft>
                <a:spcPts val="1000"/>
              </a:spcAft>
              <a:buFont typeface="Arial" panose="020B0604020202020204" pitchFamily="34" charset="0"/>
              <a:buChar char="•"/>
            </a:pPr>
            <a:r>
              <a:rPr lang="en-GB">
                <a:solidFill>
                  <a:schemeClr val="bg1">
                    <a:lumMod val="50000"/>
                  </a:schemeClr>
                </a:solidFill>
                <a:latin typeface="Arial" panose="020B0604020202020204" pitchFamily="34" charset="0"/>
                <a:cs typeface="Arial" panose="020B0604020202020204" pitchFamily="34" charset="0"/>
              </a:rPr>
              <a:t>Non-cash consideration is measured at its current value</a:t>
            </a:r>
          </a:p>
          <a:p>
            <a:pPr marL="342900" indent="-342900">
              <a:spcAft>
                <a:spcPts val="1000"/>
              </a:spcAft>
              <a:buFont typeface="Arial" panose="020B0604020202020204" pitchFamily="34" charset="0"/>
              <a:buChar char="•"/>
            </a:pPr>
            <a:r>
              <a:rPr lang="en-GB" sz="2000">
                <a:solidFill>
                  <a:schemeClr val="bg1">
                    <a:lumMod val="50000"/>
                  </a:schemeClr>
                </a:solidFill>
                <a:latin typeface="Arial" panose="020B0604020202020204" pitchFamily="34" charset="0"/>
                <a:cs typeface="Arial" panose="020B0604020202020204" pitchFamily="34" charset="0"/>
              </a:rPr>
              <a:t>After initial recognition, an entity shall subsequently measure:</a:t>
            </a:r>
          </a:p>
          <a:p>
            <a:pPr marL="800100" lvl="1" indent="-342900">
              <a:spcAft>
                <a:spcPts val="1000"/>
              </a:spcAft>
              <a:buFont typeface="Arial" panose="020B0604020202020204" pitchFamily="34" charset="0"/>
              <a:buChar char="•"/>
            </a:pPr>
            <a:r>
              <a:rPr lang="en-GB">
                <a:solidFill>
                  <a:schemeClr val="bg1">
                    <a:lumMod val="50000"/>
                  </a:schemeClr>
                </a:solidFill>
                <a:latin typeface="Arial" panose="020B0604020202020204" pitchFamily="34" charset="0"/>
                <a:cs typeface="Arial" panose="020B0604020202020204" pitchFamily="34" charset="0"/>
              </a:rPr>
              <a:t>A receivable asset:</a:t>
            </a:r>
          </a:p>
          <a:p>
            <a:pPr marL="1257300" lvl="2" indent="-342900">
              <a:spcAft>
                <a:spcPts val="1000"/>
              </a:spcAft>
              <a:buFont typeface="Arial" panose="020B0604020202020204" pitchFamily="34" charset="0"/>
              <a:buChar char="•"/>
            </a:pPr>
            <a:r>
              <a:rPr lang="en-GB">
                <a:solidFill>
                  <a:schemeClr val="bg1">
                    <a:lumMod val="50000"/>
                  </a:schemeClr>
                </a:solidFill>
                <a:latin typeface="Arial" panose="020B0604020202020204" pitchFamily="34" charset="0"/>
                <a:cs typeface="Arial" panose="020B0604020202020204" pitchFamily="34" charset="0"/>
              </a:rPr>
              <a:t>Within the scope of IPSAS 41 as a financial asset; or</a:t>
            </a:r>
          </a:p>
          <a:p>
            <a:pPr marL="1257300" lvl="2" indent="-342900">
              <a:spcAft>
                <a:spcPts val="1000"/>
              </a:spcAft>
              <a:buFont typeface="Arial" panose="020B0604020202020204" pitchFamily="34" charset="0"/>
              <a:buChar char="•"/>
            </a:pPr>
            <a:r>
              <a:rPr lang="en-GB">
                <a:solidFill>
                  <a:schemeClr val="bg1">
                    <a:lumMod val="50000"/>
                  </a:schemeClr>
                </a:solidFill>
                <a:latin typeface="Arial" panose="020B0604020202020204" pitchFamily="34" charset="0"/>
                <a:cs typeface="Arial" panose="020B0604020202020204" pitchFamily="34" charset="0"/>
              </a:rPr>
              <a:t>Not within the scope of IPSAS 41 on the same basis as a financial asset, by analogy.</a:t>
            </a:r>
          </a:p>
          <a:p>
            <a:pPr marL="800100" lvl="1" indent="-342900">
              <a:spcAft>
                <a:spcPts val="1000"/>
              </a:spcAft>
              <a:buFont typeface="Arial" panose="020B0604020202020204" pitchFamily="34" charset="0"/>
              <a:buChar char="•"/>
            </a:pPr>
            <a:r>
              <a:rPr lang="en-GB">
                <a:solidFill>
                  <a:schemeClr val="bg1">
                    <a:lumMod val="50000"/>
                  </a:schemeClr>
                </a:solidFill>
                <a:latin typeface="Arial" panose="020B0604020202020204" pitchFamily="34" charset="0"/>
                <a:cs typeface="Arial" panose="020B0604020202020204" pitchFamily="34" charset="0"/>
              </a:rPr>
              <a:t>All other assets as prescribed by the applicable IPSAS</a:t>
            </a:r>
          </a:p>
          <a:p>
            <a:pPr marL="342900" indent="-342900">
              <a:spcAft>
                <a:spcPts val="1000"/>
              </a:spcAft>
              <a:buFont typeface="Arial" panose="020B0604020202020204" pitchFamily="34" charset="0"/>
              <a:buChar char="•"/>
            </a:pPr>
            <a:r>
              <a:rPr lang="en-GB" sz="2000">
                <a:solidFill>
                  <a:schemeClr val="bg1">
                    <a:lumMod val="50000"/>
                  </a:schemeClr>
                </a:solidFill>
                <a:latin typeface="Arial" panose="020B0604020202020204" pitchFamily="34" charset="0"/>
                <a:cs typeface="Arial" panose="020B0604020202020204" pitchFamily="34" charset="0"/>
              </a:rPr>
              <a:t>Liabilities measured in accordance with IPSAS 19, limited to value of associated asset</a:t>
            </a:r>
          </a:p>
          <a:p>
            <a:pPr marL="342900" indent="-342900">
              <a:spcAft>
                <a:spcPts val="1000"/>
              </a:spcAft>
              <a:buFont typeface="Arial" panose="020B0604020202020204" pitchFamily="34" charset="0"/>
              <a:buChar char="•"/>
            </a:pPr>
            <a:endParaRPr lang="en-GB" sz="200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6914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352338" y="638675"/>
            <a:ext cx="8422546" cy="4785926"/>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Definitions – Taxes</a:t>
            </a:r>
          </a:p>
          <a:p>
            <a:endParaRPr lang="en-US" sz="2000" b="1">
              <a:solidFill>
                <a:schemeClr val="bg1">
                  <a:lumMod val="50000"/>
                </a:schemeClr>
              </a:solidFill>
              <a:latin typeface="Arial" panose="020B0604020202020204" pitchFamily="34" charset="0"/>
              <a:cs typeface="Arial" panose="020B0604020202020204" pitchFamily="34" charset="0"/>
            </a:endParaRPr>
          </a:p>
          <a:p>
            <a:pPr marL="342900" indent="-342900">
              <a:spcAft>
                <a:spcPts val="1000"/>
              </a:spcAft>
              <a:buFont typeface="Arial" panose="020B0604020202020204" pitchFamily="34" charset="0"/>
              <a:buChar char="•"/>
            </a:pPr>
            <a:r>
              <a:rPr lang="en-GB" sz="2000" b="1">
                <a:solidFill>
                  <a:schemeClr val="bg1">
                    <a:lumMod val="50000"/>
                  </a:schemeClr>
                </a:solidFill>
                <a:latin typeface="Arial" panose="020B0604020202020204" pitchFamily="34" charset="0"/>
                <a:cs typeface="Arial" panose="020B0604020202020204" pitchFamily="34" charset="0"/>
              </a:rPr>
              <a:t>Taxes</a:t>
            </a:r>
            <a:r>
              <a:rPr lang="en-GB" sz="2000">
                <a:solidFill>
                  <a:schemeClr val="bg1">
                    <a:lumMod val="50000"/>
                  </a:schemeClr>
                </a:solidFill>
                <a:latin typeface="Arial" panose="020B0604020202020204" pitchFamily="34" charset="0"/>
                <a:cs typeface="Arial" panose="020B0604020202020204" pitchFamily="34" charset="0"/>
              </a:rPr>
              <a:t> are economic benefits or service potential compulsorily paid or payable to the entity, in accordance with laws and/or regulations, established to provide revenue to the government. Taxes do not include fines or other penalties imposed for breaches of laws and/or regulations.</a:t>
            </a:r>
          </a:p>
          <a:p>
            <a:pPr marL="342900" indent="-342900">
              <a:spcAft>
                <a:spcPts val="1000"/>
              </a:spcAft>
              <a:buFont typeface="Arial" panose="020B0604020202020204" pitchFamily="34" charset="0"/>
              <a:buChar char="•"/>
            </a:pPr>
            <a:r>
              <a:rPr lang="en-GB" sz="2000">
                <a:solidFill>
                  <a:schemeClr val="bg1">
                    <a:lumMod val="50000"/>
                  </a:schemeClr>
                </a:solidFill>
                <a:latin typeface="Arial" panose="020B0604020202020204" pitchFamily="34" charset="0"/>
                <a:cs typeface="Arial" panose="020B0604020202020204" pitchFamily="34" charset="0"/>
              </a:rPr>
              <a:t>The </a:t>
            </a:r>
            <a:r>
              <a:rPr lang="en-GB" sz="2000" b="1">
                <a:solidFill>
                  <a:schemeClr val="bg1">
                    <a:lumMod val="50000"/>
                  </a:schemeClr>
                </a:solidFill>
                <a:latin typeface="Arial" panose="020B0604020202020204" pitchFamily="34" charset="0"/>
                <a:cs typeface="Arial" panose="020B0604020202020204" pitchFamily="34" charset="0"/>
              </a:rPr>
              <a:t>taxable event </a:t>
            </a:r>
            <a:r>
              <a:rPr lang="en-GB" sz="2000">
                <a:solidFill>
                  <a:schemeClr val="bg1">
                    <a:lumMod val="50000"/>
                  </a:schemeClr>
                </a:solidFill>
                <a:latin typeface="Arial" panose="020B0604020202020204" pitchFamily="34" charset="0"/>
                <a:cs typeface="Arial" panose="020B0604020202020204" pitchFamily="34" charset="0"/>
              </a:rPr>
              <a:t>is the event that the government, legislature, or other authority has determined will be subject to taxation.</a:t>
            </a:r>
          </a:p>
          <a:p>
            <a:pPr marL="342900" indent="-342900">
              <a:spcAft>
                <a:spcPts val="1000"/>
              </a:spcAft>
              <a:buFont typeface="Arial" panose="020B0604020202020204" pitchFamily="34" charset="0"/>
              <a:buChar char="•"/>
            </a:pPr>
            <a:r>
              <a:rPr lang="en-GB" sz="2000" b="1">
                <a:solidFill>
                  <a:schemeClr val="bg1">
                    <a:lumMod val="50000"/>
                  </a:schemeClr>
                </a:solidFill>
                <a:latin typeface="Arial" panose="020B0604020202020204" pitchFamily="34" charset="0"/>
                <a:cs typeface="Arial" panose="020B0604020202020204" pitchFamily="34" charset="0"/>
              </a:rPr>
              <a:t>Expenses paid through the tax system </a:t>
            </a:r>
            <a:r>
              <a:rPr lang="en-GB" sz="2000">
                <a:solidFill>
                  <a:schemeClr val="bg1">
                    <a:lumMod val="50000"/>
                  </a:schemeClr>
                </a:solidFill>
                <a:latin typeface="Arial" panose="020B0604020202020204" pitchFamily="34" charset="0"/>
                <a:cs typeface="Arial" panose="020B0604020202020204" pitchFamily="34" charset="0"/>
              </a:rPr>
              <a:t>are amounts that are available to beneficiaries regardless of whether or not they pay taxes.</a:t>
            </a:r>
          </a:p>
          <a:p>
            <a:pPr marL="342900" indent="-342900">
              <a:spcAft>
                <a:spcPts val="1000"/>
              </a:spcAft>
              <a:buFont typeface="Arial" panose="020B0604020202020204" pitchFamily="34" charset="0"/>
              <a:buChar char="•"/>
            </a:pPr>
            <a:r>
              <a:rPr lang="en-GB" sz="2000" b="1">
                <a:solidFill>
                  <a:schemeClr val="bg1">
                    <a:lumMod val="50000"/>
                  </a:schemeClr>
                </a:solidFill>
                <a:latin typeface="Arial" panose="020B0604020202020204" pitchFamily="34" charset="0"/>
                <a:cs typeface="Arial" panose="020B0604020202020204" pitchFamily="34" charset="0"/>
              </a:rPr>
              <a:t>Tax expenditures</a:t>
            </a:r>
            <a:r>
              <a:rPr lang="en-GB" sz="2000">
                <a:solidFill>
                  <a:schemeClr val="bg1">
                    <a:lumMod val="50000"/>
                  </a:schemeClr>
                </a:solidFill>
                <a:latin typeface="Arial" panose="020B0604020202020204" pitchFamily="34" charset="0"/>
                <a:cs typeface="Arial" panose="020B0604020202020204" pitchFamily="34" charset="0"/>
              </a:rPr>
              <a:t> are preferential provisions of the tax law that provide certain taxpayers with concessions that are not available to others.</a:t>
            </a:r>
          </a:p>
        </p:txBody>
      </p:sp>
    </p:spTree>
    <p:extLst>
      <p:ext uri="{BB962C8B-B14F-4D97-AF65-F5344CB8AC3E}">
        <p14:creationId xmlns:p14="http://schemas.microsoft.com/office/powerpoint/2010/main" val="3645925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881956"/>
            <a:ext cx="8089900" cy="5509200"/>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Accounting for Taxes</a:t>
            </a:r>
          </a:p>
          <a:p>
            <a:endParaRPr lang="en-US" sz="2000" b="1">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a:solidFill>
                  <a:srgbClr val="000000">
                    <a:lumMod val="65000"/>
                    <a:lumOff val="35000"/>
                  </a:srgbClr>
                </a:solidFill>
                <a:latin typeface="Arial" pitchFamily="34" charset="0"/>
                <a:ea typeface="ＭＳ Ｐゴシック" charset="0"/>
                <a:cs typeface="Arial" pitchFamily="34" charset="0"/>
              </a:rPr>
              <a:t>Entity that imposes taxes recognizes the assets when:</a:t>
            </a:r>
          </a:p>
          <a:p>
            <a:pPr marL="694944" lvl="1" indent="-347472" defTabSz="914400" fontAlgn="base">
              <a:spcBef>
                <a:spcPts val="776"/>
              </a:spcBef>
              <a:spcAft>
                <a:spcPct val="0"/>
              </a:spcAft>
              <a:buFontTx/>
              <a:buChar char="–"/>
            </a:pPr>
            <a:r>
              <a:rPr lang="en-US" kern="0">
                <a:solidFill>
                  <a:srgbClr val="000000">
                    <a:lumMod val="65000"/>
                    <a:lumOff val="35000"/>
                  </a:srgbClr>
                </a:solidFill>
                <a:latin typeface="Arial" pitchFamily="34" charset="0"/>
                <a:ea typeface="ＭＳ Ｐゴシック" charset="0"/>
                <a:cs typeface="Arial" pitchFamily="34" charset="0"/>
              </a:rPr>
              <a:t>Taxable event occurs; and </a:t>
            </a:r>
          </a:p>
          <a:p>
            <a:pPr marL="694944" lvl="1" indent="-347472" defTabSz="914400" fontAlgn="base">
              <a:spcBef>
                <a:spcPts val="776"/>
              </a:spcBef>
              <a:spcAft>
                <a:spcPct val="0"/>
              </a:spcAft>
              <a:buFontTx/>
              <a:buChar char="–"/>
            </a:pPr>
            <a:r>
              <a:rPr lang="en-US" kern="0">
                <a:solidFill>
                  <a:srgbClr val="000000">
                    <a:lumMod val="65000"/>
                    <a:lumOff val="35000"/>
                  </a:srgbClr>
                </a:solidFill>
                <a:latin typeface="Arial" pitchFamily="34" charset="0"/>
                <a:ea typeface="ＭＳ Ｐゴシック" charset="0"/>
                <a:cs typeface="Arial" pitchFamily="34" charset="0"/>
              </a:rPr>
              <a:t>Recognition criteria satisfied</a:t>
            </a:r>
          </a:p>
          <a:p>
            <a:pPr marL="342900" lvl="0" indent="-342900" defTabSz="914400" fontAlgn="base">
              <a:spcBef>
                <a:spcPts val="776"/>
              </a:spcBef>
              <a:spcAft>
                <a:spcPct val="0"/>
              </a:spcAft>
              <a:buFontTx/>
              <a:buChar char="•"/>
            </a:pPr>
            <a:r>
              <a:rPr lang="en-US" sz="2000" kern="0">
                <a:solidFill>
                  <a:srgbClr val="000000">
                    <a:lumMod val="65000"/>
                    <a:lumOff val="35000"/>
                  </a:srgbClr>
                </a:solidFill>
                <a:latin typeface="Arial" pitchFamily="34" charset="0"/>
                <a:ea typeface="ＭＳ Ｐゴシック" charset="0"/>
                <a:cs typeface="Arial" pitchFamily="34" charset="0"/>
              </a:rPr>
              <a:t>Taxable event – event subject to taxation</a:t>
            </a:r>
          </a:p>
          <a:p>
            <a:pPr marL="342900" lvl="0" indent="-342900" defTabSz="914400" fontAlgn="base">
              <a:spcBef>
                <a:spcPts val="776"/>
              </a:spcBef>
              <a:spcAft>
                <a:spcPct val="0"/>
              </a:spcAft>
              <a:buFontTx/>
              <a:buChar char="•"/>
            </a:pPr>
            <a:r>
              <a:rPr lang="en-US" sz="2000" kern="0">
                <a:solidFill>
                  <a:srgbClr val="000000">
                    <a:lumMod val="65000"/>
                    <a:lumOff val="35000"/>
                  </a:srgbClr>
                </a:solidFill>
                <a:latin typeface="Arial" pitchFamily="34" charset="0"/>
                <a:ea typeface="ＭＳ Ｐゴシック" charset="0"/>
                <a:cs typeface="Arial" pitchFamily="34" charset="0"/>
              </a:rPr>
              <a:t>Assets measured at </a:t>
            </a:r>
            <a:r>
              <a:rPr lang="en-GB" sz="2000" kern="0">
                <a:solidFill>
                  <a:srgbClr val="000000">
                    <a:lumMod val="65000"/>
                    <a:lumOff val="35000"/>
                  </a:srgbClr>
                </a:solidFill>
                <a:latin typeface="Arial" pitchFamily="34" charset="0"/>
                <a:ea typeface="ＭＳ Ｐゴシック" charset="0"/>
                <a:cs typeface="Arial" pitchFamily="34" charset="0"/>
              </a:rPr>
              <a:t>the consideration received or receivable (same as for other revenue without binding arrangements) </a:t>
            </a:r>
            <a:r>
              <a:rPr lang="en-US" sz="2000" kern="0">
                <a:solidFill>
                  <a:srgbClr val="000000">
                    <a:lumMod val="65000"/>
                    <a:lumOff val="35000"/>
                  </a:srgbClr>
                </a:solidFill>
                <a:latin typeface="Arial" pitchFamily="34" charset="0"/>
                <a:ea typeface="ＭＳ Ｐゴシック" charset="0"/>
                <a:cs typeface="Arial" pitchFamily="34" charset="0"/>
              </a:rPr>
              <a:t>taking into account:</a:t>
            </a:r>
          </a:p>
          <a:p>
            <a:pPr marL="694944" lvl="1" indent="-347472" defTabSz="914400" fontAlgn="base">
              <a:spcBef>
                <a:spcPts val="776"/>
              </a:spcBef>
              <a:spcAft>
                <a:spcPct val="0"/>
              </a:spcAft>
              <a:buFontTx/>
              <a:buChar char="–"/>
            </a:pPr>
            <a:r>
              <a:rPr lang="en-US" kern="0">
                <a:solidFill>
                  <a:srgbClr val="000000">
                    <a:lumMod val="65000"/>
                    <a:lumOff val="35000"/>
                  </a:srgbClr>
                </a:solidFill>
                <a:latin typeface="Arial" pitchFamily="34" charset="0"/>
                <a:ea typeface="ＭＳ Ｐゴシック" charset="0"/>
                <a:cs typeface="Arial" pitchFamily="34" charset="0"/>
              </a:rPr>
              <a:t>Probability resources will flow; and</a:t>
            </a:r>
          </a:p>
          <a:p>
            <a:pPr marL="694944" lvl="1" indent="-347472" defTabSz="914400" fontAlgn="base">
              <a:spcBef>
                <a:spcPts val="776"/>
              </a:spcBef>
              <a:spcAft>
                <a:spcPct val="0"/>
              </a:spcAft>
              <a:buFontTx/>
              <a:buChar char="–"/>
            </a:pPr>
            <a:r>
              <a:rPr lang="en-US" kern="0">
                <a:solidFill>
                  <a:srgbClr val="000000">
                    <a:lumMod val="65000"/>
                    <a:lumOff val="35000"/>
                  </a:srgbClr>
                </a:solidFill>
                <a:latin typeface="Arial" pitchFamily="34" charset="0"/>
                <a:ea typeface="ＭＳ Ｐゴシック" charset="0"/>
                <a:cs typeface="Arial" pitchFamily="34" charset="0"/>
              </a:rPr>
              <a:t>Current value of resulting assets</a:t>
            </a:r>
          </a:p>
          <a:p>
            <a:pPr marL="342900" lvl="0" indent="-342900" defTabSz="914400" fontAlgn="base">
              <a:spcBef>
                <a:spcPts val="776"/>
              </a:spcBef>
              <a:spcAft>
                <a:spcPct val="0"/>
              </a:spcAft>
              <a:buFontTx/>
              <a:buChar char="•"/>
            </a:pPr>
            <a:r>
              <a:rPr lang="en-US" sz="2000" kern="0">
                <a:solidFill>
                  <a:srgbClr val="000000">
                    <a:lumMod val="65000"/>
                    <a:lumOff val="35000"/>
                  </a:srgbClr>
                </a:solidFill>
                <a:latin typeface="Arial" pitchFamily="34" charset="0"/>
                <a:ea typeface="ＭＳ Ｐゴシック" charset="0"/>
                <a:cs typeface="Arial" pitchFamily="34" charset="0"/>
              </a:rPr>
              <a:t>Revisions accounted for in current period</a:t>
            </a:r>
          </a:p>
          <a:p>
            <a:endParaRPr lang="en-US" sz="2000" b="1">
              <a:solidFill>
                <a:schemeClr val="bg1">
                  <a:lumMod val="50000"/>
                </a:schemeClr>
              </a:solidFill>
              <a:latin typeface="Arial" panose="020B0604020202020204" pitchFamily="34" charset="0"/>
              <a:cs typeface="Arial" panose="020B0604020202020204" pitchFamily="34" charset="0"/>
            </a:endParaRPr>
          </a:p>
          <a:p>
            <a:pPr marL="347472" lvl="1" defTabSz="914400" fontAlgn="base">
              <a:spcBef>
                <a:spcPts val="776"/>
              </a:spcBef>
              <a:spcAft>
                <a:spcPct val="0"/>
              </a:spcAft>
            </a:pPr>
            <a:endParaRPr lang="en-US" sz="2000" kern="0">
              <a:solidFill>
                <a:srgbClr val="000000">
                  <a:lumMod val="65000"/>
                  <a:lumOff val="35000"/>
                </a:srgbClr>
              </a:solidFill>
              <a:latin typeface="Arial"/>
              <a:ea typeface="ＭＳ Ｐゴシック" charset="0"/>
            </a:endParaRPr>
          </a:p>
          <a:p>
            <a:endParaRPr lang="en-US" sz="200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954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881956"/>
            <a:ext cx="8089900" cy="3888244"/>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Illustrative Example</a:t>
            </a:r>
          </a:p>
          <a:p>
            <a:endParaRPr lang="en-US" sz="2000" b="1">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a:solidFill>
                  <a:srgbClr val="000000">
                    <a:lumMod val="65000"/>
                    <a:lumOff val="35000"/>
                  </a:srgbClr>
                </a:solidFill>
                <a:latin typeface="Arial" pitchFamily="34" charset="0"/>
                <a:ea typeface="ＭＳ Ｐゴシック" charset="0"/>
                <a:cs typeface="Arial" pitchFamily="34" charset="0"/>
              </a:rPr>
              <a:t>A national government levies a tax on the income of individuals. The fiscal period of the government and the tax year end is December 31. Taxpayers have until April 30 of the following year to file their tax return, and until June 30 to pay any outstanding taxes.</a:t>
            </a:r>
          </a:p>
          <a:p>
            <a:pPr marL="366713" lvl="1" defTabSz="914400" fontAlgn="base">
              <a:spcBef>
                <a:spcPts val="1200"/>
              </a:spcBef>
              <a:spcAft>
                <a:spcPts val="1200"/>
              </a:spcAft>
              <a:defRPr/>
            </a:pPr>
            <a:endParaRPr lang="en-US" sz="2000" i="1" kern="0">
              <a:solidFill>
                <a:srgbClr val="000000">
                  <a:lumMod val="65000"/>
                  <a:lumOff val="35000"/>
                </a:srgbClr>
              </a:solidFill>
              <a:latin typeface="Arial" pitchFamily="34" charset="0"/>
              <a:ea typeface="ＭＳ Ｐゴシック" charset="0"/>
              <a:cs typeface="Arial" pitchFamily="34" charset="0"/>
            </a:endParaRPr>
          </a:p>
          <a:p>
            <a:pPr marL="366713" lvl="1" defTabSz="914400" fontAlgn="base">
              <a:spcBef>
                <a:spcPts val="1200"/>
              </a:spcBef>
              <a:spcAft>
                <a:spcPts val="1200"/>
              </a:spcAft>
              <a:defRPr/>
            </a:pPr>
            <a:r>
              <a:rPr lang="en-US" i="1" kern="0">
                <a:solidFill>
                  <a:srgbClr val="000000">
                    <a:lumMod val="65000"/>
                    <a:lumOff val="35000"/>
                  </a:srgbClr>
                </a:solidFill>
                <a:latin typeface="Arial" pitchFamily="34" charset="0"/>
                <a:ea typeface="ＭＳ Ｐゴシック" charset="0"/>
                <a:cs typeface="Arial" pitchFamily="34" charset="0"/>
              </a:rPr>
              <a:t>Does the national government recognize an asset and revenue at the fiscal period end? Explain?</a:t>
            </a:r>
          </a:p>
          <a:p>
            <a:endParaRPr lang="en-US" sz="200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4038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881956"/>
            <a:ext cx="8089900" cy="3375283"/>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Other Tax Accounting Issues</a:t>
            </a:r>
          </a:p>
          <a:p>
            <a:endParaRPr lang="en-US" sz="2000" b="1">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a:solidFill>
                  <a:srgbClr val="000000">
                    <a:lumMod val="65000"/>
                    <a:lumOff val="35000"/>
                  </a:srgbClr>
                </a:solidFill>
                <a:latin typeface="Arial" pitchFamily="34" charset="0"/>
                <a:ea typeface="ＭＳ Ｐゴシック" charset="0"/>
                <a:cs typeface="Arial" pitchFamily="34" charset="0"/>
              </a:rPr>
              <a:t>Resources received prior to the taxable event are recognized as advance receipts of taxes</a:t>
            </a:r>
          </a:p>
          <a:p>
            <a:pPr marL="342900" lvl="0" indent="-342900" defTabSz="914400" fontAlgn="base">
              <a:spcBef>
                <a:spcPts val="776"/>
              </a:spcBef>
              <a:spcAft>
                <a:spcPct val="0"/>
              </a:spcAft>
              <a:buFontTx/>
              <a:buChar char="•"/>
            </a:pPr>
            <a:r>
              <a:rPr lang="en-US" sz="2000" kern="0">
                <a:solidFill>
                  <a:srgbClr val="000000">
                    <a:lumMod val="65000"/>
                    <a:lumOff val="35000"/>
                  </a:srgbClr>
                </a:solidFill>
                <a:latin typeface="Arial" pitchFamily="34" charset="0"/>
                <a:ea typeface="ＭＳ Ｐゴシック" charset="0"/>
                <a:cs typeface="Arial" pitchFamily="34" charset="0"/>
              </a:rPr>
              <a:t>Taxation revenue is the gross amount:</a:t>
            </a:r>
          </a:p>
          <a:p>
            <a:pPr marL="694944" lvl="1" indent="-347472" defTabSz="914400" fontAlgn="base">
              <a:spcBef>
                <a:spcPts val="776"/>
              </a:spcBef>
              <a:spcAft>
                <a:spcPct val="0"/>
              </a:spcAft>
              <a:buFontTx/>
              <a:buChar char="–"/>
            </a:pPr>
            <a:r>
              <a:rPr lang="en-US" kern="0">
                <a:solidFill>
                  <a:srgbClr val="000000">
                    <a:lumMod val="65000"/>
                    <a:lumOff val="35000"/>
                  </a:srgbClr>
                </a:solidFill>
                <a:latin typeface="Arial" pitchFamily="34" charset="0"/>
                <a:ea typeface="ＭＳ Ｐゴシック" charset="0"/>
                <a:cs typeface="Arial" pitchFamily="34" charset="0"/>
              </a:rPr>
              <a:t>Not reduced for expenses paid through the tax system</a:t>
            </a:r>
          </a:p>
          <a:p>
            <a:pPr marL="694944" lvl="1" indent="-347472" defTabSz="914400" fontAlgn="base">
              <a:spcBef>
                <a:spcPts val="776"/>
              </a:spcBef>
              <a:spcAft>
                <a:spcPct val="0"/>
              </a:spcAft>
              <a:buFontTx/>
              <a:buChar char="–"/>
            </a:pPr>
            <a:r>
              <a:rPr lang="en-US" kern="0">
                <a:solidFill>
                  <a:srgbClr val="000000">
                    <a:lumMod val="65000"/>
                    <a:lumOff val="35000"/>
                  </a:srgbClr>
                </a:solidFill>
                <a:latin typeface="Arial" pitchFamily="34" charset="0"/>
                <a:ea typeface="ＭＳ Ｐゴシック" charset="0"/>
                <a:cs typeface="Arial" pitchFamily="34" charset="0"/>
              </a:rPr>
              <a:t>Not grossed up for tax expenditures</a:t>
            </a:r>
          </a:p>
          <a:p>
            <a:pPr marL="342900" lvl="0" indent="-342900" defTabSz="914400" fontAlgn="base">
              <a:spcBef>
                <a:spcPts val="776"/>
              </a:spcBef>
              <a:spcAft>
                <a:spcPct val="0"/>
              </a:spcAft>
              <a:buFontTx/>
              <a:buChar char="•"/>
            </a:pPr>
            <a:r>
              <a:rPr lang="en-US" sz="2000" kern="0">
                <a:solidFill>
                  <a:srgbClr val="000000">
                    <a:lumMod val="65000"/>
                    <a:lumOff val="35000"/>
                  </a:srgbClr>
                </a:solidFill>
                <a:latin typeface="Arial" pitchFamily="34" charset="0"/>
                <a:ea typeface="ＭＳ Ｐゴシック" charset="0"/>
                <a:cs typeface="Arial" pitchFamily="34" charset="0"/>
              </a:rPr>
              <a:t>Taxes levied for specific purposes</a:t>
            </a:r>
          </a:p>
          <a:p>
            <a:endParaRPr lang="en-US" sz="200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8070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881956"/>
            <a:ext cx="8089900" cy="4196020"/>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Tax Expenditures / Expenses Paid Through the Tax System</a:t>
            </a:r>
          </a:p>
          <a:p>
            <a:endParaRPr lang="en-US" sz="2000" b="1">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a:solidFill>
                  <a:srgbClr val="000000">
                    <a:lumMod val="65000"/>
                    <a:lumOff val="35000"/>
                  </a:srgbClr>
                </a:solidFill>
                <a:latin typeface="Arial" pitchFamily="34" charset="0"/>
                <a:ea typeface="ＭＳ Ｐゴシック" charset="0"/>
                <a:cs typeface="Arial" pitchFamily="34" charset="0"/>
              </a:rPr>
              <a:t>A national government permits individual taxpayers who are homeowners to deduct mortgage interest and property taxes from their gross income when calculating tax-assessable income. The policy has been adopted to encourage home ownership</a:t>
            </a:r>
          </a:p>
          <a:p>
            <a:pPr lvl="0" defTabSz="914400" fontAlgn="base">
              <a:spcBef>
                <a:spcPts val="776"/>
              </a:spcBef>
              <a:spcAft>
                <a:spcPct val="0"/>
              </a:spcAft>
              <a:defRPr/>
            </a:pPr>
            <a:endParaRPr lang="en-US" sz="2000" kern="0">
              <a:solidFill>
                <a:srgbClr val="000000">
                  <a:lumMod val="65000"/>
                  <a:lumOff val="35000"/>
                </a:srgbClr>
              </a:solidFill>
              <a:latin typeface="Arial" pitchFamily="34" charset="0"/>
              <a:ea typeface="ＭＳ Ｐゴシック" charset="0"/>
              <a:cs typeface="Arial" pitchFamily="34" charset="0"/>
            </a:endParaRPr>
          </a:p>
          <a:p>
            <a:pPr marL="514350" lvl="0" indent="-514350" defTabSz="914400" fontAlgn="base">
              <a:spcBef>
                <a:spcPts val="776"/>
              </a:spcBef>
              <a:spcAft>
                <a:spcPct val="0"/>
              </a:spcAft>
              <a:buFont typeface="+mj-lt"/>
              <a:buAutoNum type="arabicPeriod"/>
              <a:defRPr/>
            </a:pPr>
            <a:r>
              <a:rPr lang="en-US" sz="2000" kern="0">
                <a:solidFill>
                  <a:srgbClr val="000000">
                    <a:lumMod val="65000"/>
                    <a:lumOff val="35000"/>
                  </a:srgbClr>
                </a:solidFill>
                <a:latin typeface="Arial" pitchFamily="34" charset="0"/>
                <a:ea typeface="ＭＳ Ｐゴシック" charset="0"/>
                <a:cs typeface="Arial" pitchFamily="34" charset="0"/>
              </a:rPr>
              <a:t>Is the deduction a tax expenditure or an expense paid through the tax system? Explain </a:t>
            </a:r>
          </a:p>
          <a:p>
            <a:pPr marL="514350" lvl="0" indent="-514350" defTabSz="914400" fontAlgn="base">
              <a:spcBef>
                <a:spcPts val="776"/>
              </a:spcBef>
              <a:spcAft>
                <a:spcPct val="0"/>
              </a:spcAft>
              <a:buFont typeface="+mj-lt"/>
              <a:buAutoNum type="arabicPeriod"/>
              <a:defRPr/>
            </a:pPr>
            <a:r>
              <a:rPr lang="en-US" sz="2000" kern="0">
                <a:solidFill>
                  <a:srgbClr val="000000">
                    <a:lumMod val="65000"/>
                    <a:lumOff val="35000"/>
                  </a:srgbClr>
                </a:solidFill>
                <a:latin typeface="Arial" pitchFamily="34" charset="0"/>
                <a:ea typeface="ＭＳ Ｐゴシック" charset="0"/>
                <a:cs typeface="Arial" pitchFamily="34" charset="0"/>
              </a:rPr>
              <a:t>How should the national government account for and report the impact of the deduction of tax revenues? Explain </a:t>
            </a:r>
          </a:p>
          <a:p>
            <a:endParaRPr lang="en-US" sz="200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7682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697398"/>
            <a:ext cx="8089900" cy="1323439"/>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Accounting for Revenue with Binding Arrangements</a:t>
            </a:r>
          </a:p>
          <a:p>
            <a:endParaRPr lang="en-US" sz="2000" b="1">
              <a:solidFill>
                <a:schemeClr val="bg1">
                  <a:lumMod val="50000"/>
                </a:schemeClr>
              </a:solidFill>
              <a:latin typeface="Arial" panose="020B0604020202020204" pitchFamily="34" charset="0"/>
              <a:cs typeface="Arial" panose="020B0604020202020204" pitchFamily="34" charset="0"/>
            </a:endParaRPr>
          </a:p>
          <a:p>
            <a:endParaRPr lang="en-GB" sz="2000" kern="0">
              <a:solidFill>
                <a:srgbClr val="000000">
                  <a:lumMod val="65000"/>
                  <a:lumOff val="35000"/>
                </a:srgbClr>
              </a:solidFill>
              <a:latin typeface="Arial" pitchFamily="34" charset="0"/>
              <a:ea typeface="ＭＳ Ｐゴシック" charset="0"/>
              <a:cs typeface="Arial" pitchFamily="34" charset="0"/>
            </a:endParaRPr>
          </a:p>
          <a:p>
            <a:endParaRPr lang="en-US" sz="2000">
              <a:solidFill>
                <a:schemeClr val="bg1">
                  <a:lumMod val="50000"/>
                </a:schemeClr>
              </a:solidFill>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6FF518C8-AC28-4C90-BA7C-647E86A80228}"/>
              </a:ext>
            </a:extLst>
          </p:cNvPr>
          <p:cNvGraphicFramePr/>
          <p:nvPr>
            <p:extLst>
              <p:ext uri="{D42A27DB-BD31-4B8C-83A1-F6EECF244321}">
                <p14:modId xmlns:p14="http://schemas.microsoft.com/office/powerpoint/2010/main" val="3100464689"/>
              </p:ext>
            </p:extLst>
          </p:nvPr>
        </p:nvGraphicFramePr>
        <p:xfrm>
          <a:off x="1524000" y="129633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535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299" y="479284"/>
            <a:ext cx="8338307" cy="4965462"/>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Definitions – Revenue with Binding Arrangements</a:t>
            </a:r>
          </a:p>
          <a:p>
            <a:endParaRPr lang="en-US" sz="2000" b="1">
              <a:solidFill>
                <a:schemeClr val="bg1">
                  <a:lumMod val="50000"/>
                </a:schemeClr>
              </a:solidFill>
              <a:latin typeface="Arial" panose="020B0604020202020204" pitchFamily="34" charset="0"/>
              <a:cs typeface="Arial" panose="020B0604020202020204" pitchFamily="34" charset="0"/>
            </a:endParaRPr>
          </a:p>
          <a:p>
            <a:pPr marL="342900" indent="-342900">
              <a:spcAft>
                <a:spcPts val="1000"/>
              </a:spcAft>
              <a:buFont typeface="Arial" panose="020B0604020202020204" pitchFamily="34" charset="0"/>
              <a:buChar char="•"/>
            </a:pPr>
            <a:r>
              <a:rPr lang="en-GB" sz="2000">
                <a:solidFill>
                  <a:schemeClr val="bg1">
                    <a:lumMod val="50000"/>
                  </a:schemeClr>
                </a:solidFill>
                <a:latin typeface="Arial" panose="020B0604020202020204" pitchFamily="34" charset="0"/>
                <a:cs typeface="Arial" panose="020B0604020202020204" pitchFamily="34" charset="0"/>
              </a:rPr>
              <a:t>A </a:t>
            </a:r>
            <a:r>
              <a:rPr lang="en-GB" sz="2000" b="1">
                <a:solidFill>
                  <a:schemeClr val="bg1">
                    <a:lumMod val="50000"/>
                  </a:schemeClr>
                </a:solidFill>
                <a:latin typeface="Arial" panose="020B0604020202020204" pitchFamily="34" charset="0"/>
                <a:cs typeface="Arial" panose="020B0604020202020204" pitchFamily="34" charset="0"/>
              </a:rPr>
              <a:t>compliance obligation </a:t>
            </a:r>
            <a:r>
              <a:rPr lang="en-GB" sz="2000">
                <a:solidFill>
                  <a:schemeClr val="bg1">
                    <a:lumMod val="50000"/>
                  </a:schemeClr>
                </a:solidFill>
                <a:latin typeface="Arial" panose="020B0604020202020204" pitchFamily="34" charset="0"/>
                <a:cs typeface="Arial" panose="020B0604020202020204" pitchFamily="34" charset="0"/>
              </a:rPr>
              <a:t>is an entity's promise in a binding arrangement to either use resources  internally for distinct goods or services or transfer distinct goods or services to a purchaser or third-party beneficiary.</a:t>
            </a:r>
          </a:p>
          <a:p>
            <a:pPr marL="342900" indent="-342900">
              <a:spcAft>
                <a:spcPts val="1000"/>
              </a:spcAft>
              <a:buFont typeface="Arial" panose="020B0604020202020204" pitchFamily="34" charset="0"/>
              <a:buChar char="•"/>
            </a:pPr>
            <a:r>
              <a:rPr lang="en-GB" sz="2000">
                <a:solidFill>
                  <a:schemeClr val="bg1">
                    <a:lumMod val="50000"/>
                  </a:schemeClr>
                </a:solidFill>
                <a:latin typeface="Arial" panose="020B0604020202020204" pitchFamily="34" charset="0"/>
                <a:cs typeface="Arial" panose="020B0604020202020204" pitchFamily="34" charset="0"/>
              </a:rPr>
              <a:t>A </a:t>
            </a:r>
            <a:r>
              <a:rPr lang="en-GB" sz="2000" b="1">
                <a:solidFill>
                  <a:schemeClr val="bg1">
                    <a:lumMod val="50000"/>
                  </a:schemeClr>
                </a:solidFill>
                <a:latin typeface="Arial" panose="020B0604020202020204" pitchFamily="34" charset="0"/>
                <a:cs typeface="Arial" panose="020B0604020202020204" pitchFamily="34" charset="0"/>
              </a:rPr>
              <a:t>binding arrangement asset </a:t>
            </a:r>
            <a:r>
              <a:rPr lang="en-GB" sz="2000">
                <a:solidFill>
                  <a:schemeClr val="bg1">
                    <a:lumMod val="50000"/>
                  </a:schemeClr>
                </a:solidFill>
                <a:latin typeface="Arial" panose="020B0604020202020204" pitchFamily="34" charset="0"/>
                <a:cs typeface="Arial" panose="020B0604020202020204" pitchFamily="34" charset="0"/>
              </a:rPr>
              <a:t>is an entity’s right to consideration for satisfying its compliance obligations in compliance with the terms of the binding arrangement when that right is conditioned on something other than the passage of time (for example, the entity’s future performance).</a:t>
            </a:r>
          </a:p>
          <a:p>
            <a:pPr marL="342900" indent="-342900">
              <a:spcAft>
                <a:spcPts val="1000"/>
              </a:spcAft>
              <a:buFont typeface="Arial" panose="020B0604020202020204" pitchFamily="34" charset="0"/>
              <a:buChar char="•"/>
            </a:pPr>
            <a:r>
              <a:rPr lang="en-GB" sz="2000">
                <a:solidFill>
                  <a:schemeClr val="bg1">
                    <a:lumMod val="50000"/>
                  </a:schemeClr>
                </a:solidFill>
                <a:latin typeface="Arial" panose="020B0604020202020204" pitchFamily="34" charset="0"/>
                <a:cs typeface="Arial" panose="020B0604020202020204" pitchFamily="34" charset="0"/>
              </a:rPr>
              <a:t>A </a:t>
            </a:r>
            <a:r>
              <a:rPr lang="en-GB" sz="2000" b="1">
                <a:solidFill>
                  <a:schemeClr val="bg1">
                    <a:lumMod val="50000"/>
                  </a:schemeClr>
                </a:solidFill>
                <a:latin typeface="Arial" panose="020B0604020202020204" pitchFamily="34" charset="0"/>
                <a:cs typeface="Arial" panose="020B0604020202020204" pitchFamily="34" charset="0"/>
              </a:rPr>
              <a:t>binding arrangement liability </a:t>
            </a:r>
            <a:r>
              <a:rPr lang="en-GB" sz="2000">
                <a:solidFill>
                  <a:schemeClr val="bg1">
                    <a:lumMod val="50000"/>
                  </a:schemeClr>
                </a:solidFill>
                <a:latin typeface="Arial" panose="020B0604020202020204" pitchFamily="34" charset="0"/>
                <a:cs typeface="Arial" panose="020B0604020202020204" pitchFamily="34" charset="0"/>
              </a:rPr>
              <a:t>is an entity’s obligation to satisfy its compliance obligation in compliance with the terms of the binding arrangement for which the entity has received consideration (or the amount is due) from the resource provider.</a:t>
            </a:r>
          </a:p>
        </p:txBody>
      </p:sp>
    </p:spTree>
    <p:extLst>
      <p:ext uri="{BB962C8B-B14F-4D97-AF65-F5344CB8AC3E}">
        <p14:creationId xmlns:p14="http://schemas.microsoft.com/office/powerpoint/2010/main" val="225680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a:solidFill>
                <a:schemeClr val="bg1">
                  <a:lumMod val="50000"/>
                </a:schemeClr>
              </a:solidFill>
            </a:endParaRPr>
          </a:p>
        </p:txBody>
      </p:sp>
    </p:spTree>
    <p:extLst>
      <p:ext uri="{BB962C8B-B14F-4D97-AF65-F5344CB8AC3E}">
        <p14:creationId xmlns:p14="http://schemas.microsoft.com/office/powerpoint/2010/main" val="3781106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299" y="479284"/>
            <a:ext cx="8338307" cy="5221942"/>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Definitions – Revenue with Binding Arrangements</a:t>
            </a:r>
          </a:p>
          <a:p>
            <a:endParaRPr lang="en-US" sz="2000" b="1">
              <a:solidFill>
                <a:schemeClr val="bg1">
                  <a:lumMod val="50000"/>
                </a:schemeClr>
              </a:solidFill>
              <a:latin typeface="Arial" panose="020B0604020202020204" pitchFamily="34" charset="0"/>
              <a:cs typeface="Arial" panose="020B0604020202020204" pitchFamily="34" charset="0"/>
            </a:endParaRPr>
          </a:p>
          <a:p>
            <a:pPr marL="342900" indent="-342900">
              <a:spcAft>
                <a:spcPts val="1000"/>
              </a:spcAft>
              <a:buFont typeface="Arial" panose="020B0604020202020204" pitchFamily="34" charset="0"/>
              <a:buChar char="•"/>
            </a:pPr>
            <a:r>
              <a:rPr lang="en-GB" sz="2000">
                <a:solidFill>
                  <a:schemeClr val="bg1">
                    <a:lumMod val="50000"/>
                  </a:schemeClr>
                </a:solidFill>
                <a:latin typeface="Arial" panose="020B0604020202020204" pitchFamily="34" charset="0"/>
                <a:cs typeface="Arial" panose="020B0604020202020204" pitchFamily="34" charset="0"/>
              </a:rPr>
              <a:t>A </a:t>
            </a:r>
            <a:r>
              <a:rPr lang="en-GB" sz="2000" b="1">
                <a:solidFill>
                  <a:schemeClr val="bg1">
                    <a:lumMod val="50000"/>
                  </a:schemeClr>
                </a:solidFill>
                <a:latin typeface="Arial" panose="020B0604020202020204" pitchFamily="34" charset="0"/>
                <a:cs typeface="Arial" panose="020B0604020202020204" pitchFamily="34" charset="0"/>
              </a:rPr>
              <a:t>purchaser </a:t>
            </a:r>
            <a:r>
              <a:rPr lang="en-GB" sz="2000">
                <a:solidFill>
                  <a:schemeClr val="bg1">
                    <a:lumMod val="50000"/>
                  </a:schemeClr>
                </a:solidFill>
                <a:latin typeface="Arial" panose="020B0604020202020204" pitchFamily="34" charset="0"/>
                <a:cs typeface="Arial" panose="020B0604020202020204" pitchFamily="34" charset="0"/>
              </a:rPr>
              <a:t>is a resource provider that provides a resource to the entity in exchange for goods or services that are an output of an entity’s activities under a binding arrangement for its own consumption.</a:t>
            </a:r>
          </a:p>
          <a:p>
            <a:pPr marL="342900" indent="-342900">
              <a:spcAft>
                <a:spcPts val="1000"/>
              </a:spcAft>
              <a:buFont typeface="Arial" panose="020B0604020202020204" pitchFamily="34" charset="0"/>
              <a:buChar char="•"/>
            </a:pPr>
            <a:r>
              <a:rPr lang="en-GB" sz="2000">
                <a:solidFill>
                  <a:schemeClr val="bg1">
                    <a:lumMod val="50000"/>
                  </a:schemeClr>
                </a:solidFill>
                <a:latin typeface="Arial" panose="020B0604020202020204" pitchFamily="34" charset="0"/>
                <a:cs typeface="Arial" panose="020B0604020202020204" pitchFamily="34" charset="0"/>
              </a:rPr>
              <a:t>The </a:t>
            </a:r>
            <a:r>
              <a:rPr lang="en-GB" sz="2000" b="1">
                <a:solidFill>
                  <a:schemeClr val="bg1">
                    <a:lumMod val="50000"/>
                  </a:schemeClr>
                </a:solidFill>
                <a:latin typeface="Arial" panose="020B0604020202020204" pitchFamily="34" charset="0"/>
                <a:cs typeface="Arial" panose="020B0604020202020204" pitchFamily="34" charset="0"/>
              </a:rPr>
              <a:t>stand-alone value </a:t>
            </a:r>
            <a:r>
              <a:rPr lang="en-GB" sz="2000">
                <a:solidFill>
                  <a:schemeClr val="bg1">
                    <a:lumMod val="50000"/>
                  </a:schemeClr>
                </a:solidFill>
                <a:latin typeface="Arial" panose="020B0604020202020204" pitchFamily="34" charset="0"/>
                <a:cs typeface="Arial" panose="020B0604020202020204" pitchFamily="34" charset="0"/>
              </a:rPr>
              <a:t>(of a good or service) is the price of a good or service that is required to be used internally, or provided separately to a purchaser or third-party beneficiary.</a:t>
            </a:r>
          </a:p>
          <a:p>
            <a:pPr marL="342900" indent="-342900">
              <a:spcAft>
                <a:spcPts val="1000"/>
              </a:spcAft>
              <a:buFont typeface="Arial" panose="020B0604020202020204" pitchFamily="34" charset="0"/>
              <a:buChar char="•"/>
            </a:pPr>
            <a:r>
              <a:rPr lang="en-GB" sz="2000">
                <a:solidFill>
                  <a:schemeClr val="bg1">
                    <a:lumMod val="50000"/>
                  </a:schemeClr>
                </a:solidFill>
                <a:latin typeface="Arial" panose="020B0604020202020204" pitchFamily="34" charset="0"/>
                <a:cs typeface="Arial" panose="020B0604020202020204" pitchFamily="34" charset="0"/>
              </a:rPr>
              <a:t>A </a:t>
            </a:r>
            <a:r>
              <a:rPr lang="en-GB" sz="2000" b="1">
                <a:solidFill>
                  <a:schemeClr val="bg1">
                    <a:lumMod val="50000"/>
                  </a:schemeClr>
                </a:solidFill>
                <a:latin typeface="Arial" panose="020B0604020202020204" pitchFamily="34" charset="0"/>
                <a:cs typeface="Arial" panose="020B0604020202020204" pitchFamily="34" charset="0"/>
              </a:rPr>
              <a:t>third-party beneficiary</a:t>
            </a:r>
            <a:r>
              <a:rPr lang="en-GB" sz="2000">
                <a:solidFill>
                  <a:schemeClr val="bg1">
                    <a:lumMod val="50000"/>
                  </a:schemeClr>
                </a:solidFill>
                <a:latin typeface="Arial" panose="020B0604020202020204" pitchFamily="34" charset="0"/>
                <a:cs typeface="Arial" panose="020B0604020202020204" pitchFamily="34" charset="0"/>
              </a:rPr>
              <a:t> is an entity, household or individual who will benefit from a transaction made between other parties by receiving resources.</a:t>
            </a:r>
          </a:p>
          <a:p>
            <a:pPr marL="342900" indent="-342900">
              <a:spcAft>
                <a:spcPts val="1000"/>
              </a:spcAft>
              <a:buFont typeface="Arial" panose="020B0604020202020204" pitchFamily="34" charset="0"/>
              <a:buChar char="•"/>
            </a:pPr>
            <a:r>
              <a:rPr lang="en-GB" sz="2000">
                <a:solidFill>
                  <a:schemeClr val="bg1">
                    <a:lumMod val="50000"/>
                  </a:schemeClr>
                </a:solidFill>
                <a:latin typeface="Arial" panose="020B0604020202020204" pitchFamily="34" charset="0"/>
                <a:cs typeface="Arial" panose="020B0604020202020204" pitchFamily="34" charset="0"/>
              </a:rPr>
              <a:t>The </a:t>
            </a:r>
            <a:r>
              <a:rPr lang="en-GB" sz="2000" b="1">
                <a:solidFill>
                  <a:schemeClr val="bg1">
                    <a:lumMod val="50000"/>
                  </a:schemeClr>
                </a:solidFill>
                <a:latin typeface="Arial" panose="020B0604020202020204" pitchFamily="34" charset="0"/>
                <a:cs typeface="Arial" panose="020B0604020202020204" pitchFamily="34" charset="0"/>
              </a:rPr>
              <a:t>transaction consideration </a:t>
            </a:r>
            <a:r>
              <a:rPr lang="en-GB" sz="2000">
                <a:solidFill>
                  <a:schemeClr val="bg1">
                    <a:lumMod val="50000"/>
                  </a:schemeClr>
                </a:solidFill>
                <a:latin typeface="Arial" panose="020B0604020202020204" pitchFamily="34" charset="0"/>
                <a:cs typeface="Arial" panose="020B0604020202020204" pitchFamily="34" charset="0"/>
              </a:rPr>
              <a:t>is the amount of resources to which an entity expects to be entitled.</a:t>
            </a:r>
          </a:p>
          <a:p>
            <a:pPr marL="342900" indent="-342900">
              <a:spcAft>
                <a:spcPts val="1000"/>
              </a:spcAft>
              <a:buFont typeface="Arial" panose="020B0604020202020204" pitchFamily="34" charset="0"/>
              <a:buChar char="•"/>
            </a:pPr>
            <a:r>
              <a:rPr lang="en-GB" sz="2000">
                <a:solidFill>
                  <a:schemeClr val="bg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0166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61394" y="479284"/>
            <a:ext cx="8506437" cy="4616648"/>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Step 1 – Identify Binding Arrangements</a:t>
            </a:r>
          </a:p>
          <a:p>
            <a:endParaRPr lang="en-US" sz="2000" b="1">
              <a:solidFill>
                <a:schemeClr val="bg1">
                  <a:lumMod val="50000"/>
                </a:schemeClr>
              </a:solidFill>
              <a:latin typeface="Arial" panose="020B0604020202020204" pitchFamily="34" charset="0"/>
              <a:cs typeface="Arial" panose="020B0604020202020204" pitchFamily="34" charset="0"/>
            </a:endParaRPr>
          </a:p>
          <a:p>
            <a:pPr marL="342900" indent="-342900">
              <a:spcAft>
                <a:spcPts val="1000"/>
              </a:spcAft>
              <a:buFont typeface="Arial" panose="020B0604020202020204" pitchFamily="34" charset="0"/>
              <a:buChar char="•"/>
            </a:pPr>
            <a:r>
              <a:rPr lang="en-GB" sz="2000">
                <a:solidFill>
                  <a:schemeClr val="bg1">
                    <a:lumMod val="50000"/>
                  </a:schemeClr>
                </a:solidFill>
                <a:latin typeface="Arial" panose="020B0604020202020204" pitchFamily="34" charset="0"/>
                <a:cs typeface="Arial" panose="020B0604020202020204" pitchFamily="34" charset="0"/>
              </a:rPr>
              <a:t>Confirm identification in determining type of revenue</a:t>
            </a:r>
          </a:p>
          <a:p>
            <a:pPr marL="342900" indent="-342900">
              <a:spcAft>
                <a:spcPts val="1000"/>
              </a:spcAft>
              <a:buFont typeface="Arial" panose="020B0604020202020204" pitchFamily="34" charset="0"/>
              <a:buChar char="•"/>
            </a:pPr>
            <a:r>
              <a:rPr lang="en-US" sz="2000">
                <a:solidFill>
                  <a:schemeClr val="bg1">
                    <a:lumMod val="50000"/>
                  </a:schemeClr>
                </a:solidFill>
                <a:latin typeface="Arial" panose="020B0604020202020204" pitchFamily="34" charset="0"/>
                <a:cs typeface="Arial" panose="020B0604020202020204" pitchFamily="34" charset="0"/>
              </a:rPr>
              <a:t>The following criteria must be met to use the binding arrangement accounting model to account for revenue from a binding arrangement</a:t>
            </a:r>
            <a:r>
              <a:rPr lang="en-GB" sz="2000">
                <a:solidFill>
                  <a:schemeClr val="bg1">
                    <a:lumMod val="50000"/>
                  </a:schemeClr>
                </a:solidFill>
                <a:latin typeface="Arial" panose="020B0604020202020204" pitchFamily="34" charset="0"/>
                <a:cs typeface="Arial" panose="020B0604020202020204" pitchFamily="34" charset="0"/>
              </a:rPr>
              <a:t>:</a:t>
            </a:r>
          </a:p>
          <a:p>
            <a:pPr marL="800100" lvl="1" indent="-342900">
              <a:spcAft>
                <a:spcPts val="1000"/>
              </a:spcAft>
              <a:buFont typeface="Arial" panose="020B0604020202020204" pitchFamily="34" charset="0"/>
              <a:buChar char="•"/>
            </a:pPr>
            <a:r>
              <a:rPr lang="en-GB">
                <a:solidFill>
                  <a:schemeClr val="bg1">
                    <a:lumMod val="50000"/>
                  </a:schemeClr>
                </a:solidFill>
                <a:latin typeface="Arial" panose="020B0604020202020204" pitchFamily="34" charset="0"/>
                <a:cs typeface="Arial" panose="020B0604020202020204" pitchFamily="34" charset="0"/>
              </a:rPr>
              <a:t>Parties to the binding arrangement have approved the binding arrangement</a:t>
            </a:r>
          </a:p>
          <a:p>
            <a:pPr marL="800100" lvl="1" indent="-342900">
              <a:spcAft>
                <a:spcPts val="1000"/>
              </a:spcAft>
              <a:buFont typeface="Arial" panose="020B0604020202020204" pitchFamily="34" charset="0"/>
              <a:buChar char="•"/>
            </a:pPr>
            <a:r>
              <a:rPr lang="en-GB">
                <a:solidFill>
                  <a:schemeClr val="bg1">
                    <a:lumMod val="50000"/>
                  </a:schemeClr>
                </a:solidFill>
                <a:latin typeface="Arial" panose="020B0604020202020204" pitchFamily="34" charset="0"/>
                <a:cs typeface="Arial" panose="020B0604020202020204" pitchFamily="34" charset="0"/>
              </a:rPr>
              <a:t>The entity can identify each party’s rights under the binding arrangement</a:t>
            </a:r>
          </a:p>
          <a:p>
            <a:pPr marL="800100" lvl="1" indent="-342900">
              <a:spcAft>
                <a:spcPts val="1000"/>
              </a:spcAft>
              <a:buFont typeface="Arial" panose="020B0604020202020204" pitchFamily="34" charset="0"/>
              <a:buChar char="•"/>
            </a:pPr>
            <a:r>
              <a:rPr lang="en-GB">
                <a:solidFill>
                  <a:schemeClr val="bg1">
                    <a:lumMod val="50000"/>
                  </a:schemeClr>
                </a:solidFill>
                <a:latin typeface="Arial" panose="020B0604020202020204" pitchFamily="34" charset="0"/>
                <a:cs typeface="Arial" panose="020B0604020202020204" pitchFamily="34" charset="0"/>
              </a:rPr>
              <a:t>The entity can identify the payment terms for the satisfaction of each identified compliance obligation</a:t>
            </a:r>
          </a:p>
          <a:p>
            <a:pPr marL="800100" lvl="1" indent="-342900">
              <a:spcAft>
                <a:spcPts val="1000"/>
              </a:spcAft>
              <a:buFont typeface="Arial" panose="020B0604020202020204" pitchFamily="34" charset="0"/>
              <a:buChar char="•"/>
            </a:pPr>
            <a:r>
              <a:rPr lang="en-GB">
                <a:solidFill>
                  <a:schemeClr val="bg1">
                    <a:lumMod val="50000"/>
                  </a:schemeClr>
                </a:solidFill>
                <a:latin typeface="Arial" panose="020B0604020202020204" pitchFamily="34" charset="0"/>
                <a:cs typeface="Arial" panose="020B0604020202020204" pitchFamily="34" charset="0"/>
              </a:rPr>
              <a:t>The binding arrangement has economic substance</a:t>
            </a:r>
          </a:p>
          <a:p>
            <a:pPr marL="800100" lvl="1" indent="-342900">
              <a:spcAft>
                <a:spcPts val="1000"/>
              </a:spcAft>
              <a:buFont typeface="Arial" panose="020B0604020202020204" pitchFamily="34" charset="0"/>
              <a:buChar char="•"/>
            </a:pPr>
            <a:r>
              <a:rPr lang="en-GB">
                <a:solidFill>
                  <a:schemeClr val="bg1">
                    <a:lumMod val="50000"/>
                  </a:schemeClr>
                </a:solidFill>
                <a:latin typeface="Arial" panose="020B0604020202020204" pitchFamily="34" charset="0"/>
                <a:cs typeface="Arial" panose="020B0604020202020204" pitchFamily="34" charset="0"/>
              </a:rPr>
              <a:t>It is probable that the entity will collect the consideration to which it will be entitled for satisfying its compliance obligations</a:t>
            </a:r>
          </a:p>
        </p:txBody>
      </p:sp>
    </p:spTree>
    <p:extLst>
      <p:ext uri="{BB962C8B-B14F-4D97-AF65-F5344CB8AC3E}">
        <p14:creationId xmlns:p14="http://schemas.microsoft.com/office/powerpoint/2010/main" val="3984127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881956"/>
            <a:ext cx="8089900" cy="4903907"/>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Combination of Binding Arrangements</a:t>
            </a:r>
          </a:p>
          <a:p>
            <a:endParaRPr lang="en-US" sz="800" b="1">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kern="0">
                <a:solidFill>
                  <a:srgbClr val="000000">
                    <a:lumMod val="65000"/>
                    <a:lumOff val="35000"/>
                  </a:srgbClr>
                </a:solidFill>
                <a:latin typeface="Arial" pitchFamily="34" charset="0"/>
                <a:ea typeface="ＭＳ Ｐゴシック" charset="0"/>
                <a:cs typeface="Arial" pitchFamily="34" charset="0"/>
              </a:rPr>
              <a:t>An entity combines two or more binding arrangements entered into at or near the same time with the same resource provider (or related parties of the resource provider) and accounts for the binding arrangements as a single binding arrangement if one or more of the following criteria are met:</a:t>
            </a:r>
          </a:p>
          <a:p>
            <a:pPr marL="800100" lvl="1" indent="-342900" defTabSz="914400" fontAlgn="base">
              <a:spcBef>
                <a:spcPts val="776"/>
              </a:spcBef>
              <a:spcAft>
                <a:spcPct val="0"/>
              </a:spcAft>
              <a:buFontTx/>
              <a:buChar char="•"/>
            </a:pPr>
            <a:r>
              <a:rPr lang="en-GB" kern="0">
                <a:solidFill>
                  <a:srgbClr val="000000">
                    <a:lumMod val="65000"/>
                    <a:lumOff val="35000"/>
                  </a:srgbClr>
                </a:solidFill>
                <a:latin typeface="Arial" pitchFamily="34" charset="0"/>
                <a:ea typeface="ＭＳ Ｐゴシック" charset="0"/>
                <a:cs typeface="Arial" pitchFamily="34" charset="0"/>
              </a:rPr>
              <a:t>The binding arrangements are negotiated as a package with a single objective;</a:t>
            </a:r>
          </a:p>
          <a:p>
            <a:pPr marL="800100" lvl="1" indent="-342900" defTabSz="914400" fontAlgn="base">
              <a:spcBef>
                <a:spcPts val="776"/>
              </a:spcBef>
              <a:spcAft>
                <a:spcPct val="0"/>
              </a:spcAft>
              <a:buFontTx/>
              <a:buChar char="•"/>
            </a:pPr>
            <a:r>
              <a:rPr lang="en-GB" kern="0">
                <a:solidFill>
                  <a:srgbClr val="000000">
                    <a:lumMod val="65000"/>
                    <a:lumOff val="35000"/>
                  </a:srgbClr>
                </a:solidFill>
                <a:latin typeface="Arial" pitchFamily="34" charset="0"/>
                <a:ea typeface="ＭＳ Ｐゴシック" charset="0"/>
                <a:cs typeface="Arial" pitchFamily="34" charset="0"/>
              </a:rPr>
              <a:t>The amount of consideration to be paid in one binding arrangement depends on the consideration or performance of the other binding arrangement; or</a:t>
            </a:r>
          </a:p>
          <a:p>
            <a:pPr marL="800100" lvl="1" indent="-342900" defTabSz="914400" fontAlgn="base">
              <a:spcBef>
                <a:spcPts val="776"/>
              </a:spcBef>
              <a:spcAft>
                <a:spcPct val="0"/>
              </a:spcAft>
              <a:buFontTx/>
              <a:buChar char="•"/>
            </a:pPr>
            <a:r>
              <a:rPr lang="en-GB" kern="0">
                <a:solidFill>
                  <a:srgbClr val="000000">
                    <a:lumMod val="65000"/>
                    <a:lumOff val="35000"/>
                  </a:srgbClr>
                </a:solidFill>
                <a:latin typeface="Arial" pitchFamily="34" charset="0"/>
                <a:ea typeface="ＭＳ Ｐゴシック" charset="0"/>
                <a:cs typeface="Arial" pitchFamily="34" charset="0"/>
              </a:rPr>
              <a:t>The promises in the binding arrangements (or some promises in each of the binding arrangements) are a single compliance obligation.</a:t>
            </a:r>
          </a:p>
          <a:p>
            <a:endParaRPr lang="en-US" sz="200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787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142613" y="160502"/>
            <a:ext cx="8758105" cy="5304016"/>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Modifications of Binding Arrangements</a:t>
            </a:r>
          </a:p>
          <a:p>
            <a:endParaRPr lang="en-US" sz="800" b="1">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a:solidFill>
                  <a:schemeClr val="bg1">
                    <a:lumMod val="50000"/>
                  </a:schemeClr>
                </a:solidFill>
                <a:latin typeface="Arial" panose="020B0604020202020204" pitchFamily="34" charset="0"/>
                <a:cs typeface="Arial" panose="020B0604020202020204" pitchFamily="34" charset="0"/>
              </a:rPr>
              <a:t>A modification to a binding arrangement is a change in the scope or consideration (or both) of a binding arrangement that is approved by the parties</a:t>
            </a:r>
          </a:p>
          <a:p>
            <a:pPr marL="342900" lvl="0" indent="-342900" defTabSz="914400" fontAlgn="base">
              <a:spcBef>
                <a:spcPts val="776"/>
              </a:spcBef>
              <a:spcAft>
                <a:spcPct val="0"/>
              </a:spcAft>
              <a:buFontTx/>
              <a:buChar char="•"/>
            </a:pPr>
            <a:r>
              <a:rPr lang="en-GB" sz="2000">
                <a:solidFill>
                  <a:schemeClr val="bg1">
                    <a:lumMod val="50000"/>
                  </a:schemeClr>
                </a:solidFill>
                <a:latin typeface="Arial" panose="020B0604020202020204" pitchFamily="34" charset="0"/>
                <a:cs typeface="Arial" panose="020B0604020202020204" pitchFamily="34" charset="0"/>
              </a:rPr>
              <a:t>Accounted for as a separate binding arrangement if both of the following conditions are present:</a:t>
            </a:r>
          </a:p>
          <a:p>
            <a:pPr marL="800100" lvl="1" indent="-342900" defTabSz="914400" fontAlgn="base">
              <a:spcBef>
                <a:spcPts val="776"/>
              </a:spcBef>
              <a:spcAft>
                <a:spcPct val="0"/>
              </a:spcAft>
              <a:buFontTx/>
              <a:buChar char="•"/>
            </a:pPr>
            <a:r>
              <a:rPr lang="en-GB">
                <a:solidFill>
                  <a:schemeClr val="bg1">
                    <a:lumMod val="50000"/>
                  </a:schemeClr>
                </a:solidFill>
                <a:latin typeface="Arial" panose="020B0604020202020204" pitchFamily="34" charset="0"/>
                <a:cs typeface="Arial" panose="020B0604020202020204" pitchFamily="34" charset="0"/>
              </a:rPr>
              <a:t>The scope increases because of the addition of distinct promises</a:t>
            </a:r>
          </a:p>
          <a:p>
            <a:pPr marL="800100" lvl="1" indent="-342900" defTabSz="914400" fontAlgn="base">
              <a:spcBef>
                <a:spcPts val="776"/>
              </a:spcBef>
              <a:spcAft>
                <a:spcPct val="0"/>
              </a:spcAft>
              <a:buFontTx/>
              <a:buChar char="•"/>
            </a:pPr>
            <a:r>
              <a:rPr lang="en-GB">
                <a:solidFill>
                  <a:schemeClr val="bg1">
                    <a:lumMod val="50000"/>
                  </a:schemeClr>
                </a:solidFill>
                <a:latin typeface="Arial" panose="020B0604020202020204" pitchFamily="34" charset="0"/>
                <a:cs typeface="Arial" panose="020B0604020202020204" pitchFamily="34" charset="0"/>
              </a:rPr>
              <a:t>The consideration increases by an amount of consideration that reflects the entity’s stand-alone values of the additional promises</a:t>
            </a:r>
          </a:p>
          <a:p>
            <a:pPr marL="342900" indent="-342900" defTabSz="914400" fontAlgn="base">
              <a:spcBef>
                <a:spcPts val="776"/>
              </a:spcBef>
              <a:spcAft>
                <a:spcPct val="0"/>
              </a:spcAft>
              <a:buFontTx/>
              <a:buChar char="•"/>
            </a:pPr>
            <a:r>
              <a:rPr lang="en-GB" sz="2000">
                <a:solidFill>
                  <a:schemeClr val="bg1">
                    <a:lumMod val="50000"/>
                  </a:schemeClr>
                </a:solidFill>
                <a:latin typeface="Arial" panose="020B0604020202020204" pitchFamily="34" charset="0"/>
                <a:cs typeface="Arial" panose="020B0604020202020204" pitchFamily="34" charset="0"/>
              </a:rPr>
              <a:t>Otherwise, account for the remaining promises either</a:t>
            </a:r>
            <a:r>
              <a:rPr lang="en-US" sz="2000">
                <a:solidFill>
                  <a:schemeClr val="bg1">
                    <a:lumMod val="50000"/>
                  </a:schemeClr>
                </a:solidFill>
                <a:latin typeface="Arial" panose="020B0604020202020204" pitchFamily="34" charset="0"/>
                <a:cs typeface="Arial" panose="020B0604020202020204" pitchFamily="34" charset="0"/>
              </a:rPr>
              <a:t>:</a:t>
            </a:r>
          </a:p>
          <a:p>
            <a:pPr marL="800100" lvl="1" indent="-342900" defTabSz="914400" fontAlgn="base">
              <a:spcBef>
                <a:spcPts val="776"/>
              </a:spcBef>
              <a:spcAft>
                <a:spcPct val="0"/>
              </a:spcAft>
              <a:buFontTx/>
              <a:buChar char="•"/>
            </a:pPr>
            <a:r>
              <a:rPr lang="en-GB">
                <a:solidFill>
                  <a:schemeClr val="bg1">
                    <a:lumMod val="50000"/>
                  </a:schemeClr>
                </a:solidFill>
                <a:latin typeface="Arial" panose="020B0604020202020204" pitchFamily="34" charset="0"/>
                <a:cs typeface="Arial" panose="020B0604020202020204" pitchFamily="34" charset="0"/>
              </a:rPr>
              <a:t>As if it were a termination of the existing binding arrangement and the creation of a new binding arrangement; or</a:t>
            </a:r>
          </a:p>
          <a:p>
            <a:pPr marL="800100" lvl="1" indent="-342900" defTabSz="914400" fontAlgn="base">
              <a:spcBef>
                <a:spcPts val="776"/>
              </a:spcBef>
              <a:spcAft>
                <a:spcPct val="0"/>
              </a:spcAft>
              <a:buFontTx/>
              <a:buChar char="•"/>
            </a:pPr>
            <a:r>
              <a:rPr lang="en-GB">
                <a:solidFill>
                  <a:schemeClr val="bg1">
                    <a:lumMod val="50000"/>
                  </a:schemeClr>
                </a:solidFill>
                <a:latin typeface="Arial" panose="020B0604020202020204" pitchFamily="34" charset="0"/>
                <a:cs typeface="Arial" panose="020B0604020202020204" pitchFamily="34" charset="0"/>
              </a:rPr>
              <a:t>As if it were a part of the existing binding arrangement if the remaining promises are not distinct and, therefore, form part of a single compliance obligation that is partially satisfied</a:t>
            </a:r>
          </a:p>
        </p:txBody>
      </p:sp>
    </p:spTree>
    <p:extLst>
      <p:ext uri="{BB962C8B-B14F-4D97-AF65-F5344CB8AC3E}">
        <p14:creationId xmlns:p14="http://schemas.microsoft.com/office/powerpoint/2010/main" val="1045918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61394" y="479284"/>
            <a:ext cx="8506437" cy="4355038"/>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Step 2 – Identify Compliance Obligations</a:t>
            </a:r>
          </a:p>
          <a:p>
            <a:endParaRPr lang="en-US" sz="2000" b="1">
              <a:solidFill>
                <a:schemeClr val="bg1">
                  <a:lumMod val="50000"/>
                </a:schemeClr>
              </a:solidFill>
              <a:latin typeface="Arial" panose="020B0604020202020204" pitchFamily="34" charset="0"/>
              <a:cs typeface="Arial" panose="020B0604020202020204" pitchFamily="34" charset="0"/>
            </a:endParaRPr>
          </a:p>
          <a:p>
            <a:pPr marL="342900" indent="-342900">
              <a:spcAft>
                <a:spcPts val="1000"/>
              </a:spcAft>
              <a:buFont typeface="Arial" panose="020B0604020202020204" pitchFamily="34" charset="0"/>
              <a:buChar char="•"/>
            </a:pPr>
            <a:r>
              <a:rPr lang="en-GB" sz="2000">
                <a:solidFill>
                  <a:schemeClr val="bg1">
                    <a:lumMod val="50000"/>
                  </a:schemeClr>
                </a:solidFill>
                <a:latin typeface="Arial" panose="020B0604020202020204" pitchFamily="34" charset="0"/>
                <a:cs typeface="Arial" panose="020B0604020202020204" pitchFamily="34" charset="0"/>
              </a:rPr>
              <a:t>An entity identifies as a compliance obligation each promise to use resources internally for, or transfer to an external party or parties (i.e., the purchaser (the resource provider) or third-party beneficiary), either:</a:t>
            </a:r>
          </a:p>
          <a:p>
            <a:pPr marL="800100" lvl="1" indent="-342900">
              <a:spcAft>
                <a:spcPts val="1000"/>
              </a:spcAft>
              <a:buFont typeface="Arial" panose="020B0604020202020204" pitchFamily="34" charset="0"/>
              <a:buChar char="•"/>
            </a:pPr>
            <a:r>
              <a:rPr lang="en-GB">
                <a:solidFill>
                  <a:schemeClr val="bg1">
                    <a:lumMod val="50000"/>
                  </a:schemeClr>
                </a:solidFill>
                <a:latin typeface="Arial" panose="020B0604020202020204" pitchFamily="34" charset="0"/>
                <a:cs typeface="Arial" panose="020B0604020202020204" pitchFamily="34" charset="0"/>
              </a:rPr>
              <a:t>A good or service (or a bundle of goods or services) that is distinct; or</a:t>
            </a:r>
          </a:p>
          <a:p>
            <a:pPr marL="800100" lvl="1" indent="-342900">
              <a:spcAft>
                <a:spcPts val="1000"/>
              </a:spcAft>
              <a:buFont typeface="Arial" panose="020B0604020202020204" pitchFamily="34" charset="0"/>
              <a:buChar char="•"/>
            </a:pPr>
            <a:r>
              <a:rPr lang="en-GB">
                <a:solidFill>
                  <a:schemeClr val="bg1">
                    <a:lumMod val="50000"/>
                  </a:schemeClr>
                </a:solidFill>
                <a:latin typeface="Arial" panose="020B0604020202020204" pitchFamily="34" charset="0"/>
                <a:cs typeface="Arial" panose="020B0604020202020204" pitchFamily="34" charset="0"/>
              </a:rPr>
              <a:t>A series of distinct goods or services that are substantially the same in characteristics and risks and that have the same pattern of use internally or transfer to the purchaser or third-party beneficiary</a:t>
            </a:r>
          </a:p>
          <a:p>
            <a:pPr marL="342900" indent="-342900">
              <a:spcAft>
                <a:spcPts val="1000"/>
              </a:spcAft>
              <a:buFont typeface="Arial" panose="020B0604020202020204" pitchFamily="34" charset="0"/>
              <a:buChar char="•"/>
            </a:pPr>
            <a:r>
              <a:rPr lang="en-GB" sz="2000">
                <a:solidFill>
                  <a:schemeClr val="bg1">
                    <a:lumMod val="50000"/>
                  </a:schemeClr>
                </a:solidFill>
                <a:latin typeface="Arial" panose="020B0604020202020204" pitchFamily="34" charset="0"/>
                <a:cs typeface="Arial" panose="020B0604020202020204" pitchFamily="34" charset="0"/>
              </a:rPr>
              <a:t>A binding arrangement has at least one compliance obligation because its enforceability holds the entity accountable for satisfying its obligation(s) of the arrangement, for which the entity has little or no realistic alternative to avoid</a:t>
            </a:r>
          </a:p>
        </p:txBody>
      </p:sp>
    </p:spTree>
    <p:extLst>
      <p:ext uri="{BB962C8B-B14F-4D97-AF65-F5344CB8AC3E}">
        <p14:creationId xmlns:p14="http://schemas.microsoft.com/office/powerpoint/2010/main" val="2593047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61394" y="479284"/>
            <a:ext cx="8506437" cy="3606115"/>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Step 2 – Identify Compliance Obligations</a:t>
            </a:r>
          </a:p>
          <a:p>
            <a:endParaRPr lang="en-US" sz="2000" b="1">
              <a:solidFill>
                <a:schemeClr val="bg1">
                  <a:lumMod val="50000"/>
                </a:schemeClr>
              </a:solidFill>
              <a:latin typeface="Arial" panose="020B0604020202020204" pitchFamily="34" charset="0"/>
              <a:cs typeface="Arial" panose="020B0604020202020204" pitchFamily="34" charset="0"/>
            </a:endParaRPr>
          </a:p>
          <a:p>
            <a:pPr marL="342900" indent="-342900">
              <a:spcAft>
                <a:spcPts val="1000"/>
              </a:spcAft>
              <a:buFont typeface="Arial" panose="020B0604020202020204" pitchFamily="34" charset="0"/>
              <a:buChar char="•"/>
            </a:pPr>
            <a:r>
              <a:rPr lang="en-GB" sz="2000">
                <a:solidFill>
                  <a:schemeClr val="bg1">
                    <a:lumMod val="50000"/>
                  </a:schemeClr>
                </a:solidFill>
                <a:latin typeface="Arial" panose="020B0604020202020204" pitchFamily="34" charset="0"/>
                <a:cs typeface="Arial" panose="020B0604020202020204" pitchFamily="34" charset="0"/>
              </a:rPr>
              <a:t>A compliance obligation is a unit of account in a revenue transaction with a binding arrangement that represents a distinct promise or group of promises to which recognition criteria and measurement concepts are applied.</a:t>
            </a:r>
          </a:p>
          <a:p>
            <a:pPr marL="342900" indent="-342900">
              <a:spcAft>
                <a:spcPts val="1000"/>
              </a:spcAft>
              <a:buFont typeface="Arial" panose="020B0604020202020204" pitchFamily="34" charset="0"/>
              <a:buChar char="•"/>
            </a:pPr>
            <a:r>
              <a:rPr lang="en-GB" sz="2000">
                <a:solidFill>
                  <a:schemeClr val="bg1">
                    <a:lumMod val="50000"/>
                  </a:schemeClr>
                </a:solidFill>
                <a:latin typeface="Arial" panose="020B0604020202020204" pitchFamily="34" charset="0"/>
                <a:cs typeface="Arial" panose="020B0604020202020204" pitchFamily="34" charset="0"/>
              </a:rPr>
              <a:t>If a promised good or service is not distinct, an entity shall combine that good or service with other promised goods or services until it identifies a bundle of goods or services that is distinct. In some cases, that would result in the entity accounting for all of the goods or services promised in a binding arrangement as a single compliance obligation</a:t>
            </a:r>
          </a:p>
        </p:txBody>
      </p:sp>
    </p:spTree>
    <p:extLst>
      <p:ext uri="{BB962C8B-B14F-4D97-AF65-F5344CB8AC3E}">
        <p14:creationId xmlns:p14="http://schemas.microsoft.com/office/powerpoint/2010/main" val="29860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881956"/>
            <a:ext cx="8089900" cy="5940088"/>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Step 3 – Determine the Transaction Consideration</a:t>
            </a:r>
          </a:p>
          <a:p>
            <a:endParaRPr lang="en-US" sz="2000" b="1">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a:solidFill>
                  <a:schemeClr val="bg1">
                    <a:lumMod val="50000"/>
                  </a:schemeClr>
                </a:solidFill>
                <a:latin typeface="Arial" panose="020B0604020202020204" pitchFamily="34" charset="0"/>
                <a:cs typeface="Arial" panose="020B0604020202020204" pitchFamily="34" charset="0"/>
              </a:rPr>
              <a:t>The transaction consideration is the amount of resources to which an entity expects to be entitled.</a:t>
            </a:r>
          </a:p>
          <a:p>
            <a:pPr marL="342900" lvl="0" indent="-342900" defTabSz="914400" fontAlgn="base">
              <a:spcBef>
                <a:spcPts val="776"/>
              </a:spcBef>
              <a:spcAft>
                <a:spcPct val="0"/>
              </a:spcAft>
              <a:buFontTx/>
              <a:buChar char="•"/>
            </a:pPr>
            <a:r>
              <a:rPr lang="en-GB" sz="2000">
                <a:solidFill>
                  <a:schemeClr val="bg1">
                    <a:lumMod val="50000"/>
                  </a:schemeClr>
                </a:solidFill>
                <a:latin typeface="Arial" panose="020B0604020202020204" pitchFamily="34" charset="0"/>
                <a:cs typeface="Arial" panose="020B0604020202020204" pitchFamily="34" charset="0"/>
              </a:rPr>
              <a:t>The nature, timing and amount of consideration affect the estimate of the transaction consideration. When determining the transaction consideration, an entity shall consider the effects of all of the following:</a:t>
            </a:r>
          </a:p>
          <a:p>
            <a:pPr marL="800100" lvl="1" indent="-342900" defTabSz="914400" fontAlgn="base">
              <a:spcBef>
                <a:spcPts val="776"/>
              </a:spcBef>
              <a:spcAft>
                <a:spcPct val="0"/>
              </a:spcAft>
              <a:buFontTx/>
              <a:buChar char="•"/>
            </a:pPr>
            <a:r>
              <a:rPr lang="en-GB">
                <a:solidFill>
                  <a:schemeClr val="bg1">
                    <a:lumMod val="50000"/>
                  </a:schemeClr>
                </a:solidFill>
                <a:latin typeface="Arial" panose="020B0604020202020204" pitchFamily="34" charset="0"/>
                <a:cs typeface="Arial" panose="020B0604020202020204" pitchFamily="34" charset="0"/>
              </a:rPr>
              <a:t>Variable consideration (incentives, penalties, etc.)</a:t>
            </a:r>
          </a:p>
          <a:p>
            <a:pPr marL="800100" lvl="1" indent="-342900" defTabSz="914400" fontAlgn="base">
              <a:spcBef>
                <a:spcPts val="776"/>
              </a:spcBef>
              <a:spcAft>
                <a:spcPct val="0"/>
              </a:spcAft>
              <a:buFontTx/>
              <a:buChar char="•"/>
            </a:pPr>
            <a:r>
              <a:rPr lang="en-GB">
                <a:solidFill>
                  <a:schemeClr val="bg1">
                    <a:lumMod val="50000"/>
                  </a:schemeClr>
                </a:solidFill>
                <a:latin typeface="Arial" panose="020B0604020202020204" pitchFamily="34" charset="0"/>
                <a:cs typeface="Arial" panose="020B0604020202020204" pitchFamily="34" charset="0"/>
              </a:rPr>
              <a:t>Constraining estimates of variable consideration</a:t>
            </a:r>
          </a:p>
          <a:p>
            <a:pPr marL="800100" lvl="1" indent="-342900" defTabSz="914400" fontAlgn="base">
              <a:spcBef>
                <a:spcPts val="776"/>
              </a:spcBef>
              <a:spcAft>
                <a:spcPct val="0"/>
              </a:spcAft>
              <a:buFontTx/>
              <a:buChar char="•"/>
            </a:pPr>
            <a:r>
              <a:rPr lang="en-GB">
                <a:solidFill>
                  <a:schemeClr val="bg1">
                    <a:lumMod val="50000"/>
                  </a:schemeClr>
                </a:solidFill>
                <a:latin typeface="Arial" panose="020B0604020202020204" pitchFamily="34" charset="0"/>
                <a:cs typeface="Arial" panose="020B0604020202020204" pitchFamily="34" charset="0"/>
              </a:rPr>
              <a:t>The existence of a significant financing component</a:t>
            </a:r>
          </a:p>
          <a:p>
            <a:pPr marL="800100" lvl="1" indent="-342900" defTabSz="914400" fontAlgn="base">
              <a:spcBef>
                <a:spcPts val="776"/>
              </a:spcBef>
              <a:spcAft>
                <a:spcPct val="0"/>
              </a:spcAft>
              <a:buFontTx/>
              <a:buChar char="•"/>
            </a:pPr>
            <a:r>
              <a:rPr lang="en-GB">
                <a:solidFill>
                  <a:schemeClr val="bg1">
                    <a:lumMod val="50000"/>
                  </a:schemeClr>
                </a:solidFill>
                <a:latin typeface="Arial" panose="020B0604020202020204" pitchFamily="34" charset="0"/>
                <a:cs typeface="Arial" panose="020B0604020202020204" pitchFamily="34" charset="0"/>
              </a:rPr>
              <a:t>Non-cash consideration</a:t>
            </a:r>
          </a:p>
          <a:p>
            <a:pPr marL="800100" lvl="1" indent="-342900" defTabSz="914400" fontAlgn="base">
              <a:spcBef>
                <a:spcPts val="776"/>
              </a:spcBef>
              <a:spcAft>
                <a:spcPct val="0"/>
              </a:spcAft>
              <a:buFontTx/>
              <a:buChar char="•"/>
            </a:pPr>
            <a:r>
              <a:rPr lang="en-GB">
                <a:solidFill>
                  <a:schemeClr val="bg1">
                    <a:lumMod val="50000"/>
                  </a:schemeClr>
                </a:solidFill>
                <a:latin typeface="Arial" panose="020B0604020202020204" pitchFamily="34" charset="0"/>
                <a:cs typeface="Arial" panose="020B0604020202020204" pitchFamily="34" charset="0"/>
              </a:rPr>
              <a:t>Consideration payable to a resource provider </a:t>
            </a:r>
          </a:p>
          <a:p>
            <a:pPr marL="342900" lvl="0" indent="-342900" defTabSz="914400" fontAlgn="base">
              <a:spcBef>
                <a:spcPts val="776"/>
              </a:spcBef>
              <a:spcAft>
                <a:spcPct val="0"/>
              </a:spcAft>
              <a:buFontTx/>
              <a:buChar char="•"/>
            </a:pPr>
            <a:endParaRPr lang="en-US" sz="2000" b="1">
              <a:solidFill>
                <a:schemeClr val="bg1">
                  <a:lumMod val="50000"/>
                </a:schemeClr>
              </a:solidFill>
              <a:latin typeface="Arial" panose="020B0604020202020204" pitchFamily="34" charset="0"/>
              <a:cs typeface="Arial" panose="020B0604020202020204" pitchFamily="34" charset="0"/>
            </a:endParaRPr>
          </a:p>
          <a:p>
            <a:pPr marL="347472" lvl="1" defTabSz="914400" fontAlgn="base">
              <a:spcBef>
                <a:spcPts val="776"/>
              </a:spcBef>
              <a:spcAft>
                <a:spcPct val="0"/>
              </a:spcAft>
            </a:pPr>
            <a:endParaRPr lang="en-US" sz="2000" kern="0">
              <a:solidFill>
                <a:srgbClr val="000000">
                  <a:lumMod val="65000"/>
                  <a:lumOff val="35000"/>
                </a:srgbClr>
              </a:solidFill>
              <a:latin typeface="Arial"/>
              <a:ea typeface="ＭＳ Ｐゴシック" charset="0"/>
            </a:endParaRPr>
          </a:p>
          <a:p>
            <a:endParaRPr lang="en-US" sz="200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9306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848400"/>
            <a:ext cx="8089900" cy="5119350"/>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Step 4 – Allocate the Transaction Consideration to Compliance Obligations</a:t>
            </a:r>
          </a:p>
          <a:p>
            <a:endParaRPr lang="en-US" sz="2000" b="1">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a:solidFill>
                  <a:schemeClr val="bg1">
                    <a:lumMod val="50000"/>
                  </a:schemeClr>
                </a:solidFill>
                <a:latin typeface="Arial" panose="020B0604020202020204" pitchFamily="34" charset="0"/>
                <a:cs typeface="Arial" panose="020B0604020202020204" pitchFamily="34" charset="0"/>
              </a:rPr>
              <a:t>Objective: allocate the transaction consideration to each compliance obligation based on the amount of consideration to which the entity expects to be entitled in satisfying the compliance obligations</a:t>
            </a:r>
          </a:p>
          <a:p>
            <a:pPr marL="800100" lvl="1" indent="-342900" defTabSz="914400" fontAlgn="base">
              <a:spcBef>
                <a:spcPts val="776"/>
              </a:spcBef>
              <a:spcAft>
                <a:spcPct val="0"/>
              </a:spcAft>
              <a:buFontTx/>
              <a:buChar char="•"/>
            </a:pPr>
            <a:r>
              <a:rPr lang="en-GB" sz="2000">
                <a:solidFill>
                  <a:schemeClr val="bg1">
                    <a:lumMod val="50000"/>
                  </a:schemeClr>
                </a:solidFill>
                <a:latin typeface="Arial" panose="020B0604020202020204" pitchFamily="34" charset="0"/>
                <a:cs typeface="Arial" panose="020B0604020202020204" pitchFamily="34" charset="0"/>
              </a:rPr>
              <a:t>Allocate the transaction consideration to each compliance obligation identified in the binding arrangement on a relative stand-alone value basis</a:t>
            </a:r>
          </a:p>
          <a:p>
            <a:pPr marL="800100" lvl="1" indent="-342900" defTabSz="914400" fontAlgn="base">
              <a:spcBef>
                <a:spcPts val="776"/>
              </a:spcBef>
              <a:spcAft>
                <a:spcPct val="0"/>
              </a:spcAft>
              <a:buFontTx/>
              <a:buChar char="•"/>
            </a:pPr>
            <a:r>
              <a:rPr lang="en-GB" sz="2000">
                <a:solidFill>
                  <a:schemeClr val="bg1">
                    <a:lumMod val="50000"/>
                  </a:schemeClr>
                </a:solidFill>
                <a:latin typeface="Arial" panose="020B0604020202020204" pitchFamily="34" charset="0"/>
                <a:cs typeface="Arial" panose="020B0604020202020204" pitchFamily="34" charset="0"/>
              </a:rPr>
              <a:t>The stand-alone value (of a good or service) is the price of a good or service that is required to be used internally, or provided separately to a purchaser or third-party beneficiary</a:t>
            </a:r>
            <a:endParaRPr lang="en-US" sz="2000">
              <a:solidFill>
                <a:schemeClr val="bg1">
                  <a:lumMod val="50000"/>
                </a:schemeClr>
              </a:solidFill>
              <a:latin typeface="Arial" panose="020B0604020202020204" pitchFamily="34" charset="0"/>
              <a:cs typeface="Arial" panose="020B0604020202020204" pitchFamily="34" charset="0"/>
            </a:endParaRPr>
          </a:p>
          <a:p>
            <a:pPr marL="347472" lvl="1" defTabSz="914400" fontAlgn="base">
              <a:spcBef>
                <a:spcPts val="776"/>
              </a:spcBef>
              <a:spcAft>
                <a:spcPct val="0"/>
              </a:spcAft>
            </a:pPr>
            <a:endParaRPr lang="en-US" sz="2000" kern="0">
              <a:solidFill>
                <a:srgbClr val="000000">
                  <a:lumMod val="65000"/>
                  <a:lumOff val="35000"/>
                </a:srgbClr>
              </a:solidFill>
              <a:latin typeface="Arial"/>
              <a:ea typeface="ＭＳ Ｐゴシック" charset="0"/>
            </a:endParaRPr>
          </a:p>
          <a:p>
            <a:endParaRPr lang="en-US" sz="200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1491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881956"/>
            <a:ext cx="8397030" cy="4934684"/>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Estimating the Stand-Alone Value</a:t>
            </a:r>
          </a:p>
          <a:p>
            <a:endParaRPr lang="en-US" sz="2000" b="1">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rPr>
              <a:t>If a stand-alone value is not directly observable, an entity will need to estimate the stand-alone value:</a:t>
            </a:r>
          </a:p>
          <a:p>
            <a:pPr marL="800100" lvl="1" indent="-342900" defTabSz="914400" fontAlgn="base">
              <a:spcBef>
                <a:spcPts val="776"/>
              </a:spcBef>
              <a:spcAft>
                <a:spcPct val="0"/>
              </a:spcAft>
              <a:buFontTx/>
              <a:buChar char="•"/>
            </a:pPr>
            <a:r>
              <a:rPr lang="en-GB" kern="0">
                <a:solidFill>
                  <a:srgbClr val="000000">
                    <a:lumMod val="65000"/>
                    <a:lumOff val="35000"/>
                  </a:srgbClr>
                </a:solidFill>
                <a:latin typeface="Arial"/>
                <a:ea typeface="ＭＳ Ｐゴシック" charset="0"/>
              </a:rPr>
              <a:t>Amount that would result in the allocation of the transaction consideration meeting the allocation objective (first bullet, previous slide)</a:t>
            </a:r>
          </a:p>
          <a:p>
            <a:pPr marL="342900" indent="-342900" defTabSz="914400" fontAlgn="base">
              <a:spcBef>
                <a:spcPts val="776"/>
              </a:spcBef>
              <a:spcAft>
                <a:spcPct val="0"/>
              </a:spcAft>
              <a:buFontTx/>
              <a:buChar char="•"/>
            </a:pPr>
            <a:r>
              <a:rPr lang="en-US" sz="2000" kern="0">
                <a:solidFill>
                  <a:srgbClr val="000000">
                    <a:lumMod val="65000"/>
                    <a:lumOff val="35000"/>
                  </a:srgbClr>
                </a:solidFill>
                <a:latin typeface="Arial"/>
                <a:ea typeface="ＭＳ Ｐゴシック" charset="0"/>
              </a:rPr>
              <a:t>Suitable methods include:</a:t>
            </a:r>
          </a:p>
          <a:p>
            <a:pPr marL="800100" lvl="1" indent="-342900" defTabSz="914400" fontAlgn="base">
              <a:spcBef>
                <a:spcPts val="776"/>
              </a:spcBef>
              <a:spcAft>
                <a:spcPct val="0"/>
              </a:spcAft>
              <a:buFontTx/>
              <a:buChar char="•"/>
            </a:pPr>
            <a:r>
              <a:rPr lang="en-US" kern="0">
                <a:solidFill>
                  <a:srgbClr val="000000">
                    <a:lumMod val="65000"/>
                    <a:lumOff val="35000"/>
                  </a:srgbClr>
                </a:solidFill>
                <a:latin typeface="Arial"/>
                <a:ea typeface="ＭＳ Ｐゴシック" charset="0"/>
              </a:rPr>
              <a:t>Adjusted market assessment approach</a:t>
            </a:r>
          </a:p>
          <a:p>
            <a:pPr marL="800100" lvl="1" indent="-342900" defTabSz="914400" fontAlgn="base">
              <a:spcBef>
                <a:spcPts val="776"/>
              </a:spcBef>
              <a:spcAft>
                <a:spcPct val="0"/>
              </a:spcAft>
              <a:buFontTx/>
              <a:buChar char="•"/>
            </a:pPr>
            <a:r>
              <a:rPr lang="en-US" kern="0">
                <a:solidFill>
                  <a:srgbClr val="000000">
                    <a:lumMod val="65000"/>
                    <a:lumOff val="35000"/>
                  </a:srgbClr>
                </a:solidFill>
                <a:latin typeface="Arial"/>
                <a:ea typeface="ＭＳ Ｐゴシック" charset="0"/>
              </a:rPr>
              <a:t>Expected cost approach</a:t>
            </a:r>
          </a:p>
          <a:p>
            <a:pPr marL="800100" lvl="1" indent="-342900" defTabSz="914400" fontAlgn="base">
              <a:spcBef>
                <a:spcPts val="776"/>
              </a:spcBef>
              <a:spcAft>
                <a:spcPct val="0"/>
              </a:spcAft>
              <a:buFontTx/>
              <a:buChar char="•"/>
            </a:pPr>
            <a:r>
              <a:rPr lang="en-US" kern="0">
                <a:solidFill>
                  <a:srgbClr val="000000">
                    <a:lumMod val="65000"/>
                    <a:lumOff val="35000"/>
                  </a:srgbClr>
                </a:solidFill>
                <a:latin typeface="Arial"/>
                <a:ea typeface="ＭＳ Ｐゴシック" charset="0"/>
              </a:rPr>
              <a:t>Residual approach – total transaction consideration less stand-alone values of other goods and services allocated by other methods</a:t>
            </a:r>
          </a:p>
          <a:p>
            <a:pPr marL="342900" indent="-342900" defTabSz="914400" fontAlgn="base">
              <a:spcBef>
                <a:spcPts val="776"/>
              </a:spcBef>
              <a:spcAft>
                <a:spcPct val="0"/>
              </a:spcAft>
              <a:buFontTx/>
              <a:buChar char="•"/>
            </a:pPr>
            <a:r>
              <a:rPr lang="en-US" sz="2000" kern="0">
                <a:solidFill>
                  <a:srgbClr val="000000">
                    <a:lumMod val="65000"/>
                    <a:lumOff val="35000"/>
                  </a:srgbClr>
                </a:solidFill>
                <a:latin typeface="Arial"/>
                <a:ea typeface="ＭＳ Ｐゴシック" charset="0"/>
              </a:rPr>
              <a:t>Variable consideration may only relate to some compliance obligations and is allocated accordingly</a:t>
            </a:r>
          </a:p>
          <a:p>
            <a:endParaRPr lang="en-US" sz="200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7223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881956"/>
            <a:ext cx="8397030" cy="400110"/>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Step 5 – Recognize Revenue</a:t>
            </a:r>
          </a:p>
        </p:txBody>
      </p:sp>
      <p:graphicFrame>
        <p:nvGraphicFramePr>
          <p:cNvPr id="2" name="Diagram 1">
            <a:extLst>
              <a:ext uri="{FF2B5EF4-FFF2-40B4-BE49-F238E27FC236}">
                <a16:creationId xmlns:a16="http://schemas.microsoft.com/office/drawing/2014/main" id="{BE7908C2-023B-3312-D83E-CBA98739FB4D}"/>
              </a:ext>
            </a:extLst>
          </p:cNvPr>
          <p:cNvGraphicFramePr/>
          <p:nvPr>
            <p:extLst>
              <p:ext uri="{D42A27DB-BD31-4B8C-83A1-F6EECF244321}">
                <p14:modId xmlns:p14="http://schemas.microsoft.com/office/powerpoint/2010/main" val="2911220173"/>
              </p:ext>
            </p:extLst>
          </p:nvPr>
        </p:nvGraphicFramePr>
        <p:xfrm>
          <a:off x="427839" y="1602296"/>
          <a:ext cx="8187655" cy="4311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2371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881956"/>
            <a:ext cx="8089900" cy="3806170"/>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Learning Objective</a:t>
            </a:r>
          </a:p>
          <a:p>
            <a:endParaRPr lang="en-US" sz="2000" b="1">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US" altLang="en-US" sz="2000" kern="0">
                <a:solidFill>
                  <a:srgbClr val="595959"/>
                </a:solidFill>
                <a:latin typeface="Arial"/>
                <a:ea typeface="ＭＳ Ｐゴシック" panose="020B0600070205080204" pitchFamily="34" charset="-128"/>
                <a:cs typeface="Arial" panose="020B0604020202020204" pitchFamily="34" charset="0"/>
              </a:rPr>
              <a:t>You are able to:</a:t>
            </a:r>
          </a:p>
          <a:p>
            <a:pPr marL="628650" lvl="1" indent="-280988" defTabSz="914400" fontAlgn="base">
              <a:spcBef>
                <a:spcPts val="775"/>
              </a:spcBef>
              <a:spcAft>
                <a:spcPct val="0"/>
              </a:spcAft>
              <a:buFont typeface="Arial" panose="020B0604020202020204" pitchFamily="34" charset="0"/>
              <a:buChar char="•"/>
            </a:pPr>
            <a:r>
              <a:rPr lang="en-US" altLang="en-US" kern="0">
                <a:solidFill>
                  <a:srgbClr val="595959"/>
                </a:solidFill>
                <a:latin typeface="Arial"/>
                <a:ea typeface="ＭＳ Ｐゴシック" panose="020B0600070205080204" pitchFamily="34" charset="-128"/>
                <a:cs typeface="Arial" panose="020B0604020202020204" pitchFamily="34" charset="0"/>
              </a:rPr>
              <a:t>Apply the definitions relating to revenue</a:t>
            </a:r>
          </a:p>
          <a:p>
            <a:pPr marL="628650" lvl="1" indent="-280988" defTabSz="914400" fontAlgn="base">
              <a:spcBef>
                <a:spcPts val="775"/>
              </a:spcBef>
              <a:spcAft>
                <a:spcPct val="0"/>
              </a:spcAft>
              <a:buFont typeface="Arial" panose="020B0604020202020204" pitchFamily="34" charset="0"/>
              <a:buChar char="•"/>
            </a:pPr>
            <a:r>
              <a:rPr lang="en-US" altLang="en-US" kern="0">
                <a:solidFill>
                  <a:srgbClr val="595959"/>
                </a:solidFill>
                <a:latin typeface="Arial"/>
                <a:ea typeface="ＭＳ Ｐゴシック" panose="020B0600070205080204" pitchFamily="34" charset="-128"/>
                <a:cs typeface="Arial" panose="020B0604020202020204" pitchFamily="34" charset="0"/>
              </a:rPr>
              <a:t>Distinguish between revenue without binding arrangements and revenue with binding arrangements</a:t>
            </a:r>
          </a:p>
          <a:p>
            <a:pPr marL="628650" lvl="1" indent="-280988" defTabSz="914400" fontAlgn="base">
              <a:spcBef>
                <a:spcPts val="775"/>
              </a:spcBef>
              <a:spcAft>
                <a:spcPct val="0"/>
              </a:spcAft>
              <a:buFont typeface="Arial" panose="020B0604020202020204" pitchFamily="34" charset="0"/>
              <a:buChar char="•"/>
            </a:pPr>
            <a:r>
              <a:rPr lang="en-US" altLang="en-US" kern="0">
                <a:solidFill>
                  <a:srgbClr val="595959"/>
                </a:solidFill>
                <a:latin typeface="Arial"/>
                <a:ea typeface="ＭＳ Ｐゴシック" panose="020B0600070205080204" pitchFamily="34" charset="-128"/>
                <a:cs typeface="Arial" panose="020B0604020202020204" pitchFamily="34" charset="0"/>
              </a:rPr>
              <a:t>Apply the accounting treatment for revenue without binding arrangements</a:t>
            </a:r>
          </a:p>
          <a:p>
            <a:pPr marL="628650" lvl="1" indent="-280988" defTabSz="914400" fontAlgn="base">
              <a:spcBef>
                <a:spcPts val="775"/>
              </a:spcBef>
              <a:spcAft>
                <a:spcPct val="0"/>
              </a:spcAft>
              <a:buFont typeface="Arial" panose="020B0604020202020204" pitchFamily="34" charset="0"/>
              <a:buChar char="•"/>
            </a:pPr>
            <a:r>
              <a:rPr lang="en-US" altLang="en-US" kern="0">
                <a:solidFill>
                  <a:srgbClr val="595959"/>
                </a:solidFill>
                <a:latin typeface="Arial"/>
                <a:ea typeface="ＭＳ Ｐゴシック" panose="020B0600070205080204" pitchFamily="34" charset="-128"/>
                <a:cs typeface="Arial" panose="020B0604020202020204" pitchFamily="34" charset="0"/>
              </a:rPr>
              <a:t>Apply the accounting treatment for revenue with binding arrangements</a:t>
            </a:r>
          </a:p>
          <a:p>
            <a:endParaRPr lang="en-US" sz="2000" kern="0">
              <a:solidFill>
                <a:srgbClr val="000000">
                  <a:lumMod val="65000"/>
                  <a:lumOff val="35000"/>
                </a:srgbClr>
              </a:solidFill>
              <a:latin typeface="Arial" pitchFamily="34" charset="0"/>
              <a:ea typeface="ＭＳ Ｐゴシック" charset="0"/>
              <a:cs typeface="Arial" pitchFamily="34" charset="0"/>
            </a:endParaRPr>
          </a:p>
          <a:p>
            <a:endParaRPr lang="en-US" sz="200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881956"/>
            <a:ext cx="8397030" cy="400110"/>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Satisfying Compliance Obligations</a:t>
            </a:r>
            <a:r>
              <a:rPr lang="en-US" sz="2000">
                <a:solidFill>
                  <a:schemeClr val="bg1">
                    <a:lumMod val="50000"/>
                  </a:schemeClr>
                </a:solidFill>
                <a:latin typeface="Arial" panose="020B0604020202020204" pitchFamily="34" charset="0"/>
                <a:cs typeface="Arial" panose="020B0604020202020204" pitchFamily="34" charset="0"/>
              </a:rPr>
              <a:t>			</a:t>
            </a:r>
          </a:p>
        </p:txBody>
      </p:sp>
      <p:graphicFrame>
        <p:nvGraphicFramePr>
          <p:cNvPr id="3" name="Diagram 2">
            <a:extLst>
              <a:ext uri="{FF2B5EF4-FFF2-40B4-BE49-F238E27FC236}">
                <a16:creationId xmlns:a16="http://schemas.microsoft.com/office/drawing/2014/main" id="{70180C80-FDE2-653E-AF4F-A9AC22EBB5DF}"/>
              </a:ext>
            </a:extLst>
          </p:cNvPr>
          <p:cNvGraphicFramePr/>
          <p:nvPr>
            <p:extLst>
              <p:ext uri="{D42A27DB-BD31-4B8C-83A1-F6EECF244321}">
                <p14:modId xmlns:p14="http://schemas.microsoft.com/office/powerpoint/2010/main" val="2357494346"/>
              </p:ext>
            </p:extLst>
          </p:nvPr>
        </p:nvGraphicFramePr>
        <p:xfrm>
          <a:off x="604007" y="1397000"/>
          <a:ext cx="774303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6629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638106-7F00-6B75-E3B5-C318CA9A3E05}"/>
              </a:ext>
            </a:extLst>
          </p:cNvPr>
          <p:cNvSpPr>
            <a:spLocks noGrp="1"/>
          </p:cNvSpPr>
          <p:nvPr>
            <p:ph type="title"/>
          </p:nvPr>
        </p:nvSpPr>
        <p:spPr>
          <a:xfrm>
            <a:off x="457200" y="662730"/>
            <a:ext cx="8229600" cy="754908"/>
          </a:xfrm>
        </p:spPr>
        <p:txBody>
          <a:bodyPr/>
          <a:lstStyle/>
          <a:p>
            <a:pPr algn="l"/>
            <a:r>
              <a:rPr lang="en-GB" sz="2000" b="1">
                <a:solidFill>
                  <a:schemeClr val="bg1">
                    <a:lumMod val="50000"/>
                  </a:schemeClr>
                </a:solidFill>
                <a:latin typeface="Arial" panose="020B0604020202020204" pitchFamily="34" charset="0"/>
                <a:ea typeface="+mn-ea"/>
                <a:cs typeface="Arial" panose="020B0604020202020204" pitchFamily="34" charset="0"/>
              </a:rPr>
              <a:t>Measuring Progress Towards Complete Satisfaction of a Compliance Obligation</a:t>
            </a:r>
          </a:p>
        </p:txBody>
      </p:sp>
      <p:sp>
        <p:nvSpPr>
          <p:cNvPr id="8" name="Text Placeholder 7">
            <a:extLst>
              <a:ext uri="{FF2B5EF4-FFF2-40B4-BE49-F238E27FC236}">
                <a16:creationId xmlns:a16="http://schemas.microsoft.com/office/drawing/2014/main" id="{62573053-111C-D8F3-028B-B56E9B2594E7}"/>
              </a:ext>
            </a:extLst>
          </p:cNvPr>
          <p:cNvSpPr>
            <a:spLocks noGrp="1"/>
          </p:cNvSpPr>
          <p:nvPr>
            <p:ph type="body" idx="1"/>
          </p:nvPr>
        </p:nvSpPr>
        <p:spPr/>
        <p:txBody>
          <a:bodyPr/>
          <a:lstStyle/>
          <a:p>
            <a:pPr defTabSz="914400" fontAlgn="base">
              <a:spcBef>
                <a:spcPts val="776"/>
              </a:spcBef>
              <a:spcAft>
                <a:spcPct val="0"/>
              </a:spcAft>
            </a:pPr>
            <a:r>
              <a:rPr lang="en-GB" sz="2000" kern="0">
                <a:solidFill>
                  <a:srgbClr val="000000">
                    <a:lumMod val="65000"/>
                    <a:lumOff val="35000"/>
                  </a:srgbClr>
                </a:solidFill>
                <a:latin typeface="Arial"/>
                <a:ea typeface="ＭＳ Ｐゴシック" charset="0"/>
              </a:rPr>
              <a:t>Output methods - examples</a:t>
            </a:r>
          </a:p>
        </p:txBody>
      </p:sp>
      <p:sp>
        <p:nvSpPr>
          <p:cNvPr id="9" name="Content Placeholder 8">
            <a:extLst>
              <a:ext uri="{FF2B5EF4-FFF2-40B4-BE49-F238E27FC236}">
                <a16:creationId xmlns:a16="http://schemas.microsoft.com/office/drawing/2014/main" id="{40DFA6F7-0FBA-70A0-BB74-2664F2C4FFBE}"/>
              </a:ext>
            </a:extLst>
          </p:cNvPr>
          <p:cNvSpPr>
            <a:spLocks noGrp="1"/>
          </p:cNvSpPr>
          <p:nvPr>
            <p:ph sz="half" idx="2"/>
          </p:nvPr>
        </p:nvSpPr>
        <p:spPr/>
        <p:txBody>
          <a:bodyPr/>
          <a:lstStyle/>
          <a:p>
            <a:pPr marL="342900"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rPr>
              <a:t>Specified activities</a:t>
            </a:r>
          </a:p>
          <a:p>
            <a:pPr marL="342900"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rPr>
              <a:t>Performance surveys</a:t>
            </a:r>
          </a:p>
          <a:p>
            <a:pPr marL="342900"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rPr>
              <a:t>Result appraisals</a:t>
            </a:r>
          </a:p>
          <a:p>
            <a:pPr marL="342900"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rPr>
              <a:t>Milestones</a:t>
            </a:r>
          </a:p>
          <a:p>
            <a:pPr marL="342900"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rPr>
              <a:t>Units produced or delivered</a:t>
            </a:r>
          </a:p>
          <a:p>
            <a:pPr marL="342900"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rPr>
              <a:t>etc.</a:t>
            </a:r>
          </a:p>
          <a:p>
            <a:endParaRPr lang="en-GB"/>
          </a:p>
        </p:txBody>
      </p:sp>
      <p:sp>
        <p:nvSpPr>
          <p:cNvPr id="10" name="Text Placeholder 9">
            <a:extLst>
              <a:ext uri="{FF2B5EF4-FFF2-40B4-BE49-F238E27FC236}">
                <a16:creationId xmlns:a16="http://schemas.microsoft.com/office/drawing/2014/main" id="{337BB85C-5745-E3AD-D694-F6F87B3ADA11}"/>
              </a:ext>
            </a:extLst>
          </p:cNvPr>
          <p:cNvSpPr>
            <a:spLocks noGrp="1"/>
          </p:cNvSpPr>
          <p:nvPr>
            <p:ph type="body" sz="quarter" idx="3"/>
          </p:nvPr>
        </p:nvSpPr>
        <p:spPr/>
        <p:txBody>
          <a:bodyPr/>
          <a:lstStyle/>
          <a:p>
            <a:pPr defTabSz="914400" fontAlgn="base">
              <a:spcBef>
                <a:spcPts val="776"/>
              </a:spcBef>
              <a:spcAft>
                <a:spcPct val="0"/>
              </a:spcAft>
            </a:pPr>
            <a:r>
              <a:rPr lang="en-GB" sz="2000" kern="0">
                <a:solidFill>
                  <a:srgbClr val="000000">
                    <a:lumMod val="65000"/>
                    <a:lumOff val="35000"/>
                  </a:srgbClr>
                </a:solidFill>
                <a:latin typeface="Arial"/>
                <a:ea typeface="ＭＳ Ｐゴシック" charset="0"/>
              </a:rPr>
              <a:t>Input methods - examples</a:t>
            </a:r>
          </a:p>
        </p:txBody>
      </p:sp>
      <p:sp>
        <p:nvSpPr>
          <p:cNvPr id="11" name="Content Placeholder 10">
            <a:extLst>
              <a:ext uri="{FF2B5EF4-FFF2-40B4-BE49-F238E27FC236}">
                <a16:creationId xmlns:a16="http://schemas.microsoft.com/office/drawing/2014/main" id="{3B1BAE12-9884-9EB1-AD09-AF4C15D9DA7D}"/>
              </a:ext>
            </a:extLst>
          </p:cNvPr>
          <p:cNvSpPr>
            <a:spLocks noGrp="1"/>
          </p:cNvSpPr>
          <p:nvPr>
            <p:ph sz="quarter" idx="4"/>
          </p:nvPr>
        </p:nvSpPr>
        <p:spPr/>
        <p:txBody>
          <a:bodyPr/>
          <a:lstStyle/>
          <a:p>
            <a:pPr marL="342900"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rPr>
              <a:t>Eligible expenditures</a:t>
            </a:r>
          </a:p>
          <a:p>
            <a:pPr marL="342900"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rPr>
              <a:t>Consumed materials</a:t>
            </a:r>
          </a:p>
          <a:p>
            <a:pPr marL="342900"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rPr>
              <a:t>Labor hours </a:t>
            </a:r>
          </a:p>
          <a:p>
            <a:pPr marL="342900"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rPr>
              <a:t>Machine hours</a:t>
            </a:r>
          </a:p>
          <a:p>
            <a:pPr marL="342900"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rPr>
              <a:t>etc.</a:t>
            </a:r>
          </a:p>
          <a:p>
            <a:endParaRPr lang="en-GB"/>
          </a:p>
        </p:txBody>
      </p:sp>
      <p:sp>
        <p:nvSpPr>
          <p:cNvPr id="4" name="TextBox 3">
            <a:extLst>
              <a:ext uri="{FF2B5EF4-FFF2-40B4-BE49-F238E27FC236}">
                <a16:creationId xmlns:a16="http://schemas.microsoft.com/office/drawing/2014/main" id="{6530E177-9443-6B58-60AD-A890ABB4D543}"/>
              </a:ext>
            </a:extLst>
          </p:cNvPr>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Tree>
    <p:extLst>
      <p:ext uri="{BB962C8B-B14F-4D97-AF65-F5344CB8AC3E}">
        <p14:creationId xmlns:p14="http://schemas.microsoft.com/office/powerpoint/2010/main" val="1844712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881956"/>
            <a:ext cx="8089900" cy="4380686"/>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Illustrative Example</a:t>
            </a:r>
          </a:p>
          <a:p>
            <a:endParaRPr lang="en-US" sz="2000" b="1">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GB" sz="2000" kern="0">
                <a:solidFill>
                  <a:srgbClr val="000000">
                    <a:lumMod val="65000"/>
                    <a:lumOff val="35000"/>
                  </a:srgbClr>
                </a:solidFill>
                <a:latin typeface="Arial" pitchFamily="34" charset="0"/>
                <a:ea typeface="ＭＳ Ｐゴシック" charset="0"/>
                <a:cs typeface="Arial" pitchFamily="34" charset="0"/>
              </a:rPr>
              <a:t>A regional government enters into a binding arrangement to provide CU1.2 million to a regional hospital. The government requires the hospital to use the CU1.2 million in the operation of its medical imaging department.</a:t>
            </a:r>
            <a:endParaRPr lang="en-US" sz="2000" kern="0">
              <a:solidFill>
                <a:srgbClr val="000000">
                  <a:lumMod val="65000"/>
                  <a:lumOff val="35000"/>
                </a:srgbClr>
              </a:solidFill>
              <a:latin typeface="Arial" pitchFamily="34" charset="0"/>
              <a:ea typeface="ＭＳ Ｐゴシック" charset="0"/>
              <a:cs typeface="Arial" pitchFamily="34" charset="0"/>
            </a:endParaRPr>
          </a:p>
          <a:p>
            <a:pPr marL="366713" lvl="1" defTabSz="914400" fontAlgn="base">
              <a:spcBef>
                <a:spcPts val="1200"/>
              </a:spcBef>
              <a:spcAft>
                <a:spcPts val="1200"/>
              </a:spcAft>
              <a:defRPr/>
            </a:pPr>
            <a:endParaRPr lang="en-US" i="1" kern="0">
              <a:solidFill>
                <a:srgbClr val="000000">
                  <a:lumMod val="65000"/>
                  <a:lumOff val="35000"/>
                </a:srgbClr>
              </a:solidFill>
              <a:latin typeface="Arial" pitchFamily="34" charset="0"/>
              <a:ea typeface="ＭＳ Ｐゴシック" charset="0"/>
              <a:cs typeface="Arial" pitchFamily="34" charset="0"/>
            </a:endParaRPr>
          </a:p>
          <a:p>
            <a:pPr marL="366713" lvl="1" defTabSz="914400" fontAlgn="base">
              <a:spcBef>
                <a:spcPts val="1200"/>
              </a:spcBef>
              <a:spcAft>
                <a:spcPts val="1200"/>
              </a:spcAft>
              <a:defRPr/>
            </a:pPr>
            <a:r>
              <a:rPr lang="en-US" i="1" kern="0">
                <a:solidFill>
                  <a:srgbClr val="000000">
                    <a:lumMod val="65000"/>
                    <a:lumOff val="35000"/>
                  </a:srgbClr>
                </a:solidFill>
                <a:latin typeface="Arial" pitchFamily="34" charset="0"/>
                <a:ea typeface="ＭＳ Ｐゴシック" charset="0"/>
                <a:cs typeface="Arial" pitchFamily="34" charset="0"/>
              </a:rPr>
              <a:t>Identify the hospital’s compliance obligation(s)?</a:t>
            </a:r>
          </a:p>
          <a:p>
            <a:pPr marL="366713" lvl="1" defTabSz="914400" fontAlgn="base">
              <a:spcBef>
                <a:spcPts val="1200"/>
              </a:spcBef>
              <a:spcAft>
                <a:spcPts val="1200"/>
              </a:spcAft>
              <a:defRPr/>
            </a:pPr>
            <a:r>
              <a:rPr lang="en-US" i="1" kern="0">
                <a:solidFill>
                  <a:srgbClr val="000000">
                    <a:lumMod val="65000"/>
                    <a:lumOff val="35000"/>
                  </a:srgbClr>
                </a:solidFill>
                <a:latin typeface="Arial" pitchFamily="34" charset="0"/>
                <a:ea typeface="ＭＳ Ｐゴシック" charset="0"/>
                <a:cs typeface="Arial" pitchFamily="34" charset="0"/>
              </a:rPr>
              <a:t>Does the hospital satisfy the compliance obligation(s) over time or at a point in time?</a:t>
            </a:r>
          </a:p>
          <a:p>
            <a:endParaRPr lang="en-US" sz="200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876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764510"/>
            <a:ext cx="8089900" cy="5632311"/>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Measurement of Assets and Liabilities</a:t>
            </a:r>
          </a:p>
          <a:p>
            <a:endParaRPr lang="en-US" sz="2000" b="1">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rPr>
              <a:t>Assets are measured at the amount of the consideration received or receivable.</a:t>
            </a:r>
          </a:p>
          <a:p>
            <a:pPr marL="800100" lvl="1" indent="-342900" defTabSz="914400" fontAlgn="base">
              <a:spcBef>
                <a:spcPts val="776"/>
              </a:spcBef>
              <a:spcAft>
                <a:spcPct val="0"/>
              </a:spcAft>
              <a:buFontTx/>
              <a:buChar char="•"/>
            </a:pPr>
            <a:r>
              <a:rPr lang="en-GB" kern="0">
                <a:solidFill>
                  <a:srgbClr val="000000">
                    <a:lumMod val="65000"/>
                    <a:lumOff val="35000"/>
                  </a:srgbClr>
                </a:solidFill>
                <a:latin typeface="Arial"/>
                <a:ea typeface="ＭＳ Ｐゴシック" charset="0"/>
              </a:rPr>
              <a:t>Non-cash consideration is measured at its current value</a:t>
            </a:r>
          </a:p>
          <a:p>
            <a:pPr marL="342900" lvl="0"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rPr>
              <a:t>After initial recognition, an entity shall subsequently measure:</a:t>
            </a:r>
          </a:p>
          <a:p>
            <a:pPr marL="800100" lvl="1" indent="-342900" defTabSz="914400" fontAlgn="base">
              <a:spcBef>
                <a:spcPts val="776"/>
              </a:spcBef>
              <a:spcAft>
                <a:spcPct val="0"/>
              </a:spcAft>
              <a:buFontTx/>
              <a:buChar char="•"/>
            </a:pPr>
            <a:r>
              <a:rPr lang="en-GB" kern="0">
                <a:solidFill>
                  <a:srgbClr val="000000">
                    <a:lumMod val="65000"/>
                    <a:lumOff val="35000"/>
                  </a:srgbClr>
                </a:solidFill>
                <a:latin typeface="Arial"/>
                <a:ea typeface="ＭＳ Ｐゴシック" charset="0"/>
              </a:rPr>
              <a:t>A receivable asset:</a:t>
            </a:r>
          </a:p>
          <a:p>
            <a:pPr marL="1257300" lvl="2" indent="-342900" defTabSz="914400" fontAlgn="base">
              <a:spcBef>
                <a:spcPts val="776"/>
              </a:spcBef>
              <a:spcAft>
                <a:spcPct val="0"/>
              </a:spcAft>
              <a:buFontTx/>
              <a:buChar char="•"/>
            </a:pPr>
            <a:r>
              <a:rPr lang="en-GB" kern="0">
                <a:solidFill>
                  <a:srgbClr val="000000">
                    <a:lumMod val="65000"/>
                    <a:lumOff val="35000"/>
                  </a:srgbClr>
                </a:solidFill>
                <a:latin typeface="Arial"/>
                <a:ea typeface="ＭＳ Ｐゴシック" charset="0"/>
              </a:rPr>
              <a:t>Within the scope of IPSAS 41 as a financial asset; or</a:t>
            </a:r>
          </a:p>
          <a:p>
            <a:pPr marL="1257300" lvl="2" indent="-342900" defTabSz="914400" fontAlgn="base">
              <a:spcBef>
                <a:spcPts val="776"/>
              </a:spcBef>
              <a:spcAft>
                <a:spcPct val="0"/>
              </a:spcAft>
              <a:buFontTx/>
              <a:buChar char="•"/>
            </a:pPr>
            <a:r>
              <a:rPr lang="en-GB" kern="0">
                <a:solidFill>
                  <a:srgbClr val="000000">
                    <a:lumMod val="65000"/>
                    <a:lumOff val="35000"/>
                  </a:srgbClr>
                </a:solidFill>
                <a:latin typeface="Arial"/>
                <a:ea typeface="ＭＳ Ｐゴシック" charset="0"/>
              </a:rPr>
              <a:t>Not within the scope of IPSAS 41 on the same basis as a financial asset, by analogy.</a:t>
            </a:r>
          </a:p>
          <a:p>
            <a:pPr marL="800100" lvl="1" indent="-342900" defTabSz="914400" fontAlgn="base">
              <a:spcBef>
                <a:spcPts val="776"/>
              </a:spcBef>
              <a:spcAft>
                <a:spcPct val="0"/>
              </a:spcAft>
              <a:buFontTx/>
              <a:buChar char="•"/>
            </a:pPr>
            <a:r>
              <a:rPr lang="en-GB" kern="0">
                <a:solidFill>
                  <a:srgbClr val="000000">
                    <a:lumMod val="65000"/>
                    <a:lumOff val="35000"/>
                  </a:srgbClr>
                </a:solidFill>
                <a:latin typeface="Arial"/>
                <a:ea typeface="ＭＳ Ｐゴシック" charset="0"/>
              </a:rPr>
              <a:t>All other assets as prescribed by the applicable IPSAS</a:t>
            </a:r>
          </a:p>
          <a:p>
            <a:pPr marL="342900" lvl="0"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rPr>
              <a:t>Liabilities measured in accordance with IPSAS 19, limited to value of associated asset</a:t>
            </a:r>
          </a:p>
          <a:p>
            <a:pPr marL="342900" lvl="0" indent="-342900" defTabSz="914400" fontAlgn="base">
              <a:spcBef>
                <a:spcPts val="776"/>
              </a:spcBef>
              <a:spcAft>
                <a:spcPct val="0"/>
              </a:spcAft>
              <a:buFontTx/>
              <a:buChar char="•"/>
            </a:pPr>
            <a:endParaRPr lang="en-US" sz="2000" kern="0">
              <a:solidFill>
                <a:srgbClr val="000000">
                  <a:lumMod val="65000"/>
                  <a:lumOff val="35000"/>
                </a:srgbClr>
              </a:solidFill>
              <a:latin typeface="Arial"/>
              <a:ea typeface="ＭＳ Ｐゴシック" charset="0"/>
            </a:endParaRPr>
          </a:p>
          <a:p>
            <a:endParaRPr lang="en-US" sz="200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1115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764510"/>
            <a:ext cx="8089900" cy="3785652"/>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Measurement of Revenue with Binding Arrangements</a:t>
            </a:r>
          </a:p>
          <a:p>
            <a:endParaRPr lang="en-US" sz="2000" b="1">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rPr>
              <a:t>When (or as) a compliance obligation is satisfied and an entity recognizes revenue, this is measured at the amount of the transaction consideration that is allocated to that compliance obligation</a:t>
            </a:r>
          </a:p>
          <a:p>
            <a:pPr marL="342900"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rPr>
              <a:t>Includes an estimate of variable consideration only to the extent that it is highly probable that a significant reversal in the amount of cumulative revenue recognized will not occur when the uncertainty associated with the variable consideration is subsequently resolved</a:t>
            </a:r>
          </a:p>
          <a:p>
            <a:pPr marL="342900"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cs typeface="Arial" panose="020B0604020202020204" pitchFamily="34" charset="0"/>
              </a:rPr>
              <a:t>Adjusted for any significant financing component</a:t>
            </a:r>
          </a:p>
        </p:txBody>
      </p:sp>
    </p:spTree>
    <p:extLst>
      <p:ext uri="{BB962C8B-B14F-4D97-AF65-F5344CB8AC3E}">
        <p14:creationId xmlns:p14="http://schemas.microsoft.com/office/powerpoint/2010/main" val="2736336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764510"/>
            <a:ext cx="8089900" cy="4996240"/>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Costs of Fulfilling a Binding Arrangement</a:t>
            </a:r>
          </a:p>
          <a:p>
            <a:endParaRPr lang="en-US" sz="2000" b="1">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cs typeface="Arial" panose="020B0604020202020204" pitchFamily="34" charset="0"/>
              </a:rPr>
              <a:t>Apply other IPSAS (IPSAS 12, IPSAS 31, or IPSAS 45) to recognize an asset if relevant</a:t>
            </a:r>
          </a:p>
          <a:p>
            <a:pPr marL="342900" lvl="0"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cs typeface="Arial" panose="020B0604020202020204" pitchFamily="34" charset="0"/>
              </a:rPr>
              <a:t>If other IPSAS do not apply, recognize an asset from the costs incurred to fulfil a binding arrangement only if the following criteria are met:</a:t>
            </a:r>
          </a:p>
          <a:p>
            <a:pPr marL="800100" lvl="1" indent="-342900" defTabSz="914400" fontAlgn="base">
              <a:spcBef>
                <a:spcPts val="776"/>
              </a:spcBef>
              <a:spcAft>
                <a:spcPct val="0"/>
              </a:spcAft>
              <a:buFontTx/>
              <a:buChar char="•"/>
            </a:pPr>
            <a:r>
              <a:rPr lang="en-GB" kern="0">
                <a:solidFill>
                  <a:srgbClr val="000000">
                    <a:lumMod val="65000"/>
                    <a:lumOff val="35000"/>
                  </a:srgbClr>
                </a:solidFill>
                <a:latin typeface="Arial"/>
                <a:ea typeface="ＭＳ Ｐゴシック" charset="0"/>
                <a:cs typeface="Arial" panose="020B0604020202020204" pitchFamily="34" charset="0"/>
              </a:rPr>
              <a:t>Costs relate directly to a binding arrangement</a:t>
            </a:r>
          </a:p>
          <a:p>
            <a:pPr marL="800100" lvl="1" indent="-342900" defTabSz="914400" fontAlgn="base">
              <a:spcBef>
                <a:spcPts val="776"/>
              </a:spcBef>
              <a:spcAft>
                <a:spcPct val="0"/>
              </a:spcAft>
              <a:buFontTx/>
              <a:buChar char="•"/>
            </a:pPr>
            <a:r>
              <a:rPr lang="en-GB" kern="0">
                <a:solidFill>
                  <a:srgbClr val="000000">
                    <a:lumMod val="65000"/>
                    <a:lumOff val="35000"/>
                  </a:srgbClr>
                </a:solidFill>
                <a:latin typeface="Arial"/>
                <a:ea typeface="ＭＳ Ｐゴシック" charset="0"/>
                <a:cs typeface="Arial" panose="020B0604020202020204" pitchFamily="34" charset="0"/>
              </a:rPr>
              <a:t>The costs generate or enhance resources of the entity that will be used in satisfying compliance obligations in the future</a:t>
            </a:r>
          </a:p>
          <a:p>
            <a:pPr marL="800100" lvl="1" indent="-342900" defTabSz="914400" fontAlgn="base">
              <a:spcBef>
                <a:spcPts val="776"/>
              </a:spcBef>
              <a:spcAft>
                <a:spcPct val="0"/>
              </a:spcAft>
              <a:buFontTx/>
              <a:buChar char="•"/>
            </a:pPr>
            <a:r>
              <a:rPr lang="en-GB" kern="0">
                <a:solidFill>
                  <a:srgbClr val="000000">
                    <a:lumMod val="65000"/>
                    <a:lumOff val="35000"/>
                  </a:srgbClr>
                </a:solidFill>
                <a:latin typeface="Arial"/>
                <a:ea typeface="ＭＳ Ｐゴシック" charset="0"/>
                <a:cs typeface="Arial" panose="020B0604020202020204" pitchFamily="34" charset="0"/>
              </a:rPr>
              <a:t>The costs are expected to be recovered</a:t>
            </a:r>
          </a:p>
          <a:p>
            <a:pPr marL="342900" lvl="0"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cs typeface="Arial" panose="020B0604020202020204" pitchFamily="34" charset="0"/>
              </a:rPr>
              <a:t>Asset is amortized on a systematic basis that is consistent with the satisfaction of the compliance obligation</a:t>
            </a:r>
          </a:p>
          <a:p>
            <a:pPr marL="342900" lvl="0" indent="-342900" defTabSz="914400" fontAlgn="base">
              <a:spcBef>
                <a:spcPts val="776"/>
              </a:spcBef>
              <a:spcAft>
                <a:spcPct val="0"/>
              </a:spcAft>
              <a:buFontTx/>
              <a:buChar char="•"/>
            </a:pPr>
            <a:endParaRPr lang="en-GB" sz="2000" kern="0">
              <a:solidFill>
                <a:srgbClr val="000000">
                  <a:lumMod val="65000"/>
                  <a:lumOff val="35000"/>
                </a:srgbClr>
              </a:solidFill>
              <a:latin typeface="Arial"/>
              <a:ea typeface="ＭＳ Ｐゴシック" charset="0"/>
              <a:cs typeface="Arial" panose="020B0604020202020204" pitchFamily="34" charset="0"/>
            </a:endParaRPr>
          </a:p>
        </p:txBody>
      </p:sp>
    </p:spTree>
    <p:extLst>
      <p:ext uri="{BB962C8B-B14F-4D97-AF65-F5344CB8AC3E}">
        <p14:creationId xmlns:p14="http://schemas.microsoft.com/office/powerpoint/2010/main" val="1461241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689009"/>
            <a:ext cx="8089900" cy="4811574"/>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Capital Transfers</a:t>
            </a:r>
          </a:p>
          <a:p>
            <a:endParaRPr lang="en-US" sz="2000" b="1">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rPr>
              <a:t>A </a:t>
            </a:r>
            <a:r>
              <a:rPr lang="en-GB" sz="2000" b="1" kern="0">
                <a:solidFill>
                  <a:srgbClr val="000000">
                    <a:lumMod val="65000"/>
                    <a:lumOff val="35000"/>
                  </a:srgbClr>
                </a:solidFill>
                <a:latin typeface="Arial"/>
                <a:ea typeface="ＭＳ Ｐゴシック" charset="0"/>
              </a:rPr>
              <a:t>capital transfer</a:t>
            </a:r>
            <a:r>
              <a:rPr lang="en-GB" sz="2000" kern="0">
                <a:solidFill>
                  <a:srgbClr val="000000">
                    <a:lumMod val="65000"/>
                    <a:lumOff val="35000"/>
                  </a:srgbClr>
                </a:solidFill>
                <a:latin typeface="Arial"/>
                <a:ea typeface="ＭＳ Ｐゴシック" charset="0"/>
              </a:rPr>
              <a:t> is an inflow of cash or another asset that arises from a binding arrangement with a specification that the entity acquires or constructs a non-financial asset that will be controlled by the entity</a:t>
            </a:r>
          </a:p>
          <a:p>
            <a:pPr marL="342900" lvl="0"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cs typeface="Arial" panose="020B0604020202020204" pitchFamily="34" charset="0"/>
              </a:rPr>
              <a:t>Recognize revenue as it satisfies its compliance obligations in its capital transfer transaction (as other transactions with binding arrangements)</a:t>
            </a:r>
          </a:p>
          <a:p>
            <a:pPr marL="342900" lvl="0"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cs typeface="Arial" panose="020B0604020202020204" pitchFamily="34" charset="0"/>
              </a:rPr>
              <a:t>Some capital transfer transactions may include a compliance obligation for the operation of the acquired or constructed asset, which would not meet the capital transfer definition</a:t>
            </a:r>
          </a:p>
          <a:p>
            <a:pPr marL="800100" lvl="1"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cs typeface="Arial" panose="020B0604020202020204" pitchFamily="34" charset="0"/>
              </a:rPr>
              <a:t>Compliance obligations for the operation of an asset are separate compliance obligations</a:t>
            </a:r>
          </a:p>
        </p:txBody>
      </p:sp>
    </p:spTree>
    <p:extLst>
      <p:ext uri="{BB962C8B-B14F-4D97-AF65-F5344CB8AC3E}">
        <p14:creationId xmlns:p14="http://schemas.microsoft.com/office/powerpoint/2010/main" val="911718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454117"/>
            <a:ext cx="8089900" cy="5827236"/>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Services in-Kind</a:t>
            </a:r>
          </a:p>
          <a:p>
            <a:endParaRPr lang="en-US" sz="2000" b="1">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cs typeface="Arial" panose="020B0604020202020204" pitchFamily="34" charset="0"/>
              </a:rPr>
              <a:t>An entity may, but is not required to, recognize services in-kind as revenue and as an asset</a:t>
            </a:r>
          </a:p>
          <a:p>
            <a:pPr marL="342900" lvl="0"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cs typeface="Arial" panose="020B0604020202020204" pitchFamily="34" charset="0"/>
              </a:rPr>
              <a:t>Entities are strongly encouraged to disclose services in-kind received particularly if they are integral to an entity’s operations</a:t>
            </a:r>
          </a:p>
          <a:p>
            <a:pPr marL="342900" lvl="0"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cs typeface="Arial" panose="020B0604020202020204" pitchFamily="34" charset="0"/>
              </a:rPr>
              <a:t>Examples:</a:t>
            </a:r>
          </a:p>
          <a:p>
            <a:pPr marL="800100" lvl="1" indent="-342900" defTabSz="914400" fontAlgn="base">
              <a:spcBef>
                <a:spcPts val="776"/>
              </a:spcBef>
              <a:spcAft>
                <a:spcPct val="0"/>
              </a:spcAft>
              <a:buFontTx/>
              <a:buChar char="•"/>
            </a:pPr>
            <a:r>
              <a:rPr lang="en-GB" kern="0">
                <a:solidFill>
                  <a:srgbClr val="000000">
                    <a:lumMod val="65000"/>
                    <a:lumOff val="35000"/>
                  </a:srgbClr>
                </a:solidFill>
                <a:latin typeface="Arial"/>
                <a:ea typeface="ＭＳ Ｐゴシック" charset="0"/>
                <a:cs typeface="Arial" panose="020B0604020202020204" pitchFamily="34" charset="0"/>
              </a:rPr>
              <a:t>Technical assistance from other governments or international organizations</a:t>
            </a:r>
          </a:p>
          <a:p>
            <a:pPr marL="800100" lvl="1" indent="-342900" defTabSz="914400" fontAlgn="base">
              <a:spcBef>
                <a:spcPts val="776"/>
              </a:spcBef>
              <a:spcAft>
                <a:spcPct val="0"/>
              </a:spcAft>
              <a:buFontTx/>
              <a:buChar char="•"/>
            </a:pPr>
            <a:r>
              <a:rPr lang="en-GB" kern="0">
                <a:solidFill>
                  <a:srgbClr val="000000">
                    <a:lumMod val="65000"/>
                    <a:lumOff val="35000"/>
                  </a:srgbClr>
                </a:solidFill>
                <a:latin typeface="Arial"/>
                <a:ea typeface="ＭＳ Ｐゴシック" charset="0"/>
                <a:cs typeface="Arial" panose="020B0604020202020204" pitchFamily="34" charset="0"/>
              </a:rPr>
              <a:t>Persons convicted of offenses may be required to perform community service</a:t>
            </a:r>
          </a:p>
          <a:p>
            <a:pPr marL="800100" lvl="1" indent="-342900" defTabSz="914400" fontAlgn="base">
              <a:spcBef>
                <a:spcPts val="776"/>
              </a:spcBef>
              <a:spcAft>
                <a:spcPct val="0"/>
              </a:spcAft>
              <a:buFontTx/>
              <a:buChar char="•"/>
            </a:pPr>
            <a:r>
              <a:rPr lang="en-GB" kern="0">
                <a:solidFill>
                  <a:srgbClr val="000000">
                    <a:lumMod val="65000"/>
                    <a:lumOff val="35000"/>
                  </a:srgbClr>
                </a:solidFill>
                <a:latin typeface="Arial"/>
                <a:ea typeface="ＭＳ Ｐゴシック" charset="0"/>
                <a:cs typeface="Arial" panose="020B0604020202020204" pitchFamily="34" charset="0"/>
              </a:rPr>
              <a:t>Local governments may receive the services of volunteer fire fighters</a:t>
            </a:r>
          </a:p>
          <a:p>
            <a:pPr marL="800100" lvl="1" indent="-342900" defTabSz="914400" fontAlgn="base">
              <a:spcBef>
                <a:spcPts val="776"/>
              </a:spcBef>
              <a:spcAft>
                <a:spcPct val="0"/>
              </a:spcAft>
              <a:buFontTx/>
              <a:buChar char="•"/>
            </a:pPr>
            <a:r>
              <a:rPr lang="en-GB" kern="0">
                <a:solidFill>
                  <a:srgbClr val="000000">
                    <a:lumMod val="65000"/>
                    <a:lumOff val="35000"/>
                  </a:srgbClr>
                </a:solidFill>
                <a:latin typeface="Arial"/>
                <a:ea typeface="ＭＳ Ｐゴシック" charset="0"/>
                <a:cs typeface="Arial" panose="020B0604020202020204" pitchFamily="34" charset="0"/>
              </a:rPr>
              <a:t>Public schools may receive voluntary services from parents</a:t>
            </a:r>
          </a:p>
          <a:p>
            <a:pPr marL="800100" lvl="1" indent="-342900" defTabSz="914400" fontAlgn="base">
              <a:spcBef>
                <a:spcPts val="776"/>
              </a:spcBef>
              <a:spcAft>
                <a:spcPct val="0"/>
              </a:spcAft>
              <a:buFontTx/>
              <a:buChar char="•"/>
            </a:pPr>
            <a:r>
              <a:rPr lang="en-GB" kern="0">
                <a:solidFill>
                  <a:srgbClr val="000000">
                    <a:lumMod val="65000"/>
                    <a:lumOff val="35000"/>
                  </a:srgbClr>
                </a:solidFill>
                <a:latin typeface="Arial"/>
                <a:ea typeface="ＭＳ Ｐゴシック" charset="0"/>
                <a:cs typeface="Arial" panose="020B0604020202020204" pitchFamily="34" charset="0"/>
              </a:rPr>
              <a:t>Public hospitals may receive the services of volunteers</a:t>
            </a:r>
          </a:p>
          <a:p>
            <a:pPr marL="800100" lvl="1" indent="-342900" defTabSz="914400" fontAlgn="base">
              <a:spcBef>
                <a:spcPts val="776"/>
              </a:spcBef>
              <a:spcAft>
                <a:spcPct val="0"/>
              </a:spcAft>
              <a:buFontTx/>
              <a:buChar char="•"/>
            </a:pPr>
            <a:endParaRPr lang="en-GB" sz="2000" kern="0">
              <a:solidFill>
                <a:srgbClr val="000000">
                  <a:lumMod val="65000"/>
                  <a:lumOff val="35000"/>
                </a:srgbClr>
              </a:solidFill>
              <a:latin typeface="Arial"/>
              <a:ea typeface="ＭＳ Ｐゴシック" charset="0"/>
              <a:cs typeface="Arial" panose="020B0604020202020204" pitchFamily="34" charset="0"/>
            </a:endParaRPr>
          </a:p>
          <a:p>
            <a:pPr marL="342900" lvl="0" indent="-342900" defTabSz="914400" fontAlgn="base">
              <a:spcBef>
                <a:spcPts val="776"/>
              </a:spcBef>
              <a:spcAft>
                <a:spcPct val="0"/>
              </a:spcAft>
              <a:buFontTx/>
              <a:buChar char="•"/>
            </a:pPr>
            <a:endParaRPr lang="en-GB" sz="2000" kern="0">
              <a:solidFill>
                <a:srgbClr val="000000">
                  <a:lumMod val="65000"/>
                  <a:lumOff val="35000"/>
                </a:srgbClr>
              </a:solidFill>
              <a:latin typeface="Arial"/>
              <a:ea typeface="ＭＳ Ｐゴシック" charset="0"/>
              <a:cs typeface="Arial" panose="020B0604020202020204" pitchFamily="34" charset="0"/>
            </a:endParaRPr>
          </a:p>
        </p:txBody>
      </p:sp>
    </p:spTree>
    <p:extLst>
      <p:ext uri="{BB962C8B-B14F-4D97-AF65-F5344CB8AC3E}">
        <p14:creationId xmlns:p14="http://schemas.microsoft.com/office/powerpoint/2010/main" val="1325973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881956"/>
            <a:ext cx="8089900" cy="4278094"/>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Concessionary Loans</a:t>
            </a:r>
          </a:p>
          <a:p>
            <a:endParaRPr lang="en-US" sz="2000" b="1">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a:solidFill>
                  <a:srgbClr val="000000">
                    <a:lumMod val="65000"/>
                    <a:lumOff val="35000"/>
                  </a:srgbClr>
                </a:solidFill>
                <a:latin typeface="Arial" pitchFamily="34" charset="0"/>
                <a:ea typeface="ＭＳ Ｐゴシック" charset="0"/>
                <a:cs typeface="Arial" pitchFamily="34" charset="0"/>
              </a:rPr>
              <a:t>Loans received at below market terms</a:t>
            </a:r>
          </a:p>
          <a:p>
            <a:pPr marL="694944" lvl="1" indent="-347472" defTabSz="914400" fontAlgn="base">
              <a:spcBef>
                <a:spcPts val="776"/>
              </a:spcBef>
              <a:spcAft>
                <a:spcPct val="0"/>
              </a:spcAft>
              <a:buFontTx/>
              <a:buChar char="–"/>
            </a:pPr>
            <a:r>
              <a:rPr lang="en-US" kern="0">
                <a:solidFill>
                  <a:srgbClr val="000000">
                    <a:lumMod val="65000"/>
                    <a:lumOff val="35000"/>
                  </a:srgbClr>
                </a:solidFill>
                <a:latin typeface="Arial" pitchFamily="34" charset="0"/>
                <a:ea typeface="ＭＳ Ｐゴシック" charset="0"/>
                <a:cs typeface="Arial" pitchFamily="34" charset="0"/>
              </a:rPr>
              <a:t>Portion of the loan that is repayable plus interest is accounted for in accordance with IPSAS 41 </a:t>
            </a:r>
          </a:p>
          <a:p>
            <a:pPr marL="694944" lvl="1" indent="-347472" defTabSz="914400" fontAlgn="base">
              <a:spcBef>
                <a:spcPts val="776"/>
              </a:spcBef>
              <a:spcAft>
                <a:spcPct val="0"/>
              </a:spcAft>
              <a:buFontTx/>
              <a:buChar char="–"/>
            </a:pPr>
            <a:r>
              <a:rPr lang="en-US" kern="0">
                <a:solidFill>
                  <a:srgbClr val="000000">
                    <a:lumMod val="65000"/>
                    <a:lumOff val="35000"/>
                  </a:srgbClr>
                </a:solidFill>
                <a:latin typeface="Arial" pitchFamily="34" charset="0"/>
                <a:ea typeface="ＭＳ Ｐゴシック" charset="0"/>
                <a:cs typeface="Arial" pitchFamily="34" charset="0"/>
              </a:rPr>
              <a:t>Difference between the transaction consideration (loan proceeds) and the fair value of the loan on initial recognition is revenue except to the extent that conditions result in a liability</a:t>
            </a:r>
          </a:p>
          <a:p>
            <a:pPr marL="694944" lvl="1" indent="-347472" defTabSz="914400" fontAlgn="base">
              <a:spcBef>
                <a:spcPts val="776"/>
              </a:spcBef>
              <a:spcAft>
                <a:spcPct val="0"/>
              </a:spcAft>
              <a:buFontTx/>
              <a:buChar char="–"/>
            </a:pPr>
            <a:r>
              <a:rPr lang="en-US" kern="0">
                <a:solidFill>
                  <a:srgbClr val="000000">
                    <a:lumMod val="65000"/>
                    <a:lumOff val="35000"/>
                  </a:srgbClr>
                </a:solidFill>
                <a:latin typeface="Arial" pitchFamily="34" charset="0"/>
                <a:ea typeface="ＭＳ Ｐゴシック" charset="0"/>
                <a:cs typeface="Arial" pitchFamily="34" charset="0"/>
              </a:rPr>
              <a:t>As liability is reduced an equal amount of revenue recognized</a:t>
            </a:r>
          </a:p>
          <a:p>
            <a:pPr marL="342900" lvl="0" indent="-342900" defTabSz="914400" fontAlgn="base">
              <a:spcBef>
                <a:spcPts val="776"/>
              </a:spcBef>
              <a:spcAft>
                <a:spcPct val="0"/>
              </a:spcAft>
              <a:buFontTx/>
              <a:buChar char="•"/>
            </a:pPr>
            <a:r>
              <a:rPr lang="en-US" sz="2000" kern="0">
                <a:solidFill>
                  <a:srgbClr val="000000">
                    <a:lumMod val="65000"/>
                    <a:lumOff val="35000"/>
                  </a:srgbClr>
                </a:solidFill>
                <a:latin typeface="Arial" pitchFamily="34" charset="0"/>
                <a:ea typeface="ＭＳ Ｐゴシック" charset="0"/>
                <a:cs typeface="Arial" pitchFamily="34" charset="0"/>
              </a:rPr>
              <a:t>Accounted for as financial instrument</a:t>
            </a:r>
          </a:p>
          <a:p>
            <a:pPr lvl="0" defTabSz="914400" fontAlgn="base">
              <a:spcBef>
                <a:spcPts val="776"/>
              </a:spcBef>
              <a:spcAft>
                <a:spcPct val="0"/>
              </a:spcAft>
            </a:pPr>
            <a:endParaRPr lang="en-US" sz="2400" kern="0">
              <a:solidFill>
                <a:srgbClr val="000000">
                  <a:lumMod val="65000"/>
                  <a:lumOff val="35000"/>
                </a:srgbClr>
              </a:solidFill>
              <a:latin typeface="Arial"/>
              <a:ea typeface="ＭＳ Ｐゴシック" charset="0"/>
            </a:endParaRPr>
          </a:p>
          <a:p>
            <a:endParaRPr lang="en-US" sz="200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35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881956"/>
            <a:ext cx="8089900" cy="3272691"/>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Example: Loan to Health Authority</a:t>
            </a:r>
          </a:p>
          <a:p>
            <a:endParaRPr lang="en-US" sz="2000" b="1">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a:solidFill>
                  <a:srgbClr val="000000">
                    <a:lumMod val="65000"/>
                    <a:lumOff val="35000"/>
                  </a:srgbClr>
                </a:solidFill>
                <a:latin typeface="Arial" pitchFamily="34" charset="0"/>
                <a:ea typeface="ＭＳ Ｐゴシック" charset="0"/>
                <a:cs typeface="Arial" pitchFamily="34" charset="0"/>
              </a:rPr>
              <a:t>A local health authority receives a loan of CU5 million. The agreement stipulates that loan is to be repaid over 5 years with annual interest  at 5%. A market related rate of interest is 10%. There are no compliance obligations attached to the loan.</a:t>
            </a:r>
          </a:p>
          <a:p>
            <a:pPr marL="366713" lvl="1" defTabSz="914400" fontAlgn="base">
              <a:spcBef>
                <a:spcPts val="1200"/>
              </a:spcBef>
              <a:spcAft>
                <a:spcPct val="0"/>
              </a:spcAft>
              <a:defRPr/>
            </a:pPr>
            <a:endParaRPr lang="en-US" sz="2000" i="1" kern="0">
              <a:solidFill>
                <a:srgbClr val="000000">
                  <a:lumMod val="65000"/>
                  <a:lumOff val="35000"/>
                </a:srgbClr>
              </a:solidFill>
              <a:latin typeface="Arial" pitchFamily="34" charset="0"/>
              <a:ea typeface="ＭＳ Ｐゴシック" charset="0"/>
              <a:cs typeface="Arial" pitchFamily="34" charset="0"/>
            </a:endParaRPr>
          </a:p>
          <a:p>
            <a:pPr marL="366713" lvl="1" defTabSz="914400" fontAlgn="base">
              <a:spcBef>
                <a:spcPts val="1200"/>
              </a:spcBef>
              <a:spcAft>
                <a:spcPct val="0"/>
              </a:spcAft>
              <a:defRPr/>
            </a:pPr>
            <a:r>
              <a:rPr lang="en-US" i="1" kern="0">
                <a:solidFill>
                  <a:srgbClr val="000000">
                    <a:lumMod val="65000"/>
                    <a:lumOff val="35000"/>
                  </a:srgbClr>
                </a:solidFill>
                <a:latin typeface="Arial" pitchFamily="34" charset="0"/>
                <a:ea typeface="ＭＳ Ｐゴシック" charset="0"/>
                <a:cs typeface="Arial" pitchFamily="34" charset="0"/>
              </a:rPr>
              <a:t>Is the loan a concessionary loan? Explain</a:t>
            </a:r>
          </a:p>
          <a:p>
            <a:endParaRPr lang="en-US" sz="200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7733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881956"/>
            <a:ext cx="8089900" cy="5109091"/>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Scope of IPSAS 47</a:t>
            </a:r>
          </a:p>
          <a:p>
            <a:endParaRPr lang="en-US" sz="2000" b="1">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US" altLang="en-US" sz="2000" kern="0">
                <a:solidFill>
                  <a:srgbClr val="595959"/>
                </a:solidFill>
                <a:latin typeface="Arial"/>
                <a:ea typeface="ＭＳ Ｐゴシック" panose="020B0600070205080204" pitchFamily="34" charset="-128"/>
                <a:cs typeface="Arial" panose="020B0604020202020204" pitchFamily="34" charset="0"/>
              </a:rPr>
              <a:t>Applies to all revenue except:</a:t>
            </a:r>
          </a:p>
          <a:p>
            <a:pPr marL="628650" lvl="1" indent="-280988" defTabSz="914400" fontAlgn="base">
              <a:spcBef>
                <a:spcPts val="775"/>
              </a:spcBef>
              <a:spcAft>
                <a:spcPct val="0"/>
              </a:spcAft>
              <a:buFont typeface="Arial" panose="020B0604020202020204" pitchFamily="34" charset="0"/>
              <a:buChar char="•"/>
            </a:pPr>
            <a:r>
              <a:rPr lang="en-US" altLang="en-US" kern="0">
                <a:solidFill>
                  <a:srgbClr val="595959"/>
                </a:solidFill>
                <a:latin typeface="Arial"/>
                <a:ea typeface="ＭＳ Ｐゴシック" panose="020B0600070205080204" pitchFamily="34" charset="-128"/>
                <a:cs typeface="Arial" panose="020B0604020202020204" pitchFamily="34" charset="0"/>
              </a:rPr>
              <a:t>Social benefit contributions accounted for using the insurance approach</a:t>
            </a:r>
          </a:p>
          <a:p>
            <a:pPr marL="628650" lvl="1" indent="-280988" defTabSz="914400" fontAlgn="base">
              <a:spcBef>
                <a:spcPts val="775"/>
              </a:spcBef>
              <a:spcAft>
                <a:spcPct val="0"/>
              </a:spcAft>
              <a:buFont typeface="Arial" panose="020B0604020202020204" pitchFamily="34" charset="0"/>
              <a:buChar char="•"/>
            </a:pPr>
            <a:r>
              <a:rPr lang="en-US" altLang="en-US" kern="0">
                <a:solidFill>
                  <a:srgbClr val="595959"/>
                </a:solidFill>
                <a:latin typeface="Arial"/>
                <a:ea typeface="ＭＳ Ｐゴシック" panose="020B0600070205080204" pitchFamily="34" charset="-128"/>
                <a:cs typeface="Arial" panose="020B0604020202020204" pitchFamily="34" charset="0"/>
              </a:rPr>
              <a:t>Revenue covered by other standards (for example, lease revenue, revenue from financial instruments)</a:t>
            </a:r>
          </a:p>
          <a:p>
            <a:pPr marL="628650" lvl="1" indent="-280988" defTabSz="914400" fontAlgn="base">
              <a:spcBef>
                <a:spcPts val="775"/>
              </a:spcBef>
              <a:spcAft>
                <a:spcPct val="0"/>
              </a:spcAft>
              <a:buFont typeface="Arial" panose="020B0604020202020204" pitchFamily="34" charset="0"/>
              <a:buChar char="•"/>
            </a:pPr>
            <a:r>
              <a:rPr lang="en-US" altLang="en-US" kern="0">
                <a:solidFill>
                  <a:srgbClr val="595959"/>
                </a:solidFill>
                <a:latin typeface="Arial"/>
                <a:ea typeface="ＭＳ Ｐゴシック" panose="020B0600070205080204" pitchFamily="34" charset="-128"/>
                <a:cs typeface="Arial" panose="020B0604020202020204" pitchFamily="34" charset="0"/>
              </a:rPr>
              <a:t>Gains from the sale of non-financial assets </a:t>
            </a:r>
            <a:r>
              <a:rPr lang="en-GB" altLang="en-US" kern="0">
                <a:solidFill>
                  <a:srgbClr val="595959"/>
                </a:solidFill>
                <a:latin typeface="Arial"/>
                <a:ea typeface="ＭＳ Ｐゴシック" panose="020B0600070205080204" pitchFamily="34" charset="-128"/>
                <a:cs typeface="Arial" panose="020B0604020202020204" pitchFamily="34" charset="0"/>
              </a:rPr>
              <a:t>that are not an output of an entity’s activities</a:t>
            </a:r>
            <a:r>
              <a:rPr lang="en-US" altLang="en-US" kern="0">
                <a:solidFill>
                  <a:srgbClr val="595959"/>
                </a:solidFill>
                <a:latin typeface="Arial"/>
                <a:ea typeface="ＭＳ Ｐゴシック" panose="020B0600070205080204" pitchFamily="34" charset="-128"/>
                <a:cs typeface="Arial" panose="020B0604020202020204" pitchFamily="34" charset="0"/>
              </a:rPr>
              <a:t> (for example, investment property, property, plant and equipment)</a:t>
            </a:r>
          </a:p>
          <a:p>
            <a:pPr marL="628650" lvl="1" indent="-280988" defTabSz="914400" fontAlgn="base">
              <a:spcBef>
                <a:spcPts val="775"/>
              </a:spcBef>
              <a:spcAft>
                <a:spcPct val="0"/>
              </a:spcAft>
              <a:buFont typeface="Arial" panose="020B0604020202020204" pitchFamily="34" charset="0"/>
              <a:buChar char="•"/>
            </a:pPr>
            <a:r>
              <a:rPr lang="en-US" altLang="en-US" kern="0">
                <a:solidFill>
                  <a:srgbClr val="595959"/>
                </a:solidFill>
                <a:latin typeface="Arial"/>
                <a:ea typeface="ＭＳ Ｐゴシック" panose="020B0600070205080204" pitchFamily="34" charset="-128"/>
                <a:cs typeface="Arial" panose="020B0604020202020204" pitchFamily="34" charset="0"/>
              </a:rPr>
              <a:t>Revaluation gains</a:t>
            </a:r>
          </a:p>
          <a:p>
            <a:pPr marL="342900" indent="-342900" defTabSz="914400" fontAlgn="base">
              <a:spcBef>
                <a:spcPts val="775"/>
              </a:spcBef>
              <a:spcAft>
                <a:spcPct val="0"/>
              </a:spcAft>
              <a:buFontTx/>
              <a:buChar char="•"/>
            </a:pPr>
            <a:r>
              <a:rPr lang="en-US" altLang="en-US" sz="2000" kern="0">
                <a:solidFill>
                  <a:srgbClr val="595959"/>
                </a:solidFill>
                <a:latin typeface="Arial"/>
                <a:ea typeface="ＭＳ Ｐゴシック" panose="020B0600070205080204" pitchFamily="34" charset="-128"/>
                <a:cs typeface="Arial" panose="020B0604020202020204" pitchFamily="34" charset="0"/>
              </a:rPr>
              <a:t>Does not apply to r</a:t>
            </a:r>
            <a:r>
              <a:rPr lang="en-GB" altLang="en-US" sz="2000" kern="0" err="1">
                <a:solidFill>
                  <a:srgbClr val="595959"/>
                </a:solidFill>
                <a:latin typeface="Arial"/>
                <a:ea typeface="ＭＳ Ｐゴシック" panose="020B0600070205080204" pitchFamily="34" charset="-128"/>
                <a:cs typeface="Arial" panose="020B0604020202020204" pitchFamily="34" charset="0"/>
              </a:rPr>
              <a:t>ights</a:t>
            </a:r>
            <a:r>
              <a:rPr lang="en-GB" altLang="en-US" sz="2000" kern="0">
                <a:solidFill>
                  <a:srgbClr val="595959"/>
                </a:solidFill>
                <a:latin typeface="Arial"/>
                <a:ea typeface="ＭＳ Ｐゴシック" panose="020B0600070205080204" pitchFamily="34" charset="-128"/>
                <a:cs typeface="Arial" panose="020B0604020202020204" pitchFamily="34" charset="0"/>
              </a:rPr>
              <a:t> or obligations arising from binding arrangements within the scope of other IPSAS (for example provisions, employee benefits, interests in other entities)</a:t>
            </a:r>
            <a:endParaRPr lang="en-US" altLang="en-US" sz="2000" kern="0">
              <a:solidFill>
                <a:srgbClr val="595959"/>
              </a:solidFill>
              <a:latin typeface="Arial"/>
              <a:ea typeface="ＭＳ Ｐゴシック" panose="020B0600070205080204" pitchFamily="34" charset="-128"/>
              <a:cs typeface="Arial" panose="020B0604020202020204" pitchFamily="34" charset="0"/>
            </a:endParaRPr>
          </a:p>
          <a:p>
            <a:endParaRPr lang="en-US" sz="2000" kern="0">
              <a:solidFill>
                <a:srgbClr val="000000">
                  <a:lumMod val="65000"/>
                  <a:lumOff val="35000"/>
                </a:srgbClr>
              </a:solidFill>
              <a:latin typeface="Arial" pitchFamily="34" charset="0"/>
              <a:ea typeface="ＭＳ Ｐゴシック" charset="0"/>
              <a:cs typeface="Arial" pitchFamily="34" charset="0"/>
            </a:endParaRPr>
          </a:p>
          <a:p>
            <a:endParaRPr lang="en-US" sz="200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3116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881956"/>
            <a:ext cx="8089900" cy="3683060"/>
          </a:xfrm>
          <a:prstGeom prst="rect">
            <a:avLst/>
          </a:prstGeom>
          <a:noFill/>
        </p:spPr>
        <p:txBody>
          <a:bodyPr wrap="square" rtlCol="0">
            <a:spAutoFit/>
          </a:bodyPr>
          <a:lstStyle/>
          <a:p>
            <a:pPr lvl="1"/>
            <a:r>
              <a:rPr lang="en-US" sz="2000" b="1">
                <a:solidFill>
                  <a:schemeClr val="bg1">
                    <a:lumMod val="50000"/>
                  </a:schemeClr>
                </a:solidFill>
                <a:latin typeface="Arial" panose="020B0604020202020204" pitchFamily="34" charset="0"/>
                <a:cs typeface="Arial" panose="020B0604020202020204" pitchFamily="34" charset="0"/>
              </a:rPr>
              <a:t>Presentation in the Financial Statements</a:t>
            </a:r>
          </a:p>
          <a:p>
            <a:pPr lvl="1"/>
            <a:endParaRPr lang="en-US" sz="2000" b="1">
              <a:solidFill>
                <a:schemeClr val="bg1">
                  <a:lumMod val="50000"/>
                </a:schemeClr>
              </a:solidFill>
              <a:latin typeface="Arial" panose="020B0604020202020204" pitchFamily="34" charset="0"/>
              <a:cs typeface="Arial" panose="020B0604020202020204" pitchFamily="34" charset="0"/>
            </a:endParaRPr>
          </a:p>
          <a:p>
            <a:pPr marL="800100" lvl="1"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rPr>
              <a:t>When either party to a binding arrangement has performed, an entity shall present the binding arrangement in the statement of financial position as a binding arrangement asset or a binding arrangement liability, depending on the relationship between the entity’s performance and the resource provider’s transfer of consideration.</a:t>
            </a:r>
          </a:p>
          <a:p>
            <a:pPr marL="800100" lvl="1"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rPr>
              <a:t>An entity shall present any unconditional rights to consideration separately as a receivable.</a:t>
            </a:r>
            <a:endParaRPr lang="en-US" sz="2000" kern="0">
              <a:solidFill>
                <a:srgbClr val="000000">
                  <a:lumMod val="65000"/>
                  <a:lumOff val="35000"/>
                </a:srgbClr>
              </a:solidFill>
              <a:latin typeface="Arial"/>
              <a:ea typeface="ＭＳ Ｐゴシック" charset="0"/>
            </a:endParaRPr>
          </a:p>
          <a:p>
            <a:endParaRPr lang="en-US" sz="200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712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764510"/>
            <a:ext cx="8089900" cy="5016758"/>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Disclosure Objective</a:t>
            </a:r>
          </a:p>
          <a:p>
            <a:endParaRPr lang="en-US" sz="2000" b="1">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rPr>
              <a:t>The objective of the disclosure requirements is for an entity to disclose sufficient information to enable users of financial statements to understand the nature, amount, timing and uncertainty of revenue and cash flows arising from revenue transactions – requires disclosure of:</a:t>
            </a:r>
          </a:p>
          <a:p>
            <a:pPr marL="800100" lvl="1"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cs typeface="Arial" panose="020B0604020202020204" pitchFamily="34" charset="0"/>
              </a:rPr>
              <a:t>Revenues from transactions without binding arrangements</a:t>
            </a:r>
          </a:p>
          <a:p>
            <a:pPr marL="800100" lvl="1"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cs typeface="Arial" panose="020B0604020202020204" pitchFamily="34" charset="0"/>
              </a:rPr>
              <a:t>Revenues from transactions with binding arrangements</a:t>
            </a:r>
          </a:p>
          <a:p>
            <a:pPr marL="800100" lvl="1"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cs typeface="Arial" panose="020B0604020202020204" pitchFamily="34" charset="0"/>
              </a:rPr>
              <a:t>The significant judgments, and changes in the judgments, made in applying this Standard to those binding arrangements</a:t>
            </a:r>
          </a:p>
          <a:p>
            <a:pPr marL="800100" lvl="1" indent="-342900" defTabSz="914400" fontAlgn="base">
              <a:spcBef>
                <a:spcPts val="776"/>
              </a:spcBef>
              <a:spcAft>
                <a:spcPct val="0"/>
              </a:spcAft>
              <a:buFontTx/>
              <a:buChar char="•"/>
            </a:pPr>
            <a:r>
              <a:rPr lang="en-GB" sz="2000" kern="0">
                <a:solidFill>
                  <a:srgbClr val="000000">
                    <a:lumMod val="65000"/>
                    <a:lumOff val="35000"/>
                  </a:srgbClr>
                </a:solidFill>
                <a:latin typeface="Arial"/>
                <a:ea typeface="ＭＳ Ｐゴシック" charset="0"/>
                <a:cs typeface="Arial" panose="020B0604020202020204" pitchFamily="34" charset="0"/>
              </a:rPr>
              <a:t>Any assets recognized from the costs to obtain or </a:t>
            </a:r>
            <a:r>
              <a:rPr lang="en-GB" sz="2000" kern="0" err="1">
                <a:solidFill>
                  <a:srgbClr val="000000">
                    <a:lumMod val="65000"/>
                    <a:lumOff val="35000"/>
                  </a:srgbClr>
                </a:solidFill>
                <a:latin typeface="Arial"/>
                <a:ea typeface="ＭＳ Ｐゴシック" charset="0"/>
                <a:cs typeface="Arial" panose="020B0604020202020204" pitchFamily="34" charset="0"/>
              </a:rPr>
              <a:t>fulfill</a:t>
            </a:r>
            <a:r>
              <a:rPr lang="en-GB" sz="2000" kern="0">
                <a:solidFill>
                  <a:srgbClr val="000000">
                    <a:lumMod val="65000"/>
                    <a:lumOff val="35000"/>
                  </a:srgbClr>
                </a:solidFill>
                <a:latin typeface="Arial"/>
                <a:ea typeface="ＭＳ Ｐゴシック" charset="0"/>
                <a:cs typeface="Arial" panose="020B0604020202020204" pitchFamily="34" charset="0"/>
              </a:rPr>
              <a:t> a binding arrangement with a resource provider</a:t>
            </a:r>
          </a:p>
          <a:p>
            <a:pPr marL="800100" lvl="1" indent="-342900" defTabSz="914400" fontAlgn="base">
              <a:spcBef>
                <a:spcPts val="776"/>
              </a:spcBef>
              <a:spcAft>
                <a:spcPct val="0"/>
              </a:spcAft>
              <a:buFontTx/>
              <a:buChar char="•"/>
            </a:pPr>
            <a:endParaRPr lang="en-GB" sz="2000" kern="0">
              <a:solidFill>
                <a:srgbClr val="000000">
                  <a:lumMod val="65000"/>
                  <a:lumOff val="35000"/>
                </a:srgbClr>
              </a:solidFill>
              <a:latin typeface="Arial"/>
              <a:ea typeface="ＭＳ Ｐゴシック" charset="0"/>
              <a:cs typeface="Arial" panose="020B0604020202020204" pitchFamily="34" charset="0"/>
            </a:endParaRPr>
          </a:p>
        </p:txBody>
      </p:sp>
    </p:spTree>
    <p:extLst>
      <p:ext uri="{BB962C8B-B14F-4D97-AF65-F5344CB8AC3E}">
        <p14:creationId xmlns:p14="http://schemas.microsoft.com/office/powerpoint/2010/main" val="3703875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2" name="Title 1">
            <a:extLst>
              <a:ext uri="{FF2B5EF4-FFF2-40B4-BE49-F238E27FC236}">
                <a16:creationId xmlns:a16="http://schemas.microsoft.com/office/drawing/2014/main" id="{91C48995-5D5B-EC4F-8987-C9EDB4E10CF5}"/>
              </a:ext>
            </a:extLst>
          </p:cNvPr>
          <p:cNvSpPr>
            <a:spLocks noGrp="1"/>
          </p:cNvSpPr>
          <p:nvPr>
            <p:ph type="title"/>
          </p:nvPr>
        </p:nvSpPr>
        <p:spPr/>
        <p:txBody>
          <a:bodyPr/>
          <a:lstStyle/>
          <a:p>
            <a:pPr algn="l"/>
            <a:r>
              <a:rPr lang="en-US" sz="2000" b="1">
                <a:solidFill>
                  <a:schemeClr val="bg1">
                    <a:lumMod val="50000"/>
                  </a:schemeClr>
                </a:solidFill>
                <a:latin typeface="Arial" panose="020B0604020202020204" pitchFamily="34" charset="0"/>
                <a:cs typeface="Arial" panose="020B0604020202020204" pitchFamily="34" charset="0"/>
              </a:rPr>
              <a:t>Disclosures either on the Face of the Statements or in the Notes</a:t>
            </a:r>
            <a:endParaRPr lang="en-GB" sz="2000"/>
          </a:p>
        </p:txBody>
      </p:sp>
      <p:sp>
        <p:nvSpPr>
          <p:cNvPr id="3" name="Content Placeholder 2">
            <a:extLst>
              <a:ext uri="{FF2B5EF4-FFF2-40B4-BE49-F238E27FC236}">
                <a16:creationId xmlns:a16="http://schemas.microsoft.com/office/drawing/2014/main" id="{A74A7604-2B4B-9E55-1CDF-76030EFE4A6E}"/>
              </a:ext>
            </a:extLst>
          </p:cNvPr>
          <p:cNvSpPr>
            <a:spLocks noGrp="1"/>
          </p:cNvSpPr>
          <p:nvPr>
            <p:ph sz="half" idx="1"/>
          </p:nvPr>
        </p:nvSpPr>
        <p:spPr>
          <a:xfrm>
            <a:off x="469550" y="1224962"/>
            <a:ext cx="4038600" cy="4068491"/>
          </a:xfrm>
        </p:spPr>
        <p:txBody>
          <a:bodyPr/>
          <a:lstStyle/>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GB" sz="1800" b="0" i="0" u="none" strike="noStrike" kern="0" cap="none" spc="0" normalizeH="0" baseline="0" noProof="0">
                <a:ln>
                  <a:noFill/>
                </a:ln>
                <a:solidFill>
                  <a:srgbClr val="000000">
                    <a:lumMod val="65000"/>
                    <a:lumOff val="35000"/>
                  </a:srgbClr>
                </a:solidFill>
                <a:effectLst/>
                <a:uLnTx/>
                <a:uFillTx/>
                <a:latin typeface="Arial"/>
                <a:ea typeface="ＭＳ Ｐゴシック" charset="0"/>
                <a:cs typeface="+mn-cs"/>
              </a:rPr>
              <a:t>The amount of revenue from transactions recognized during the period, showing separately, and by major classes:</a:t>
            </a:r>
          </a:p>
          <a:p>
            <a:pPr marL="725488" lvl="1" indent="-365125" defTabSz="914400" fontAlgn="base">
              <a:spcBef>
                <a:spcPts val="776"/>
              </a:spcBef>
              <a:spcAft>
                <a:spcPct val="0"/>
              </a:spcAft>
              <a:buFontTx/>
              <a:buChar char="•"/>
              <a:defRPr/>
            </a:pPr>
            <a:r>
              <a:rPr kumimoji="0" lang="en-GB" sz="1800" b="0" i="0" u="none" strike="noStrike" kern="0" cap="none" spc="0" normalizeH="0" baseline="0" noProof="0">
                <a:ln>
                  <a:noFill/>
                </a:ln>
                <a:solidFill>
                  <a:srgbClr val="000000">
                    <a:lumMod val="65000"/>
                    <a:lumOff val="35000"/>
                  </a:srgbClr>
                </a:solidFill>
                <a:effectLst/>
                <a:uLnTx/>
                <a:uFillTx/>
                <a:latin typeface="Arial"/>
                <a:ea typeface="ＭＳ Ｐゴシック" charset="0"/>
                <a:cs typeface="+mn-cs"/>
              </a:rPr>
              <a:t>Taxes</a:t>
            </a:r>
          </a:p>
          <a:p>
            <a:pPr marL="725488" lvl="1" indent="-365125" defTabSz="914400" fontAlgn="base">
              <a:spcBef>
                <a:spcPts val="776"/>
              </a:spcBef>
              <a:spcAft>
                <a:spcPct val="0"/>
              </a:spcAft>
              <a:buFontTx/>
              <a:buChar char="•"/>
              <a:defRPr/>
            </a:pPr>
            <a:r>
              <a:rPr kumimoji="0" lang="en-GB" sz="1800" b="0" i="0" u="none" strike="noStrike" kern="0" cap="none" spc="0" normalizeH="0" baseline="0" noProof="0">
                <a:ln>
                  <a:noFill/>
                </a:ln>
                <a:solidFill>
                  <a:srgbClr val="000000">
                    <a:lumMod val="65000"/>
                    <a:lumOff val="35000"/>
                  </a:srgbClr>
                </a:solidFill>
                <a:effectLst/>
                <a:uLnTx/>
                <a:uFillTx/>
                <a:latin typeface="Arial"/>
                <a:ea typeface="ＭＳ Ｐゴシック" charset="0"/>
                <a:cs typeface="+mn-cs"/>
              </a:rPr>
              <a:t>Other compulsory contributions and levies</a:t>
            </a:r>
          </a:p>
          <a:p>
            <a:pPr marL="725488" lvl="1" indent="-365125" defTabSz="914400" fontAlgn="base">
              <a:spcBef>
                <a:spcPts val="776"/>
              </a:spcBef>
              <a:spcAft>
                <a:spcPct val="0"/>
              </a:spcAft>
              <a:buFontTx/>
              <a:buChar char="•"/>
              <a:defRPr/>
            </a:pPr>
            <a:r>
              <a:rPr kumimoji="0" lang="en-GB" sz="1800" b="0" i="0" u="none" strike="noStrike" kern="0" cap="none" spc="0" normalizeH="0" baseline="0" noProof="0">
                <a:ln>
                  <a:noFill/>
                </a:ln>
                <a:solidFill>
                  <a:srgbClr val="000000">
                    <a:lumMod val="65000"/>
                    <a:lumOff val="35000"/>
                  </a:srgbClr>
                </a:solidFill>
                <a:effectLst/>
                <a:uLnTx/>
                <a:uFillTx/>
                <a:latin typeface="Arial"/>
                <a:ea typeface="ＭＳ Ｐゴシック" charset="0"/>
                <a:cs typeface="+mn-cs"/>
              </a:rPr>
              <a:t>Transfers</a:t>
            </a:r>
          </a:p>
          <a:p>
            <a:pPr marL="725488" lvl="1" indent="-365125" defTabSz="914400" fontAlgn="base">
              <a:spcBef>
                <a:spcPts val="776"/>
              </a:spcBef>
              <a:spcAft>
                <a:spcPct val="0"/>
              </a:spcAft>
              <a:buFontTx/>
              <a:buChar char="•"/>
              <a:defRPr/>
            </a:pPr>
            <a:r>
              <a:rPr kumimoji="0" lang="en-GB" sz="1800" b="0" i="0" u="none" strike="noStrike" kern="0" cap="none" spc="0" normalizeH="0" baseline="0" noProof="0">
                <a:ln>
                  <a:noFill/>
                </a:ln>
                <a:solidFill>
                  <a:srgbClr val="000000">
                    <a:lumMod val="65000"/>
                    <a:lumOff val="35000"/>
                  </a:srgbClr>
                </a:solidFill>
                <a:effectLst/>
                <a:uLnTx/>
                <a:uFillTx/>
                <a:latin typeface="Arial"/>
                <a:ea typeface="ＭＳ Ｐゴシック" charset="0"/>
                <a:cs typeface="+mn-cs"/>
              </a:rPr>
              <a:t>Compliance obligations in a binding arrangement</a:t>
            </a:r>
          </a:p>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GB" sz="1800" b="0" i="0" u="none" strike="noStrike" kern="0" cap="none" spc="0" normalizeH="0" baseline="0" noProof="0">
                <a:ln>
                  <a:noFill/>
                </a:ln>
                <a:solidFill>
                  <a:srgbClr val="000000">
                    <a:lumMod val="65000"/>
                    <a:lumOff val="35000"/>
                  </a:srgbClr>
                </a:solidFill>
                <a:effectLst/>
                <a:uLnTx/>
                <a:uFillTx/>
                <a:latin typeface="Arial"/>
                <a:ea typeface="ＭＳ Ｐゴシック" charset="0"/>
                <a:cs typeface="+mn-cs"/>
              </a:rPr>
              <a:t>The amount of receivables recognized at the reporting date in respect of revenue</a:t>
            </a:r>
          </a:p>
          <a:p>
            <a:endParaRPr lang="en-GB"/>
          </a:p>
        </p:txBody>
      </p:sp>
      <p:sp>
        <p:nvSpPr>
          <p:cNvPr id="4" name="Content Placeholder 3">
            <a:extLst>
              <a:ext uri="{FF2B5EF4-FFF2-40B4-BE49-F238E27FC236}">
                <a16:creationId xmlns:a16="http://schemas.microsoft.com/office/drawing/2014/main" id="{E089EE9C-7791-96FA-11E1-BD4F836E4B73}"/>
              </a:ext>
            </a:extLst>
          </p:cNvPr>
          <p:cNvSpPr>
            <a:spLocks noGrp="1"/>
          </p:cNvSpPr>
          <p:nvPr>
            <p:ph sz="half" idx="2"/>
          </p:nvPr>
        </p:nvSpPr>
        <p:spPr>
          <a:xfrm>
            <a:off x="4648200" y="1224962"/>
            <a:ext cx="4038600" cy="3833599"/>
          </a:xfrm>
        </p:spPr>
        <p:txBody>
          <a:bodyPr/>
          <a:lstStyle/>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GB" sz="1800" b="0" i="0" u="none" strike="noStrike" kern="0" cap="none" spc="0" normalizeH="0" baseline="0" noProof="0">
                <a:ln>
                  <a:noFill/>
                </a:ln>
                <a:solidFill>
                  <a:srgbClr val="000000">
                    <a:lumMod val="65000"/>
                    <a:lumOff val="35000"/>
                  </a:srgbClr>
                </a:solidFill>
                <a:effectLst/>
                <a:uLnTx/>
                <a:uFillTx/>
                <a:latin typeface="Arial"/>
                <a:ea typeface="ＭＳ Ｐゴシック" charset="0"/>
                <a:cs typeface="+mn-cs"/>
              </a:rPr>
              <a:t>The amount of liabilities recognized at the reporting date in respect of transferred assets subject to compliance obligations</a:t>
            </a:r>
          </a:p>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GB" sz="1800" b="0" i="0" u="none" strike="noStrike" kern="0" cap="none" spc="0" normalizeH="0" baseline="0" noProof="0">
                <a:ln>
                  <a:noFill/>
                </a:ln>
                <a:solidFill>
                  <a:srgbClr val="000000">
                    <a:lumMod val="65000"/>
                    <a:lumOff val="35000"/>
                  </a:srgbClr>
                </a:solidFill>
                <a:effectLst/>
                <a:uLnTx/>
                <a:uFillTx/>
                <a:latin typeface="Arial"/>
                <a:ea typeface="ＭＳ Ｐゴシック" charset="0"/>
                <a:cs typeface="+mn-cs"/>
              </a:rPr>
              <a:t>The amount of liabilities recognized at the reporting date in respect of concessionary loans that are subject to requirements on transferred assets</a:t>
            </a:r>
          </a:p>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GB" sz="1800" b="0" i="0" u="none" strike="noStrike" kern="0" cap="none" spc="0" normalizeH="0" baseline="0" noProof="0">
                <a:ln>
                  <a:noFill/>
                </a:ln>
                <a:solidFill>
                  <a:srgbClr val="000000">
                    <a:lumMod val="65000"/>
                    <a:lumOff val="35000"/>
                  </a:srgbClr>
                </a:solidFill>
                <a:effectLst/>
                <a:uLnTx/>
                <a:uFillTx/>
                <a:latin typeface="Arial"/>
                <a:ea typeface="ＭＳ Ｐゴシック" charset="0"/>
                <a:cs typeface="+mn-cs"/>
              </a:rPr>
              <a:t>The existence and amounts of any advance receipts in respect of transactions</a:t>
            </a:r>
          </a:p>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GB" sz="1800" b="0" i="0" u="none" strike="noStrike" kern="0" cap="none" spc="0" normalizeH="0" baseline="0" noProof="0">
                <a:ln>
                  <a:noFill/>
                </a:ln>
                <a:solidFill>
                  <a:srgbClr val="000000">
                    <a:lumMod val="65000"/>
                    <a:lumOff val="35000"/>
                  </a:srgbClr>
                </a:solidFill>
                <a:effectLst/>
                <a:uLnTx/>
                <a:uFillTx/>
                <a:latin typeface="Arial"/>
                <a:ea typeface="ＭＳ Ｐゴシック" charset="0"/>
                <a:cs typeface="+mn-cs"/>
              </a:rPr>
              <a:t>The amount of any liabilities forgiven</a:t>
            </a:r>
          </a:p>
          <a:p>
            <a:endParaRPr lang="en-GB"/>
          </a:p>
        </p:txBody>
      </p:sp>
      <p:sp>
        <p:nvSpPr>
          <p:cNvPr id="8" name="Title 1">
            <a:extLst>
              <a:ext uri="{FF2B5EF4-FFF2-40B4-BE49-F238E27FC236}">
                <a16:creationId xmlns:a16="http://schemas.microsoft.com/office/drawing/2014/main" id="{1C38B2D0-072B-71EE-8AC4-13D81BA00E3E}"/>
              </a:ext>
            </a:extLst>
          </p:cNvPr>
          <p:cNvSpPr txBox="1">
            <a:spLocks/>
          </p:cNvSpPr>
          <p:nvPr/>
        </p:nvSpPr>
        <p:spPr>
          <a:xfrm>
            <a:off x="469550" y="763296"/>
            <a:ext cx="8229600" cy="46166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000" kern="0">
                <a:solidFill>
                  <a:srgbClr val="000000">
                    <a:lumMod val="65000"/>
                    <a:lumOff val="35000"/>
                  </a:srgbClr>
                </a:solidFill>
                <a:latin typeface="Arial"/>
                <a:ea typeface="ＭＳ Ｐゴシック" charset="0"/>
                <a:cs typeface="+mn-cs"/>
              </a:rPr>
              <a:t>Disclose either on the face of the financial statements or in the notes:</a:t>
            </a:r>
            <a:endParaRPr lang="en-GB" sz="2000"/>
          </a:p>
        </p:txBody>
      </p:sp>
    </p:spTree>
    <p:extLst>
      <p:ext uri="{BB962C8B-B14F-4D97-AF65-F5344CB8AC3E}">
        <p14:creationId xmlns:p14="http://schemas.microsoft.com/office/powerpoint/2010/main" val="3894590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2" name="Title 1">
            <a:extLst>
              <a:ext uri="{FF2B5EF4-FFF2-40B4-BE49-F238E27FC236}">
                <a16:creationId xmlns:a16="http://schemas.microsoft.com/office/drawing/2014/main" id="{91C48995-5D5B-EC4F-8987-C9EDB4E10CF5}"/>
              </a:ext>
            </a:extLst>
          </p:cNvPr>
          <p:cNvSpPr>
            <a:spLocks noGrp="1"/>
          </p:cNvSpPr>
          <p:nvPr>
            <p:ph type="title"/>
          </p:nvPr>
        </p:nvSpPr>
        <p:spPr>
          <a:xfrm>
            <a:off x="457200" y="274638"/>
            <a:ext cx="8229600" cy="891432"/>
          </a:xfrm>
        </p:spPr>
        <p:txBody>
          <a:bodyPr/>
          <a:lstStyle/>
          <a:p>
            <a:pPr algn="l"/>
            <a:r>
              <a:rPr lang="en-US" sz="2000" b="1">
                <a:solidFill>
                  <a:schemeClr val="bg1">
                    <a:lumMod val="50000"/>
                  </a:schemeClr>
                </a:solidFill>
                <a:latin typeface="Arial" panose="020B0604020202020204" pitchFamily="34" charset="0"/>
                <a:cs typeface="Arial" panose="020B0604020202020204" pitchFamily="34" charset="0"/>
              </a:rPr>
              <a:t>Disclosures in the Notes</a:t>
            </a:r>
            <a:endParaRPr lang="en-GB" sz="2000"/>
          </a:p>
        </p:txBody>
      </p:sp>
      <p:sp>
        <p:nvSpPr>
          <p:cNvPr id="3" name="Content Placeholder 2">
            <a:extLst>
              <a:ext uri="{FF2B5EF4-FFF2-40B4-BE49-F238E27FC236}">
                <a16:creationId xmlns:a16="http://schemas.microsoft.com/office/drawing/2014/main" id="{A74A7604-2B4B-9E55-1CDF-76030EFE4A6E}"/>
              </a:ext>
            </a:extLst>
          </p:cNvPr>
          <p:cNvSpPr>
            <a:spLocks noGrp="1"/>
          </p:cNvSpPr>
          <p:nvPr>
            <p:ph sz="half" idx="1"/>
          </p:nvPr>
        </p:nvSpPr>
        <p:spPr>
          <a:xfrm>
            <a:off x="469550" y="1224962"/>
            <a:ext cx="4038600" cy="4068491"/>
          </a:xfrm>
        </p:spPr>
        <p:txBody>
          <a:bodyPr>
            <a:noAutofit/>
          </a:bodyPr>
          <a:lstStyle/>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GB" sz="1800" b="0" i="0" u="none" strike="noStrike" kern="0" cap="none" spc="0" normalizeH="0" baseline="0" noProof="0">
                <a:ln>
                  <a:noFill/>
                </a:ln>
                <a:solidFill>
                  <a:srgbClr val="000000">
                    <a:lumMod val="65000"/>
                    <a:lumOff val="35000"/>
                  </a:srgbClr>
                </a:solidFill>
                <a:effectLst/>
                <a:uLnTx/>
                <a:uFillTx/>
                <a:latin typeface="Arial"/>
                <a:ea typeface="ＭＳ Ｐゴシック" charset="0"/>
                <a:cs typeface="+mn-cs"/>
              </a:rPr>
              <a:t>The accounting policies adopted for the recognition of revenue;</a:t>
            </a:r>
          </a:p>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GB" sz="1800" b="0" i="0" u="none" strike="noStrike" kern="0" cap="none" spc="0" normalizeH="0" baseline="0" noProof="0">
                <a:ln>
                  <a:noFill/>
                </a:ln>
                <a:solidFill>
                  <a:srgbClr val="000000">
                    <a:lumMod val="65000"/>
                    <a:lumOff val="35000"/>
                  </a:srgbClr>
                </a:solidFill>
                <a:effectLst/>
                <a:uLnTx/>
                <a:uFillTx/>
                <a:latin typeface="Arial"/>
                <a:ea typeface="ＭＳ Ｐゴシック" charset="0"/>
                <a:cs typeface="+mn-cs"/>
              </a:rPr>
              <a:t>The judgments, and changes in the judgments, made in applying this Standard that significantly affect the determination of the amount and timing of revenue;</a:t>
            </a:r>
          </a:p>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GB" sz="1800" b="0" i="0" u="none" strike="noStrike" kern="0" cap="none" spc="0" normalizeH="0" baseline="0" noProof="0">
                <a:ln>
                  <a:noFill/>
                </a:ln>
                <a:solidFill>
                  <a:srgbClr val="000000">
                    <a:lumMod val="65000"/>
                    <a:lumOff val="35000"/>
                  </a:srgbClr>
                </a:solidFill>
                <a:effectLst/>
                <a:uLnTx/>
                <a:uFillTx/>
                <a:latin typeface="Arial"/>
                <a:ea typeface="ＭＳ Ｐゴシック" charset="0"/>
                <a:cs typeface="+mn-cs"/>
              </a:rPr>
              <a:t>For major classes of revenue from transactions, the basis on which the transaction consideration of inflowing resources was measured</a:t>
            </a:r>
          </a:p>
          <a:p>
            <a:pPr marL="342900" indent="-342900" defTabSz="914400" fontAlgn="base">
              <a:spcBef>
                <a:spcPts val="776"/>
              </a:spcBef>
              <a:spcAft>
                <a:spcPct val="0"/>
              </a:spcAft>
              <a:buFontTx/>
              <a:buChar char="•"/>
              <a:defRPr/>
            </a:pPr>
            <a:r>
              <a:rPr kumimoji="0" lang="en-GB" sz="1800" b="0" i="0" u="none" strike="noStrike" kern="0" cap="none" spc="0" normalizeH="0" baseline="0" noProof="0">
                <a:ln>
                  <a:noFill/>
                </a:ln>
                <a:solidFill>
                  <a:srgbClr val="000000">
                    <a:lumMod val="65000"/>
                    <a:lumOff val="35000"/>
                  </a:srgbClr>
                </a:solidFill>
                <a:effectLst/>
                <a:uLnTx/>
                <a:uFillTx/>
                <a:latin typeface="Arial"/>
                <a:ea typeface="ＭＳ Ｐゴシック" charset="0"/>
                <a:cs typeface="+mn-cs"/>
              </a:rPr>
              <a:t>Qualitative and quantitative information about services in-kind that have been recognized</a:t>
            </a:r>
          </a:p>
          <a:p>
            <a:pPr marL="342900" marR="0" lvl="0" indent="-342900" algn="l" defTabSz="914400" rtl="0" eaLnBrk="1" fontAlgn="base" latinLnBrk="0" hangingPunct="1">
              <a:lnSpc>
                <a:spcPct val="100000"/>
              </a:lnSpc>
              <a:spcBef>
                <a:spcPts val="776"/>
              </a:spcBef>
              <a:spcAft>
                <a:spcPct val="0"/>
              </a:spcAft>
              <a:buClrTx/>
              <a:buSzTx/>
              <a:buFontTx/>
              <a:buChar char="•"/>
              <a:tabLst/>
              <a:defRPr/>
            </a:pPr>
            <a:endParaRPr lang="en-GB"/>
          </a:p>
        </p:txBody>
      </p:sp>
      <p:sp>
        <p:nvSpPr>
          <p:cNvPr id="4" name="Content Placeholder 3">
            <a:extLst>
              <a:ext uri="{FF2B5EF4-FFF2-40B4-BE49-F238E27FC236}">
                <a16:creationId xmlns:a16="http://schemas.microsoft.com/office/drawing/2014/main" id="{E089EE9C-7791-96FA-11E1-BD4F836E4B73}"/>
              </a:ext>
            </a:extLst>
          </p:cNvPr>
          <p:cNvSpPr>
            <a:spLocks noGrp="1"/>
          </p:cNvSpPr>
          <p:nvPr>
            <p:ph sz="half" idx="2"/>
          </p:nvPr>
        </p:nvSpPr>
        <p:spPr>
          <a:xfrm>
            <a:off x="4648200" y="1224962"/>
            <a:ext cx="4038600" cy="3833599"/>
          </a:xfrm>
        </p:spPr>
        <p:txBody>
          <a:bodyPr/>
          <a:lstStyle/>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GB" sz="1800" b="0" i="0" u="none" strike="noStrike" kern="0" cap="none" spc="0" normalizeH="0" baseline="0" noProof="0">
                <a:ln>
                  <a:noFill/>
                </a:ln>
                <a:solidFill>
                  <a:srgbClr val="000000">
                    <a:lumMod val="65000"/>
                    <a:lumOff val="35000"/>
                  </a:srgbClr>
                </a:solidFill>
                <a:effectLst/>
                <a:uLnTx/>
                <a:uFillTx/>
                <a:latin typeface="Arial"/>
                <a:ea typeface="ＭＳ Ｐゴシック" charset="0"/>
                <a:cs typeface="+mn-cs"/>
              </a:rPr>
              <a:t>For major classes of revenue from taxation other compulsory contributions and levies that the entity cannot measure reliably during the period in which the triggering event occurs, information about the nature of the tax, or other compulsory contribution or levy </a:t>
            </a:r>
          </a:p>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GB" sz="1800" b="0" i="0" u="none" strike="noStrike" kern="0" cap="none" spc="0" normalizeH="0" baseline="0" noProof="0">
                <a:ln>
                  <a:noFill/>
                </a:ln>
                <a:solidFill>
                  <a:srgbClr val="000000">
                    <a:lumMod val="65000"/>
                    <a:lumOff val="35000"/>
                  </a:srgbClr>
                </a:solidFill>
                <a:effectLst/>
                <a:uLnTx/>
                <a:uFillTx/>
                <a:latin typeface="Arial"/>
                <a:ea typeface="ＭＳ Ｐゴシック" charset="0"/>
                <a:cs typeface="+mn-cs"/>
              </a:rPr>
              <a:t>The nature and type of major classes of bequests, gifts, and donations showing separately major classes of goods in-kind received</a:t>
            </a:r>
          </a:p>
          <a:p>
            <a:endParaRPr lang="en-GB"/>
          </a:p>
        </p:txBody>
      </p:sp>
      <p:sp>
        <p:nvSpPr>
          <p:cNvPr id="8" name="Title 1">
            <a:extLst>
              <a:ext uri="{FF2B5EF4-FFF2-40B4-BE49-F238E27FC236}">
                <a16:creationId xmlns:a16="http://schemas.microsoft.com/office/drawing/2014/main" id="{1C38B2D0-072B-71EE-8AC4-13D81BA00E3E}"/>
              </a:ext>
            </a:extLst>
          </p:cNvPr>
          <p:cNvSpPr txBox="1">
            <a:spLocks/>
          </p:cNvSpPr>
          <p:nvPr/>
        </p:nvSpPr>
        <p:spPr>
          <a:xfrm>
            <a:off x="469550" y="763296"/>
            <a:ext cx="8229600" cy="46166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000" kern="0">
                <a:solidFill>
                  <a:srgbClr val="000000">
                    <a:lumMod val="65000"/>
                    <a:lumOff val="35000"/>
                  </a:srgbClr>
                </a:solidFill>
                <a:latin typeface="Arial"/>
                <a:ea typeface="ＭＳ Ｐゴシック" charset="0"/>
                <a:cs typeface="+mn-cs"/>
              </a:rPr>
              <a:t>Disclose in the notes to the financial statements:</a:t>
            </a:r>
            <a:endParaRPr lang="en-GB" sz="2000"/>
          </a:p>
        </p:txBody>
      </p:sp>
    </p:spTree>
    <p:extLst>
      <p:ext uri="{BB962C8B-B14F-4D97-AF65-F5344CB8AC3E}">
        <p14:creationId xmlns:p14="http://schemas.microsoft.com/office/powerpoint/2010/main" val="16260393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881956"/>
            <a:ext cx="8089900" cy="707886"/>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For Further Information</a:t>
            </a:r>
          </a:p>
          <a:p>
            <a:endParaRPr lang="en-US" sz="2000">
              <a:solidFill>
                <a:schemeClr val="bg1">
                  <a:lumMod val="50000"/>
                </a:schemeClr>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3"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8" name="Rectangle 7"/>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12655828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1CCFE4-9574-FA47-DE5C-CDB106FBC19E}"/>
              </a:ext>
            </a:extLst>
          </p:cNvPr>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pic>
        <p:nvPicPr>
          <p:cNvPr id="5" name="Online Media 4" title="An Introduction to IPSAS 47, Revenue">
            <a:hlinkClick r:id="" action="ppaction://media"/>
            <a:extLst>
              <a:ext uri="{FF2B5EF4-FFF2-40B4-BE49-F238E27FC236}">
                <a16:creationId xmlns:a16="http://schemas.microsoft.com/office/drawing/2014/main" id="{879A83F9-6AB1-A203-5491-76DE840B0913}"/>
              </a:ext>
            </a:extLst>
          </p:cNvPr>
          <p:cNvPicPr>
            <a:picLocks noRot="1" noChangeAspect="1"/>
          </p:cNvPicPr>
          <p:nvPr>
            <a:videoFile r:link="rId1"/>
          </p:nvPr>
        </p:nvPicPr>
        <p:blipFill>
          <a:blip r:embed="rId3"/>
          <a:stretch>
            <a:fillRect/>
          </a:stretch>
        </p:blipFill>
        <p:spPr>
          <a:xfrm>
            <a:off x="1363099" y="981241"/>
            <a:ext cx="6417802" cy="3626058"/>
          </a:xfrm>
          <a:prstGeom prst="rect">
            <a:avLst/>
          </a:prstGeom>
        </p:spPr>
      </p:pic>
    </p:spTree>
    <p:extLst>
      <p:ext uri="{BB962C8B-B14F-4D97-AF65-F5344CB8AC3E}">
        <p14:creationId xmlns:p14="http://schemas.microsoft.com/office/powerpoint/2010/main" val="136492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881956"/>
            <a:ext cx="8089900" cy="1323439"/>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Types of Revenue</a:t>
            </a:r>
          </a:p>
          <a:p>
            <a:endParaRPr lang="en-US" sz="2000" b="1">
              <a:solidFill>
                <a:schemeClr val="bg1">
                  <a:lumMod val="50000"/>
                </a:schemeClr>
              </a:solidFill>
              <a:latin typeface="Arial" panose="020B0604020202020204" pitchFamily="34" charset="0"/>
              <a:cs typeface="Arial" panose="020B0604020202020204" pitchFamily="34" charset="0"/>
            </a:endParaRPr>
          </a:p>
          <a:p>
            <a:endParaRPr lang="en-GB" sz="2000" kern="0">
              <a:solidFill>
                <a:srgbClr val="000000">
                  <a:lumMod val="65000"/>
                  <a:lumOff val="35000"/>
                </a:srgbClr>
              </a:solidFill>
              <a:latin typeface="Arial" pitchFamily="34" charset="0"/>
              <a:ea typeface="ＭＳ Ｐゴシック" charset="0"/>
              <a:cs typeface="Arial" pitchFamily="34" charset="0"/>
            </a:endParaRPr>
          </a:p>
          <a:p>
            <a:endParaRPr lang="en-US" sz="2000">
              <a:solidFill>
                <a:schemeClr val="bg1">
                  <a:lumMod val="50000"/>
                </a:schemeClr>
              </a:solidFill>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6FF518C8-AC28-4C90-BA7C-647E86A80228}"/>
              </a:ext>
            </a:extLst>
          </p:cNvPr>
          <p:cNvGraphicFramePr/>
          <p:nvPr>
            <p:extLst>
              <p:ext uri="{D42A27DB-BD31-4B8C-83A1-F6EECF244321}">
                <p14:modId xmlns:p14="http://schemas.microsoft.com/office/powerpoint/2010/main" val="336463862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E578F24F-5D78-FFF0-7C15-9E7FD9BF0D7B}"/>
              </a:ext>
            </a:extLst>
          </p:cNvPr>
          <p:cNvSpPr/>
          <p:nvPr/>
        </p:nvSpPr>
        <p:spPr>
          <a:xfrm>
            <a:off x="6831560" y="3272099"/>
            <a:ext cx="1154759" cy="636238"/>
          </a:xfrm>
          <a:prstGeom prst="roundRect">
            <a:avLst>
              <a:gd name="adj" fmla="val 47334"/>
            </a:avLst>
          </a:prstGeom>
          <a:solidFill>
            <a:srgbClr val="00AA55"/>
          </a:solidFill>
          <a:ln>
            <a:solidFill>
              <a:srgbClr val="00A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IFRS 15 aligned</a:t>
            </a:r>
          </a:p>
        </p:txBody>
      </p:sp>
    </p:spTree>
    <p:extLst>
      <p:ext uri="{BB962C8B-B14F-4D97-AF65-F5344CB8AC3E}">
        <p14:creationId xmlns:p14="http://schemas.microsoft.com/office/powerpoint/2010/main" val="3734923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881956"/>
            <a:ext cx="8089900" cy="1938992"/>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Binding Arrangements</a:t>
            </a:r>
          </a:p>
          <a:p>
            <a:endParaRPr lang="en-US" sz="2000" b="1">
              <a:solidFill>
                <a:schemeClr val="bg1">
                  <a:lumMod val="50000"/>
                </a:schemeClr>
              </a:solidFill>
              <a:latin typeface="Arial" panose="020B0604020202020204" pitchFamily="34" charset="0"/>
              <a:cs typeface="Arial" panose="020B0604020202020204" pitchFamily="34" charset="0"/>
            </a:endParaRPr>
          </a:p>
          <a:p>
            <a:endParaRPr lang="en-GB" sz="2000" kern="0">
              <a:solidFill>
                <a:srgbClr val="000000">
                  <a:lumMod val="65000"/>
                  <a:lumOff val="35000"/>
                </a:srgbClr>
              </a:solidFill>
              <a:latin typeface="Arial" pitchFamily="34" charset="0"/>
              <a:ea typeface="ＭＳ Ｐゴシック" charset="0"/>
              <a:cs typeface="Arial" pitchFamily="34" charset="0"/>
            </a:endParaRPr>
          </a:p>
          <a:p>
            <a:pPr marL="342900" indent="-342900">
              <a:buFont typeface="Arial" panose="020B0604020202020204" pitchFamily="34" charset="0"/>
              <a:buChar char="•"/>
            </a:pPr>
            <a:r>
              <a:rPr lang="en-GB" sz="2000">
                <a:solidFill>
                  <a:schemeClr val="bg1">
                    <a:lumMod val="50000"/>
                  </a:schemeClr>
                </a:solidFill>
                <a:latin typeface="Arial" panose="020B0604020202020204" pitchFamily="34" charset="0"/>
                <a:cs typeface="Arial" panose="020B0604020202020204" pitchFamily="34" charset="0"/>
              </a:rPr>
              <a:t>A </a:t>
            </a:r>
            <a:r>
              <a:rPr lang="en-GB" sz="2000" b="1">
                <a:solidFill>
                  <a:schemeClr val="bg1">
                    <a:lumMod val="50000"/>
                  </a:schemeClr>
                </a:solidFill>
                <a:latin typeface="Arial" panose="020B0604020202020204" pitchFamily="34" charset="0"/>
                <a:cs typeface="Arial" panose="020B0604020202020204" pitchFamily="34" charset="0"/>
              </a:rPr>
              <a:t>binding arrangement </a:t>
            </a:r>
            <a:r>
              <a:rPr lang="en-GB" sz="2000">
                <a:solidFill>
                  <a:schemeClr val="bg1">
                    <a:lumMod val="50000"/>
                  </a:schemeClr>
                </a:solidFill>
                <a:latin typeface="Arial" panose="020B0604020202020204" pitchFamily="34" charset="0"/>
                <a:cs typeface="Arial" panose="020B0604020202020204" pitchFamily="34" charset="0"/>
              </a:rPr>
              <a:t>is an arrangement that confers both rights and obligations, enforceable through legal or equivalent means, on the parties to the arrangement.</a:t>
            </a:r>
            <a:endParaRPr lang="en-US" sz="200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246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881956"/>
            <a:ext cx="8089900" cy="400110"/>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Enforceability</a:t>
            </a:r>
            <a:endParaRPr lang="en-US" sz="2000">
              <a:solidFill>
                <a:schemeClr val="bg1">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9FF5E13-0100-8A69-8E49-B708D0581E86}"/>
              </a:ext>
            </a:extLst>
          </p:cNvPr>
          <p:cNvSpPr txBox="1"/>
          <p:nvPr/>
        </p:nvSpPr>
        <p:spPr>
          <a:xfrm>
            <a:off x="179354" y="3294193"/>
            <a:ext cx="2834421" cy="1377584"/>
          </a:xfrm>
          <a:prstGeom prst="rect">
            <a:avLst/>
          </a:prstGeom>
        </p:spPr>
        <p:txBody>
          <a:bodyPr vert="horz" wrap="square" lIns="91440" tIns="45720" rIns="91440" bIns="45720" rtlCol="0" anchor="t">
            <a:normAutofit/>
          </a:bodyPr>
          <a:lstStyle/>
          <a:p>
            <a:pPr algn="l"/>
            <a:r>
              <a:rPr lang="en-US" sz="1400" b="1">
                <a:solidFill>
                  <a:srgbClr val="4A4A4A"/>
                </a:solidFill>
              </a:rPr>
              <a:t>Enforceability</a:t>
            </a:r>
            <a:r>
              <a:rPr lang="en-US" sz="1400">
                <a:solidFill>
                  <a:srgbClr val="4A4A4A"/>
                </a:solidFill>
              </a:rPr>
              <a:t>…</a:t>
            </a:r>
          </a:p>
          <a:p>
            <a:pPr algn="l"/>
            <a:endParaRPr lang="en-US" sz="1050">
              <a:solidFill>
                <a:srgbClr val="4A4A4A"/>
              </a:solidFill>
            </a:endParaRPr>
          </a:p>
          <a:p>
            <a:pPr marL="115888" indent="-115888" algn="l">
              <a:buFont typeface="Arial" panose="020B0604020202020204" pitchFamily="34" charset="0"/>
              <a:buChar char="•"/>
            </a:pPr>
            <a:r>
              <a:rPr lang="en-US" sz="1400">
                <a:solidFill>
                  <a:srgbClr val="4A4A4A"/>
                </a:solidFill>
              </a:rPr>
              <a:t>Can arise from </a:t>
            </a:r>
            <a:r>
              <a:rPr lang="en-US" sz="1400" i="1">
                <a:solidFill>
                  <a:srgbClr val="00AA55"/>
                </a:solidFill>
              </a:rPr>
              <a:t>various</a:t>
            </a:r>
            <a:r>
              <a:rPr lang="en-US" sz="1400">
                <a:solidFill>
                  <a:srgbClr val="00AA55"/>
                </a:solidFill>
              </a:rPr>
              <a:t> </a:t>
            </a:r>
            <a:r>
              <a:rPr lang="en-US" sz="1400" i="1">
                <a:solidFill>
                  <a:srgbClr val="00AA55"/>
                </a:solidFill>
              </a:rPr>
              <a:t>mechanisms</a:t>
            </a:r>
          </a:p>
          <a:p>
            <a:pPr marL="115888" indent="-115888" algn="l">
              <a:buFont typeface="Arial" panose="020B0604020202020204" pitchFamily="34" charset="0"/>
              <a:buChar char="•"/>
            </a:pPr>
            <a:r>
              <a:rPr lang="en-US" sz="1400">
                <a:solidFill>
                  <a:srgbClr val="4A4A4A"/>
                </a:solidFill>
              </a:rPr>
              <a:t>Should be determined by assessing </a:t>
            </a:r>
            <a:r>
              <a:rPr lang="en-US" sz="1400" i="1">
                <a:solidFill>
                  <a:srgbClr val="00AA55"/>
                </a:solidFill>
              </a:rPr>
              <a:t>all relevant factors</a:t>
            </a:r>
          </a:p>
        </p:txBody>
      </p:sp>
      <p:sp>
        <p:nvSpPr>
          <p:cNvPr id="3" name="TextBox 2">
            <a:extLst>
              <a:ext uri="{FF2B5EF4-FFF2-40B4-BE49-F238E27FC236}">
                <a16:creationId xmlns:a16="http://schemas.microsoft.com/office/drawing/2014/main" id="{77C47E93-9119-BB08-4E1E-023C0BC84299}"/>
              </a:ext>
            </a:extLst>
          </p:cNvPr>
          <p:cNvSpPr txBox="1"/>
          <p:nvPr/>
        </p:nvSpPr>
        <p:spPr>
          <a:xfrm>
            <a:off x="6315835" y="1690136"/>
            <a:ext cx="2828165" cy="1738863"/>
          </a:xfrm>
          <a:prstGeom prst="rect">
            <a:avLst/>
          </a:prstGeom>
        </p:spPr>
        <p:txBody>
          <a:bodyPr vert="horz" wrap="square" lIns="91440" tIns="45720" rIns="91440" bIns="45720" rtlCol="0" anchor="t">
            <a:normAutofit/>
          </a:bodyPr>
          <a:lstStyle/>
          <a:p>
            <a:pPr algn="l"/>
            <a:r>
              <a:rPr lang="en-US" sz="1400" b="1">
                <a:solidFill>
                  <a:srgbClr val="4A4A4A"/>
                </a:solidFill>
              </a:rPr>
              <a:t>Enforceability</a:t>
            </a:r>
            <a:r>
              <a:rPr lang="en-US" sz="1400">
                <a:solidFill>
                  <a:srgbClr val="4A4A4A"/>
                </a:solidFill>
              </a:rPr>
              <a:t>…</a:t>
            </a:r>
          </a:p>
          <a:p>
            <a:pPr algn="l"/>
            <a:endParaRPr lang="en-US" sz="1050">
              <a:solidFill>
                <a:srgbClr val="4A4A4A"/>
              </a:solidFill>
            </a:endParaRPr>
          </a:p>
          <a:p>
            <a:pPr marL="174625" indent="-174625" algn="l">
              <a:buFont typeface="Arial" panose="020B0604020202020204" pitchFamily="34" charset="0"/>
              <a:buChar char="•"/>
            </a:pPr>
            <a:r>
              <a:rPr lang="en-US" sz="1400">
                <a:solidFill>
                  <a:srgbClr val="4A4A4A"/>
                </a:solidFill>
              </a:rPr>
              <a:t>From </a:t>
            </a:r>
            <a:r>
              <a:rPr lang="en-US" sz="1400" i="1">
                <a:solidFill>
                  <a:srgbClr val="00AA55"/>
                </a:solidFill>
              </a:rPr>
              <a:t>legal</a:t>
            </a:r>
            <a:r>
              <a:rPr lang="en-US" sz="1400">
                <a:solidFill>
                  <a:srgbClr val="4A4A4A"/>
                </a:solidFill>
              </a:rPr>
              <a:t> or </a:t>
            </a:r>
            <a:r>
              <a:rPr lang="en-US" sz="1400" i="1">
                <a:solidFill>
                  <a:srgbClr val="00AA55"/>
                </a:solidFill>
              </a:rPr>
              <a:t>equivalent</a:t>
            </a:r>
            <a:r>
              <a:rPr lang="en-US" sz="1400">
                <a:solidFill>
                  <a:srgbClr val="4A4A4A"/>
                </a:solidFill>
              </a:rPr>
              <a:t> means (consistent with ‘legal obligations’ in IPSASB Conceptual Framework)</a:t>
            </a:r>
            <a:endParaRPr lang="en-US" sz="1400">
              <a:solidFill>
                <a:srgbClr val="00AA55"/>
              </a:solidFill>
            </a:endParaRPr>
          </a:p>
        </p:txBody>
      </p:sp>
      <p:sp>
        <p:nvSpPr>
          <p:cNvPr id="4" name="TextBox 3">
            <a:extLst>
              <a:ext uri="{FF2B5EF4-FFF2-40B4-BE49-F238E27FC236}">
                <a16:creationId xmlns:a16="http://schemas.microsoft.com/office/drawing/2014/main" id="{4B00CABD-A0E8-5FEE-77F5-3671F748DF52}"/>
              </a:ext>
            </a:extLst>
          </p:cNvPr>
          <p:cNvSpPr txBox="1"/>
          <p:nvPr/>
        </p:nvSpPr>
        <p:spPr>
          <a:xfrm>
            <a:off x="6282607" y="3264218"/>
            <a:ext cx="2861393" cy="1738863"/>
          </a:xfrm>
          <a:prstGeom prst="rect">
            <a:avLst/>
          </a:prstGeom>
        </p:spPr>
        <p:txBody>
          <a:bodyPr vert="horz" wrap="square" lIns="91440" tIns="45720" rIns="91440" bIns="45720" rtlCol="0" anchor="t">
            <a:normAutofit/>
          </a:bodyPr>
          <a:lstStyle/>
          <a:p>
            <a:pPr algn="l"/>
            <a:r>
              <a:rPr lang="en-US" sz="1400" b="1">
                <a:solidFill>
                  <a:srgbClr val="4A4A4A"/>
                </a:solidFill>
              </a:rPr>
              <a:t>Enforceability</a:t>
            </a:r>
            <a:r>
              <a:rPr lang="en-US" sz="1400">
                <a:solidFill>
                  <a:srgbClr val="4A4A4A"/>
                </a:solidFill>
              </a:rPr>
              <a:t>…</a:t>
            </a:r>
          </a:p>
          <a:p>
            <a:pPr algn="l"/>
            <a:endParaRPr lang="en-US" sz="1050">
              <a:solidFill>
                <a:srgbClr val="4A4A4A"/>
              </a:solidFill>
            </a:endParaRPr>
          </a:p>
          <a:p>
            <a:pPr marL="115888" indent="-115888" algn="l">
              <a:buFont typeface="Arial" panose="020B0604020202020204" pitchFamily="34" charset="0"/>
              <a:buChar char="•"/>
            </a:pPr>
            <a:r>
              <a:rPr lang="en-US" sz="1400" i="1">
                <a:solidFill>
                  <a:srgbClr val="00AA55"/>
                </a:solidFill>
              </a:rPr>
              <a:t>Compels</a:t>
            </a:r>
            <a:r>
              <a:rPr lang="en-US" sz="1400">
                <a:solidFill>
                  <a:srgbClr val="4A4A4A"/>
                </a:solidFill>
              </a:rPr>
              <a:t> </a:t>
            </a:r>
            <a:r>
              <a:rPr lang="en-US" sz="1400" i="1">
                <a:solidFill>
                  <a:srgbClr val="00AA55"/>
                </a:solidFill>
              </a:rPr>
              <a:t>completion</a:t>
            </a:r>
            <a:r>
              <a:rPr lang="en-US" sz="1400">
                <a:solidFill>
                  <a:srgbClr val="4A4A4A"/>
                </a:solidFill>
              </a:rPr>
              <a:t> of unfulfilled obligation(s) </a:t>
            </a:r>
          </a:p>
          <a:p>
            <a:pPr marL="115888" algn="l"/>
            <a:r>
              <a:rPr lang="en-US" sz="1400">
                <a:solidFill>
                  <a:srgbClr val="4A4A4A"/>
                </a:solidFill>
              </a:rPr>
              <a:t>or</a:t>
            </a:r>
          </a:p>
          <a:p>
            <a:pPr marL="115888" indent="-115888" algn="l">
              <a:buFont typeface="Arial" panose="020B0604020202020204" pitchFamily="34" charset="0"/>
              <a:buChar char="•"/>
            </a:pPr>
            <a:r>
              <a:rPr lang="en-US" sz="1400" i="1">
                <a:solidFill>
                  <a:srgbClr val="00AA55"/>
                </a:solidFill>
              </a:rPr>
              <a:t>Imposes</a:t>
            </a:r>
            <a:r>
              <a:rPr lang="en-US" sz="1400">
                <a:solidFill>
                  <a:srgbClr val="4A4A4A"/>
                </a:solidFill>
              </a:rPr>
              <a:t> </a:t>
            </a:r>
            <a:r>
              <a:rPr lang="en-US" sz="1400" i="1">
                <a:solidFill>
                  <a:srgbClr val="00AA55"/>
                </a:solidFill>
              </a:rPr>
              <a:t>consequences</a:t>
            </a:r>
            <a:r>
              <a:rPr lang="en-US" sz="1400">
                <a:solidFill>
                  <a:srgbClr val="4A4A4A"/>
                </a:solidFill>
              </a:rPr>
              <a:t> of non-completion</a:t>
            </a:r>
          </a:p>
          <a:p>
            <a:pPr marL="115888" indent="-115888" algn="l">
              <a:buFont typeface="Arial" panose="020B0604020202020204" pitchFamily="34" charset="0"/>
              <a:buChar char="•"/>
            </a:pPr>
            <a:endParaRPr lang="en-US" sz="1400">
              <a:solidFill>
                <a:srgbClr val="4A4A4A"/>
              </a:solidFill>
            </a:endParaRPr>
          </a:p>
        </p:txBody>
      </p:sp>
      <p:sp>
        <p:nvSpPr>
          <p:cNvPr id="5" name="TextBox 4">
            <a:extLst>
              <a:ext uri="{FF2B5EF4-FFF2-40B4-BE49-F238E27FC236}">
                <a16:creationId xmlns:a16="http://schemas.microsoft.com/office/drawing/2014/main" id="{7C0A5715-B814-18E3-0F0A-4939C9FECA26}"/>
              </a:ext>
            </a:extLst>
          </p:cNvPr>
          <p:cNvSpPr txBox="1"/>
          <p:nvPr/>
        </p:nvSpPr>
        <p:spPr>
          <a:xfrm>
            <a:off x="3053171" y="3766684"/>
            <a:ext cx="1460149" cy="1038929"/>
          </a:xfrm>
          <a:prstGeom prst="rect">
            <a:avLst/>
          </a:prstGeom>
        </p:spPr>
        <p:txBody>
          <a:bodyPr vert="horz" wrap="square" lIns="91440" tIns="45720" rIns="91440" bIns="45720" rtlCol="0" anchor="t">
            <a:normAutofit/>
          </a:bodyPr>
          <a:lstStyle/>
          <a:p>
            <a:pPr algn="ctr"/>
            <a:endParaRPr lang="en-US" sz="1600" b="1">
              <a:solidFill>
                <a:srgbClr val="4A4A4A"/>
              </a:solidFill>
            </a:endParaRPr>
          </a:p>
        </p:txBody>
      </p:sp>
      <p:grpSp>
        <p:nvGrpSpPr>
          <p:cNvPr id="8" name="Group 7">
            <a:extLst>
              <a:ext uri="{FF2B5EF4-FFF2-40B4-BE49-F238E27FC236}">
                <a16:creationId xmlns:a16="http://schemas.microsoft.com/office/drawing/2014/main" id="{2EB26596-2FE9-F1D3-5C4B-A9C85A89B004}"/>
              </a:ext>
            </a:extLst>
          </p:cNvPr>
          <p:cNvGrpSpPr/>
          <p:nvPr/>
        </p:nvGrpSpPr>
        <p:grpSpPr>
          <a:xfrm>
            <a:off x="4641671" y="1590087"/>
            <a:ext cx="1627233" cy="2080650"/>
            <a:chOff x="6095999" y="2048756"/>
            <a:chExt cx="1627233" cy="2080650"/>
          </a:xfrm>
          <a:solidFill>
            <a:schemeClr val="accent2"/>
          </a:solidFill>
        </p:grpSpPr>
        <p:sp>
          <p:nvSpPr>
            <p:cNvPr id="9" name="Freeform: Shape 8">
              <a:extLst>
                <a:ext uri="{FF2B5EF4-FFF2-40B4-BE49-F238E27FC236}">
                  <a16:creationId xmlns:a16="http://schemas.microsoft.com/office/drawing/2014/main" id="{1288BE36-7A73-16E7-DC8A-CB3A6A11CD69}"/>
                </a:ext>
              </a:extLst>
            </p:cNvPr>
            <p:cNvSpPr/>
            <p:nvPr/>
          </p:nvSpPr>
          <p:spPr>
            <a:xfrm rot="10800000">
              <a:off x="6095999" y="2048756"/>
              <a:ext cx="1627233" cy="2080650"/>
            </a:xfrm>
            <a:custGeom>
              <a:avLst/>
              <a:gdLst>
                <a:gd name="connsiteX0" fmla="*/ 958850 w 1917700"/>
                <a:gd name="connsiteY0" fmla="*/ 0 h 2452055"/>
                <a:gd name="connsiteX1" fmla="*/ 1282700 w 1917700"/>
                <a:gd name="connsiteY1" fmla="*/ 220028 h 2452055"/>
                <a:gd name="connsiteX2" fmla="*/ 1139917 w 1917700"/>
                <a:gd name="connsiteY2" fmla="*/ 402479 h 2452055"/>
                <a:gd name="connsiteX3" fmla="*/ 1110227 w 1917700"/>
                <a:gd name="connsiteY3" fmla="*/ 413428 h 2452055"/>
                <a:gd name="connsiteX4" fmla="*/ 1088431 w 1917700"/>
                <a:gd name="connsiteY4" fmla="*/ 428420 h 2452055"/>
                <a:gd name="connsiteX5" fmla="*/ 1100151 w 1917700"/>
                <a:gd name="connsiteY5" fmla="*/ 513159 h 2452055"/>
                <a:gd name="connsiteX6" fmla="*/ 1142288 w 1917700"/>
                <a:gd name="connsiteY6" fmla="*/ 534355 h 2452055"/>
                <a:gd name="connsiteX7" fmla="*/ 1917700 w 1917700"/>
                <a:gd name="connsiteY7" fmla="*/ 534355 h 2452055"/>
                <a:gd name="connsiteX8" fmla="*/ 1917700 w 1917700"/>
                <a:gd name="connsiteY8" fmla="*/ 1309774 h 2452055"/>
                <a:gd name="connsiteX9" fmla="*/ 1896507 w 1917700"/>
                <a:gd name="connsiteY9" fmla="*/ 1351904 h 2452055"/>
                <a:gd name="connsiteX10" fmla="*/ 1811768 w 1917700"/>
                <a:gd name="connsiteY10" fmla="*/ 1363624 h 2452055"/>
                <a:gd name="connsiteX11" fmla="*/ 1796776 w 1917700"/>
                <a:gd name="connsiteY11" fmla="*/ 1341828 h 2452055"/>
                <a:gd name="connsiteX12" fmla="*/ 1785827 w 1917700"/>
                <a:gd name="connsiteY12" fmla="*/ 1312138 h 2452055"/>
                <a:gd name="connsiteX13" fmla="*/ 1603376 w 1917700"/>
                <a:gd name="connsiteY13" fmla="*/ 1169355 h 2452055"/>
                <a:gd name="connsiteX14" fmla="*/ 1383348 w 1917700"/>
                <a:gd name="connsiteY14" fmla="*/ 1493205 h 2452055"/>
                <a:gd name="connsiteX15" fmla="*/ 1603376 w 1917700"/>
                <a:gd name="connsiteY15" fmla="*/ 1817055 h 2452055"/>
                <a:gd name="connsiteX16" fmla="*/ 1785827 w 1917700"/>
                <a:gd name="connsiteY16" fmla="*/ 1674272 h 2452055"/>
                <a:gd name="connsiteX17" fmla="*/ 1796776 w 1917700"/>
                <a:gd name="connsiteY17" fmla="*/ 1644582 h 2452055"/>
                <a:gd name="connsiteX18" fmla="*/ 1811768 w 1917700"/>
                <a:gd name="connsiteY18" fmla="*/ 1622786 h 2452055"/>
                <a:gd name="connsiteX19" fmla="*/ 1896507 w 1917700"/>
                <a:gd name="connsiteY19" fmla="*/ 1634506 h 2452055"/>
                <a:gd name="connsiteX20" fmla="*/ 1917700 w 1917700"/>
                <a:gd name="connsiteY20" fmla="*/ 1676637 h 2452055"/>
                <a:gd name="connsiteX21" fmla="*/ 1917700 w 1917700"/>
                <a:gd name="connsiteY21" fmla="*/ 2452055 h 2452055"/>
                <a:gd name="connsiteX22" fmla="*/ 0 w 1917700"/>
                <a:gd name="connsiteY22" fmla="*/ 2452055 h 2452055"/>
                <a:gd name="connsiteX23" fmla="*/ 0 w 1917700"/>
                <a:gd name="connsiteY23" fmla="*/ 534355 h 2452055"/>
                <a:gd name="connsiteX24" fmla="*/ 775413 w 1917700"/>
                <a:gd name="connsiteY24" fmla="*/ 534355 h 2452055"/>
                <a:gd name="connsiteX25" fmla="*/ 817549 w 1917700"/>
                <a:gd name="connsiteY25" fmla="*/ 513159 h 2452055"/>
                <a:gd name="connsiteX26" fmla="*/ 829269 w 1917700"/>
                <a:gd name="connsiteY26" fmla="*/ 428420 h 2452055"/>
                <a:gd name="connsiteX27" fmla="*/ 807473 w 1917700"/>
                <a:gd name="connsiteY27" fmla="*/ 413428 h 2452055"/>
                <a:gd name="connsiteX28" fmla="*/ 777783 w 1917700"/>
                <a:gd name="connsiteY28" fmla="*/ 402479 h 2452055"/>
                <a:gd name="connsiteX29" fmla="*/ 635000 w 1917700"/>
                <a:gd name="connsiteY29" fmla="*/ 220028 h 2452055"/>
                <a:gd name="connsiteX30" fmla="*/ 958850 w 1917700"/>
                <a:gd name="connsiteY30" fmla="*/ 0 h 245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17700" h="2452055">
                  <a:moveTo>
                    <a:pt x="958850" y="0"/>
                  </a:moveTo>
                  <a:cubicBezTo>
                    <a:pt x="1137707" y="0"/>
                    <a:pt x="1282700" y="98510"/>
                    <a:pt x="1282700" y="220028"/>
                  </a:cubicBezTo>
                  <a:cubicBezTo>
                    <a:pt x="1282700" y="295977"/>
                    <a:pt x="1226062" y="362938"/>
                    <a:pt x="1139917" y="402479"/>
                  </a:cubicBezTo>
                  <a:lnTo>
                    <a:pt x="1110227" y="413428"/>
                  </a:lnTo>
                  <a:lnTo>
                    <a:pt x="1088431" y="428420"/>
                  </a:lnTo>
                  <a:cubicBezTo>
                    <a:pt x="1057178" y="455992"/>
                    <a:pt x="1061085" y="486262"/>
                    <a:pt x="1100151" y="513159"/>
                  </a:cubicBezTo>
                  <a:lnTo>
                    <a:pt x="1142288" y="534355"/>
                  </a:lnTo>
                  <a:lnTo>
                    <a:pt x="1917700" y="534355"/>
                  </a:lnTo>
                  <a:lnTo>
                    <a:pt x="1917700" y="1309774"/>
                  </a:lnTo>
                  <a:lnTo>
                    <a:pt x="1896507" y="1351904"/>
                  </a:lnTo>
                  <a:cubicBezTo>
                    <a:pt x="1869610" y="1390971"/>
                    <a:pt x="1839340" y="1394877"/>
                    <a:pt x="1811768" y="1363624"/>
                  </a:cubicBezTo>
                  <a:lnTo>
                    <a:pt x="1796776" y="1341828"/>
                  </a:lnTo>
                  <a:lnTo>
                    <a:pt x="1785827" y="1312138"/>
                  </a:lnTo>
                  <a:cubicBezTo>
                    <a:pt x="1746286" y="1225993"/>
                    <a:pt x="1679325" y="1169355"/>
                    <a:pt x="1603376" y="1169355"/>
                  </a:cubicBezTo>
                  <a:cubicBezTo>
                    <a:pt x="1481858" y="1169355"/>
                    <a:pt x="1383348" y="1314348"/>
                    <a:pt x="1383348" y="1493205"/>
                  </a:cubicBezTo>
                  <a:cubicBezTo>
                    <a:pt x="1383348" y="1672062"/>
                    <a:pt x="1481858" y="1817055"/>
                    <a:pt x="1603376" y="1817055"/>
                  </a:cubicBezTo>
                  <a:cubicBezTo>
                    <a:pt x="1679325" y="1817055"/>
                    <a:pt x="1746286" y="1760417"/>
                    <a:pt x="1785827" y="1674272"/>
                  </a:cubicBezTo>
                  <a:lnTo>
                    <a:pt x="1796776" y="1644582"/>
                  </a:lnTo>
                  <a:lnTo>
                    <a:pt x="1811768" y="1622786"/>
                  </a:lnTo>
                  <a:cubicBezTo>
                    <a:pt x="1839340" y="1591533"/>
                    <a:pt x="1869610" y="1595439"/>
                    <a:pt x="1896507" y="1634506"/>
                  </a:cubicBezTo>
                  <a:lnTo>
                    <a:pt x="1917700" y="1676637"/>
                  </a:lnTo>
                  <a:lnTo>
                    <a:pt x="1917700" y="2452055"/>
                  </a:lnTo>
                  <a:lnTo>
                    <a:pt x="0" y="2452055"/>
                  </a:lnTo>
                  <a:lnTo>
                    <a:pt x="0" y="534355"/>
                  </a:lnTo>
                  <a:lnTo>
                    <a:pt x="775413" y="534355"/>
                  </a:lnTo>
                  <a:lnTo>
                    <a:pt x="817549" y="513159"/>
                  </a:lnTo>
                  <a:cubicBezTo>
                    <a:pt x="856616" y="486262"/>
                    <a:pt x="860522" y="455992"/>
                    <a:pt x="829269" y="428420"/>
                  </a:cubicBezTo>
                  <a:lnTo>
                    <a:pt x="807473" y="413428"/>
                  </a:lnTo>
                  <a:lnTo>
                    <a:pt x="777783" y="402479"/>
                  </a:lnTo>
                  <a:cubicBezTo>
                    <a:pt x="691638" y="362938"/>
                    <a:pt x="635000" y="295977"/>
                    <a:pt x="635000" y="220028"/>
                  </a:cubicBezTo>
                  <a:cubicBezTo>
                    <a:pt x="635000" y="98510"/>
                    <a:pt x="779993" y="0"/>
                    <a:pt x="958850" y="0"/>
                  </a:cubicBezTo>
                  <a:close/>
                </a:path>
              </a:pathLst>
            </a:cu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pPr algn="ctr"/>
              <a:endParaRPr lang="en-US" sz="1400">
                <a:solidFill>
                  <a:schemeClr val="bg1"/>
                </a:solidFill>
              </a:endParaRPr>
            </a:p>
          </p:txBody>
        </p:sp>
        <p:sp>
          <p:nvSpPr>
            <p:cNvPr id="10" name="TextBox 9">
              <a:extLst>
                <a:ext uri="{FF2B5EF4-FFF2-40B4-BE49-F238E27FC236}">
                  <a16:creationId xmlns:a16="http://schemas.microsoft.com/office/drawing/2014/main" id="{72532D19-8EE4-8D91-1536-904D086BCCD0}"/>
                </a:ext>
              </a:extLst>
            </p:cNvPr>
            <p:cNvSpPr txBox="1"/>
            <p:nvPr/>
          </p:nvSpPr>
          <p:spPr>
            <a:xfrm>
              <a:off x="6487051" y="2281989"/>
              <a:ext cx="1220807" cy="1406314"/>
            </a:xfrm>
            <a:prstGeom prst="rect">
              <a:avLst/>
            </a:prstGeom>
            <a:noFill/>
          </p:spPr>
          <p:txBody>
            <a:bodyPr vert="horz" wrap="square" lIns="91440" tIns="45720" rIns="91440" bIns="45720" rtlCol="0" anchor="t">
              <a:normAutofit/>
            </a:bodyPr>
            <a:lstStyle/>
            <a:p>
              <a:pPr algn="ctr"/>
              <a:r>
                <a:rPr lang="en-US" sz="1600" b="1">
                  <a:solidFill>
                    <a:schemeClr val="bg1"/>
                  </a:solidFill>
                </a:rPr>
                <a:t>Created through legal or equivalent means</a:t>
              </a:r>
            </a:p>
          </p:txBody>
        </p:sp>
      </p:grpSp>
      <p:sp>
        <p:nvSpPr>
          <p:cNvPr id="11" name="TextBox 10">
            <a:extLst>
              <a:ext uri="{FF2B5EF4-FFF2-40B4-BE49-F238E27FC236}">
                <a16:creationId xmlns:a16="http://schemas.microsoft.com/office/drawing/2014/main" id="{72F2BC42-72F1-8EFD-1507-614DE072D2DD}"/>
              </a:ext>
            </a:extLst>
          </p:cNvPr>
          <p:cNvSpPr txBox="1"/>
          <p:nvPr/>
        </p:nvSpPr>
        <p:spPr>
          <a:xfrm>
            <a:off x="139340" y="1690137"/>
            <a:ext cx="2864987" cy="1738863"/>
          </a:xfrm>
          <a:prstGeom prst="rect">
            <a:avLst/>
          </a:prstGeom>
        </p:spPr>
        <p:txBody>
          <a:bodyPr vert="horz" wrap="square" lIns="91440" tIns="45720" rIns="91440" bIns="45720" rtlCol="0" anchor="t">
            <a:normAutofit/>
          </a:bodyPr>
          <a:lstStyle/>
          <a:p>
            <a:pPr algn="l"/>
            <a:r>
              <a:rPr lang="en-US" sz="1400" b="1">
                <a:solidFill>
                  <a:srgbClr val="4A4A4A"/>
                </a:solidFill>
              </a:rPr>
              <a:t>Enforceability</a:t>
            </a:r>
            <a:r>
              <a:rPr lang="en-US" sz="1400">
                <a:solidFill>
                  <a:srgbClr val="4A4A4A"/>
                </a:solidFill>
              </a:rPr>
              <a:t>…</a:t>
            </a:r>
          </a:p>
          <a:p>
            <a:pPr algn="l"/>
            <a:endParaRPr lang="en-US" sz="1050">
              <a:solidFill>
                <a:srgbClr val="4A4A4A"/>
              </a:solidFill>
            </a:endParaRPr>
          </a:p>
          <a:p>
            <a:pPr marL="174625" indent="-174625" algn="l">
              <a:buFont typeface="Arial" panose="020B0604020202020204" pitchFamily="34" charset="0"/>
              <a:buChar char="•"/>
            </a:pPr>
            <a:r>
              <a:rPr lang="en-US" sz="1400">
                <a:solidFill>
                  <a:srgbClr val="4A4A4A"/>
                </a:solidFill>
              </a:rPr>
              <a:t>Makes an arrangement </a:t>
            </a:r>
            <a:r>
              <a:rPr lang="en-US" sz="1400" i="1">
                <a:solidFill>
                  <a:srgbClr val="00AA55"/>
                </a:solidFill>
              </a:rPr>
              <a:t>binding</a:t>
            </a:r>
          </a:p>
          <a:p>
            <a:pPr marL="174625" indent="-174625" algn="l">
              <a:buFont typeface="Arial" panose="020B0604020202020204" pitchFamily="34" charset="0"/>
              <a:buChar char="•"/>
            </a:pPr>
            <a:r>
              <a:rPr lang="en-US" sz="1400">
                <a:solidFill>
                  <a:srgbClr val="4A4A4A"/>
                </a:solidFill>
              </a:rPr>
              <a:t>Holds the involved parties </a:t>
            </a:r>
            <a:r>
              <a:rPr lang="en-US" sz="1400" i="1">
                <a:solidFill>
                  <a:srgbClr val="00AA55"/>
                </a:solidFill>
              </a:rPr>
              <a:t>accountable</a:t>
            </a:r>
          </a:p>
          <a:p>
            <a:pPr marL="174625" indent="-174625">
              <a:buFont typeface="Arial" panose="020B0604020202020204" pitchFamily="34" charset="0"/>
              <a:buChar char="•"/>
            </a:pPr>
            <a:r>
              <a:rPr lang="en-US" sz="1400">
                <a:solidFill>
                  <a:srgbClr val="4A4A4A"/>
                </a:solidFill>
              </a:rPr>
              <a:t>Is based on </a:t>
            </a:r>
            <a:r>
              <a:rPr lang="en-US" sz="1400" i="1">
                <a:solidFill>
                  <a:srgbClr val="00AA55"/>
                </a:solidFill>
              </a:rPr>
              <a:t>ability</a:t>
            </a:r>
            <a:r>
              <a:rPr lang="en-US" sz="1400">
                <a:solidFill>
                  <a:srgbClr val="4A4A4A"/>
                </a:solidFill>
              </a:rPr>
              <a:t>, not probability</a:t>
            </a:r>
          </a:p>
        </p:txBody>
      </p:sp>
      <p:grpSp>
        <p:nvGrpSpPr>
          <p:cNvPr id="12" name="Group 11">
            <a:extLst>
              <a:ext uri="{FF2B5EF4-FFF2-40B4-BE49-F238E27FC236}">
                <a16:creationId xmlns:a16="http://schemas.microsoft.com/office/drawing/2014/main" id="{AA547451-FCE0-A3CE-ABD4-66ED1D0A5477}"/>
              </a:ext>
            </a:extLst>
          </p:cNvPr>
          <p:cNvGrpSpPr/>
          <p:nvPr/>
        </p:nvGrpSpPr>
        <p:grpSpPr>
          <a:xfrm>
            <a:off x="3004327" y="1597850"/>
            <a:ext cx="2080651" cy="1627231"/>
            <a:chOff x="4458655" y="2056519"/>
            <a:chExt cx="2080651" cy="1627231"/>
          </a:xfrm>
        </p:grpSpPr>
        <p:sp>
          <p:nvSpPr>
            <p:cNvPr id="13" name="Freeform: Shape 12">
              <a:extLst>
                <a:ext uri="{FF2B5EF4-FFF2-40B4-BE49-F238E27FC236}">
                  <a16:creationId xmlns:a16="http://schemas.microsoft.com/office/drawing/2014/main" id="{5353C429-E40D-FF3D-89EE-C2E6A747BE3E}"/>
                </a:ext>
              </a:extLst>
            </p:cNvPr>
            <p:cNvSpPr/>
            <p:nvPr/>
          </p:nvSpPr>
          <p:spPr>
            <a:xfrm rot="5400000">
              <a:off x="4685365" y="1829809"/>
              <a:ext cx="1627231" cy="2080651"/>
            </a:xfrm>
            <a:custGeom>
              <a:avLst/>
              <a:gdLst>
                <a:gd name="connsiteX0" fmla="*/ 958850 w 1917700"/>
                <a:gd name="connsiteY0" fmla="*/ 0 h 2452055"/>
                <a:gd name="connsiteX1" fmla="*/ 1282700 w 1917700"/>
                <a:gd name="connsiteY1" fmla="*/ 220028 h 2452055"/>
                <a:gd name="connsiteX2" fmla="*/ 1139917 w 1917700"/>
                <a:gd name="connsiteY2" fmla="*/ 402479 h 2452055"/>
                <a:gd name="connsiteX3" fmla="*/ 1110227 w 1917700"/>
                <a:gd name="connsiteY3" fmla="*/ 413428 h 2452055"/>
                <a:gd name="connsiteX4" fmla="*/ 1088431 w 1917700"/>
                <a:gd name="connsiteY4" fmla="*/ 428420 h 2452055"/>
                <a:gd name="connsiteX5" fmla="*/ 1100151 w 1917700"/>
                <a:gd name="connsiteY5" fmla="*/ 513159 h 2452055"/>
                <a:gd name="connsiteX6" fmla="*/ 1142288 w 1917700"/>
                <a:gd name="connsiteY6" fmla="*/ 534355 h 2452055"/>
                <a:gd name="connsiteX7" fmla="*/ 1917700 w 1917700"/>
                <a:gd name="connsiteY7" fmla="*/ 534355 h 2452055"/>
                <a:gd name="connsiteX8" fmla="*/ 1917700 w 1917700"/>
                <a:gd name="connsiteY8" fmla="*/ 1309774 h 2452055"/>
                <a:gd name="connsiteX9" fmla="*/ 1896507 w 1917700"/>
                <a:gd name="connsiteY9" fmla="*/ 1351904 h 2452055"/>
                <a:gd name="connsiteX10" fmla="*/ 1811768 w 1917700"/>
                <a:gd name="connsiteY10" fmla="*/ 1363624 h 2452055"/>
                <a:gd name="connsiteX11" fmla="*/ 1796776 w 1917700"/>
                <a:gd name="connsiteY11" fmla="*/ 1341828 h 2452055"/>
                <a:gd name="connsiteX12" fmla="*/ 1785827 w 1917700"/>
                <a:gd name="connsiteY12" fmla="*/ 1312138 h 2452055"/>
                <a:gd name="connsiteX13" fmla="*/ 1603376 w 1917700"/>
                <a:gd name="connsiteY13" fmla="*/ 1169355 h 2452055"/>
                <a:gd name="connsiteX14" fmla="*/ 1383348 w 1917700"/>
                <a:gd name="connsiteY14" fmla="*/ 1493205 h 2452055"/>
                <a:gd name="connsiteX15" fmla="*/ 1603376 w 1917700"/>
                <a:gd name="connsiteY15" fmla="*/ 1817055 h 2452055"/>
                <a:gd name="connsiteX16" fmla="*/ 1785827 w 1917700"/>
                <a:gd name="connsiteY16" fmla="*/ 1674272 h 2452055"/>
                <a:gd name="connsiteX17" fmla="*/ 1796776 w 1917700"/>
                <a:gd name="connsiteY17" fmla="*/ 1644582 h 2452055"/>
                <a:gd name="connsiteX18" fmla="*/ 1811768 w 1917700"/>
                <a:gd name="connsiteY18" fmla="*/ 1622786 h 2452055"/>
                <a:gd name="connsiteX19" fmla="*/ 1896507 w 1917700"/>
                <a:gd name="connsiteY19" fmla="*/ 1634506 h 2452055"/>
                <a:gd name="connsiteX20" fmla="*/ 1917700 w 1917700"/>
                <a:gd name="connsiteY20" fmla="*/ 1676637 h 2452055"/>
                <a:gd name="connsiteX21" fmla="*/ 1917700 w 1917700"/>
                <a:gd name="connsiteY21" fmla="*/ 2452055 h 2452055"/>
                <a:gd name="connsiteX22" fmla="*/ 0 w 1917700"/>
                <a:gd name="connsiteY22" fmla="*/ 2452055 h 2452055"/>
                <a:gd name="connsiteX23" fmla="*/ 0 w 1917700"/>
                <a:gd name="connsiteY23" fmla="*/ 534355 h 2452055"/>
                <a:gd name="connsiteX24" fmla="*/ 775413 w 1917700"/>
                <a:gd name="connsiteY24" fmla="*/ 534355 h 2452055"/>
                <a:gd name="connsiteX25" fmla="*/ 817549 w 1917700"/>
                <a:gd name="connsiteY25" fmla="*/ 513159 h 2452055"/>
                <a:gd name="connsiteX26" fmla="*/ 829269 w 1917700"/>
                <a:gd name="connsiteY26" fmla="*/ 428420 h 2452055"/>
                <a:gd name="connsiteX27" fmla="*/ 807473 w 1917700"/>
                <a:gd name="connsiteY27" fmla="*/ 413428 h 2452055"/>
                <a:gd name="connsiteX28" fmla="*/ 777783 w 1917700"/>
                <a:gd name="connsiteY28" fmla="*/ 402479 h 2452055"/>
                <a:gd name="connsiteX29" fmla="*/ 635000 w 1917700"/>
                <a:gd name="connsiteY29" fmla="*/ 220028 h 2452055"/>
                <a:gd name="connsiteX30" fmla="*/ 958850 w 1917700"/>
                <a:gd name="connsiteY30" fmla="*/ 0 h 245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17700" h="2452055">
                  <a:moveTo>
                    <a:pt x="958850" y="0"/>
                  </a:moveTo>
                  <a:cubicBezTo>
                    <a:pt x="1137707" y="0"/>
                    <a:pt x="1282700" y="98510"/>
                    <a:pt x="1282700" y="220028"/>
                  </a:cubicBezTo>
                  <a:cubicBezTo>
                    <a:pt x="1282700" y="295977"/>
                    <a:pt x="1226062" y="362938"/>
                    <a:pt x="1139917" y="402479"/>
                  </a:cubicBezTo>
                  <a:lnTo>
                    <a:pt x="1110227" y="413428"/>
                  </a:lnTo>
                  <a:lnTo>
                    <a:pt x="1088431" y="428420"/>
                  </a:lnTo>
                  <a:cubicBezTo>
                    <a:pt x="1057178" y="455992"/>
                    <a:pt x="1061085" y="486262"/>
                    <a:pt x="1100151" y="513159"/>
                  </a:cubicBezTo>
                  <a:lnTo>
                    <a:pt x="1142288" y="534355"/>
                  </a:lnTo>
                  <a:lnTo>
                    <a:pt x="1917700" y="534355"/>
                  </a:lnTo>
                  <a:lnTo>
                    <a:pt x="1917700" y="1309774"/>
                  </a:lnTo>
                  <a:lnTo>
                    <a:pt x="1896507" y="1351904"/>
                  </a:lnTo>
                  <a:cubicBezTo>
                    <a:pt x="1869610" y="1390971"/>
                    <a:pt x="1839340" y="1394877"/>
                    <a:pt x="1811768" y="1363624"/>
                  </a:cubicBezTo>
                  <a:lnTo>
                    <a:pt x="1796776" y="1341828"/>
                  </a:lnTo>
                  <a:lnTo>
                    <a:pt x="1785827" y="1312138"/>
                  </a:lnTo>
                  <a:cubicBezTo>
                    <a:pt x="1746286" y="1225993"/>
                    <a:pt x="1679325" y="1169355"/>
                    <a:pt x="1603376" y="1169355"/>
                  </a:cubicBezTo>
                  <a:cubicBezTo>
                    <a:pt x="1481858" y="1169355"/>
                    <a:pt x="1383348" y="1314348"/>
                    <a:pt x="1383348" y="1493205"/>
                  </a:cubicBezTo>
                  <a:cubicBezTo>
                    <a:pt x="1383348" y="1672062"/>
                    <a:pt x="1481858" y="1817055"/>
                    <a:pt x="1603376" y="1817055"/>
                  </a:cubicBezTo>
                  <a:cubicBezTo>
                    <a:pt x="1679325" y="1817055"/>
                    <a:pt x="1746286" y="1760417"/>
                    <a:pt x="1785827" y="1674272"/>
                  </a:cubicBezTo>
                  <a:lnTo>
                    <a:pt x="1796776" y="1644582"/>
                  </a:lnTo>
                  <a:lnTo>
                    <a:pt x="1811768" y="1622786"/>
                  </a:lnTo>
                  <a:cubicBezTo>
                    <a:pt x="1839340" y="1591533"/>
                    <a:pt x="1869610" y="1595439"/>
                    <a:pt x="1896507" y="1634506"/>
                  </a:cubicBezTo>
                  <a:lnTo>
                    <a:pt x="1917700" y="1676637"/>
                  </a:lnTo>
                  <a:lnTo>
                    <a:pt x="1917700" y="2452055"/>
                  </a:lnTo>
                  <a:lnTo>
                    <a:pt x="0" y="2452055"/>
                  </a:lnTo>
                  <a:lnTo>
                    <a:pt x="0" y="534355"/>
                  </a:lnTo>
                  <a:lnTo>
                    <a:pt x="775413" y="534355"/>
                  </a:lnTo>
                  <a:lnTo>
                    <a:pt x="817549" y="513159"/>
                  </a:lnTo>
                  <a:cubicBezTo>
                    <a:pt x="856616" y="486262"/>
                    <a:pt x="860522" y="455992"/>
                    <a:pt x="829269" y="428420"/>
                  </a:cubicBezTo>
                  <a:lnTo>
                    <a:pt x="807473" y="413428"/>
                  </a:lnTo>
                  <a:lnTo>
                    <a:pt x="777783" y="402479"/>
                  </a:lnTo>
                  <a:cubicBezTo>
                    <a:pt x="691638" y="362938"/>
                    <a:pt x="635000" y="295977"/>
                    <a:pt x="635000" y="220028"/>
                  </a:cubicBezTo>
                  <a:cubicBezTo>
                    <a:pt x="635000" y="98510"/>
                    <a:pt x="779993" y="0"/>
                    <a:pt x="958850" y="0"/>
                  </a:cubicBezTo>
                  <a:close/>
                </a:path>
              </a:pathLst>
            </a:custGeom>
            <a:solidFill>
              <a:srgbClr val="00AA5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wrap="square" lIns="182880" tIns="640080" rIns="365760" bIns="91440" rtlCol="0" anchor="ctr">
              <a:noAutofit/>
            </a:bodyPr>
            <a:lstStyle/>
            <a:p>
              <a:pPr algn="ctr"/>
              <a:endParaRPr lang="en-US" sz="1600" b="1">
                <a:solidFill>
                  <a:schemeClr val="bg1"/>
                </a:solidFill>
              </a:endParaRPr>
            </a:p>
          </p:txBody>
        </p:sp>
        <p:sp>
          <p:nvSpPr>
            <p:cNvPr id="14" name="TextBox 13">
              <a:extLst>
                <a:ext uri="{FF2B5EF4-FFF2-40B4-BE49-F238E27FC236}">
                  <a16:creationId xmlns:a16="http://schemas.microsoft.com/office/drawing/2014/main" id="{686B75E3-F2C2-50FD-8809-C50F8661C534}"/>
                </a:ext>
              </a:extLst>
            </p:cNvPr>
            <p:cNvSpPr txBox="1"/>
            <p:nvPr/>
          </p:nvSpPr>
          <p:spPr>
            <a:xfrm>
              <a:off x="4527219" y="2289752"/>
              <a:ext cx="1497096" cy="864682"/>
            </a:xfrm>
            <a:prstGeom prst="rect">
              <a:avLst/>
            </a:prstGeom>
          </p:spPr>
          <p:txBody>
            <a:bodyPr vert="horz" wrap="square" lIns="91440" tIns="45720" rIns="91440" bIns="45720" rtlCol="0" anchor="t">
              <a:normAutofit/>
            </a:bodyPr>
            <a:lstStyle/>
            <a:p>
              <a:pPr algn="ctr"/>
              <a:r>
                <a:rPr lang="en-US" sz="1600" b="1">
                  <a:solidFill>
                    <a:schemeClr val="bg1"/>
                  </a:solidFill>
                </a:rPr>
                <a:t>Integral to binding arrangements</a:t>
              </a:r>
            </a:p>
            <a:p>
              <a:pPr algn="ctr"/>
              <a:endParaRPr lang="en-US" sz="1600" b="1">
                <a:solidFill>
                  <a:schemeClr val="bg1"/>
                </a:solidFill>
              </a:endParaRPr>
            </a:p>
          </p:txBody>
        </p:sp>
      </p:grpSp>
      <p:grpSp>
        <p:nvGrpSpPr>
          <p:cNvPr id="15" name="Group 14">
            <a:extLst>
              <a:ext uri="{FF2B5EF4-FFF2-40B4-BE49-F238E27FC236}">
                <a16:creationId xmlns:a16="http://schemas.microsoft.com/office/drawing/2014/main" id="{F61EFB66-22F8-2094-A5D6-CE423CEE2063}"/>
              </a:ext>
            </a:extLst>
          </p:cNvPr>
          <p:cNvGrpSpPr/>
          <p:nvPr/>
        </p:nvGrpSpPr>
        <p:grpSpPr>
          <a:xfrm>
            <a:off x="3001400" y="2761990"/>
            <a:ext cx="1627233" cy="2080650"/>
            <a:chOff x="4183868" y="3501177"/>
            <a:chExt cx="1917700" cy="2452055"/>
          </a:xfrm>
        </p:grpSpPr>
        <p:sp>
          <p:nvSpPr>
            <p:cNvPr id="16" name="Freeform: Shape 15">
              <a:extLst>
                <a:ext uri="{FF2B5EF4-FFF2-40B4-BE49-F238E27FC236}">
                  <a16:creationId xmlns:a16="http://schemas.microsoft.com/office/drawing/2014/main" id="{F165B104-31C6-C697-7F3A-95DA7F2EB50D}"/>
                </a:ext>
              </a:extLst>
            </p:cNvPr>
            <p:cNvSpPr/>
            <p:nvPr/>
          </p:nvSpPr>
          <p:spPr>
            <a:xfrm>
              <a:off x="4183868" y="3501177"/>
              <a:ext cx="1917700" cy="2452055"/>
            </a:xfrm>
            <a:custGeom>
              <a:avLst/>
              <a:gdLst>
                <a:gd name="connsiteX0" fmla="*/ 958850 w 1917700"/>
                <a:gd name="connsiteY0" fmla="*/ 0 h 2452055"/>
                <a:gd name="connsiteX1" fmla="*/ 1282700 w 1917700"/>
                <a:gd name="connsiteY1" fmla="*/ 220028 h 2452055"/>
                <a:gd name="connsiteX2" fmla="*/ 1139917 w 1917700"/>
                <a:gd name="connsiteY2" fmla="*/ 402479 h 2452055"/>
                <a:gd name="connsiteX3" fmla="*/ 1110227 w 1917700"/>
                <a:gd name="connsiteY3" fmla="*/ 413428 h 2452055"/>
                <a:gd name="connsiteX4" fmla="*/ 1088431 w 1917700"/>
                <a:gd name="connsiteY4" fmla="*/ 428420 h 2452055"/>
                <a:gd name="connsiteX5" fmla="*/ 1100151 w 1917700"/>
                <a:gd name="connsiteY5" fmla="*/ 513159 h 2452055"/>
                <a:gd name="connsiteX6" fmla="*/ 1142288 w 1917700"/>
                <a:gd name="connsiteY6" fmla="*/ 534355 h 2452055"/>
                <a:gd name="connsiteX7" fmla="*/ 1917700 w 1917700"/>
                <a:gd name="connsiteY7" fmla="*/ 534355 h 2452055"/>
                <a:gd name="connsiteX8" fmla="*/ 1917700 w 1917700"/>
                <a:gd name="connsiteY8" fmla="*/ 1309774 h 2452055"/>
                <a:gd name="connsiteX9" fmla="*/ 1896507 w 1917700"/>
                <a:gd name="connsiteY9" fmla="*/ 1351904 h 2452055"/>
                <a:gd name="connsiteX10" fmla="*/ 1811768 w 1917700"/>
                <a:gd name="connsiteY10" fmla="*/ 1363624 h 2452055"/>
                <a:gd name="connsiteX11" fmla="*/ 1796776 w 1917700"/>
                <a:gd name="connsiteY11" fmla="*/ 1341828 h 2452055"/>
                <a:gd name="connsiteX12" fmla="*/ 1785827 w 1917700"/>
                <a:gd name="connsiteY12" fmla="*/ 1312138 h 2452055"/>
                <a:gd name="connsiteX13" fmla="*/ 1603376 w 1917700"/>
                <a:gd name="connsiteY13" fmla="*/ 1169355 h 2452055"/>
                <a:gd name="connsiteX14" fmla="*/ 1383348 w 1917700"/>
                <a:gd name="connsiteY14" fmla="*/ 1493205 h 2452055"/>
                <a:gd name="connsiteX15" fmla="*/ 1603376 w 1917700"/>
                <a:gd name="connsiteY15" fmla="*/ 1817055 h 2452055"/>
                <a:gd name="connsiteX16" fmla="*/ 1785827 w 1917700"/>
                <a:gd name="connsiteY16" fmla="*/ 1674272 h 2452055"/>
                <a:gd name="connsiteX17" fmla="*/ 1796776 w 1917700"/>
                <a:gd name="connsiteY17" fmla="*/ 1644582 h 2452055"/>
                <a:gd name="connsiteX18" fmla="*/ 1811768 w 1917700"/>
                <a:gd name="connsiteY18" fmla="*/ 1622786 h 2452055"/>
                <a:gd name="connsiteX19" fmla="*/ 1896507 w 1917700"/>
                <a:gd name="connsiteY19" fmla="*/ 1634506 h 2452055"/>
                <a:gd name="connsiteX20" fmla="*/ 1917700 w 1917700"/>
                <a:gd name="connsiteY20" fmla="*/ 1676637 h 2452055"/>
                <a:gd name="connsiteX21" fmla="*/ 1917700 w 1917700"/>
                <a:gd name="connsiteY21" fmla="*/ 2452055 h 2452055"/>
                <a:gd name="connsiteX22" fmla="*/ 0 w 1917700"/>
                <a:gd name="connsiteY22" fmla="*/ 2452055 h 2452055"/>
                <a:gd name="connsiteX23" fmla="*/ 0 w 1917700"/>
                <a:gd name="connsiteY23" fmla="*/ 534355 h 2452055"/>
                <a:gd name="connsiteX24" fmla="*/ 775413 w 1917700"/>
                <a:gd name="connsiteY24" fmla="*/ 534355 h 2452055"/>
                <a:gd name="connsiteX25" fmla="*/ 817549 w 1917700"/>
                <a:gd name="connsiteY25" fmla="*/ 513159 h 2452055"/>
                <a:gd name="connsiteX26" fmla="*/ 829269 w 1917700"/>
                <a:gd name="connsiteY26" fmla="*/ 428420 h 2452055"/>
                <a:gd name="connsiteX27" fmla="*/ 807473 w 1917700"/>
                <a:gd name="connsiteY27" fmla="*/ 413428 h 2452055"/>
                <a:gd name="connsiteX28" fmla="*/ 777783 w 1917700"/>
                <a:gd name="connsiteY28" fmla="*/ 402479 h 2452055"/>
                <a:gd name="connsiteX29" fmla="*/ 635000 w 1917700"/>
                <a:gd name="connsiteY29" fmla="*/ 220028 h 2452055"/>
                <a:gd name="connsiteX30" fmla="*/ 958850 w 1917700"/>
                <a:gd name="connsiteY30" fmla="*/ 0 h 245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17700" h="2452055">
                  <a:moveTo>
                    <a:pt x="958850" y="0"/>
                  </a:moveTo>
                  <a:cubicBezTo>
                    <a:pt x="1137707" y="0"/>
                    <a:pt x="1282700" y="98510"/>
                    <a:pt x="1282700" y="220028"/>
                  </a:cubicBezTo>
                  <a:cubicBezTo>
                    <a:pt x="1282700" y="295977"/>
                    <a:pt x="1226062" y="362938"/>
                    <a:pt x="1139917" y="402479"/>
                  </a:cubicBezTo>
                  <a:lnTo>
                    <a:pt x="1110227" y="413428"/>
                  </a:lnTo>
                  <a:lnTo>
                    <a:pt x="1088431" y="428420"/>
                  </a:lnTo>
                  <a:cubicBezTo>
                    <a:pt x="1057178" y="455992"/>
                    <a:pt x="1061085" y="486262"/>
                    <a:pt x="1100151" y="513159"/>
                  </a:cubicBezTo>
                  <a:lnTo>
                    <a:pt x="1142288" y="534355"/>
                  </a:lnTo>
                  <a:lnTo>
                    <a:pt x="1917700" y="534355"/>
                  </a:lnTo>
                  <a:lnTo>
                    <a:pt x="1917700" y="1309774"/>
                  </a:lnTo>
                  <a:lnTo>
                    <a:pt x="1896507" y="1351904"/>
                  </a:lnTo>
                  <a:cubicBezTo>
                    <a:pt x="1869610" y="1390971"/>
                    <a:pt x="1839340" y="1394877"/>
                    <a:pt x="1811768" y="1363624"/>
                  </a:cubicBezTo>
                  <a:lnTo>
                    <a:pt x="1796776" y="1341828"/>
                  </a:lnTo>
                  <a:lnTo>
                    <a:pt x="1785827" y="1312138"/>
                  </a:lnTo>
                  <a:cubicBezTo>
                    <a:pt x="1746286" y="1225993"/>
                    <a:pt x="1679325" y="1169355"/>
                    <a:pt x="1603376" y="1169355"/>
                  </a:cubicBezTo>
                  <a:cubicBezTo>
                    <a:pt x="1481858" y="1169355"/>
                    <a:pt x="1383348" y="1314348"/>
                    <a:pt x="1383348" y="1493205"/>
                  </a:cubicBezTo>
                  <a:cubicBezTo>
                    <a:pt x="1383348" y="1672062"/>
                    <a:pt x="1481858" y="1817055"/>
                    <a:pt x="1603376" y="1817055"/>
                  </a:cubicBezTo>
                  <a:cubicBezTo>
                    <a:pt x="1679325" y="1817055"/>
                    <a:pt x="1746286" y="1760417"/>
                    <a:pt x="1785827" y="1674272"/>
                  </a:cubicBezTo>
                  <a:lnTo>
                    <a:pt x="1796776" y="1644582"/>
                  </a:lnTo>
                  <a:lnTo>
                    <a:pt x="1811768" y="1622786"/>
                  </a:lnTo>
                  <a:cubicBezTo>
                    <a:pt x="1839340" y="1591533"/>
                    <a:pt x="1869610" y="1595439"/>
                    <a:pt x="1896507" y="1634506"/>
                  </a:cubicBezTo>
                  <a:lnTo>
                    <a:pt x="1917700" y="1676637"/>
                  </a:lnTo>
                  <a:lnTo>
                    <a:pt x="1917700" y="2452055"/>
                  </a:lnTo>
                  <a:lnTo>
                    <a:pt x="0" y="2452055"/>
                  </a:lnTo>
                  <a:lnTo>
                    <a:pt x="0" y="534355"/>
                  </a:lnTo>
                  <a:lnTo>
                    <a:pt x="775413" y="534355"/>
                  </a:lnTo>
                  <a:lnTo>
                    <a:pt x="817549" y="513159"/>
                  </a:lnTo>
                  <a:cubicBezTo>
                    <a:pt x="856616" y="486262"/>
                    <a:pt x="860522" y="455992"/>
                    <a:pt x="829269" y="428420"/>
                  </a:cubicBezTo>
                  <a:lnTo>
                    <a:pt x="807473" y="413428"/>
                  </a:lnTo>
                  <a:lnTo>
                    <a:pt x="777783" y="402479"/>
                  </a:lnTo>
                  <a:cubicBezTo>
                    <a:pt x="691638" y="362938"/>
                    <a:pt x="635000" y="295977"/>
                    <a:pt x="635000" y="220028"/>
                  </a:cubicBezTo>
                  <a:cubicBezTo>
                    <a:pt x="635000" y="98510"/>
                    <a:pt x="779993" y="0"/>
                    <a:pt x="958850" y="0"/>
                  </a:cubicBezTo>
                  <a:close/>
                </a:path>
              </a:pathLst>
            </a:custGeom>
            <a:solidFill>
              <a:srgbClr val="0070C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1005840" rIns="274320" rtlCol="0" anchor="ctr">
              <a:noAutofit/>
            </a:bodyPr>
            <a:lstStyle/>
            <a:p>
              <a:pPr algn="ctr"/>
              <a:endParaRPr lang="en-US" sz="1600" b="1">
                <a:solidFill>
                  <a:schemeClr val="bg1"/>
                </a:solidFill>
              </a:endParaRPr>
            </a:p>
          </p:txBody>
        </p:sp>
        <p:sp>
          <p:nvSpPr>
            <p:cNvPr id="17" name="TextBox 16">
              <a:extLst>
                <a:ext uri="{FF2B5EF4-FFF2-40B4-BE49-F238E27FC236}">
                  <a16:creationId xmlns:a16="http://schemas.microsoft.com/office/drawing/2014/main" id="{361D8818-6D4A-F26E-37AE-5B4290F989A6}"/>
                </a:ext>
              </a:extLst>
            </p:cNvPr>
            <p:cNvSpPr txBox="1"/>
            <p:nvPr/>
          </p:nvSpPr>
          <p:spPr>
            <a:xfrm>
              <a:off x="4235637" y="4614648"/>
              <a:ext cx="1720791" cy="1224383"/>
            </a:xfrm>
            <a:prstGeom prst="rect">
              <a:avLst/>
            </a:prstGeom>
          </p:spPr>
          <p:txBody>
            <a:bodyPr vert="horz" wrap="square" lIns="91440" tIns="45720" rIns="91440" bIns="45720" rtlCol="0" anchor="t">
              <a:normAutofit lnSpcReduction="10000"/>
            </a:bodyPr>
            <a:lstStyle/>
            <a:p>
              <a:pPr algn="ctr"/>
              <a:r>
                <a:rPr lang="en-US" sz="1600" b="1">
                  <a:solidFill>
                    <a:schemeClr val="bg1"/>
                  </a:solidFill>
                </a:rPr>
                <a:t>“What”</a:t>
              </a:r>
            </a:p>
            <a:p>
              <a:pPr algn="ctr"/>
              <a:r>
                <a:rPr lang="en-US" sz="1600" b="1">
                  <a:solidFill>
                    <a:schemeClr val="bg1"/>
                  </a:solidFill>
                </a:rPr>
                <a:t>gives </a:t>
              </a:r>
            </a:p>
            <a:p>
              <a:pPr algn="ctr"/>
              <a:r>
                <a:rPr lang="en-US" sz="1600" b="1">
                  <a:solidFill>
                    <a:schemeClr val="bg1"/>
                  </a:solidFill>
                </a:rPr>
                <a:t>rise to enforceability</a:t>
              </a:r>
            </a:p>
          </p:txBody>
        </p:sp>
      </p:grpSp>
      <p:grpSp>
        <p:nvGrpSpPr>
          <p:cNvPr id="18" name="Group 17">
            <a:extLst>
              <a:ext uri="{FF2B5EF4-FFF2-40B4-BE49-F238E27FC236}">
                <a16:creationId xmlns:a16="http://schemas.microsoft.com/office/drawing/2014/main" id="{B5DED7E9-59AF-D3D0-D77F-FF54D6178F11}"/>
              </a:ext>
            </a:extLst>
          </p:cNvPr>
          <p:cNvGrpSpPr/>
          <p:nvPr/>
        </p:nvGrpSpPr>
        <p:grpSpPr>
          <a:xfrm>
            <a:off x="4188920" y="3215409"/>
            <a:ext cx="2080651" cy="1627231"/>
            <a:chOff x="5567213" y="4035532"/>
            <a:chExt cx="2452055" cy="1917700"/>
          </a:xfrm>
          <a:solidFill>
            <a:schemeClr val="accent3"/>
          </a:solidFill>
        </p:grpSpPr>
        <p:sp>
          <p:nvSpPr>
            <p:cNvPr id="19" name="Freeform: Shape 18">
              <a:extLst>
                <a:ext uri="{FF2B5EF4-FFF2-40B4-BE49-F238E27FC236}">
                  <a16:creationId xmlns:a16="http://schemas.microsoft.com/office/drawing/2014/main" id="{750A68FE-AA86-3C81-2300-55FE2BA7761E}"/>
                </a:ext>
              </a:extLst>
            </p:cNvPr>
            <p:cNvSpPr/>
            <p:nvPr/>
          </p:nvSpPr>
          <p:spPr>
            <a:xfrm rot="16200000">
              <a:off x="5834391" y="3768354"/>
              <a:ext cx="1917700" cy="2452055"/>
            </a:xfrm>
            <a:custGeom>
              <a:avLst/>
              <a:gdLst>
                <a:gd name="connsiteX0" fmla="*/ 958850 w 1917700"/>
                <a:gd name="connsiteY0" fmla="*/ 0 h 2452055"/>
                <a:gd name="connsiteX1" fmla="*/ 1282700 w 1917700"/>
                <a:gd name="connsiteY1" fmla="*/ 220028 h 2452055"/>
                <a:gd name="connsiteX2" fmla="*/ 1139917 w 1917700"/>
                <a:gd name="connsiteY2" fmla="*/ 402479 h 2452055"/>
                <a:gd name="connsiteX3" fmla="*/ 1110227 w 1917700"/>
                <a:gd name="connsiteY3" fmla="*/ 413428 h 2452055"/>
                <a:gd name="connsiteX4" fmla="*/ 1088431 w 1917700"/>
                <a:gd name="connsiteY4" fmla="*/ 428420 h 2452055"/>
                <a:gd name="connsiteX5" fmla="*/ 1100151 w 1917700"/>
                <a:gd name="connsiteY5" fmla="*/ 513159 h 2452055"/>
                <a:gd name="connsiteX6" fmla="*/ 1142288 w 1917700"/>
                <a:gd name="connsiteY6" fmla="*/ 534355 h 2452055"/>
                <a:gd name="connsiteX7" fmla="*/ 1917700 w 1917700"/>
                <a:gd name="connsiteY7" fmla="*/ 534355 h 2452055"/>
                <a:gd name="connsiteX8" fmla="*/ 1917700 w 1917700"/>
                <a:gd name="connsiteY8" fmla="*/ 1309774 h 2452055"/>
                <a:gd name="connsiteX9" fmla="*/ 1896507 w 1917700"/>
                <a:gd name="connsiteY9" fmla="*/ 1351904 h 2452055"/>
                <a:gd name="connsiteX10" fmla="*/ 1811768 w 1917700"/>
                <a:gd name="connsiteY10" fmla="*/ 1363624 h 2452055"/>
                <a:gd name="connsiteX11" fmla="*/ 1796776 w 1917700"/>
                <a:gd name="connsiteY11" fmla="*/ 1341828 h 2452055"/>
                <a:gd name="connsiteX12" fmla="*/ 1785827 w 1917700"/>
                <a:gd name="connsiteY12" fmla="*/ 1312138 h 2452055"/>
                <a:gd name="connsiteX13" fmla="*/ 1603376 w 1917700"/>
                <a:gd name="connsiteY13" fmla="*/ 1169355 h 2452055"/>
                <a:gd name="connsiteX14" fmla="*/ 1383348 w 1917700"/>
                <a:gd name="connsiteY14" fmla="*/ 1493205 h 2452055"/>
                <a:gd name="connsiteX15" fmla="*/ 1603376 w 1917700"/>
                <a:gd name="connsiteY15" fmla="*/ 1817055 h 2452055"/>
                <a:gd name="connsiteX16" fmla="*/ 1785827 w 1917700"/>
                <a:gd name="connsiteY16" fmla="*/ 1674272 h 2452055"/>
                <a:gd name="connsiteX17" fmla="*/ 1796776 w 1917700"/>
                <a:gd name="connsiteY17" fmla="*/ 1644582 h 2452055"/>
                <a:gd name="connsiteX18" fmla="*/ 1811768 w 1917700"/>
                <a:gd name="connsiteY18" fmla="*/ 1622786 h 2452055"/>
                <a:gd name="connsiteX19" fmla="*/ 1896507 w 1917700"/>
                <a:gd name="connsiteY19" fmla="*/ 1634506 h 2452055"/>
                <a:gd name="connsiteX20" fmla="*/ 1917700 w 1917700"/>
                <a:gd name="connsiteY20" fmla="*/ 1676637 h 2452055"/>
                <a:gd name="connsiteX21" fmla="*/ 1917700 w 1917700"/>
                <a:gd name="connsiteY21" fmla="*/ 2452055 h 2452055"/>
                <a:gd name="connsiteX22" fmla="*/ 0 w 1917700"/>
                <a:gd name="connsiteY22" fmla="*/ 2452055 h 2452055"/>
                <a:gd name="connsiteX23" fmla="*/ 0 w 1917700"/>
                <a:gd name="connsiteY23" fmla="*/ 534355 h 2452055"/>
                <a:gd name="connsiteX24" fmla="*/ 775413 w 1917700"/>
                <a:gd name="connsiteY24" fmla="*/ 534355 h 2452055"/>
                <a:gd name="connsiteX25" fmla="*/ 817549 w 1917700"/>
                <a:gd name="connsiteY25" fmla="*/ 513159 h 2452055"/>
                <a:gd name="connsiteX26" fmla="*/ 829269 w 1917700"/>
                <a:gd name="connsiteY26" fmla="*/ 428420 h 2452055"/>
                <a:gd name="connsiteX27" fmla="*/ 807473 w 1917700"/>
                <a:gd name="connsiteY27" fmla="*/ 413428 h 2452055"/>
                <a:gd name="connsiteX28" fmla="*/ 777783 w 1917700"/>
                <a:gd name="connsiteY28" fmla="*/ 402479 h 2452055"/>
                <a:gd name="connsiteX29" fmla="*/ 635000 w 1917700"/>
                <a:gd name="connsiteY29" fmla="*/ 220028 h 2452055"/>
                <a:gd name="connsiteX30" fmla="*/ 958850 w 1917700"/>
                <a:gd name="connsiteY30" fmla="*/ 0 h 245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17700" h="2452055">
                  <a:moveTo>
                    <a:pt x="958850" y="0"/>
                  </a:moveTo>
                  <a:cubicBezTo>
                    <a:pt x="1137707" y="0"/>
                    <a:pt x="1282700" y="98510"/>
                    <a:pt x="1282700" y="220028"/>
                  </a:cubicBezTo>
                  <a:cubicBezTo>
                    <a:pt x="1282700" y="295977"/>
                    <a:pt x="1226062" y="362938"/>
                    <a:pt x="1139917" y="402479"/>
                  </a:cubicBezTo>
                  <a:lnTo>
                    <a:pt x="1110227" y="413428"/>
                  </a:lnTo>
                  <a:lnTo>
                    <a:pt x="1088431" y="428420"/>
                  </a:lnTo>
                  <a:cubicBezTo>
                    <a:pt x="1057178" y="455992"/>
                    <a:pt x="1061085" y="486262"/>
                    <a:pt x="1100151" y="513159"/>
                  </a:cubicBezTo>
                  <a:lnTo>
                    <a:pt x="1142288" y="534355"/>
                  </a:lnTo>
                  <a:lnTo>
                    <a:pt x="1917700" y="534355"/>
                  </a:lnTo>
                  <a:lnTo>
                    <a:pt x="1917700" y="1309774"/>
                  </a:lnTo>
                  <a:lnTo>
                    <a:pt x="1896507" y="1351904"/>
                  </a:lnTo>
                  <a:cubicBezTo>
                    <a:pt x="1869610" y="1390971"/>
                    <a:pt x="1839340" y="1394877"/>
                    <a:pt x="1811768" y="1363624"/>
                  </a:cubicBezTo>
                  <a:lnTo>
                    <a:pt x="1796776" y="1341828"/>
                  </a:lnTo>
                  <a:lnTo>
                    <a:pt x="1785827" y="1312138"/>
                  </a:lnTo>
                  <a:cubicBezTo>
                    <a:pt x="1746286" y="1225993"/>
                    <a:pt x="1679325" y="1169355"/>
                    <a:pt x="1603376" y="1169355"/>
                  </a:cubicBezTo>
                  <a:cubicBezTo>
                    <a:pt x="1481858" y="1169355"/>
                    <a:pt x="1383348" y="1314348"/>
                    <a:pt x="1383348" y="1493205"/>
                  </a:cubicBezTo>
                  <a:cubicBezTo>
                    <a:pt x="1383348" y="1672062"/>
                    <a:pt x="1481858" y="1817055"/>
                    <a:pt x="1603376" y="1817055"/>
                  </a:cubicBezTo>
                  <a:cubicBezTo>
                    <a:pt x="1679325" y="1817055"/>
                    <a:pt x="1746286" y="1760417"/>
                    <a:pt x="1785827" y="1674272"/>
                  </a:cubicBezTo>
                  <a:lnTo>
                    <a:pt x="1796776" y="1644582"/>
                  </a:lnTo>
                  <a:lnTo>
                    <a:pt x="1811768" y="1622786"/>
                  </a:lnTo>
                  <a:cubicBezTo>
                    <a:pt x="1839340" y="1591533"/>
                    <a:pt x="1869610" y="1595439"/>
                    <a:pt x="1896507" y="1634506"/>
                  </a:cubicBezTo>
                  <a:lnTo>
                    <a:pt x="1917700" y="1676637"/>
                  </a:lnTo>
                  <a:lnTo>
                    <a:pt x="1917700" y="2452055"/>
                  </a:lnTo>
                  <a:lnTo>
                    <a:pt x="0" y="2452055"/>
                  </a:lnTo>
                  <a:lnTo>
                    <a:pt x="0" y="534355"/>
                  </a:lnTo>
                  <a:lnTo>
                    <a:pt x="775413" y="534355"/>
                  </a:lnTo>
                  <a:lnTo>
                    <a:pt x="817549" y="513159"/>
                  </a:lnTo>
                  <a:cubicBezTo>
                    <a:pt x="856616" y="486262"/>
                    <a:pt x="860522" y="455992"/>
                    <a:pt x="829269" y="428420"/>
                  </a:cubicBezTo>
                  <a:lnTo>
                    <a:pt x="807473" y="413428"/>
                  </a:lnTo>
                  <a:lnTo>
                    <a:pt x="777783" y="402479"/>
                  </a:lnTo>
                  <a:cubicBezTo>
                    <a:pt x="691638" y="362938"/>
                    <a:pt x="635000" y="295977"/>
                    <a:pt x="635000" y="220028"/>
                  </a:cubicBezTo>
                  <a:cubicBezTo>
                    <a:pt x="635000" y="98510"/>
                    <a:pt x="779993" y="0"/>
                    <a:pt x="958850" y="0"/>
                  </a:cubicBezTo>
                  <a:close/>
                </a:path>
              </a:pathLst>
            </a:cu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wrap="square" tIns="640080" rIns="548640" bIns="91440" rtlCol="0" anchor="ctr">
              <a:noAutofit/>
            </a:bodyPr>
            <a:lstStyle/>
            <a:p>
              <a:pPr algn="ctr"/>
              <a:endParaRPr lang="en-US" sz="1600" b="1">
                <a:solidFill>
                  <a:schemeClr val="bg1"/>
                </a:solidFill>
              </a:endParaRPr>
            </a:p>
          </p:txBody>
        </p:sp>
        <p:sp>
          <p:nvSpPr>
            <p:cNvPr id="20" name="TextBox 19">
              <a:extLst>
                <a:ext uri="{FF2B5EF4-FFF2-40B4-BE49-F238E27FC236}">
                  <a16:creationId xmlns:a16="http://schemas.microsoft.com/office/drawing/2014/main" id="{B87E67F4-D797-D1B1-9D1A-EBB89DE378E5}"/>
                </a:ext>
              </a:extLst>
            </p:cNvPr>
            <p:cNvSpPr txBox="1"/>
            <p:nvPr/>
          </p:nvSpPr>
          <p:spPr>
            <a:xfrm>
              <a:off x="6163256" y="4614648"/>
              <a:ext cx="1765297" cy="1224383"/>
            </a:xfrm>
            <a:prstGeom prst="rect">
              <a:avLst/>
            </a:prstGeom>
            <a:grpFill/>
          </p:spPr>
          <p:txBody>
            <a:bodyPr vert="horz" wrap="square" lIns="91440" tIns="45720" rIns="91440" bIns="45720" rtlCol="0" anchor="t">
              <a:normAutofit lnSpcReduction="10000"/>
            </a:bodyPr>
            <a:lstStyle/>
            <a:p>
              <a:pPr algn="ctr"/>
              <a:r>
                <a:rPr lang="en-US" sz="1600" b="1">
                  <a:solidFill>
                    <a:schemeClr val="bg1"/>
                  </a:solidFill>
                </a:rPr>
                <a:t>“How” enforceability is</a:t>
              </a:r>
            </a:p>
            <a:p>
              <a:pPr algn="ctr"/>
              <a:r>
                <a:rPr lang="en-US" sz="1600" b="1">
                  <a:solidFill>
                    <a:schemeClr val="bg1"/>
                  </a:solidFill>
                </a:rPr>
                <a:t>exercised</a:t>
              </a:r>
            </a:p>
          </p:txBody>
        </p:sp>
      </p:grpSp>
    </p:spTree>
    <p:extLst>
      <p:ext uri="{BB962C8B-B14F-4D97-AF65-F5344CB8AC3E}">
        <p14:creationId xmlns:p14="http://schemas.microsoft.com/office/powerpoint/2010/main" val="915505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881956"/>
            <a:ext cx="8089900" cy="3503523"/>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Examples of Types of Revenue Transactions</a:t>
            </a:r>
          </a:p>
          <a:p>
            <a:endParaRPr lang="en-US" sz="2000" b="1">
              <a:solidFill>
                <a:schemeClr val="bg1">
                  <a:lumMod val="50000"/>
                </a:schemeClr>
              </a:solidFill>
              <a:latin typeface="Arial" panose="020B0604020202020204" pitchFamily="34" charset="0"/>
              <a:cs typeface="Arial" panose="020B0604020202020204" pitchFamily="34" charset="0"/>
            </a:endParaRPr>
          </a:p>
          <a:p>
            <a:endParaRPr lang="en-GB" sz="2000" kern="0">
              <a:solidFill>
                <a:srgbClr val="000000">
                  <a:lumMod val="65000"/>
                  <a:lumOff val="35000"/>
                </a:srgbClr>
              </a:solidFill>
              <a:latin typeface="Arial" pitchFamily="34" charset="0"/>
              <a:ea typeface="ＭＳ Ｐゴシック" charset="0"/>
              <a:cs typeface="Arial" pitchFamily="34" charset="0"/>
            </a:endParaRPr>
          </a:p>
          <a:p>
            <a:pPr marL="342900" indent="-342900">
              <a:spcAft>
                <a:spcPts val="1000"/>
              </a:spcAft>
              <a:buFont typeface="Arial" panose="020B0604020202020204" pitchFamily="34" charset="0"/>
              <a:buChar char="•"/>
            </a:pPr>
            <a:r>
              <a:rPr lang="en-GB" sz="2000">
                <a:solidFill>
                  <a:schemeClr val="bg1">
                    <a:lumMod val="50000"/>
                  </a:schemeClr>
                </a:solidFill>
                <a:latin typeface="Arial" panose="020B0604020202020204" pitchFamily="34" charset="0"/>
                <a:cs typeface="Arial" panose="020B0604020202020204" pitchFamily="34" charset="0"/>
              </a:rPr>
              <a:t>Grants from higher levels of government</a:t>
            </a:r>
          </a:p>
          <a:p>
            <a:pPr marL="342900" indent="-342900">
              <a:spcAft>
                <a:spcPts val="1000"/>
              </a:spcAft>
              <a:buFont typeface="Arial" panose="020B0604020202020204" pitchFamily="34" charset="0"/>
              <a:buChar char="•"/>
            </a:pPr>
            <a:r>
              <a:rPr lang="en-GB" sz="2000">
                <a:solidFill>
                  <a:schemeClr val="bg1">
                    <a:lumMod val="50000"/>
                  </a:schemeClr>
                </a:solidFill>
                <a:latin typeface="Arial" panose="020B0604020202020204" pitchFamily="34" charset="0"/>
                <a:cs typeface="Arial" panose="020B0604020202020204" pitchFamily="34" charset="0"/>
              </a:rPr>
              <a:t>Receipt of assets donated by international organizations</a:t>
            </a:r>
          </a:p>
          <a:p>
            <a:pPr marL="342900" indent="-342900">
              <a:spcAft>
                <a:spcPts val="1000"/>
              </a:spcAft>
              <a:buFont typeface="Arial" panose="020B0604020202020204" pitchFamily="34" charset="0"/>
              <a:buChar char="•"/>
            </a:pPr>
            <a:r>
              <a:rPr lang="en-GB" sz="2000">
                <a:solidFill>
                  <a:schemeClr val="bg1">
                    <a:lumMod val="50000"/>
                  </a:schemeClr>
                </a:solidFill>
                <a:latin typeface="Arial" panose="020B0604020202020204" pitchFamily="34" charset="0"/>
                <a:cs typeface="Arial" panose="020B0604020202020204" pitchFamily="34" charset="0"/>
              </a:rPr>
              <a:t>Funding for training courses to be provided to beneficiaries</a:t>
            </a:r>
          </a:p>
          <a:p>
            <a:pPr marL="342900" indent="-342900">
              <a:spcAft>
                <a:spcPts val="1000"/>
              </a:spcAft>
              <a:buFont typeface="Arial" panose="020B0604020202020204" pitchFamily="34" charset="0"/>
              <a:buChar char="•"/>
            </a:pPr>
            <a:r>
              <a:rPr lang="en-GB" sz="2000">
                <a:solidFill>
                  <a:schemeClr val="bg1">
                    <a:lumMod val="50000"/>
                  </a:schemeClr>
                </a:solidFill>
                <a:latin typeface="Arial" panose="020B0604020202020204" pitchFamily="34" charset="0"/>
                <a:cs typeface="Arial" panose="020B0604020202020204" pitchFamily="34" charset="0"/>
              </a:rPr>
              <a:t>Commercial sales of goods</a:t>
            </a:r>
          </a:p>
          <a:p>
            <a:pPr marL="342900" indent="-342900">
              <a:spcAft>
                <a:spcPts val="1000"/>
              </a:spcAft>
              <a:buFont typeface="Arial" panose="020B0604020202020204" pitchFamily="34" charset="0"/>
              <a:buChar char="•"/>
            </a:pPr>
            <a:r>
              <a:rPr lang="en-GB" sz="2000">
                <a:solidFill>
                  <a:schemeClr val="bg1">
                    <a:lumMod val="50000"/>
                  </a:schemeClr>
                </a:solidFill>
                <a:latin typeface="Arial" panose="020B0604020202020204" pitchFamily="34" charset="0"/>
                <a:cs typeface="Arial" panose="020B0604020202020204" pitchFamily="34" charset="0"/>
              </a:rPr>
              <a:t>Commercial sales of services</a:t>
            </a:r>
          </a:p>
          <a:p>
            <a:pPr marL="342900" indent="-342900">
              <a:buFont typeface="Arial" panose="020B0604020202020204" pitchFamily="34" charset="0"/>
              <a:buChar char="•"/>
            </a:pPr>
            <a:endParaRPr lang="en-US" sz="200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6303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 (IPSAS 47)</a:t>
            </a:r>
          </a:p>
        </p:txBody>
      </p:sp>
      <p:sp>
        <p:nvSpPr>
          <p:cNvPr id="7" name="TextBox 6"/>
          <p:cNvSpPr txBox="1"/>
          <p:nvPr/>
        </p:nvSpPr>
        <p:spPr>
          <a:xfrm>
            <a:off x="495300" y="881956"/>
            <a:ext cx="8089900" cy="4042132"/>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Definitions – Revenue without Binding Arrangements</a:t>
            </a:r>
          </a:p>
          <a:p>
            <a:endParaRPr lang="en-US" sz="2000" b="1">
              <a:solidFill>
                <a:schemeClr val="bg1">
                  <a:lumMod val="50000"/>
                </a:schemeClr>
              </a:solidFill>
              <a:latin typeface="Arial" panose="020B0604020202020204" pitchFamily="34" charset="0"/>
              <a:cs typeface="Arial" panose="020B0604020202020204" pitchFamily="34" charset="0"/>
            </a:endParaRPr>
          </a:p>
          <a:p>
            <a:pPr marL="342900" indent="-342900">
              <a:spcAft>
                <a:spcPts val="1000"/>
              </a:spcAft>
              <a:buFont typeface="Arial" panose="020B0604020202020204" pitchFamily="34" charset="0"/>
              <a:buChar char="•"/>
            </a:pPr>
            <a:r>
              <a:rPr lang="en-GB" sz="2000">
                <a:solidFill>
                  <a:schemeClr val="bg1">
                    <a:lumMod val="50000"/>
                  </a:schemeClr>
                </a:solidFill>
                <a:latin typeface="Arial" panose="020B0604020202020204" pitchFamily="34" charset="0"/>
                <a:cs typeface="Arial" panose="020B0604020202020204" pitchFamily="34" charset="0"/>
              </a:rPr>
              <a:t>A </a:t>
            </a:r>
            <a:r>
              <a:rPr lang="en-GB" sz="2000" b="1">
                <a:solidFill>
                  <a:schemeClr val="bg1">
                    <a:lumMod val="50000"/>
                  </a:schemeClr>
                </a:solidFill>
                <a:latin typeface="Arial" panose="020B0604020202020204" pitchFamily="34" charset="0"/>
                <a:cs typeface="Arial" panose="020B0604020202020204" pitchFamily="34" charset="0"/>
              </a:rPr>
              <a:t>transfer</a:t>
            </a:r>
            <a:r>
              <a:rPr lang="en-GB" sz="2000">
                <a:solidFill>
                  <a:schemeClr val="bg1">
                    <a:lumMod val="50000"/>
                  </a:schemeClr>
                </a:solidFill>
                <a:latin typeface="Arial" panose="020B0604020202020204" pitchFamily="34" charset="0"/>
                <a:cs typeface="Arial" panose="020B0604020202020204" pitchFamily="34" charset="0"/>
              </a:rPr>
              <a:t> is a transaction, other than taxes, in which an entity receives a resource from a resource provider (which may be another entity or an individual) without directly providing any good, service, or other asset in return.</a:t>
            </a:r>
            <a:endParaRPr lang="en-US" sz="2000">
              <a:solidFill>
                <a:schemeClr val="bg1">
                  <a:lumMod val="50000"/>
                </a:schemeClr>
              </a:solidFill>
              <a:latin typeface="Arial" panose="020B0604020202020204" pitchFamily="34" charset="0"/>
              <a:cs typeface="Arial" panose="020B0604020202020204" pitchFamily="34" charset="0"/>
            </a:endParaRPr>
          </a:p>
          <a:p>
            <a:pPr marL="342900" indent="-342900">
              <a:spcAft>
                <a:spcPts val="1000"/>
              </a:spcAft>
              <a:buFont typeface="Arial" panose="020B0604020202020204" pitchFamily="34" charset="0"/>
              <a:buChar char="•"/>
            </a:pPr>
            <a:r>
              <a:rPr lang="en-GB" sz="2000" b="1">
                <a:solidFill>
                  <a:schemeClr val="bg1">
                    <a:lumMod val="50000"/>
                  </a:schemeClr>
                </a:solidFill>
                <a:latin typeface="Arial" panose="020B0604020202020204" pitchFamily="34" charset="0"/>
                <a:cs typeface="Arial" panose="020B0604020202020204" pitchFamily="34" charset="0"/>
              </a:rPr>
              <a:t>Fines</a:t>
            </a:r>
            <a:r>
              <a:rPr lang="en-GB" sz="2000">
                <a:solidFill>
                  <a:schemeClr val="bg1">
                    <a:lumMod val="50000"/>
                  </a:schemeClr>
                </a:solidFill>
                <a:latin typeface="Arial" panose="020B0604020202020204" pitchFamily="34" charset="0"/>
                <a:cs typeface="Arial" panose="020B0604020202020204" pitchFamily="34" charset="0"/>
              </a:rPr>
              <a:t> are economic benefits or service potential received or receivable by the entity, as determined by a court or other law enforcement body, as a consequence of the breach of laws and/or regulations.</a:t>
            </a:r>
          </a:p>
          <a:p>
            <a:pPr marL="342900" indent="-342900">
              <a:spcAft>
                <a:spcPts val="1000"/>
              </a:spcAft>
              <a:buFont typeface="Arial" panose="020B0604020202020204" pitchFamily="34" charset="0"/>
              <a:buChar char="•"/>
            </a:pPr>
            <a:r>
              <a:rPr lang="en-GB" sz="2000">
                <a:solidFill>
                  <a:schemeClr val="bg1">
                    <a:lumMod val="50000"/>
                  </a:schemeClr>
                </a:solidFill>
                <a:latin typeface="Arial" panose="020B0604020202020204" pitchFamily="34" charset="0"/>
                <a:cs typeface="Arial" panose="020B0604020202020204" pitchFamily="34" charset="0"/>
              </a:rPr>
              <a:t>A </a:t>
            </a:r>
            <a:r>
              <a:rPr lang="en-GB" sz="2000" b="1">
                <a:solidFill>
                  <a:schemeClr val="bg1">
                    <a:lumMod val="50000"/>
                  </a:schemeClr>
                </a:solidFill>
                <a:latin typeface="Arial" panose="020B0604020202020204" pitchFamily="34" charset="0"/>
                <a:cs typeface="Arial" panose="020B0604020202020204" pitchFamily="34" charset="0"/>
              </a:rPr>
              <a:t>resource provider</a:t>
            </a:r>
            <a:r>
              <a:rPr lang="en-GB" sz="2000">
                <a:solidFill>
                  <a:schemeClr val="bg1">
                    <a:lumMod val="50000"/>
                  </a:schemeClr>
                </a:solidFill>
                <a:latin typeface="Arial" panose="020B0604020202020204" pitchFamily="34" charset="0"/>
                <a:cs typeface="Arial" panose="020B0604020202020204" pitchFamily="34" charset="0"/>
              </a:rPr>
              <a:t> is the party that provides a resource to the entity.</a:t>
            </a:r>
          </a:p>
        </p:txBody>
      </p:sp>
    </p:spTree>
    <p:extLst>
      <p:ext uri="{BB962C8B-B14F-4D97-AF65-F5344CB8AC3E}">
        <p14:creationId xmlns:p14="http://schemas.microsoft.com/office/powerpoint/2010/main" val="1948866016"/>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07DEE6-BAC0-4F52-A322-5906B10A1910}"/>
</file>

<file path=customXml/itemProps2.xml><?xml version="1.0" encoding="utf-8"?>
<ds:datastoreItem xmlns:ds="http://schemas.openxmlformats.org/officeDocument/2006/customXml" ds:itemID="{038AD51B-C882-4047-8E72-5ABD0B821C38}">
  <ds:schemaRefs>
    <ds:schemaRef ds:uri="a5f5a3eb-0a2d-4d6a-9165-21ef9946a014"/>
    <ds:schemaRef ds:uri="d3ac02cf-6679-4554-901c-1b28d4a0203e"/>
    <ds:schemaRef ds:uri="f3fb5b01-bf45-4b65-8774-ae7fcc3776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11FB624-EADB-4D1F-9EF8-630BE56D70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6745</Words>
  <Application>Microsoft Office PowerPoint</Application>
  <PresentationFormat>On-screen Show (4:3)</PresentationFormat>
  <Paragraphs>541</Paragraphs>
  <Slides>45</Slides>
  <Notes>43</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Measuring Progress Towards Complete Satisfaction of a Compliance Obligation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Disclosures either on the Face of the Statements or in the Notes</vt:lpstr>
      <vt:lpstr>Disclosures in the Notes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2</cp:revision>
  <dcterms:created xsi:type="dcterms:W3CDTF">2014-09-10T19:10:10Z</dcterms:created>
  <dcterms:modified xsi:type="dcterms:W3CDTF">2024-02-21T21:45:49Z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