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6"/>
  </p:notesMasterIdLst>
  <p:sldIdLst>
    <p:sldId id="258" r:id="rId5"/>
    <p:sldId id="267" r:id="rId6"/>
    <p:sldId id="257" r:id="rId7"/>
    <p:sldId id="259" r:id="rId8"/>
    <p:sldId id="260" r:id="rId9"/>
    <p:sldId id="263" r:id="rId10"/>
    <p:sldId id="264" r:id="rId11"/>
    <p:sldId id="265" r:id="rId12"/>
    <p:sldId id="266" r:id="rId13"/>
    <p:sldId id="262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5959"/>
    <a:srgbClr val="4647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CBC47A-8364-41BB-A2E3-E010F09726BE}" v="1" dt="2024-02-21T21:47:07.1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46" autoAdjust="0"/>
    <p:restoredTop sz="77082" autoAdjust="0"/>
  </p:normalViewPr>
  <p:slideViewPr>
    <p:cSldViewPr snapToGrid="0" snapToObjects="1">
      <p:cViewPr varScale="1">
        <p:scale>
          <a:sx n="76" d="100"/>
          <a:sy n="76" d="100"/>
        </p:scale>
        <p:origin x="123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77" d="100"/>
          <a:sy n="77" d="100"/>
        </p:scale>
        <p:origin x="274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0463AC-D1A4-4291-90D9-C667A6399D65}" type="datetimeFigureOut">
              <a:rPr lang="en-GB" smtClean="0"/>
              <a:t>21/02/2024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89E095-9A4C-4D3C-84B2-C8359F48D1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6487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IPSAS 9 is based on IAS 18, </a:t>
            </a:r>
            <a:r>
              <a:rPr lang="en-GB" i="1" dirty="0"/>
              <a:t>Revenue</a:t>
            </a:r>
            <a:r>
              <a:rPr lang="en-GB" i="0" dirty="0"/>
              <a:t>. For participants who are familiar with IFRS, this could be emphasized. Note that IAS 18 has been withdrawn by the IASB; IFRS 15. </a:t>
            </a:r>
            <a:r>
              <a:rPr lang="en-GB" i="1" dirty="0"/>
              <a:t>Revenue from Contracts with Customers</a:t>
            </a:r>
            <a:r>
              <a:rPr lang="en-GB" i="0" dirty="0"/>
              <a:t> is effective from January 1, 2018. The IPSASB’s proposals in response to IFRS 15 are considered later in this module.</a:t>
            </a:r>
          </a:p>
          <a:p>
            <a:endParaRPr lang="en-GB" i="0" dirty="0"/>
          </a:p>
          <a:p>
            <a:r>
              <a:rPr lang="en-GB" i="0" dirty="0"/>
              <a:t>Not all public sector organizations receive revenue from exchange transactions; consider the relevance of this topic for participants.</a:t>
            </a:r>
          </a:p>
          <a:p>
            <a:endParaRPr lang="en-GB" i="0" dirty="0"/>
          </a:p>
          <a:p>
            <a:pPr algn="just">
              <a:lnSpc>
                <a:spcPts val="12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200" b="1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Note that IPSAS 9 will be withdrawn from January 2026</a:t>
            </a:r>
            <a:endParaRPr lang="en-GB" sz="1200" dirty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lnSpc>
                <a:spcPts val="1200"/>
              </a:lnSpc>
              <a:spcBef>
                <a:spcPts val="600"/>
              </a:spcBef>
              <a:spcAft>
                <a:spcPts val="600"/>
              </a:spcAft>
            </a:pPr>
            <a:endParaRPr lang="en-US" sz="1200" b="1" dirty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lnSpc>
                <a:spcPts val="12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200" b="1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This presentation is intended to be used only by those entities already in the process of adopting </a:t>
            </a:r>
            <a:r>
              <a:rPr lang="en-US" sz="1200" b="1"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IPSAS 9</a:t>
            </a:r>
            <a:endParaRPr lang="en-GB" sz="1200" dirty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89E095-9A4C-4D3C-84B2-C8359F48D16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77866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Note that fair value as currently defined in IPSAS is not the same as defined in IFRS 13, 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Fair Value Measurement</a:t>
            </a:r>
            <a:r>
              <a:rPr lang="en-GB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participants are familiar with IFRS, this difference should be highlighted.</a:t>
            </a:r>
            <a:endParaRPr lang="en-GB" dirty="0">
              <a:effectLst/>
            </a:endParaRPr>
          </a:p>
          <a:p>
            <a:endParaRPr lang="en-GB" dirty="0"/>
          </a:p>
          <a:p>
            <a:r>
              <a:rPr lang="en-GB" dirty="0"/>
              <a:t>The definition of fair value in IPSAS is:</a:t>
            </a:r>
          </a:p>
          <a:p>
            <a:endParaRPr lang="en-GB" dirty="0"/>
          </a:p>
          <a:p>
            <a:r>
              <a:rPr lang="en-GB" b="1" dirty="0"/>
              <a:t>Fair value is the amount for which an asset could be exchanged, or a liability settled, between knowledgeable, willing parties in an arm’s length transaction.</a:t>
            </a:r>
            <a:endParaRPr lang="en-GB" b="0" dirty="0"/>
          </a:p>
          <a:p>
            <a:endParaRPr lang="en-GB" b="0" dirty="0"/>
          </a:p>
          <a:p>
            <a:r>
              <a:rPr lang="en-GB" b="0" dirty="0"/>
              <a:t>This includes entry as well as exit values.</a:t>
            </a:r>
            <a:endParaRPr lang="en-GB" b="1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89E095-9A4C-4D3C-84B2-C8359F48D16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13363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89E095-9A4C-4D3C-84B2-C8359F48D16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09424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Consider adding local examples if participants’ organizations receive revenue from exchange transactions.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Discuss whether these transactions are exchange transactions or non-exchange transactions in the participants’ jurisdiction. Practice varies from country to country. This issue is discussed in more detail later in this module (revenue from non-exchange transactions: transfers). Consider whether this discussion needs to be included in this section as well.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89E095-9A4C-4D3C-84B2-C8359F48D16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93146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Consider adding local examples if participants’ organizations receive revenue from exchange transactions.</a:t>
            </a:r>
          </a:p>
          <a:p>
            <a:endParaRPr lang="en-GB" dirty="0"/>
          </a:p>
          <a:p>
            <a:r>
              <a:rPr lang="en-GB" dirty="0"/>
              <a:t>These are likely to be more clear-cut than the provisions of services.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89E095-9A4C-4D3C-84B2-C8359F48D16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83901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See Revenues module for more details (page 20).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89E095-9A4C-4D3C-84B2-C8359F48D16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93922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answer to this discussion question is provided in the Revenues module (page 21).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effectLst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89E095-9A4C-4D3C-84B2-C8359F48D16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42796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answer to this discussion question is provided in the Revenues module (page 22).</a:t>
            </a:r>
            <a:endParaRPr lang="en-GB" dirty="0"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effectLst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89E095-9A4C-4D3C-84B2-C8359F48D164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0972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ECA235-D1C3-D944-BC8B-32964A9EABE3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4672329-5C23-E547-8614-77A65128D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015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ECA235-D1C3-D944-BC8B-32964A9EABE3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4672329-5C23-E547-8614-77A65128D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455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ECA235-D1C3-D944-BC8B-32964A9EABE3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4672329-5C23-E547-8614-77A65128D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451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ECA235-D1C3-D944-BC8B-32964A9EABE3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4672329-5C23-E547-8614-77A65128D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446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ECA235-D1C3-D944-BC8B-32964A9EABE3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4672329-5C23-E547-8614-77A65128D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451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ECA235-D1C3-D944-BC8B-32964A9EABE3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4672329-5C23-E547-8614-77A65128D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639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ECA235-D1C3-D944-BC8B-32964A9EABE3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4672329-5C23-E547-8614-77A65128D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980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ECA235-D1C3-D944-BC8B-32964A9EABE3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4672329-5C23-E547-8614-77A65128D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695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ECA235-D1C3-D944-BC8B-32964A9EABE3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4672329-5C23-E547-8614-77A65128D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653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ECA235-D1C3-D944-BC8B-32964A9EABE3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4672329-5C23-E547-8614-77A65128D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462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ECA235-D1C3-D944-BC8B-32964A9EABE3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4672329-5C23-E547-8614-77A65128D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638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8337" y="2696789"/>
            <a:ext cx="12011753" cy="9008111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2299" y="484366"/>
            <a:ext cx="7835901" cy="45575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Introduction to IPSAS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8023668" y="6261100"/>
            <a:ext cx="7747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700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48577" y="-1689528"/>
            <a:ext cx="9241154" cy="6930041"/>
          </a:xfrm>
          <a:prstGeom prst="rect">
            <a:avLst/>
          </a:prstGeom>
        </p:spPr>
      </p:pic>
      <p:pic>
        <p:nvPicPr>
          <p:cNvPr id="3" name="Picture 2" descr="4-Revenue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2586" y="1675059"/>
            <a:ext cx="11891705" cy="8918082"/>
          </a:xfrm>
          <a:prstGeom prst="rect">
            <a:avLst/>
          </a:prstGeom>
        </p:spPr>
      </p:pic>
      <p:sp>
        <p:nvSpPr>
          <p:cNvPr id="4" name="Text Placeholder 2"/>
          <p:cNvSpPr txBox="1">
            <a:spLocks/>
          </p:cNvSpPr>
          <p:nvPr/>
        </p:nvSpPr>
        <p:spPr>
          <a:xfrm>
            <a:off x="800099" y="4036836"/>
            <a:ext cx="7153719" cy="20972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IMPLEMENTING IPSAS</a:t>
            </a:r>
          </a:p>
          <a:p>
            <a:pPr algn="l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Revenue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from Exchange Transactions</a:t>
            </a:r>
          </a:p>
          <a:p>
            <a:pPr algn="l"/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IPSAS</a:t>
            </a:r>
            <a:r>
              <a:rPr lang="en-CA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 9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1200" b="1" dirty="0"/>
          </a:p>
          <a:p>
            <a:pPr algn="l"/>
            <a:endParaRPr lang="en-US" sz="1200" b="1" dirty="0"/>
          </a:p>
          <a:p>
            <a:pPr algn="l"/>
            <a:endParaRPr lang="en-US" sz="1200" b="1" dirty="0"/>
          </a:p>
          <a:p>
            <a:pPr algn="l"/>
            <a:endParaRPr lang="en-US" sz="1200" b="1" dirty="0"/>
          </a:p>
          <a:p>
            <a:pPr algn="l"/>
            <a:endParaRPr lang="en-US" sz="12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96FB132-FB4C-1C0C-9D60-EE2C635908ED}"/>
              </a:ext>
            </a:extLst>
          </p:cNvPr>
          <p:cNvSpPr txBox="1"/>
          <p:nvPr/>
        </p:nvSpPr>
        <p:spPr>
          <a:xfrm>
            <a:off x="7089912" y="5556107"/>
            <a:ext cx="1664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2024 Edition</a:t>
            </a:r>
          </a:p>
        </p:txBody>
      </p:sp>
    </p:spTree>
    <p:extLst>
      <p:ext uri="{BB962C8B-B14F-4D97-AF65-F5344CB8AC3E}">
        <p14:creationId xmlns:p14="http://schemas.microsoft.com/office/powerpoint/2010/main" val="41205756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3400" y="6210300"/>
            <a:ext cx="736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</a:rPr>
              <a:t>Revenue from Exchange Transactions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5300" y="881956"/>
            <a:ext cx="8089900" cy="2451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Illustrative Note Disclosure</a:t>
            </a:r>
          </a:p>
          <a:p>
            <a:endParaRPr lang="en-US" sz="20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defTabSz="914400" fontAlgn="base">
              <a:spcBef>
                <a:spcPts val="776"/>
              </a:spcBef>
              <a:spcAft>
                <a:spcPct val="0"/>
              </a:spcAft>
            </a:pPr>
            <a:r>
              <a:rPr lang="en-US" sz="20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Note X - Sales of Goods and Services</a:t>
            </a:r>
          </a:p>
          <a:p>
            <a:pPr lvl="0" defTabSz="914400" fontAlgn="base">
              <a:spcBef>
                <a:spcPts val="776"/>
              </a:spcBef>
              <a:spcAft>
                <a:spcPct val="0"/>
              </a:spcAft>
            </a:pPr>
            <a:r>
              <a:rPr lang="en-US" sz="20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Revenue is recognized when services are rendered or title to goods are transferred. The revenue reported is comprised of the following items:</a:t>
            </a:r>
          </a:p>
          <a:p>
            <a:endParaRPr lang="en-US" sz="2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806" y="2996301"/>
            <a:ext cx="7209662" cy="2253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59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3400" y="6210300"/>
            <a:ext cx="736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</a:rPr>
              <a:t>Revenue from Exchange Transactions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5300" y="881956"/>
            <a:ext cx="80899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 and Discussion</a:t>
            </a:r>
          </a:p>
          <a:p>
            <a:endParaRPr lang="en-US" sz="20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4" descr="http://www.eko-punkt.de/fileadmin/user_upload/ekopunkt/bilder/Fragezeichen_545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005BAA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642275" y="1667860"/>
            <a:ext cx="7412396" cy="2231591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605284" y="4139464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defTabSz="914400" fontAlgn="base">
              <a:spcBef>
                <a:spcPts val="776"/>
              </a:spcBef>
              <a:spcAft>
                <a:spcPct val="0"/>
              </a:spcAft>
              <a:buFontTx/>
              <a:buChar char="•"/>
              <a:defRPr/>
            </a:pPr>
            <a:r>
              <a:rPr lang="en-GB" sz="20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Visit the IPSASB web site </a:t>
            </a:r>
            <a:r>
              <a:rPr lang="en-GB" sz="2000" kern="0" dirty="0">
                <a:solidFill>
                  <a:srgbClr val="005BAA">
                    <a:lumMod val="75000"/>
                  </a:srgbClr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http://www.ipsasb.org  </a:t>
            </a:r>
          </a:p>
        </p:txBody>
      </p:sp>
    </p:spTree>
    <p:extLst>
      <p:ext uri="{BB962C8B-B14F-4D97-AF65-F5344CB8AC3E}">
        <p14:creationId xmlns:p14="http://schemas.microsoft.com/office/powerpoint/2010/main" val="2960284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3400" y="6210300"/>
            <a:ext cx="736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</a:rPr>
              <a:t>Revenue from Exchange Transactions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5300" y="881956"/>
            <a:ext cx="8089900" cy="2531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ts val="776"/>
              </a:spcBef>
              <a:spcAft>
                <a:spcPct val="0"/>
              </a:spcAft>
            </a:pPr>
            <a:endParaRPr lang="en-US" sz="2000" i="1" kern="0" dirty="0">
              <a:solidFill>
                <a:srgbClr val="000000">
                  <a:lumMod val="65000"/>
                  <a:lumOff val="35000"/>
                </a:srgbClr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defTabSz="914400" fontAlgn="base">
              <a:spcBef>
                <a:spcPts val="776"/>
              </a:spcBef>
              <a:spcAft>
                <a:spcPct val="0"/>
              </a:spcAft>
            </a:pPr>
            <a:r>
              <a:rPr lang="en-US" sz="2000" i="1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The Handbook of International Public Sector Accounting Pronouncements</a:t>
            </a:r>
            <a:r>
              <a:rPr lang="en-US" sz="20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is the primary authoritative source of international generally accepted accounting principles for public sector entities. </a:t>
            </a:r>
          </a:p>
          <a:p>
            <a:pPr defTabSz="914400" fontAlgn="base">
              <a:spcBef>
                <a:spcPts val="776"/>
              </a:spcBef>
              <a:spcAft>
                <a:spcPct val="0"/>
              </a:spcAft>
            </a:pPr>
            <a:r>
              <a:rPr lang="en-US" sz="20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All information in this presentation is proprietary and copyrighted.</a:t>
            </a:r>
          </a:p>
          <a:p>
            <a:pPr marL="342900" indent="-342900" defTabSz="914400" fontAlgn="base">
              <a:spcBef>
                <a:spcPts val="776"/>
              </a:spcBef>
              <a:spcAft>
                <a:spcPct val="0"/>
              </a:spcAft>
              <a:buFontTx/>
              <a:buChar char="•"/>
            </a:pPr>
            <a:endParaRPr lang="en-US" sz="2000" kern="0" dirty="0">
              <a:solidFill>
                <a:srgbClr val="000000">
                  <a:lumMod val="65000"/>
                  <a:lumOff val="35000"/>
                </a:srgbClr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endParaRPr lang="en-US" sz="185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3197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3400" y="6210300"/>
            <a:ext cx="736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</a:rPr>
              <a:t>Revenue from Exchange Transactions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5300" y="881956"/>
            <a:ext cx="80899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Recognition and Measurement</a:t>
            </a:r>
          </a:p>
          <a:p>
            <a:endParaRPr lang="en-US" sz="20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defTabSz="914400" fontAlgn="base">
              <a:spcBef>
                <a:spcPts val="776"/>
              </a:spcBef>
              <a:spcAft>
                <a:spcPct val="0"/>
              </a:spcAft>
              <a:buFontTx/>
              <a:buChar char="•"/>
            </a:pPr>
            <a:r>
              <a:rPr lang="en-US" sz="20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Revenue recognized from</a:t>
            </a:r>
          </a:p>
          <a:p>
            <a:pPr marL="694944" lvl="1" indent="-347472" defTabSz="914400" fontAlgn="base">
              <a:spcBef>
                <a:spcPts val="776"/>
              </a:spcBef>
              <a:spcAft>
                <a:spcPct val="0"/>
              </a:spcAft>
              <a:buFontTx/>
              <a:buChar char="–"/>
            </a:pPr>
            <a:r>
              <a:rPr lang="en-US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Rendering of services on percentage completion method</a:t>
            </a:r>
          </a:p>
          <a:p>
            <a:pPr marL="694944" lvl="1" indent="-347472" defTabSz="914400" fontAlgn="base">
              <a:spcBef>
                <a:spcPts val="776"/>
              </a:spcBef>
              <a:spcAft>
                <a:spcPct val="0"/>
              </a:spcAft>
              <a:buFontTx/>
              <a:buChar char="–"/>
            </a:pPr>
            <a:r>
              <a:rPr lang="en-US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Sale of goods when significant risks and rewards of ownership and effective control transferred</a:t>
            </a:r>
          </a:p>
          <a:p>
            <a:pPr marL="694944" lvl="1" indent="-347472" defTabSz="914400" fontAlgn="base">
              <a:spcBef>
                <a:spcPts val="776"/>
              </a:spcBef>
              <a:spcAft>
                <a:spcPct val="0"/>
              </a:spcAft>
              <a:buFontTx/>
              <a:buChar char="–"/>
            </a:pPr>
            <a:r>
              <a:rPr lang="en-US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Interest on time proportion basis using  effective yield</a:t>
            </a:r>
          </a:p>
          <a:p>
            <a:pPr marL="694944" lvl="1" indent="-347472" defTabSz="914400" fontAlgn="base">
              <a:spcBef>
                <a:spcPts val="776"/>
              </a:spcBef>
              <a:spcAft>
                <a:spcPct val="0"/>
              </a:spcAft>
              <a:buFontTx/>
              <a:buChar char="–"/>
            </a:pPr>
            <a:r>
              <a:rPr lang="en-US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Royalties as earned</a:t>
            </a:r>
          </a:p>
          <a:p>
            <a:pPr marL="694944" lvl="1" indent="-347472" defTabSz="914400" fontAlgn="base">
              <a:spcBef>
                <a:spcPts val="776"/>
              </a:spcBef>
              <a:spcAft>
                <a:spcPct val="0"/>
              </a:spcAft>
              <a:buFontTx/>
              <a:buChar char="–"/>
            </a:pPr>
            <a:r>
              <a:rPr lang="en-US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D</a:t>
            </a:r>
            <a:r>
              <a:rPr lang="en-US" kern="0">
                <a:solidFill>
                  <a:srgbClr val="000000">
                    <a:lumMod val="65000"/>
                    <a:lumOff val="35000"/>
                  </a:srgbClr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ividends </a:t>
            </a:r>
            <a:r>
              <a:rPr lang="en-US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when right to receive payment established</a:t>
            </a:r>
          </a:p>
          <a:p>
            <a:pPr marL="342900" lvl="0" indent="-342900" defTabSz="914400" fontAlgn="base">
              <a:spcBef>
                <a:spcPts val="776"/>
              </a:spcBef>
              <a:spcAft>
                <a:spcPct val="0"/>
              </a:spcAft>
              <a:buFontTx/>
              <a:buChar char="•"/>
            </a:pPr>
            <a:r>
              <a:rPr lang="en-US" sz="20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Measured at fair value of consideration </a:t>
            </a:r>
          </a:p>
          <a:p>
            <a:pPr marL="342900" lvl="0" indent="-342900" defTabSz="914400" fontAlgn="base">
              <a:spcBef>
                <a:spcPts val="776"/>
              </a:spcBef>
              <a:spcAft>
                <a:spcPct val="0"/>
              </a:spcAft>
              <a:buFontTx/>
              <a:buChar char="•"/>
            </a:pPr>
            <a:r>
              <a:rPr lang="en-US" sz="20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Recognized when recognition criteria met</a:t>
            </a:r>
          </a:p>
          <a:p>
            <a:pPr marL="694944" lvl="1" indent="-347472" defTabSz="914400" fontAlgn="base">
              <a:spcBef>
                <a:spcPts val="776"/>
              </a:spcBef>
              <a:spcAft>
                <a:spcPct val="0"/>
              </a:spcAft>
              <a:buFontTx/>
              <a:buChar char="–"/>
            </a:pPr>
            <a:endParaRPr lang="en-US" sz="2000" kern="0" dirty="0">
              <a:solidFill>
                <a:srgbClr val="000000">
                  <a:lumMod val="65000"/>
                  <a:lumOff val="35000"/>
                </a:srgbClr>
              </a:solidFill>
              <a:latin typeface="Arial"/>
              <a:ea typeface="ＭＳ Ｐゴシック" charset="0"/>
            </a:endParaRPr>
          </a:p>
          <a:p>
            <a:endParaRPr lang="en-US" sz="2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1733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3400" y="6210300"/>
            <a:ext cx="736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</a:rPr>
              <a:t>Revenue from Exchange Transactions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5300" y="881956"/>
            <a:ext cx="80899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Rendering Services</a:t>
            </a:r>
          </a:p>
          <a:p>
            <a:endParaRPr lang="en-US" sz="20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defTabSz="914400" fontAlgn="base">
              <a:spcBef>
                <a:spcPts val="776"/>
              </a:spcBef>
              <a:spcAft>
                <a:spcPct val="0"/>
              </a:spcAft>
              <a:buFontTx/>
              <a:buChar char="•"/>
            </a:pPr>
            <a:r>
              <a:rPr lang="en-CA" sz="20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Recognize by reference to stage of completion at reporting date</a:t>
            </a:r>
          </a:p>
          <a:p>
            <a:pPr marL="342900" lvl="0" indent="-342900" defTabSz="914400" fontAlgn="base">
              <a:spcBef>
                <a:spcPts val="776"/>
              </a:spcBef>
              <a:spcAft>
                <a:spcPct val="0"/>
              </a:spcAft>
              <a:buFontTx/>
              <a:buChar char="•"/>
            </a:pPr>
            <a:r>
              <a:rPr lang="en-CA" sz="20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Conditions:</a:t>
            </a:r>
          </a:p>
          <a:p>
            <a:pPr marL="694944" lvl="1" indent="-347472" defTabSz="914400" fontAlgn="base">
              <a:spcBef>
                <a:spcPts val="776"/>
              </a:spcBef>
              <a:spcAft>
                <a:spcPct val="0"/>
              </a:spcAft>
              <a:buFontTx/>
              <a:buChar char="–"/>
            </a:pPr>
            <a:r>
              <a:rPr lang="en-CA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Amount of revenue can be measured reliably</a:t>
            </a:r>
          </a:p>
          <a:p>
            <a:pPr marL="694944" lvl="1" indent="-347472" defTabSz="914400" fontAlgn="base">
              <a:spcBef>
                <a:spcPts val="776"/>
              </a:spcBef>
              <a:spcAft>
                <a:spcPct val="0"/>
              </a:spcAft>
              <a:buFontTx/>
              <a:buChar char="–"/>
            </a:pPr>
            <a:r>
              <a:rPr lang="en-CA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Probable that service potential or economic benefits will flow to the entity</a:t>
            </a:r>
          </a:p>
          <a:p>
            <a:pPr marL="694944" lvl="1" indent="-347472" defTabSz="914400" fontAlgn="base">
              <a:spcBef>
                <a:spcPts val="776"/>
              </a:spcBef>
              <a:spcAft>
                <a:spcPct val="0"/>
              </a:spcAft>
              <a:buFontTx/>
              <a:buChar char="–"/>
            </a:pPr>
            <a:r>
              <a:rPr lang="en-CA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Stage of completion can be measured reliably</a:t>
            </a:r>
          </a:p>
          <a:p>
            <a:pPr marL="694944" lvl="1" indent="-347472" defTabSz="914400" fontAlgn="base">
              <a:spcBef>
                <a:spcPts val="776"/>
              </a:spcBef>
              <a:spcAft>
                <a:spcPct val="0"/>
              </a:spcAft>
              <a:buFontTx/>
              <a:buChar char="–"/>
            </a:pPr>
            <a:r>
              <a:rPr lang="en-CA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Costs incurred and costs to complete can be measured reliably</a:t>
            </a:r>
          </a:p>
          <a:p>
            <a:endParaRPr lang="en-US" sz="2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40381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3400" y="6210300"/>
            <a:ext cx="736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</a:rPr>
              <a:t>Revenue from Exchange Transactions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5300" y="881956"/>
            <a:ext cx="8089900" cy="3888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Examples of Rendering Services</a:t>
            </a:r>
          </a:p>
          <a:p>
            <a:endParaRPr lang="en-US" sz="20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defTabSz="914400" fontAlgn="base">
              <a:spcBef>
                <a:spcPts val="776"/>
              </a:spcBef>
              <a:spcAft>
                <a:spcPct val="0"/>
              </a:spcAft>
              <a:buFontTx/>
              <a:buChar char="•"/>
            </a:pPr>
            <a:r>
              <a:rPr lang="en-CA" sz="20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Housing</a:t>
            </a:r>
          </a:p>
          <a:p>
            <a:pPr marL="342900" lvl="0" indent="-342900" defTabSz="914400" fontAlgn="base">
              <a:spcBef>
                <a:spcPts val="776"/>
              </a:spcBef>
              <a:spcAft>
                <a:spcPct val="0"/>
              </a:spcAft>
              <a:buFontTx/>
              <a:buChar char="•"/>
            </a:pPr>
            <a:r>
              <a:rPr lang="en-CA" sz="20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Transportation</a:t>
            </a:r>
          </a:p>
          <a:p>
            <a:pPr marL="342900" lvl="0" indent="-342900" defTabSz="914400" fontAlgn="base">
              <a:spcBef>
                <a:spcPts val="776"/>
              </a:spcBef>
              <a:spcAft>
                <a:spcPct val="0"/>
              </a:spcAft>
              <a:buFontTx/>
              <a:buChar char="•"/>
            </a:pPr>
            <a:r>
              <a:rPr lang="en-CA" sz="20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Managing toll roads</a:t>
            </a:r>
          </a:p>
          <a:p>
            <a:pPr marL="342900" lvl="0" indent="-342900" defTabSz="914400" fontAlgn="base">
              <a:spcBef>
                <a:spcPts val="776"/>
              </a:spcBef>
              <a:spcAft>
                <a:spcPct val="0"/>
              </a:spcAft>
              <a:buFontTx/>
              <a:buChar char="•"/>
            </a:pPr>
            <a:r>
              <a:rPr lang="en-CA" sz="20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Financial services fees</a:t>
            </a:r>
          </a:p>
          <a:p>
            <a:pPr marL="342900" lvl="0" indent="-342900" defTabSz="914400" fontAlgn="base">
              <a:spcBef>
                <a:spcPts val="776"/>
              </a:spcBef>
              <a:spcAft>
                <a:spcPct val="0"/>
              </a:spcAft>
              <a:buFontTx/>
              <a:buChar char="•"/>
            </a:pPr>
            <a:r>
              <a:rPr lang="en-CA" sz="20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Admission fees</a:t>
            </a:r>
          </a:p>
          <a:p>
            <a:pPr marL="342900" lvl="0" indent="-342900" defTabSz="914400" fontAlgn="base">
              <a:spcBef>
                <a:spcPts val="776"/>
              </a:spcBef>
              <a:spcAft>
                <a:spcPct val="0"/>
              </a:spcAft>
              <a:buFontTx/>
              <a:buChar char="•"/>
            </a:pPr>
            <a:r>
              <a:rPr lang="en-CA" sz="20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Tuition fees</a:t>
            </a:r>
          </a:p>
          <a:p>
            <a:pPr marL="342900" lvl="0" indent="-342900" defTabSz="914400" fontAlgn="base">
              <a:spcBef>
                <a:spcPts val="776"/>
              </a:spcBef>
              <a:spcAft>
                <a:spcPct val="0"/>
              </a:spcAft>
              <a:buFontTx/>
              <a:buChar char="•"/>
            </a:pPr>
            <a:r>
              <a:rPr lang="en-CA" sz="20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Franchise or concession fees</a:t>
            </a:r>
          </a:p>
          <a:p>
            <a:endParaRPr lang="en-US" sz="2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0702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3400" y="6210300"/>
            <a:ext cx="736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</a:rPr>
              <a:t>Revenue from Exchange Transactions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5300" y="881956"/>
            <a:ext cx="8089900" cy="4698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Sale of Goods</a:t>
            </a:r>
          </a:p>
          <a:p>
            <a:endParaRPr lang="en-US" sz="20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defTabSz="914400" fontAlgn="base">
              <a:spcBef>
                <a:spcPts val="776"/>
              </a:spcBef>
              <a:spcAft>
                <a:spcPct val="0"/>
              </a:spcAft>
              <a:buFontTx/>
              <a:buChar char="•"/>
            </a:pPr>
            <a:r>
              <a:rPr lang="en-GB" sz="20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Recognize revenue from the sale of goods when all the following conditions have been satisfied:</a:t>
            </a:r>
          </a:p>
          <a:p>
            <a:pPr marL="342900" lvl="0" indent="-342900" defTabSz="914400" fontAlgn="base">
              <a:spcAft>
                <a:spcPct val="0"/>
              </a:spcAft>
              <a:buFontTx/>
              <a:buChar char="•"/>
            </a:pPr>
            <a:endParaRPr lang="en-CA" sz="1000" kern="0" dirty="0">
              <a:solidFill>
                <a:srgbClr val="000000">
                  <a:lumMod val="65000"/>
                  <a:lumOff val="35000"/>
                </a:srgbClr>
              </a:solidFill>
              <a:latin typeface="Arial" pitchFamily="34" charset="0"/>
              <a:ea typeface="ＭＳ Ｐゴシック" charset="0"/>
              <a:cs typeface="Arial" pitchFamily="34" charset="0"/>
            </a:endParaRPr>
          </a:p>
          <a:p>
            <a:pPr marL="719138" indent="-360363">
              <a:buFont typeface="+mj-lt"/>
              <a:buAutoNum type="alphaLcParenR"/>
            </a:pPr>
            <a:r>
              <a:rPr lang="en-GB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entity has transferred to the purchaser the significant risks and rewards of ownership of the goods;</a:t>
            </a:r>
          </a:p>
          <a:p>
            <a:pPr marL="719138" indent="-360363">
              <a:buFont typeface="+mj-lt"/>
              <a:buAutoNum type="alphaLcParenR"/>
            </a:pPr>
            <a:r>
              <a:rPr lang="en-GB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entity retains neither continuing managerial involvement to the degree usually associated with ownership nor effective control over the goods sold;</a:t>
            </a:r>
          </a:p>
          <a:p>
            <a:pPr marL="719138" indent="-360363">
              <a:buFont typeface="+mj-lt"/>
              <a:buAutoNum type="alphaLcParenR"/>
            </a:pPr>
            <a:r>
              <a:rPr lang="en-GB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amount of revenue can be measured reliably;</a:t>
            </a:r>
          </a:p>
          <a:p>
            <a:pPr marL="719138" indent="-360363">
              <a:buFont typeface="+mj-lt"/>
              <a:buAutoNum type="alphaLcParenR"/>
            </a:pPr>
            <a:r>
              <a:rPr lang="en-GB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probable that the economic benefits or service potential associated with the transaction will flow to the entity; and</a:t>
            </a:r>
          </a:p>
          <a:p>
            <a:pPr marL="719138" indent="-360363">
              <a:buFont typeface="+mj-lt"/>
              <a:buAutoNum type="alphaLcParenR"/>
            </a:pPr>
            <a:r>
              <a:rPr lang="en-GB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costs incurred or to be incurred in respect of the transaction can be measured reliably.</a:t>
            </a:r>
          </a:p>
          <a:p>
            <a:endParaRPr lang="en-US" sz="2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6825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3400" y="6210300"/>
            <a:ext cx="736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</a:rPr>
              <a:t>Revenue from Exchange Transactions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5300" y="881956"/>
            <a:ext cx="80899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Exchange Revenues</a:t>
            </a:r>
          </a:p>
          <a:p>
            <a:endParaRPr lang="en-US" sz="20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defTabSz="914400" fontAlgn="base">
              <a:spcBef>
                <a:spcPts val="776"/>
              </a:spcBef>
              <a:spcAft>
                <a:spcPct val="0"/>
              </a:spcAft>
              <a:buFontTx/>
              <a:buChar char="•"/>
            </a:pPr>
            <a:r>
              <a:rPr lang="en-CA" sz="20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Interest</a:t>
            </a:r>
          </a:p>
          <a:p>
            <a:pPr marL="342900" lvl="0" indent="-342900" defTabSz="914400" fontAlgn="base">
              <a:spcBef>
                <a:spcPts val="776"/>
              </a:spcBef>
              <a:spcAft>
                <a:spcPct val="0"/>
              </a:spcAft>
              <a:buFontTx/>
              <a:buChar char="•"/>
            </a:pPr>
            <a:r>
              <a:rPr lang="en-CA" sz="20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Royalties</a:t>
            </a:r>
          </a:p>
          <a:p>
            <a:pPr marL="342900" lvl="0" indent="-342900" defTabSz="914400" fontAlgn="base">
              <a:spcBef>
                <a:spcPts val="776"/>
              </a:spcBef>
              <a:spcAft>
                <a:spcPct val="0"/>
              </a:spcAft>
              <a:buFontTx/>
              <a:buChar char="•"/>
            </a:pPr>
            <a:r>
              <a:rPr lang="en-CA" sz="20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Dividends</a:t>
            </a:r>
          </a:p>
          <a:p>
            <a:endParaRPr lang="en-US" sz="2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22433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3400" y="6210300"/>
            <a:ext cx="736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</a:rPr>
              <a:t>Revenue from Exchange Transactions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5300" y="881956"/>
            <a:ext cx="8089900" cy="2349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Revenue Recognition</a:t>
            </a:r>
          </a:p>
          <a:p>
            <a:endParaRPr lang="en-US" sz="20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defTabSz="914400" fontAlgn="base">
              <a:spcBef>
                <a:spcPts val="776"/>
              </a:spcBef>
              <a:spcAft>
                <a:spcPct val="0"/>
              </a:spcAft>
              <a:defRPr/>
            </a:pPr>
            <a:r>
              <a:rPr lang="en-US" sz="20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A government invoices for water consumed in arrears. Consumption is evenly spread over billing periods. Estimated unbilled consumption for Group A for Dec 20X1 is CU 200,000. Amounts are posted to the general ledger when invoices are issued. </a:t>
            </a:r>
          </a:p>
          <a:p>
            <a:endParaRPr lang="en-US" sz="2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2912009"/>
            <a:ext cx="8272989" cy="168873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33401" y="4697637"/>
            <a:ext cx="72220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base">
              <a:spcAft>
                <a:spcPct val="0"/>
              </a:spcAft>
              <a:defRPr/>
            </a:pPr>
            <a:r>
              <a:rPr lang="en-US" sz="20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What is the adjustment made to revenue for the period ended December 31, 20X1? Explain</a:t>
            </a:r>
          </a:p>
        </p:txBody>
      </p:sp>
    </p:spTree>
    <p:extLst>
      <p:ext uri="{BB962C8B-B14F-4D97-AF65-F5344CB8AC3E}">
        <p14:creationId xmlns:p14="http://schemas.microsoft.com/office/powerpoint/2010/main" val="19769194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3400" y="6210300"/>
            <a:ext cx="736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</a:rPr>
              <a:t>Revenue from Exchange Transactions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5300" y="881956"/>
            <a:ext cx="8089900" cy="2349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Interest Revenue</a:t>
            </a:r>
          </a:p>
          <a:p>
            <a:endParaRPr lang="en-US" sz="20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defTabSz="914400" fontAlgn="base">
              <a:spcBef>
                <a:spcPts val="776"/>
              </a:spcBef>
              <a:spcAft>
                <a:spcPct val="0"/>
              </a:spcAft>
            </a:pPr>
            <a:r>
              <a:rPr lang="en-US" sz="20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An entity with a December 31 year end holds a 3 year debenture. It receives a payment at maturity January 1, 20X3 of CU 115,763. The effective yield is 5%. Complete the table. (For ease of calculation, interest is accrued on annual basis)</a:t>
            </a:r>
          </a:p>
          <a:p>
            <a:endParaRPr lang="en-US" sz="2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5132" y="2891315"/>
            <a:ext cx="5145470" cy="2475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1635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FFFFFE"/>
      </a:dk1>
      <a:lt1>
        <a:sysClr val="window" lastClr="FFFFFF"/>
      </a:lt1>
      <a:dk2>
        <a:srgbClr val="168136"/>
      </a:dk2>
      <a:lt2>
        <a:srgbClr val="003C80"/>
      </a:lt2>
      <a:accent1>
        <a:srgbClr val="12A9D9"/>
      </a:accent1>
      <a:accent2>
        <a:srgbClr val="D53D20"/>
      </a:accent2>
      <a:accent3>
        <a:srgbClr val="E78E23"/>
      </a:accent3>
      <a:accent4>
        <a:srgbClr val="73B632"/>
      </a:accent4>
      <a:accent5>
        <a:srgbClr val="010000"/>
      </a:accent5>
      <a:accent6>
        <a:srgbClr val="FFFFFE"/>
      </a:accent6>
      <a:hlink>
        <a:srgbClr val="000000"/>
      </a:hlink>
      <a:folHlink>
        <a:srgbClr val="CD092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A1F8DCD50FF2440ACBA5E255C179837" ma:contentTypeVersion="23" ma:contentTypeDescription="Create a new document." ma:contentTypeScope="" ma:versionID="68bc911116ef52a95c7383312ea49dda">
  <xsd:schema xmlns:xsd="http://www.w3.org/2001/XMLSchema" xmlns:xs="http://www.w3.org/2001/XMLSchema" xmlns:p="http://schemas.microsoft.com/office/2006/metadata/properties" xmlns:ns2="bb3cf181-f6d2-45cb-ba57-c6cc2309bf63" xmlns:ns3="a5f5a3eb-0a2d-4d6a-9165-21ef9946a014" targetNamespace="http://schemas.microsoft.com/office/2006/metadata/properties" ma:root="true" ma:fieldsID="587de48e0ec5e1cd7e4d4562d436ed62" ns2:_="" ns3:_="">
    <xsd:import namespace="bb3cf181-f6d2-45cb-ba57-c6cc2309bf63"/>
    <xsd:import namespace="a5f5a3eb-0a2d-4d6a-9165-21ef9946a014"/>
    <xsd:element name="properties">
      <xsd:complexType>
        <xsd:sequence>
          <xsd:element name="documentManagement">
            <xsd:complexType>
              <xsd:all>
                <xsd:element ref="ns2:Topics" minOccurs="0"/>
                <xsd:element ref="ns2:Topics_x0028_2_x0029_" minOccurs="0"/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HostOrganiz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3cf181-f6d2-45cb-ba57-c6cc2309bf63" elementFormDefault="qualified">
    <xsd:import namespace="http://schemas.microsoft.com/office/2006/documentManagement/types"/>
    <xsd:import namespace="http://schemas.microsoft.com/office/infopath/2007/PartnerControls"/>
    <xsd:element name="Topics" ma:index="3" nillable="true" ma:displayName="Topics" ma:default="General" ma:format="Dropdown" ma:internalName="Topics" ma:readOnly="false">
      <xsd:simpleType>
        <xsd:restriction base="dms:Text">
          <xsd:maxLength value="255"/>
        </xsd:restriction>
      </xsd:simpleType>
    </xsd:element>
    <xsd:element name="Topics_x0028_2_x0029_" ma:index="4" nillable="true" ma:displayName="Topics (2)" ma:format="Dropdown" ma:internalName="Topics_x0028_2_x0029_">
      <xsd:complexType>
        <xsd:complexContent>
          <xsd:extension base="dms:MultiChoiceFillIn">
            <xsd:sequence>
              <xsd:element name="Value" maxOccurs="unbounded" minOccurs="0" nillable="true">
                <xsd:simpleType>
                  <xsd:union memberTypes="dms:Text">
                    <xsd:simpleType>
                      <xsd:restriction base="dms:Choice">
                        <xsd:enumeration value="Public Sector"/>
                        <xsd:enumeration value="Sustainability"/>
                        <xsd:enumeration value="Digitalization"/>
                        <xsd:enumeration value="Anti-Corruption"/>
                        <xsd:enumeration value="SME/SMP"/>
                        <xsd:enumeration value="Audit Quality"/>
                        <xsd:enumeration value="Attractiveness of the Profession"/>
                        <xsd:enumeration value="Integrated Mindset"/>
                        <xsd:enumeration value="IMPACT"/>
                        <xsd:enumeration value="Capacity Building"/>
                      </xsd:restriction>
                    </xsd:simpleType>
                  </xsd:union>
                </xsd:simpleType>
              </xsd:element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4" nillable="true" ma:displayName="Tags" ma:hidden="true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hidden="true" ma:internalName="MediaServiceOCR" ma:readOnly="true">
      <xsd:simpleType>
        <xsd:restriction base="dms:Note"/>
      </xsd:simpleType>
    </xsd:element>
    <xsd:element name="MediaServiceLocation" ma:index="18" nillable="true" ma:displayName="Location" ma:hidden="true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hidden="true" ma:internalName="MediaServiceKeyPoints" ma:readOnly="true">
      <xsd:simpleType>
        <xsd:restriction base="dms:Note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0c7e2ae9-edfb-4f0f-b9fa-bdacd0fc226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HostOrganization" ma:index="26" nillable="true" ma:displayName="Host Organization" ma:format="Dropdown" ma:internalName="HostOrganization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ICAB (Bangladesh)"/>
                    <xsd:enumeration value="ICAP (Pakistan)"/>
                    <xsd:enumeration value="AFAA (Arab Federation)"/>
                    <xsd:enumeration value="ICAI (India)"/>
                    <xsd:enumeration value="NBAA (Tanzania)"/>
                    <xsd:enumeration value="PAFA"/>
                    <xsd:enumeration value="CAPA"/>
                    <xsd:enumeration value="FIDEF"/>
                    <xsd:enumeration value="World Bank"/>
                    <xsd:enumeration value="ICAI (India)"/>
                  </xsd:restriction>
                </xsd:simpleType>
              </xsd:element>
            </xsd:sequence>
          </xsd:extension>
        </xsd:complexContent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f5a3eb-0a2d-4d6a-9165-21ef9946a01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hidden="true" ma:internalName="SharedWithDetails" ma:readOnly="true">
      <xsd:simpleType>
        <xsd:restriction base="dms:Note"/>
      </xsd:simpleType>
    </xsd:element>
    <xsd:element name="TaxCatchAll" ma:index="23" nillable="true" ma:displayName="Taxonomy Catch All Column" ma:hidden="true" ma:list="{f7cc8cff-5d31-4a56-b24b-a9f0825dd0ce}" ma:internalName="TaxCatchAll" ma:readOnly="false" ma:showField="CatchAllData" ma:web="a5f5a3eb-0a2d-4d6a-9165-21ef9946a01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5f5a3eb-0a2d-4d6a-9165-21ef9946a014" xsi:nil="true"/>
    <lcf76f155ced4ddcb4097134ff3c332f xmlns="bb3cf181-f6d2-45cb-ba57-c6cc2309bf63">
      <Terms xmlns="http://schemas.microsoft.com/office/infopath/2007/PartnerControls"/>
    </lcf76f155ced4ddcb4097134ff3c332f>
    <Topics xmlns="bb3cf181-f6d2-45cb-ba57-c6cc2309bf63">General</Topics>
    <Topics_x0028_2_x0029_ xmlns="bb3cf181-f6d2-45cb-ba57-c6cc2309bf63" xsi:nil="true"/>
    <HostOrganization xmlns="bb3cf181-f6d2-45cb-ba57-c6cc2309bf6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2A22135-D0B8-4ACE-8488-1389AA3CE930}"/>
</file>

<file path=customXml/itemProps2.xml><?xml version="1.0" encoding="utf-8"?>
<ds:datastoreItem xmlns:ds="http://schemas.openxmlformats.org/officeDocument/2006/customXml" ds:itemID="{3F4D4F95-5CE0-4D49-AB7A-281639346B6A}">
  <ds:schemaRefs>
    <ds:schemaRef ds:uri="http://schemas.microsoft.com/office/2006/metadata/properties"/>
    <ds:schemaRef ds:uri="http://schemas.microsoft.com/office/infopath/2007/PartnerControls"/>
    <ds:schemaRef ds:uri="d3ac02cf-6679-4554-901c-1b28d4a0203e"/>
    <ds:schemaRef ds:uri="a5f5a3eb-0a2d-4d6a-9165-21ef9946a014"/>
  </ds:schemaRefs>
</ds:datastoreItem>
</file>

<file path=customXml/itemProps3.xml><?xml version="1.0" encoding="utf-8"?>
<ds:datastoreItem xmlns:ds="http://schemas.openxmlformats.org/officeDocument/2006/customXml" ds:itemID="{E7AC670A-B1D1-4137-801C-682C72E7219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831</Words>
  <Application>Microsoft Office PowerPoint</Application>
  <PresentationFormat>On-screen Show (4:3)</PresentationFormat>
  <Paragraphs>108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Elizabeth</dc:creator>
  <cp:lastModifiedBy>Stephanie Whited</cp:lastModifiedBy>
  <cp:revision>30</cp:revision>
  <dcterms:created xsi:type="dcterms:W3CDTF">2014-09-10T19:10:10Z</dcterms:created>
  <dcterms:modified xsi:type="dcterms:W3CDTF">2024-02-21T21:47:29Z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0x010100EA1F8DCD50FF2440ACBA5E255C179837</vt:lpwstr>
  </property>
  <property fmtid="{D5CDD505-2E9C-101B-9397-08002B2CF9AE}" pid="3" name="xd_Signature">
    <vt:bool>false</vt:bool>
  </property>
  <property fmtid="{D5CDD505-2E9C-101B-9397-08002B2CF9AE}" pid="4" name="xd_ProgID">
    <vt:lpwstr/>
  </property>
  <property fmtid="{D5CDD505-2E9C-101B-9397-08002B2CF9AE}" pid="5" name="TemplateUrl">
    <vt:lpwstr/>
  </property>
  <property fmtid="{D5CDD505-2E9C-101B-9397-08002B2CF9AE}" pid="6" name="ComplianceAssetId">
    <vt:lpwstr/>
  </property>
  <property fmtid="{D5CDD505-2E9C-101B-9397-08002B2CF9AE}" pid="7" name="_ExtendedDescription">
    <vt:lpwstr/>
  </property>
  <property fmtid="{D5CDD505-2E9C-101B-9397-08002B2CF9AE}" pid="8" name="MediaServiceImageTags">
    <vt:lpwstr/>
  </property>
</Properties>
</file>