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8" r:id="rId5"/>
    <p:sldId id="267" r:id="rId6"/>
    <p:sldId id="257" r:id="rId7"/>
    <p:sldId id="259" r:id="rId8"/>
    <p:sldId id="260" r:id="rId9"/>
    <p:sldId id="263" r:id="rId10"/>
    <p:sldId id="264" r:id="rId11"/>
    <p:sldId id="265" r:id="rId12"/>
    <p:sldId id="266"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E70F53-751E-431B-B755-F7FE59958D48}" v="1" dt="2024-02-21T21:47:40.1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72876" autoAdjust="0"/>
  </p:normalViewPr>
  <p:slideViewPr>
    <p:cSldViewPr snapToGrid="0" snapToObjects="1">
      <p:cViewPr varScale="1">
        <p:scale>
          <a:sx n="71" d="100"/>
          <a:sy n="71" d="100"/>
        </p:scale>
        <p:origin x="1350" y="7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0ECB45-8C54-4217-A9B1-0FC27811563D}" type="datetimeFigureOut">
              <a:rPr lang="en-GB" smtClean="0"/>
              <a:t>21/02/2024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93259D-7735-4B94-B1D3-62C4513C405F}" type="slidenum">
              <a:rPr lang="en-GB" smtClean="0"/>
              <a:t>‹#›</a:t>
            </a:fld>
            <a:endParaRPr lang="en-GB"/>
          </a:p>
        </p:txBody>
      </p:sp>
    </p:spTree>
    <p:extLst>
      <p:ext uri="{BB962C8B-B14F-4D97-AF65-F5344CB8AC3E}">
        <p14:creationId xmlns:p14="http://schemas.microsoft.com/office/powerpoint/2010/main" val="3407309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For those participants who are familiar with IFRS, note that IPSAS 23 is public sector specific and that there is no equivalent IFRS.</a:t>
            </a:r>
          </a:p>
          <a:p>
            <a:pPr algn="l"/>
            <a:endParaRPr lang="en-GB" dirty="0"/>
          </a:p>
          <a:p>
            <a:pPr algn="just">
              <a:lnSpc>
                <a:spcPts val="1200"/>
              </a:lnSpc>
              <a:spcBef>
                <a:spcPts val="600"/>
              </a:spcBef>
              <a:spcAft>
                <a:spcPts val="600"/>
              </a:spcAft>
            </a:pPr>
            <a:r>
              <a:rPr lang="en-US" sz="1200" b="1" dirty="0">
                <a:effectLst/>
                <a:latin typeface="Arial" panose="020B0604020202020204" pitchFamily="34" charset="0"/>
                <a:ea typeface="MS Mincho" panose="02020609040205080304" pitchFamily="49" charset="-128"/>
                <a:cs typeface="Times New Roman" panose="02020603050405020304" pitchFamily="18" charset="0"/>
              </a:rPr>
              <a:t>Note that IPSAS 23 will be withdrawn from January 2026</a:t>
            </a:r>
            <a:endParaRPr lang="en-GB" sz="1200" dirty="0">
              <a:effectLst/>
              <a:latin typeface="Arial" panose="020B0604020202020204" pitchFamily="34" charset="0"/>
              <a:ea typeface="MS Mincho" panose="02020609040205080304" pitchFamily="49" charset="-128"/>
              <a:cs typeface="Times New Roman" panose="02020603050405020304" pitchFamily="18" charset="0"/>
            </a:endParaRPr>
          </a:p>
          <a:p>
            <a:pPr algn="just">
              <a:lnSpc>
                <a:spcPts val="1200"/>
              </a:lnSpc>
              <a:spcBef>
                <a:spcPts val="600"/>
              </a:spcBef>
              <a:spcAft>
                <a:spcPts val="600"/>
              </a:spcAft>
            </a:pPr>
            <a:endParaRPr lang="en-US" sz="1200" b="1" dirty="0">
              <a:effectLst/>
              <a:latin typeface="Arial" panose="020B0604020202020204" pitchFamily="34" charset="0"/>
              <a:ea typeface="MS Mincho" panose="02020609040205080304" pitchFamily="49" charset="-128"/>
              <a:cs typeface="Times New Roman" panose="02020603050405020304" pitchFamily="18" charset="0"/>
            </a:endParaRPr>
          </a:p>
          <a:p>
            <a:pPr algn="just">
              <a:lnSpc>
                <a:spcPts val="1200"/>
              </a:lnSpc>
              <a:spcBef>
                <a:spcPts val="600"/>
              </a:spcBef>
              <a:spcAft>
                <a:spcPts val="600"/>
              </a:spcAft>
            </a:pPr>
            <a:r>
              <a:rPr lang="en-US" sz="1200" b="1" dirty="0">
                <a:effectLst/>
                <a:latin typeface="Arial" panose="020B0604020202020204" pitchFamily="34" charset="0"/>
                <a:ea typeface="MS Mincho" panose="02020609040205080304" pitchFamily="49" charset="-128"/>
                <a:cs typeface="Times New Roman" panose="02020603050405020304" pitchFamily="18" charset="0"/>
              </a:rPr>
              <a:t>This presentation is intended to be used only by those entities already in the process of adopting </a:t>
            </a:r>
            <a:r>
              <a:rPr lang="en-US" sz="1200" b="1">
                <a:effectLst/>
                <a:latin typeface="Arial" panose="020B0604020202020204" pitchFamily="34" charset="0"/>
                <a:ea typeface="MS Mincho" panose="02020609040205080304" pitchFamily="49" charset="-128"/>
                <a:cs typeface="Times New Roman" panose="02020603050405020304" pitchFamily="18" charset="0"/>
              </a:rPr>
              <a:t>IPSAS 23</a:t>
            </a:r>
            <a:endParaRPr lang="en-GB" sz="1200" dirty="0">
              <a:effectLst/>
              <a:latin typeface="Arial" panose="020B0604020202020204" pitchFamily="34" charset="0"/>
              <a:ea typeface="MS Mincho" panose="02020609040205080304" pitchFamily="49" charset="-128"/>
              <a:cs typeface="Times New Roman" panose="02020603050405020304" pitchFamily="18" charset="0"/>
            </a:endParaRPr>
          </a:p>
          <a:p>
            <a:pPr algn="l"/>
            <a:endParaRPr lang="en-GB" dirty="0"/>
          </a:p>
        </p:txBody>
      </p:sp>
      <p:sp>
        <p:nvSpPr>
          <p:cNvPr id="4" name="Slide Number Placeholder 3"/>
          <p:cNvSpPr>
            <a:spLocks noGrp="1"/>
          </p:cNvSpPr>
          <p:nvPr>
            <p:ph type="sldNum" sz="quarter" idx="5"/>
          </p:nvPr>
        </p:nvSpPr>
        <p:spPr/>
        <p:txBody>
          <a:bodyPr/>
          <a:lstStyle/>
          <a:p>
            <a:fld id="{9393259D-7735-4B94-B1D3-62C4513C405F}" type="slidenum">
              <a:rPr lang="en-GB" smtClean="0"/>
              <a:t>1</a:t>
            </a:fld>
            <a:endParaRPr lang="en-GB"/>
          </a:p>
        </p:txBody>
      </p:sp>
    </p:spTree>
    <p:extLst>
      <p:ext uri="{BB962C8B-B14F-4D97-AF65-F5344CB8AC3E}">
        <p14:creationId xmlns:p14="http://schemas.microsoft.com/office/powerpoint/2010/main" val="3679213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participants familiar with IFRS consider highlighting the fact that the concept of the taxable event in IPSAS 23 is consistent with the obligating event in IFRIC 21, </a:t>
            </a:r>
            <a:r>
              <a:rPr lang="en-GB" i="1" dirty="0"/>
              <a:t>Levies</a:t>
            </a:r>
            <a:r>
              <a:rPr lang="en-GB" i="0" dirty="0"/>
              <a:t> (IFRIC 21 deals with the payment of levies, IPSAS 23 deals with revenue from taxes – the definition of which includes levies).</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Note that fair value as currently defined in IPSAS is not the same as defined in IFRS 13, </a:t>
            </a:r>
            <a:r>
              <a:rPr lang="en-GB" sz="1200" i="1" kern="1200" dirty="0">
                <a:solidFill>
                  <a:schemeClr val="tx1"/>
                </a:solidFill>
                <a:effectLst/>
                <a:latin typeface="+mn-lt"/>
                <a:ea typeface="+mn-ea"/>
                <a:cs typeface="+mn-cs"/>
              </a:rPr>
              <a:t>Fair Value Measurement</a:t>
            </a:r>
            <a:r>
              <a:rPr lang="en-GB" sz="1200" i="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If participants are familiar with IFRS, this difference should be highlighted.</a:t>
            </a:r>
            <a:endParaRPr lang="en-GB" dirty="0">
              <a:effectLst/>
            </a:endParaRPr>
          </a:p>
          <a:p>
            <a:endParaRPr lang="en-GB" dirty="0"/>
          </a:p>
          <a:p>
            <a:r>
              <a:rPr lang="en-GB" dirty="0"/>
              <a:t>The definition of fair value in IPSAS is:</a:t>
            </a:r>
          </a:p>
          <a:p>
            <a:endParaRPr lang="en-GB" dirty="0"/>
          </a:p>
          <a:p>
            <a:r>
              <a:rPr lang="en-GB" b="1" dirty="0"/>
              <a:t>Fair value is the amount for which an asset could be exchanged, or a liability settled, between knowledgeable, willing parties in an arm’s length transaction.</a:t>
            </a:r>
            <a:endParaRPr lang="en-GB" b="0" dirty="0"/>
          </a:p>
          <a:p>
            <a:endParaRPr lang="en-GB" b="0" dirty="0"/>
          </a:p>
          <a:p>
            <a:r>
              <a:rPr lang="en-GB" b="0" dirty="0"/>
              <a:t>This includes entry as well as exit values.</a:t>
            </a:r>
            <a:endParaRPr lang="en-GB" b="1" dirty="0"/>
          </a:p>
          <a:p>
            <a:endParaRPr lang="en-GB" dirty="0"/>
          </a:p>
        </p:txBody>
      </p:sp>
      <p:sp>
        <p:nvSpPr>
          <p:cNvPr id="4" name="Slide Number Placeholder 3"/>
          <p:cNvSpPr>
            <a:spLocks noGrp="1"/>
          </p:cNvSpPr>
          <p:nvPr>
            <p:ph type="sldNum" sz="quarter" idx="5"/>
          </p:nvPr>
        </p:nvSpPr>
        <p:spPr/>
        <p:txBody>
          <a:bodyPr/>
          <a:lstStyle/>
          <a:p>
            <a:fld id="{9393259D-7735-4B94-B1D3-62C4513C405F}" type="slidenum">
              <a:rPr lang="en-GB" smtClean="0"/>
              <a:t>3</a:t>
            </a:fld>
            <a:endParaRPr lang="en-GB"/>
          </a:p>
        </p:txBody>
      </p:sp>
    </p:spTree>
    <p:extLst>
      <p:ext uri="{BB962C8B-B14F-4D97-AF65-F5344CB8AC3E}">
        <p14:creationId xmlns:p14="http://schemas.microsoft.com/office/powerpoint/2010/main" val="1233670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answer to this discussion question is provided in the Revenues module (</a:t>
            </a:r>
            <a:r>
              <a:rPr lang="en-GB" sz="1200" kern="1200">
                <a:solidFill>
                  <a:schemeClr val="tx1"/>
                </a:solidFill>
                <a:effectLst/>
                <a:latin typeface="+mn-lt"/>
                <a:ea typeface="+mn-ea"/>
                <a:cs typeface="+mn-cs"/>
              </a:rPr>
              <a:t>page 29)</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Note that illustrative example illustrates the biggest practical difficulty with accounting for taxation – the need to estimate the tax due where tax returns have not been filed. If participants are involved with accounting for tax revenue, consider including additional slides on the taxes collected in their jurisdiction, and discussing what the taxable event would be, along with any practical difficulties that would be encountered in applying IPSAS 23.</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9393259D-7735-4B94-B1D3-62C4513C405F}" type="slidenum">
              <a:rPr lang="en-GB" smtClean="0"/>
              <a:t>4</a:t>
            </a:fld>
            <a:endParaRPr lang="en-GB"/>
          </a:p>
        </p:txBody>
      </p:sp>
    </p:spTree>
    <p:extLst>
      <p:ext uri="{BB962C8B-B14F-4D97-AF65-F5344CB8AC3E}">
        <p14:creationId xmlns:p14="http://schemas.microsoft.com/office/powerpoint/2010/main" val="747510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the Revenues module for more discussion of expenses paid through the tax system and tax expenditures, and note that some jurisdictions use different terms (and may use one or both of these terms with different meanings).</a:t>
            </a:r>
          </a:p>
          <a:p>
            <a:endParaRPr lang="en-GB" dirty="0"/>
          </a:p>
          <a:p>
            <a:r>
              <a:rPr lang="en-GB" b="1" dirty="0"/>
              <a:t>Expenses paid through the tax system </a:t>
            </a:r>
            <a:r>
              <a:rPr lang="en-GB" dirty="0"/>
              <a:t>are amounts that are available to beneficiaries regardless of whether or not they pay taxes. The fact they are paid through the tax system is for administrative convenience only.</a:t>
            </a:r>
          </a:p>
          <a:p>
            <a:endParaRPr lang="en-GB" dirty="0"/>
          </a:p>
          <a:p>
            <a:r>
              <a:rPr lang="en-GB" b="1" dirty="0"/>
              <a:t>Tax expenditures </a:t>
            </a:r>
            <a:r>
              <a:rPr lang="en-GB" dirty="0"/>
              <a:t>are preferential provisions of the tax law that provide certain taxpayers with concessions that are not available to others. These affect the amount of tax revenue to which an entity is entitled.</a:t>
            </a:r>
          </a:p>
        </p:txBody>
      </p:sp>
      <p:sp>
        <p:nvSpPr>
          <p:cNvPr id="4" name="Slide Number Placeholder 3"/>
          <p:cNvSpPr>
            <a:spLocks noGrp="1"/>
          </p:cNvSpPr>
          <p:nvPr>
            <p:ph type="sldNum" sz="quarter" idx="5"/>
          </p:nvPr>
        </p:nvSpPr>
        <p:spPr/>
        <p:txBody>
          <a:bodyPr/>
          <a:lstStyle/>
          <a:p>
            <a:fld id="{9393259D-7735-4B94-B1D3-62C4513C405F}" type="slidenum">
              <a:rPr lang="en-GB" smtClean="0"/>
              <a:t>5</a:t>
            </a:fld>
            <a:endParaRPr lang="en-GB"/>
          </a:p>
        </p:txBody>
      </p:sp>
    </p:spTree>
    <p:extLst>
      <p:ext uri="{BB962C8B-B14F-4D97-AF65-F5344CB8AC3E}">
        <p14:creationId xmlns:p14="http://schemas.microsoft.com/office/powerpoint/2010/main" val="2862119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Answer</a:t>
            </a:r>
          </a:p>
          <a:p>
            <a:r>
              <a:rPr lang="en-US" sz="1200" kern="1200" dirty="0">
                <a:solidFill>
                  <a:schemeClr val="tx1"/>
                </a:solidFill>
                <a:effectLst/>
                <a:latin typeface="+mn-lt"/>
                <a:ea typeface="+mn-ea"/>
                <a:cs typeface="+mn-cs"/>
              </a:rPr>
              <a:t>The impact on tax revenue as a result of the deduction of mortgage interest and property taxes is a tax expenditure. It is a tax concession only available to taxpayers. Taxation revenue shall not be grossed up for the amount of the tax concession. Tax expenditures are not reported in the statement of financial  performance. They are forgone  tax revenue.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393259D-7735-4B94-B1D3-62C4513C405F}" type="slidenum">
              <a:rPr lang="en-GB" smtClean="0"/>
              <a:t>6</a:t>
            </a:fld>
            <a:endParaRPr lang="en-GB"/>
          </a:p>
        </p:txBody>
      </p:sp>
    </p:spTree>
    <p:extLst>
      <p:ext uri="{BB962C8B-B14F-4D97-AF65-F5344CB8AC3E}">
        <p14:creationId xmlns:p14="http://schemas.microsoft.com/office/powerpoint/2010/main" val="2273234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93259D-7735-4B94-B1D3-62C4513C405F}" type="slidenum">
              <a:rPr lang="en-GB" smtClean="0"/>
              <a:t>7</a:t>
            </a:fld>
            <a:endParaRPr lang="en-GB"/>
          </a:p>
        </p:txBody>
      </p:sp>
    </p:spTree>
    <p:extLst>
      <p:ext uri="{BB962C8B-B14F-4D97-AF65-F5344CB8AC3E}">
        <p14:creationId xmlns:p14="http://schemas.microsoft.com/office/powerpoint/2010/main" val="2407175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93259D-7735-4B94-B1D3-62C4513C405F}" type="slidenum">
              <a:rPr lang="en-GB" smtClean="0"/>
              <a:t>9</a:t>
            </a:fld>
            <a:endParaRPr lang="en-GB"/>
          </a:p>
        </p:txBody>
      </p:sp>
    </p:spTree>
    <p:extLst>
      <p:ext uri="{BB962C8B-B14F-4D97-AF65-F5344CB8AC3E}">
        <p14:creationId xmlns:p14="http://schemas.microsoft.com/office/powerpoint/2010/main" val="4023173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8337" y="2696789"/>
            <a:ext cx="12011753" cy="9008111"/>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48577" y="-1689528"/>
            <a:ext cx="9241154" cy="6930041"/>
          </a:xfrm>
          <a:prstGeom prst="rect">
            <a:avLst/>
          </a:prstGeom>
        </p:spPr>
      </p:pic>
      <p:pic>
        <p:nvPicPr>
          <p:cNvPr id="3" name="Picture 2" descr="4-Revenu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2586" y="1675059"/>
            <a:ext cx="11891705" cy="8918082"/>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a:latin typeface="Arial" panose="020B0604020202020204" pitchFamily="34" charset="0"/>
                <a:cs typeface="Arial" panose="020B0604020202020204" pitchFamily="34" charset="0"/>
              </a:rPr>
              <a:t>IMPLEMENTING IPSAS</a:t>
            </a:r>
          </a:p>
          <a:p>
            <a:pPr algn="l"/>
            <a:r>
              <a:rPr lang="en-US" b="1">
                <a:latin typeface="Arial" panose="020B0604020202020204" pitchFamily="34" charset="0"/>
                <a:cs typeface="Arial" panose="020B0604020202020204" pitchFamily="34" charset="0"/>
              </a:rPr>
              <a:t>Revenue </a:t>
            </a:r>
            <a:r>
              <a:rPr lang="en-US" b="1" dirty="0">
                <a:latin typeface="Arial" panose="020B0604020202020204" pitchFamily="34" charset="0"/>
                <a:cs typeface="Arial" panose="020B0604020202020204" pitchFamily="34" charset="0"/>
              </a:rPr>
              <a:t>from Non-Exchange </a:t>
            </a:r>
          </a:p>
          <a:p>
            <a:pPr algn="l"/>
            <a:r>
              <a:rPr lang="en-US" b="1" dirty="0">
                <a:latin typeface="Arial" panose="020B0604020202020204" pitchFamily="34" charset="0"/>
                <a:cs typeface="Arial" panose="020B0604020202020204" pitchFamily="34" charset="0"/>
              </a:rPr>
              <a:t>Transactions: Taxes</a:t>
            </a:r>
          </a:p>
          <a:p>
            <a:pPr algn="l"/>
            <a:r>
              <a:rPr lang="en-CA" b="1" dirty="0">
                <a:latin typeface="Arial" panose="020B0604020202020204" pitchFamily="34" charset="0"/>
                <a:cs typeface="Arial" panose="020B0604020202020204" pitchFamily="34" charset="0"/>
              </a:rPr>
              <a:t>IPSAS</a:t>
            </a:r>
            <a:r>
              <a:rPr lang="en-CA" b="1" baseline="30000" dirty="0">
                <a:latin typeface="Arial" panose="020B0604020202020204" pitchFamily="34" charset="0"/>
                <a:cs typeface="Arial" panose="020B0604020202020204" pitchFamily="34" charset="0"/>
              </a:rPr>
              <a:t>®</a:t>
            </a:r>
            <a:r>
              <a:rPr lang="en-CA" b="1" dirty="0">
                <a:latin typeface="Arial" panose="020B0604020202020204" pitchFamily="34" charset="0"/>
                <a:cs typeface="Arial" panose="020B0604020202020204" pitchFamily="34" charset="0"/>
              </a:rPr>
              <a:t> 23</a:t>
            </a:r>
            <a:endParaRPr lang="en-US" b="1" dirty="0">
              <a:latin typeface="Arial" panose="020B0604020202020204" pitchFamily="34" charset="0"/>
              <a:cs typeface="Arial" panose="020B0604020202020204" pitchFamily="34" charset="0"/>
            </a:endParaRPr>
          </a:p>
          <a:p>
            <a:pPr algn="l"/>
            <a:endParaRPr lang="en-US" sz="1200" b="1" dirty="0"/>
          </a:p>
          <a:p>
            <a:pPr algn="l"/>
            <a:endParaRPr lang="en-US" sz="1200" b="1" dirty="0"/>
          </a:p>
          <a:p>
            <a:pPr algn="l"/>
            <a:endParaRPr lang="en-US" sz="1200" b="1" dirty="0"/>
          </a:p>
          <a:p>
            <a:pPr algn="l"/>
            <a:endParaRPr lang="en-US" sz="1200" b="1" dirty="0"/>
          </a:p>
          <a:p>
            <a:pPr algn="l"/>
            <a:endParaRPr lang="en-US" sz="1200" b="1" dirty="0"/>
          </a:p>
        </p:txBody>
      </p:sp>
      <p:sp>
        <p:nvSpPr>
          <p:cNvPr id="2" name="TextBox 1">
            <a:extLst>
              <a:ext uri="{FF2B5EF4-FFF2-40B4-BE49-F238E27FC236}">
                <a16:creationId xmlns:a16="http://schemas.microsoft.com/office/drawing/2014/main" id="{1C9A9DCE-2459-72AB-403F-38DB9B931602}"/>
              </a:ext>
            </a:extLst>
          </p:cNvPr>
          <p:cNvSpPr txBox="1"/>
          <p:nvPr/>
        </p:nvSpPr>
        <p:spPr>
          <a:xfrm>
            <a:off x="7089912" y="5556107"/>
            <a:ext cx="166400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2024 Edition</a:t>
            </a: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 from Non-Exchange Transactions: Taxes</a:t>
            </a:r>
          </a:p>
        </p:txBody>
      </p:sp>
      <p:sp>
        <p:nvSpPr>
          <p:cNvPr id="7" name="TextBox 6"/>
          <p:cNvSpPr txBox="1"/>
          <p:nvPr/>
        </p:nvSpPr>
        <p:spPr>
          <a:xfrm>
            <a:off x="4953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4"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8" name="Rectangle 7"/>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2475155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 from Non-Exchange Transactions: Taxes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1058934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 from Non-Exchange Transactions: Taxes</a:t>
            </a:r>
          </a:p>
        </p:txBody>
      </p:sp>
      <p:sp>
        <p:nvSpPr>
          <p:cNvPr id="7" name="TextBox 6"/>
          <p:cNvSpPr txBox="1"/>
          <p:nvPr/>
        </p:nvSpPr>
        <p:spPr>
          <a:xfrm>
            <a:off x="495300" y="881956"/>
            <a:ext cx="8089900" cy="532453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Accounting for Taxes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Entity that imposes taxes recognizes the assets when</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Taxable event occurs </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Recognition criteria satisfied</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Taxable event – event subject to taxation</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Assets measured at fair value at acquisition date - best estimate of the inflow taking into account</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Probability resources will flow</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Fair value of resultant assets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Revisions accounted for in current period</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7472" lvl="1" defTabSz="914400" fontAlgn="base">
              <a:spcBef>
                <a:spcPts val="776"/>
              </a:spcBef>
              <a:spcAft>
                <a:spcPct val="0"/>
              </a:spcAft>
            </a:pPr>
            <a:endParaRPr lang="en-US" sz="2000" kern="0" dirty="0">
              <a:solidFill>
                <a:srgbClr val="000000">
                  <a:lumMod val="65000"/>
                  <a:lumOff val="35000"/>
                </a:srgbClr>
              </a:solidFill>
              <a:latin typeface="Arial"/>
              <a:ea typeface="ＭＳ Ｐゴシック"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 from Non-Exchange Transactions: Taxes</a:t>
            </a:r>
          </a:p>
        </p:txBody>
      </p:sp>
      <p:sp>
        <p:nvSpPr>
          <p:cNvPr id="7" name="TextBox 6"/>
          <p:cNvSpPr txBox="1"/>
          <p:nvPr/>
        </p:nvSpPr>
        <p:spPr>
          <a:xfrm>
            <a:off x="495300" y="881956"/>
            <a:ext cx="8089900" cy="388824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Illustrative Example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A national government levies a tax on the income of individuals. The fiscal period of the government and the tax year end is December 31. Taxpayers have until April 30 of the following year to file their tax return, and until June 30 to pay any outstanding taxes.</a:t>
            </a:r>
          </a:p>
          <a:p>
            <a:pPr marL="366713" lvl="1" defTabSz="914400" fontAlgn="base">
              <a:spcBef>
                <a:spcPts val="1200"/>
              </a:spcBef>
              <a:spcAft>
                <a:spcPts val="1200"/>
              </a:spcAft>
              <a:defRPr/>
            </a:pPr>
            <a:endParaRPr lang="en-US" sz="2000" i="1" kern="0" dirty="0">
              <a:solidFill>
                <a:srgbClr val="000000">
                  <a:lumMod val="65000"/>
                  <a:lumOff val="35000"/>
                </a:srgbClr>
              </a:solidFill>
              <a:latin typeface="Arial" pitchFamily="34" charset="0"/>
              <a:ea typeface="ＭＳ Ｐゴシック" charset="0"/>
              <a:cs typeface="Arial" pitchFamily="34" charset="0"/>
            </a:endParaRPr>
          </a:p>
          <a:p>
            <a:pPr marL="366713" lvl="1" defTabSz="914400" fontAlgn="base">
              <a:spcBef>
                <a:spcPts val="1200"/>
              </a:spcBef>
              <a:spcAft>
                <a:spcPts val="1200"/>
              </a:spcAft>
              <a:defRPr/>
            </a:pPr>
            <a:r>
              <a:rPr lang="en-US" i="1" kern="0" dirty="0">
                <a:solidFill>
                  <a:srgbClr val="000000">
                    <a:lumMod val="65000"/>
                    <a:lumOff val="35000"/>
                  </a:srgbClr>
                </a:solidFill>
                <a:latin typeface="Arial" pitchFamily="34" charset="0"/>
                <a:ea typeface="ＭＳ Ｐゴシック" charset="0"/>
                <a:cs typeface="Arial" pitchFamily="34" charset="0"/>
              </a:rPr>
              <a:t>Does the national government recognize an asset and revenue at the fiscal period end? Why?</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4038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 from Non-Exchange Transactions: Taxes</a:t>
            </a:r>
          </a:p>
        </p:txBody>
      </p:sp>
      <p:sp>
        <p:nvSpPr>
          <p:cNvPr id="7" name="TextBox 6"/>
          <p:cNvSpPr txBox="1"/>
          <p:nvPr/>
        </p:nvSpPr>
        <p:spPr>
          <a:xfrm>
            <a:off x="495300" y="881956"/>
            <a:ext cx="8089900" cy="337528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Other Tax Accounting Issues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Resources received prior to the taxable event are recognized as advance receipts of taxes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Taxation revenue is gross amount </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Not reduced for expenses paid through the tax system</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Not grossed up for tax expenditures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Taxes levied for specific purposes</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8070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 from Non-Exchange Transactions: Taxes</a:t>
            </a:r>
          </a:p>
        </p:txBody>
      </p:sp>
      <p:sp>
        <p:nvSpPr>
          <p:cNvPr id="7" name="TextBox 6"/>
          <p:cNvSpPr txBox="1"/>
          <p:nvPr/>
        </p:nvSpPr>
        <p:spPr>
          <a:xfrm>
            <a:off x="495300" y="881956"/>
            <a:ext cx="8089900" cy="388824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Tax Expenditure/Expense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A national government permits individual taxpayers who are homeowners to deduct mortgage interest and property taxes from their gross income when calculating tax-assessable income. The policy has been adopted to encourage home ownership</a:t>
            </a:r>
          </a:p>
          <a:p>
            <a:pPr lvl="0" defTabSz="914400" fontAlgn="base">
              <a:spcBef>
                <a:spcPts val="776"/>
              </a:spcBef>
              <a:spcAft>
                <a:spcPct val="0"/>
              </a:spcAft>
              <a:defRP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514350" lvl="0" indent="-514350" defTabSz="914400" fontAlgn="base">
              <a:spcBef>
                <a:spcPts val="776"/>
              </a:spcBef>
              <a:spcAft>
                <a:spcPct val="0"/>
              </a:spcAft>
              <a:buFont typeface="+mj-lt"/>
              <a:buAutoNum type="arabicPeriod"/>
              <a:defRPr/>
            </a:pPr>
            <a:r>
              <a:rPr lang="en-US" sz="2000" kern="0" dirty="0">
                <a:solidFill>
                  <a:srgbClr val="000000">
                    <a:lumMod val="65000"/>
                    <a:lumOff val="35000"/>
                  </a:srgbClr>
                </a:solidFill>
                <a:latin typeface="Arial" pitchFamily="34" charset="0"/>
                <a:ea typeface="ＭＳ Ｐゴシック" charset="0"/>
                <a:cs typeface="Arial" pitchFamily="34" charset="0"/>
              </a:rPr>
              <a:t>Is the deduction a tax expense or expenditure? Explain </a:t>
            </a:r>
          </a:p>
          <a:p>
            <a:pPr marL="514350" lvl="0" indent="-514350" defTabSz="914400" fontAlgn="base">
              <a:spcBef>
                <a:spcPts val="776"/>
              </a:spcBef>
              <a:spcAft>
                <a:spcPct val="0"/>
              </a:spcAft>
              <a:buFont typeface="+mj-lt"/>
              <a:buAutoNum type="arabicPeriod"/>
              <a:defRPr/>
            </a:pPr>
            <a:r>
              <a:rPr lang="en-US" sz="2000" kern="0" dirty="0">
                <a:solidFill>
                  <a:srgbClr val="000000">
                    <a:lumMod val="65000"/>
                    <a:lumOff val="35000"/>
                  </a:srgbClr>
                </a:solidFill>
                <a:latin typeface="Arial" pitchFamily="34" charset="0"/>
                <a:ea typeface="ＭＳ Ｐゴシック" charset="0"/>
                <a:cs typeface="Arial" pitchFamily="34" charset="0"/>
              </a:rPr>
              <a:t>How should the national government account for and report the impact of the deduction of tax revenues? Explain </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7682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 from Non-Exchange Transactions: Taxes</a:t>
            </a:r>
          </a:p>
        </p:txBody>
      </p:sp>
      <p:sp>
        <p:nvSpPr>
          <p:cNvPr id="7" name="TextBox 6"/>
          <p:cNvSpPr txBox="1"/>
          <p:nvPr/>
        </p:nvSpPr>
        <p:spPr>
          <a:xfrm>
            <a:off x="495300" y="881956"/>
            <a:ext cx="8089900" cy="429861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Disclosures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Disclose :</a:t>
            </a:r>
          </a:p>
          <a:p>
            <a:pPr marL="342900" lvl="0" indent="-342900" defTabSz="914400" fontAlgn="base">
              <a:spcBef>
                <a:spcPts val="776"/>
              </a:spcBef>
              <a:spcAft>
                <a:spcPct val="0"/>
              </a:spcAft>
              <a:buFont typeface="Arial" pitchFamily="34" charset="0"/>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Revenue from non-exchange transactions</a:t>
            </a:r>
          </a:p>
          <a:p>
            <a:pPr marL="342900" lvl="0" indent="-342900" defTabSz="914400" fontAlgn="base">
              <a:spcBef>
                <a:spcPts val="776"/>
              </a:spcBef>
              <a:spcAft>
                <a:spcPct val="0"/>
              </a:spcAft>
              <a:buFont typeface="Arial" pitchFamily="34" charset="0"/>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Receivables recognized</a:t>
            </a:r>
          </a:p>
          <a:p>
            <a:pPr marL="342900" lvl="0" indent="-342900" defTabSz="914400" fontAlgn="base">
              <a:spcBef>
                <a:spcPts val="776"/>
              </a:spcBef>
              <a:spcAft>
                <a:spcPct val="0"/>
              </a:spcAft>
              <a:buFont typeface="Arial" pitchFamily="34" charset="0"/>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Amounts of advance receipts</a:t>
            </a:r>
          </a:p>
          <a:p>
            <a:pPr marL="342900" lvl="0" indent="-342900" defTabSz="914400" fontAlgn="base">
              <a:spcBef>
                <a:spcPts val="776"/>
              </a:spcBef>
              <a:spcAft>
                <a:spcPct val="0"/>
              </a:spcAft>
              <a:buFont typeface="Arial" pitchFamily="34" charset="0"/>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Amount of liabilities forgiven</a:t>
            </a:r>
          </a:p>
          <a:p>
            <a:pPr marL="342900" lvl="0" indent="-342900" defTabSz="914400" fontAlgn="base">
              <a:spcBef>
                <a:spcPts val="776"/>
              </a:spcBef>
              <a:spcAft>
                <a:spcPct val="0"/>
              </a:spcAft>
              <a:buFont typeface="Arial" pitchFamily="34" charset="0"/>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Accounting policies adopted</a:t>
            </a:r>
          </a:p>
          <a:p>
            <a:pPr marL="342900" lvl="0" indent="-342900" defTabSz="914400" fontAlgn="base">
              <a:spcBef>
                <a:spcPts val="776"/>
              </a:spcBef>
              <a:spcAft>
                <a:spcPct val="0"/>
              </a:spcAft>
              <a:buFont typeface="Arial" pitchFamily="34" charset="0"/>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Basis on which the fair value was measured</a:t>
            </a:r>
          </a:p>
          <a:p>
            <a:pPr marL="342900" lvl="0" indent="-342900" defTabSz="914400" fontAlgn="base">
              <a:spcBef>
                <a:spcPts val="776"/>
              </a:spcBef>
              <a:spcAft>
                <a:spcPct val="0"/>
              </a:spcAft>
              <a:buFont typeface="Arial" pitchFamily="34" charset="0"/>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Information about taxes that cannot be measured reliably</a:t>
            </a:r>
            <a:endParaRPr lang="en-US" sz="2000" kern="0" dirty="0">
              <a:solidFill>
                <a:srgbClr val="000000">
                  <a:lumMod val="65000"/>
                  <a:lumOff val="35000"/>
                </a:srgbClr>
              </a:solidFill>
              <a:latin typeface="Arial"/>
              <a:ea typeface="ＭＳ Ｐゴシック"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2243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 from Non-Exchange Transactions: Taxes</a:t>
            </a:r>
          </a:p>
        </p:txBody>
      </p:sp>
      <p:sp>
        <p:nvSpPr>
          <p:cNvPr id="7" name="TextBox 6"/>
          <p:cNvSpPr txBox="1"/>
          <p:nvPr/>
        </p:nvSpPr>
        <p:spPr>
          <a:xfrm>
            <a:off x="495300" y="881956"/>
            <a:ext cx="8089900" cy="429861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Illustration Note Disclosure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Note X: Tax Revenues</a:t>
            </a:r>
          </a:p>
          <a:p>
            <a:pPr lvl="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Tax revenues are reported net of amounts collected on behalf of provinces. Income tax revenue is recognized when the taxpayer has earned the income. Revenues for the fiscal year  are based on amounts assessed and estimates of income tax earned but not yet assessed. Goods and services tax revenue is recognized at the time of sale or provision. Employment insurance premiums are recognized as  insurable earnings are earned. Differences between estimates and actual amounts are reported in the period in which the actual assessment is completed. </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6919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 from Non-Exchange Transactions: Taxes</a:t>
            </a:r>
          </a:p>
        </p:txBody>
      </p:sp>
      <p:sp>
        <p:nvSpPr>
          <p:cNvPr id="7" name="TextBox 6"/>
          <p:cNvSpPr txBox="1"/>
          <p:nvPr/>
        </p:nvSpPr>
        <p:spPr>
          <a:xfrm>
            <a:off x="495300" y="881956"/>
            <a:ext cx="8089900" cy="2144177"/>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Illustrative Note Disclosure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Note X: Tax Revenues (Cont’d)</a:t>
            </a:r>
          </a:p>
          <a:p>
            <a:pPr marL="342900" lvl="0" indent="-34290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Tax revenues are summarized in the table below.</a:t>
            </a: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562572" y="2450532"/>
            <a:ext cx="8022628" cy="2572535"/>
          </a:xfrm>
          <a:prstGeom prst="rect">
            <a:avLst/>
          </a:prstGeom>
        </p:spPr>
      </p:pic>
    </p:spTree>
    <p:extLst>
      <p:ext uri="{BB962C8B-B14F-4D97-AF65-F5344CB8AC3E}">
        <p14:creationId xmlns:p14="http://schemas.microsoft.com/office/powerpoint/2010/main" val="3452163560"/>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1F8DCD50FF2440ACBA5E255C179837" ma:contentTypeVersion="23" ma:contentTypeDescription="Create a new document." ma:contentTypeScope="" ma:versionID="68bc911116ef52a95c7383312ea49dda">
  <xsd:schema xmlns:xsd="http://www.w3.org/2001/XMLSchema" xmlns:xs="http://www.w3.org/2001/XMLSchema" xmlns:p="http://schemas.microsoft.com/office/2006/metadata/properties" xmlns:ns2="bb3cf181-f6d2-45cb-ba57-c6cc2309bf63" xmlns:ns3="a5f5a3eb-0a2d-4d6a-9165-21ef9946a014" targetNamespace="http://schemas.microsoft.com/office/2006/metadata/properties" ma:root="true" ma:fieldsID="587de48e0ec5e1cd7e4d4562d436ed62" ns2:_="" ns3:_="">
    <xsd:import namespace="bb3cf181-f6d2-45cb-ba57-c6cc2309bf63"/>
    <xsd:import namespace="a5f5a3eb-0a2d-4d6a-9165-21ef9946a014"/>
    <xsd:element name="properties">
      <xsd:complexType>
        <xsd:sequence>
          <xsd:element name="documentManagement">
            <xsd:complexType>
              <xsd:all>
                <xsd:element ref="ns2:Topics" minOccurs="0"/>
                <xsd:element ref="ns2:Topics_x0028_2_x0029_"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HostOrganiz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3cf181-f6d2-45cb-ba57-c6cc2309bf63" elementFormDefault="qualified">
    <xsd:import namespace="http://schemas.microsoft.com/office/2006/documentManagement/types"/>
    <xsd:import namespace="http://schemas.microsoft.com/office/infopath/2007/PartnerControls"/>
    <xsd:element name="Topics" ma:index="3" nillable="true" ma:displayName="Topics" ma:default="General" ma:format="Dropdown" ma:internalName="Topics" ma:readOnly="false">
      <xsd:simpleType>
        <xsd:restriction base="dms:Text">
          <xsd:maxLength value="255"/>
        </xsd:restriction>
      </xsd:simpleType>
    </xsd:element>
    <xsd:element name="Topics_x0028_2_x0029_" ma:index="4" nillable="true" ma:displayName="Topics (2)" ma:format="Dropdown" ma:internalName="Topics_x0028_2_x0029_">
      <xsd:complexType>
        <xsd:complexContent>
          <xsd:extension base="dms:MultiChoiceFillIn">
            <xsd:sequence>
              <xsd:element name="Value" maxOccurs="unbounded" minOccurs="0" nillable="true">
                <xsd:simpleType>
                  <xsd:union memberTypes="dms:Text">
                    <xsd:simpleType>
                      <xsd:restriction base="dms:Choice">
                        <xsd:enumeration value="Public Sector"/>
                        <xsd:enumeration value="Sustainability"/>
                        <xsd:enumeration value="Digitalization"/>
                        <xsd:enumeration value="Anti-Corruption"/>
                        <xsd:enumeration value="SME/SMP"/>
                        <xsd:enumeration value="Audit Quality"/>
                        <xsd:enumeration value="Attractiveness of the Profession"/>
                        <xsd:enumeration value="Integrated Mindset"/>
                        <xsd:enumeration value="IMPACT"/>
                        <xsd:enumeration value="Capacity Building"/>
                      </xsd:restriction>
                    </xsd:simpleType>
                  </xsd:union>
                </xsd:simple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Location" ma:index="18" nillable="true" ma:displayName="Location" ma:hidden="true"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hidden="true" ma:internalName="MediaServiceKeyPoint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HostOrganization" ma:index="26" nillable="true" ma:displayName="Host Organization" ma:format="Dropdown" ma:internalName="HostOrganization">
      <xsd:complexType>
        <xsd:complexContent>
          <xsd:extension base="dms:MultiChoice">
            <xsd:sequence>
              <xsd:element name="Value" maxOccurs="unbounded" minOccurs="0" nillable="true">
                <xsd:simpleType>
                  <xsd:restriction base="dms:Choice">
                    <xsd:enumeration value="ICAB (Bangladesh)"/>
                    <xsd:enumeration value="ICAP (Pakistan)"/>
                    <xsd:enumeration value="AFAA (Arab Federation)"/>
                    <xsd:enumeration value="ICAI (India)"/>
                    <xsd:enumeration value="NBAA (Tanzania)"/>
                    <xsd:enumeration value="PAFA"/>
                    <xsd:enumeration value="CAPA"/>
                    <xsd:enumeration value="FIDEF"/>
                    <xsd:enumeration value="World Bank"/>
                    <xsd:enumeration value="ICAI (India)"/>
                  </xsd:restriction>
                </xsd:simpleType>
              </xsd:element>
            </xsd:sequence>
          </xsd:extension>
        </xsd:complexContent>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f7cc8cff-5d31-4a56-b24b-a9f0825dd0ce}" ma:internalName="TaxCatchAll" ma:readOnly="false"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5f5a3eb-0a2d-4d6a-9165-21ef9946a014" xsi:nil="true"/>
    <lcf76f155ced4ddcb4097134ff3c332f xmlns="bb3cf181-f6d2-45cb-ba57-c6cc2309bf63">
      <Terms xmlns="http://schemas.microsoft.com/office/infopath/2007/PartnerControls"/>
    </lcf76f155ced4ddcb4097134ff3c332f>
    <Topics xmlns="bb3cf181-f6d2-45cb-ba57-c6cc2309bf63">General</Topics>
    <Topics_x0028_2_x0029_ xmlns="bb3cf181-f6d2-45cb-ba57-c6cc2309bf63" xsi:nil="true"/>
    <HostOrganization xmlns="bb3cf181-f6d2-45cb-ba57-c6cc2309bf63" xsi:nil="true"/>
  </documentManagement>
</p:properties>
</file>

<file path=customXml/itemProps1.xml><?xml version="1.0" encoding="utf-8"?>
<ds:datastoreItem xmlns:ds="http://schemas.openxmlformats.org/officeDocument/2006/customXml" ds:itemID="{E10CF98F-8CD6-4EB2-98A9-FBEC8F71E56F}">
  <ds:schemaRefs>
    <ds:schemaRef ds:uri="http://schemas.microsoft.com/sharepoint/v3/contenttype/forms"/>
  </ds:schemaRefs>
</ds:datastoreItem>
</file>

<file path=customXml/itemProps2.xml><?xml version="1.0" encoding="utf-8"?>
<ds:datastoreItem xmlns:ds="http://schemas.openxmlformats.org/officeDocument/2006/customXml" ds:itemID="{F4402A74-703F-414E-9A34-E1F2FD01278E}"/>
</file>

<file path=customXml/itemProps3.xml><?xml version="1.0" encoding="utf-8"?>
<ds:datastoreItem xmlns:ds="http://schemas.openxmlformats.org/officeDocument/2006/customXml" ds:itemID="{3E7B73B8-2433-44BF-ACD3-2BB3A698EDB2}">
  <ds:schemaRefs>
    <ds:schemaRef ds:uri="http://schemas.microsoft.com/office/2006/metadata/properties"/>
    <ds:schemaRef ds:uri="http://schemas.microsoft.com/office/infopath/2007/PartnerControls"/>
    <ds:schemaRef ds:uri="d3ac02cf-6679-4554-901c-1b28d4a0203e"/>
    <ds:schemaRef ds:uri="a5f5a3eb-0a2d-4d6a-9165-21ef9946a014"/>
  </ds:schemaRefs>
</ds:datastoreItem>
</file>

<file path=docProps/app.xml><?xml version="1.0" encoding="utf-8"?>
<Properties xmlns="http://schemas.openxmlformats.org/officeDocument/2006/extended-properties" xmlns:vt="http://schemas.openxmlformats.org/officeDocument/2006/docPropsVTypes">
  <TotalTime>326</TotalTime>
  <Words>977</Words>
  <Application>Microsoft Office PowerPoint</Application>
  <PresentationFormat>On-screen Show (4:3)</PresentationFormat>
  <Paragraphs>100</Paragraphs>
  <Slides>10</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Stephanie Whited</cp:lastModifiedBy>
  <cp:revision>32</cp:revision>
  <dcterms:created xsi:type="dcterms:W3CDTF">2014-09-10T19:10:10Z</dcterms:created>
  <dcterms:modified xsi:type="dcterms:W3CDTF">2024-02-21T21:47:56Z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MediaServiceImageTags">
    <vt:lpwstr/>
  </property>
</Properties>
</file>