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0" r:id="rId6"/>
    <p:sldId id="257" r:id="rId7"/>
    <p:sldId id="259" r:id="rId8"/>
    <p:sldId id="260" r:id="rId9"/>
    <p:sldId id="263" r:id="rId10"/>
    <p:sldId id="264" r:id="rId11"/>
    <p:sldId id="265" r:id="rId12"/>
    <p:sldId id="266" r:id="rId13"/>
    <p:sldId id="262" r:id="rId14"/>
    <p:sldId id="269" r:id="rId15"/>
    <p:sldId id="268"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59D3-9A32-4066-86C7-FB3046C7C225}" v="1" dt="2024-02-21T21:48:17.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8841" autoAdjust="0"/>
  </p:normalViewPr>
  <p:slideViewPr>
    <p:cSldViewPr snapToGrid="0" snapToObjects="1">
      <p:cViewPr varScale="1">
        <p:scale>
          <a:sx n="63" d="100"/>
          <a:sy n="63" d="100"/>
        </p:scale>
        <p:origin x="2772"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EC642-5BB0-44AB-8A9C-C316F80BFEF5}" type="datetimeFigureOut">
              <a:rPr lang="en-GB" smtClean="0"/>
              <a:t>26/03/2024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9AC0F-A4E9-4C41-835E-8867F8A5DE3C}" type="slidenum">
              <a:rPr lang="en-GB" smtClean="0"/>
              <a:t>‹#›</a:t>
            </a:fld>
            <a:endParaRPr lang="en-GB"/>
          </a:p>
        </p:txBody>
      </p:sp>
    </p:spTree>
    <p:extLst>
      <p:ext uri="{BB962C8B-B14F-4D97-AF65-F5344CB8AC3E}">
        <p14:creationId xmlns:p14="http://schemas.microsoft.com/office/powerpoint/2010/main" val="14523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participants who are familiar with IFRS, note that IPSAS 23 is public sector specific and that there is no equivalent IFRS.</a:t>
            </a:r>
          </a:p>
          <a:p>
            <a:endParaRPr lang="en-GB" dirty="0"/>
          </a:p>
          <a:p>
            <a:pPr algn="just">
              <a:lnSpc>
                <a:spcPts val="1200"/>
              </a:lnSpc>
              <a:spcBef>
                <a:spcPts val="600"/>
              </a:spcBef>
              <a:spcAft>
                <a:spcPts val="6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Note that IPSAS 23 will be withdrawn from January 2026</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ts val="1200"/>
              </a:lnSpc>
              <a:spcBef>
                <a:spcPts val="600"/>
              </a:spcBef>
              <a:spcAft>
                <a:spcPts val="6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This presentation is intended to be used only by those entities already in the process of adopting IPSAS 23</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a:t>
            </a:fld>
            <a:endParaRPr lang="en-GB"/>
          </a:p>
        </p:txBody>
      </p:sp>
    </p:spTree>
    <p:extLst>
      <p:ext uri="{BB962C8B-B14F-4D97-AF65-F5344CB8AC3E}">
        <p14:creationId xmlns:p14="http://schemas.microsoft.com/office/powerpoint/2010/main" val="389473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distinction between conditions and restrictions is key to accounting for transfers under IPSAS 23. Make sure participants understand the distinction.</a:t>
            </a:r>
          </a:p>
          <a:p>
            <a:endParaRPr lang="en-GB" dirty="0"/>
          </a:p>
          <a:p>
            <a:r>
              <a:rPr lang="en-GB" dirty="0"/>
              <a:t>The requirement that resources are returned if they are not used in accordance with the terms of the agreement is an essential component of a condition.</a:t>
            </a:r>
          </a:p>
        </p:txBody>
      </p:sp>
      <p:sp>
        <p:nvSpPr>
          <p:cNvPr id="4" name="Slide Number Placeholder 3"/>
          <p:cNvSpPr>
            <a:spLocks noGrp="1"/>
          </p:cNvSpPr>
          <p:nvPr>
            <p:ph type="sldNum" sz="quarter" idx="5"/>
          </p:nvPr>
        </p:nvSpPr>
        <p:spPr/>
        <p:txBody>
          <a:bodyPr/>
          <a:lstStyle/>
          <a:p>
            <a:fld id="{62C9AC0F-A4E9-4C41-835E-8867F8A5DE3C}" type="slidenum">
              <a:rPr lang="en-GB" smtClean="0"/>
              <a:t>3</a:t>
            </a:fld>
            <a:endParaRPr lang="en-GB"/>
          </a:p>
        </p:txBody>
      </p:sp>
    </p:spTree>
    <p:extLst>
      <p:ext uri="{BB962C8B-B14F-4D97-AF65-F5344CB8AC3E}">
        <p14:creationId xmlns:p14="http://schemas.microsoft.com/office/powerpoint/2010/main" val="367220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details are available in the Revenues module (page 40).</a:t>
            </a:r>
          </a:p>
        </p:txBody>
      </p:sp>
      <p:sp>
        <p:nvSpPr>
          <p:cNvPr id="4" name="Slide Number Placeholder 3"/>
          <p:cNvSpPr>
            <a:spLocks noGrp="1"/>
          </p:cNvSpPr>
          <p:nvPr>
            <p:ph type="sldNum" sz="quarter" idx="5"/>
          </p:nvPr>
        </p:nvSpPr>
        <p:spPr/>
        <p:txBody>
          <a:bodyPr/>
          <a:lstStyle/>
          <a:p>
            <a:fld id="{62C9AC0F-A4E9-4C41-835E-8867F8A5DE3C}" type="slidenum">
              <a:rPr lang="en-GB" smtClean="0"/>
              <a:t>4</a:t>
            </a:fld>
            <a:endParaRPr lang="en-GB"/>
          </a:p>
        </p:txBody>
      </p:sp>
    </p:spTree>
    <p:extLst>
      <p:ext uri="{BB962C8B-B14F-4D97-AF65-F5344CB8AC3E}">
        <p14:creationId xmlns:p14="http://schemas.microsoft.com/office/powerpoint/2010/main" val="344026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an asset may be transferred subject to the stipulation that it be returned to the transferor if a specified future event does not occur. A return obligation does not arise until such time as it is expected that the stipulation will be breached, and a liability is not recognized until the recognition criteria have been satisfied.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state government would need to consider whether the transfer is in the nature of an advance receipt. Advance receipts give rise to an asset and a present obligation because the transfer arrangement has not yet become binding.</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5</a:t>
            </a:fld>
            <a:endParaRPr lang="en-GB"/>
          </a:p>
        </p:txBody>
      </p:sp>
    </p:spTree>
    <p:extLst>
      <p:ext uri="{BB962C8B-B14F-4D97-AF65-F5344CB8AC3E}">
        <p14:creationId xmlns:p14="http://schemas.microsoft.com/office/powerpoint/2010/main" val="231285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reporting entity concludes that the transaction comprises two components, an exchange component and a non-exchange component. One component involves the purchase of a half share in the land for CU50,000;  the other component is a non-exchange transaction that transfers the remaining half share of the land to the school.</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exchange component would be accounted in accordance with IPSAS 9, </a:t>
            </a:r>
            <a:r>
              <a:rPr lang="en-US" sz="1200" i="1" kern="1200" dirty="0">
                <a:solidFill>
                  <a:schemeClr val="tx1"/>
                </a:solidFill>
                <a:effectLst/>
                <a:latin typeface="+mn-lt"/>
                <a:ea typeface="+mn-ea"/>
                <a:cs typeface="+mn-cs"/>
              </a:rPr>
              <a:t>Revenue from Exchange Transactions </a:t>
            </a:r>
            <a:r>
              <a:rPr lang="en-US" sz="1200" kern="1200" dirty="0">
                <a:solidFill>
                  <a:schemeClr val="tx1"/>
                </a:solidFill>
                <a:effectLst/>
                <a:latin typeface="+mn-lt"/>
                <a:ea typeface="+mn-ea"/>
                <a:cs typeface="+mn-cs"/>
              </a:rPr>
              <a:t>and IPSAS 17, </a:t>
            </a:r>
            <a:r>
              <a:rPr lang="en-US" sz="1200" i="1" kern="1200" dirty="0">
                <a:solidFill>
                  <a:schemeClr val="tx1"/>
                </a:solidFill>
                <a:effectLst/>
                <a:latin typeface="+mn-lt"/>
                <a:ea typeface="+mn-ea"/>
                <a:cs typeface="+mn-cs"/>
              </a:rPr>
              <a:t>Property, Plant and Equipment</a:t>
            </a:r>
            <a:r>
              <a:rPr lang="en-US" sz="1200" kern="1200" dirty="0">
                <a:solidFill>
                  <a:schemeClr val="tx1"/>
                </a:solidFill>
                <a:effectLst/>
                <a:latin typeface="+mn-lt"/>
                <a:ea typeface="+mn-ea"/>
                <a:cs typeface="+mn-cs"/>
              </a:rPr>
              <a:t>. The non-exchange component is accounted for in accordance with IPSAS 23. An asset acquired through a non-exchange transaction is initially measured at its fair value as at the date of acquisition. An inflow of resources from a non-exchange transaction recognized as an asset is recognized as revenue.</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In its general-purpose financial  statements for the reporting period in which the transaction takes place, the local school board recognizes the land at CU100,000, its fair value. It would also report a transfer of CU50,000 being the revenue from the non-exchange component of the transaction to purchase the land. This is the increase in net assets/equity as a result of the acquisition. That is, an increase in land assets of CU 100,000 less the  cash payment.</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8</a:t>
            </a:fld>
            <a:endParaRPr lang="en-GB"/>
          </a:p>
        </p:txBody>
      </p:sp>
    </p:spTree>
    <p:extLst>
      <p:ext uri="{BB962C8B-B14F-4D97-AF65-F5344CB8AC3E}">
        <p14:creationId xmlns:p14="http://schemas.microsoft.com/office/powerpoint/2010/main" val="5018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more examples based on those that are most common in the participants’ jurisdiction. Consider discussing which of these will have stipulations, and whether these stipulations will be conditions or restrictions.</a:t>
            </a:r>
          </a:p>
        </p:txBody>
      </p:sp>
      <p:sp>
        <p:nvSpPr>
          <p:cNvPr id="4" name="Slide Number Placeholder 3"/>
          <p:cNvSpPr>
            <a:spLocks noGrp="1"/>
          </p:cNvSpPr>
          <p:nvPr>
            <p:ph type="sldNum" sz="quarter" idx="5"/>
          </p:nvPr>
        </p:nvSpPr>
        <p:spPr/>
        <p:txBody>
          <a:bodyPr/>
          <a:lstStyle/>
          <a:p>
            <a:fld id="{62C9AC0F-A4E9-4C41-835E-8867F8A5DE3C}" type="slidenum">
              <a:rPr lang="en-GB" smtClean="0"/>
              <a:t>9</a:t>
            </a:fld>
            <a:endParaRPr lang="en-GB"/>
          </a:p>
        </p:txBody>
      </p:sp>
    </p:spTree>
    <p:extLst>
      <p:ext uri="{BB962C8B-B14F-4D97-AF65-F5344CB8AC3E}">
        <p14:creationId xmlns:p14="http://schemas.microsoft.com/office/powerpoint/2010/main" val="254795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financial instruments may currently be accounted for under IPSAS 29 or IPSAS 41 – this applies until IPSAS 41 becomes mandatory (effective date January 1, 2023). See the Financial Instruments module for more details.</a:t>
            </a:r>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10</a:t>
            </a:fld>
            <a:endParaRPr lang="en-GB"/>
          </a:p>
        </p:txBody>
      </p:sp>
    </p:spTree>
    <p:extLst>
      <p:ext uri="{BB962C8B-B14F-4D97-AF65-F5344CB8AC3E}">
        <p14:creationId xmlns:p14="http://schemas.microsoft.com/office/powerpoint/2010/main" val="12720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loan is a concessionary loan. That is, the interest rate on the loan at 5% is concessionary when the market rate is 10%.</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portion of the loan that is repayable, along with any interest payments, is an exchange transaction. However, the health authority considers whether any difference between the transaction price (loan proceeds) and the fair value of the loan on initial recognition is non-exchange revenue that should be accounted for in accordance with IPSAS </a:t>
            </a:r>
            <a:r>
              <a:rPr lang="en-US" sz="1200" kern="1200">
                <a:solidFill>
                  <a:schemeClr val="tx1"/>
                </a:solidFill>
                <a:effectLst/>
                <a:latin typeface="+mn-lt"/>
                <a:ea typeface="+mn-ea"/>
                <a:cs typeface="+mn-cs"/>
              </a:rPr>
              <a:t>23.</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Fair value is determined by discounting future cash payments using market related rate of interest.</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11</a:t>
            </a:fld>
            <a:endParaRPr lang="en-GB"/>
          </a:p>
        </p:txBody>
      </p:sp>
    </p:spTree>
    <p:extLst>
      <p:ext uri="{BB962C8B-B14F-4D97-AF65-F5344CB8AC3E}">
        <p14:creationId xmlns:p14="http://schemas.microsoft.com/office/powerpoint/2010/main" val="27759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3/26/2024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IMPLEMENTING IPSAS</a:t>
            </a:r>
          </a:p>
          <a:p>
            <a:pPr algn="l"/>
            <a:r>
              <a:rPr lang="en-US" b="1" dirty="0">
                <a:latin typeface="Arial" panose="020B0604020202020204" pitchFamily="34" charset="0"/>
                <a:cs typeface="Arial" panose="020B0604020202020204" pitchFamily="34" charset="0"/>
              </a:rPr>
              <a:t>Revenue from Non-Exchange </a:t>
            </a:r>
          </a:p>
          <a:p>
            <a:pPr algn="l"/>
            <a:r>
              <a:rPr lang="en-US" b="1" dirty="0">
                <a:latin typeface="Arial" panose="020B0604020202020204" pitchFamily="34" charset="0"/>
                <a:cs typeface="Arial" panose="020B0604020202020204" pitchFamily="34" charset="0"/>
              </a:rPr>
              <a:t>Transactions: Transfers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
        <p:nvSpPr>
          <p:cNvPr id="2" name="TextBox 1">
            <a:extLst>
              <a:ext uri="{FF2B5EF4-FFF2-40B4-BE49-F238E27FC236}">
                <a16:creationId xmlns:a16="http://schemas.microsoft.com/office/drawing/2014/main" id="{E15FFFE2-EBA3-EE8F-1677-9B7577D6253E}"/>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2780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Concessionary Loans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Loans received at below market terms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Portion of the loan that is repayable plus interest is an exchange transaction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Difference between the transaction price (loan proceeds) and the fair value of the loan on initial recognition is non-exchange revenue except to the extent that conditions result in a liability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As liability is reduced an equal amount of revenue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Accounted for as financial instrument</a:t>
            </a:r>
          </a:p>
          <a:p>
            <a:pPr lvl="0" defTabSz="914400" fontAlgn="base">
              <a:spcBef>
                <a:spcPts val="776"/>
              </a:spcBef>
              <a:spcAft>
                <a:spcPct val="0"/>
              </a:spcAft>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 to Health Authority</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local health authority receives a loan of CU5 million. The agreement stipulates that loan is to be repaid over 5 years with annual interest  at 5%. A market related rate of interest is 10%. There are no conditions attached to the loan.</a:t>
            </a:r>
          </a:p>
          <a:p>
            <a:pPr marL="366713" lvl="1" defTabSz="914400" fontAlgn="base">
              <a:spcBef>
                <a:spcPts val="1200"/>
              </a:spcBef>
              <a:spcAft>
                <a:spcPct val="0"/>
              </a:spcAft>
              <a:defRPr/>
            </a:pP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ct val="0"/>
              </a:spcAft>
              <a:defRPr/>
            </a:pPr>
            <a:r>
              <a:rPr lang="en-US" i="1" kern="0" dirty="0">
                <a:solidFill>
                  <a:srgbClr val="000000">
                    <a:lumMod val="65000"/>
                    <a:lumOff val="35000"/>
                  </a:srgbClr>
                </a:solidFill>
                <a:latin typeface="Arial" pitchFamily="34" charset="0"/>
                <a:ea typeface="ＭＳ Ｐゴシック" charset="0"/>
                <a:cs typeface="Arial" pitchFamily="34" charset="0"/>
              </a:rPr>
              <a:t>Is the loan a concessionary loan?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73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53142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Revenue from non-exchange transactions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Receivables recognized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Liabilities recognized in respect of conditions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 and nature of assets subject to restrictions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Amounts of advance receipts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 of liabilities forgiven</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Accounting policies adopted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Basis on which the fair value was measured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Nature and type of bequests, gifts and donations</a:t>
            </a:r>
          </a:p>
          <a:p>
            <a:pPr lvl="0" defTabSz="914400" fontAlgn="base">
              <a:spcBef>
                <a:spcPts val="776"/>
              </a:spcBef>
              <a:spcAft>
                <a:spcPct val="0"/>
              </a:spcAft>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12815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Transfers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066800" y="1524000"/>
            <a:ext cx="7010400" cy="12954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Stipulations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Expectation/understanding on how resource to be used</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273050" y="3257808"/>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Conditions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Consume as specified or return</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4646613" y="3259442"/>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Restrictions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Consume as specified</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Rectangle 3"/>
          <p:cNvSpPr/>
          <p:nvPr/>
        </p:nvSpPr>
        <p:spPr>
          <a:xfrm>
            <a:off x="688623" y="4761794"/>
            <a:ext cx="7631288" cy="707886"/>
          </a:xfrm>
          <a:prstGeom prst="rect">
            <a:avLst/>
          </a:prstGeom>
        </p:spPr>
        <p:txBody>
          <a:bodyPr wrap="square">
            <a:spAutoFit/>
          </a:bodyPr>
          <a:lstStyle/>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timing of revenue recognition is determined by the nature of the stipulations and their settlement.</a:t>
            </a:r>
          </a:p>
        </p:txBody>
      </p:sp>
      <p:cxnSp>
        <p:nvCxnSpPr>
          <p:cNvPr id="11" name="Straight Connector 10"/>
          <p:cNvCxnSpPr>
            <a:stCxn id="8" idx="2"/>
          </p:cNvCxnSpPr>
          <p:nvPr/>
        </p:nvCxnSpPr>
        <p:spPr>
          <a:xfrm>
            <a:off x="4572000" y="2819400"/>
            <a:ext cx="0" cy="160867"/>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390952" y="2991556"/>
            <a:ext cx="440055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a:endCxn id="9" idx="0"/>
          </p:cNvCxnSpPr>
          <p:nvPr/>
        </p:nvCxnSpPr>
        <p:spPr>
          <a:xfrm>
            <a:off x="2406650" y="2980267"/>
            <a:ext cx="0" cy="277541"/>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endCxn id="10" idx="0"/>
          </p:cNvCxnSpPr>
          <p:nvPr/>
        </p:nvCxnSpPr>
        <p:spPr>
          <a:xfrm>
            <a:off x="6780213" y="2980267"/>
            <a:ext cx="0" cy="279175"/>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45250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Characteristics of Conditions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outflow of resources will be probable, and performance against the condition is required and is able to be assessed</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Condition enforceable and in cases of breaches, it would be enforced </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Performance is assessable and monitored - specifies</a:t>
            </a:r>
          </a:p>
          <a:p>
            <a:pPr marL="546100" lvl="2" indent="-273050" defTabSz="914400" fontAlgn="base">
              <a:spcBef>
                <a:spcPts val="776"/>
              </a:spcBef>
              <a:spcAft>
                <a:spcPts val="120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goods and services to be provided or assets to be acquired</a:t>
            </a:r>
          </a:p>
          <a:p>
            <a:pPr marL="546100" lvl="2" indent="-273050" defTabSz="914400" fontAlgn="base">
              <a:spcBef>
                <a:spcPts val="776"/>
              </a:spcBef>
              <a:spcAft>
                <a:spcPts val="120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periods within which performance</a:t>
            </a:r>
            <a:r>
              <a:rPr lang="en-US" kern="0" dirty="0">
                <a:solidFill>
                  <a:srgbClr val="000000">
                    <a:lumMod val="65000"/>
                    <a:lumOff val="35000"/>
                  </a:srgbClr>
                </a:solidFill>
                <a:latin typeface="Arial"/>
                <a:ea typeface="ＭＳ Ｐゴシック" charset="0"/>
              </a:rPr>
              <a:t> is to occur</a:t>
            </a:r>
            <a:endParaRPr lang="en-US"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31188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provides funds to a provincial government entity subject to the stipulation that the entity raise a matching contribution. The funds are returnable to the national government if it fails to raise the matching contribution.</a:t>
            </a: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Is the stipulation a condition that would result in recognition of a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Advance Receipts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Resources received before a transfer arrangement becomes binding recognized as an asset and advance receipt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Exchange and Non-Exchange Components of a Transaction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transaction may include two components, an exchange component and a non-exchange component.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Where an asset is acquired by means of a transaction that has an exchange component and a non-exchange component, the entity recognizes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exchange component according to the  principles and requirements of other IPSASs; 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non-exchange component is recognized according to the principles and requirements of this IPSAS 23.</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227241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Exchange and Non-Exchange Components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 local school board (the reporting entity) purchases land with a fair value of CU100,000 for CU50,000 from a municipality. </a:t>
            </a:r>
          </a:p>
          <a:p>
            <a:pPr lvl="0" defTabSz="914400" fontAlgn="base">
              <a:spcBef>
                <a:spcPts val="1800"/>
              </a:spcBef>
              <a:spcAft>
                <a:spcPct val="0"/>
              </a:spcAft>
            </a:pPr>
            <a:r>
              <a:rPr lang="en-US" sz="2000" kern="0" dirty="0">
                <a:solidFill>
                  <a:srgbClr val="000000">
                    <a:lumMod val="65000"/>
                    <a:lumOff val="35000"/>
                  </a:srgbClr>
                </a:solidFill>
                <a:latin typeface="Arial"/>
                <a:ea typeface="ＭＳ Ｐゴシック" charset="0"/>
              </a:rPr>
              <a:t>How should the school board account for the acquisition?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6269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Non-Exchange Transactions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following non-exchange transactions generally follow the recognition and measurement requirements as for other non-exchange transaction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Fines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Forgiven debt - revenue is carrying amount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Bequests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Gifts and donations</a:t>
            </a:r>
          </a:p>
          <a:p>
            <a:pPr marL="1042416" lvl="2" indent="-347472" defTabSz="914400" fontAlgn="base">
              <a:spcBef>
                <a:spcPts val="776"/>
              </a:spcBef>
              <a:spcAft>
                <a:spcPct val="0"/>
              </a:spcAft>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Measured at fair value at date of acquisition</a:t>
            </a:r>
          </a:p>
          <a:p>
            <a:pPr marL="1042416" lvl="2" indent="-347472" defTabSz="914400" fontAlgn="base">
              <a:spcBef>
                <a:spcPts val="776"/>
              </a:spcBef>
              <a:spcAft>
                <a:spcPct val="0"/>
              </a:spcAft>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P</a:t>
            </a:r>
            <a:r>
              <a:rPr lang="en-US" sz="1600" kern="0">
                <a:solidFill>
                  <a:srgbClr val="000000">
                    <a:lumMod val="65000"/>
                    <a:lumOff val="35000"/>
                  </a:srgbClr>
                </a:solidFill>
                <a:latin typeface="Arial" pitchFamily="34" charset="0"/>
                <a:ea typeface="ＭＳ Ｐゴシック" charset="0"/>
                <a:cs typeface="Arial" pitchFamily="34" charset="0"/>
              </a:rPr>
              <a:t>ledges </a:t>
            </a:r>
            <a:r>
              <a:rPr lang="en-US" sz="1600" kern="0" dirty="0">
                <a:solidFill>
                  <a:srgbClr val="000000">
                    <a:lumMod val="65000"/>
                    <a:lumOff val="35000"/>
                  </a:srgbClr>
                </a:solidFill>
                <a:latin typeface="Arial" pitchFamily="34" charset="0"/>
                <a:ea typeface="ＭＳ Ｐゴシック" charset="0"/>
                <a:cs typeface="Arial" pitchFamily="34" charset="0"/>
              </a:rPr>
              <a:t>not recognized</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ac02cf-6679-4554-901c-1b28d4a0203e">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2739B53844FF4DAB7F4FCD68E10AB8" ma:contentTypeVersion="18" ma:contentTypeDescription="Create a new document." ma:contentTypeScope="" ma:versionID="3d6d47bdc74cd1432ec97f5094d73b65">
  <xsd:schema xmlns:xsd="http://www.w3.org/2001/XMLSchema" xmlns:xs="http://www.w3.org/2001/XMLSchema" xmlns:p="http://schemas.microsoft.com/office/2006/metadata/properties" xmlns:ns2="d3ac02cf-6679-4554-901c-1b28d4a0203e" xmlns:ns3="a5f5a3eb-0a2d-4d6a-9165-21ef9946a014" targetNamespace="http://schemas.microsoft.com/office/2006/metadata/properties" ma:root="true" ma:fieldsID="03f3ab404d977b9a6f7f7a0cd58ab2d5" ns2:_="" ns3:_="">
    <xsd:import namespace="d3ac02cf-6679-4554-901c-1b28d4a0203e"/>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c02cf-6679-4554-901c-1b28d4a02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988E2-B064-4F25-9563-56C6DFB6DF0C}">
  <ds:schemaRefs>
    <ds:schemaRef ds:uri="http://schemas.microsoft.com/sharepoint/v3/contenttype/forms"/>
  </ds:schemaRefs>
</ds:datastoreItem>
</file>

<file path=customXml/itemProps2.xml><?xml version="1.0" encoding="utf-8"?>
<ds:datastoreItem xmlns:ds="http://schemas.openxmlformats.org/officeDocument/2006/customXml" ds:itemID="{3A66A56A-8F3B-4FFA-BA43-8B3DCA90606B}">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3.xml><?xml version="1.0" encoding="utf-8"?>
<ds:datastoreItem xmlns:ds="http://schemas.openxmlformats.org/officeDocument/2006/customXml" ds:itemID="{F95603ED-8397-4E28-A4C2-85C6A5BFF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c02cf-6679-4554-901c-1b28d4a0203e"/>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TotalTime>
  <Words>1274</Words>
  <Application>Microsoft Office PowerPoint</Application>
  <PresentationFormat>On-screen Show (4:3)</PresentationFormat>
  <Paragraphs>127</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34</cp:revision>
  <dcterms:created xsi:type="dcterms:W3CDTF">2014-09-10T19:10:10Z</dcterms:created>
  <dcterms:modified xsi:type="dcterms:W3CDTF">2024-03-26T13:38:39Z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0x010100E12739B53844FF4DAB7F4FCD68E10AB8</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