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8" r:id="rId5"/>
    <p:sldId id="270" r:id="rId6"/>
    <p:sldId id="257" r:id="rId7"/>
    <p:sldId id="271" r:id="rId8"/>
    <p:sldId id="280" r:id="rId9"/>
    <p:sldId id="272" r:id="rId10"/>
    <p:sldId id="273" r:id="rId11"/>
    <p:sldId id="281" r:id="rId12"/>
    <p:sldId id="274" r:id="rId13"/>
    <p:sldId id="275" r:id="rId14"/>
    <p:sldId id="276" r:id="rId15"/>
    <p:sldId id="277" r:id="rId16"/>
    <p:sldId id="278" r:id="rId17"/>
    <p:sldId id="279" r:id="rId18"/>
    <p:sldId id="262" r:id="rId19"/>
    <p:sldId id="282" r:id="rId20"/>
    <p:sldId id="28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133C6-C9C3-490B-9CA6-F4109E119C91}" v="1" dt="2024-02-22T19:38:33.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8383" autoAdjust="0"/>
  </p:normalViewPr>
  <p:slideViewPr>
    <p:cSldViewPr snapToGrid="0" snapToObjects="1">
      <p:cViewPr varScale="1">
        <p:scale>
          <a:sx n="77" d="100"/>
          <a:sy n="77" d="100"/>
        </p:scale>
        <p:origin x="1200" y="-102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22/02/2024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wU9EHwEy_l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5DN0x-eiIF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IPSAS 42 is a public sector specific standard; there is no IFRS equivalent.</a:t>
            </a:r>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can be found in the Expenses manual (page 9).</a:t>
            </a:r>
          </a:p>
        </p:txBody>
      </p:sp>
      <p:sp>
        <p:nvSpPr>
          <p:cNvPr id="4" name="Slide Number Placeholder 3"/>
          <p:cNvSpPr>
            <a:spLocks noGrp="1"/>
          </p:cNvSpPr>
          <p:nvPr>
            <p:ph type="sldNum" sz="quarter" idx="5"/>
          </p:nvPr>
        </p:nvSpPr>
        <p:spPr/>
        <p:txBody>
          <a:bodyPr/>
          <a:lstStyle/>
          <a:p>
            <a:fld id="{9B9581AB-1609-4268-9CE5-E9299A318D8A}" type="slidenum">
              <a:rPr lang="en-GB" smtClean="0"/>
              <a:t>11</a:t>
            </a:fld>
            <a:endParaRPr lang="en-GB"/>
          </a:p>
        </p:txBody>
      </p:sp>
    </p:spTree>
    <p:extLst>
      <p:ext uri="{BB962C8B-B14F-4D97-AF65-F5344CB8AC3E}">
        <p14:creationId xmlns:p14="http://schemas.microsoft.com/office/powerpoint/2010/main" val="2815371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governments, especially those moving from a cash basis of accounting, will not have the information required to apply the insurance approach. Consider participants’ needs and whether the insurance approach needs to be covered.</a:t>
            </a:r>
          </a:p>
          <a:p>
            <a:endParaRPr lang="en-GB" dirty="0"/>
          </a:p>
          <a:p>
            <a:r>
              <a:rPr lang="en-GB" dirty="0"/>
              <a:t>This training material does not cover the detail of the approach itself; participants looking for more detail will need to refer to IFRS 17 as well as IPSAS 42. However, the IPSASB webinar may be helpful (and could be shown as part of the training where it is relevant): </a:t>
            </a:r>
            <a:r>
              <a:rPr lang="en-GB" dirty="0">
                <a:hlinkClick r:id="rId3"/>
              </a:rPr>
              <a:t>https://www.youtube.com/watch?v=wU9EHwEy_ls</a:t>
            </a:r>
            <a:r>
              <a:rPr lang="en-GB" dirty="0"/>
              <a:t> – also included at the end of the presentation</a:t>
            </a: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12</a:t>
            </a:fld>
            <a:endParaRPr lang="en-GB"/>
          </a:p>
        </p:txBody>
      </p:sp>
    </p:spTree>
    <p:extLst>
      <p:ext uri="{BB962C8B-B14F-4D97-AF65-F5344CB8AC3E}">
        <p14:creationId xmlns:p14="http://schemas.microsoft.com/office/powerpoint/2010/main" val="181481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Expenses module provides more details (page 11).</a:t>
            </a:r>
          </a:p>
        </p:txBody>
      </p:sp>
      <p:sp>
        <p:nvSpPr>
          <p:cNvPr id="4" name="Slide Number Placeholder 3"/>
          <p:cNvSpPr>
            <a:spLocks noGrp="1"/>
          </p:cNvSpPr>
          <p:nvPr>
            <p:ph type="sldNum" sz="quarter" idx="5"/>
          </p:nvPr>
        </p:nvSpPr>
        <p:spPr/>
        <p:txBody>
          <a:bodyPr/>
          <a:lstStyle/>
          <a:p>
            <a:fld id="{9B9581AB-1609-4268-9CE5-E9299A318D8A}" type="slidenum">
              <a:rPr lang="en-GB" smtClean="0"/>
              <a:t>13</a:t>
            </a:fld>
            <a:endParaRPr lang="en-GB"/>
          </a:p>
        </p:txBody>
      </p:sp>
    </p:spTree>
    <p:extLst>
      <p:ext uri="{BB962C8B-B14F-4D97-AF65-F5344CB8AC3E}">
        <p14:creationId xmlns:p14="http://schemas.microsoft.com/office/powerpoint/2010/main" val="199492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Expenses module provides </a:t>
            </a:r>
            <a:r>
              <a:rPr lang="en-GB"/>
              <a:t>more details (see page 11)</a:t>
            </a: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14</a:t>
            </a:fld>
            <a:endParaRPr lang="en-GB"/>
          </a:p>
        </p:txBody>
      </p:sp>
    </p:spTree>
    <p:extLst>
      <p:ext uri="{BB962C8B-B14F-4D97-AF65-F5344CB8AC3E}">
        <p14:creationId xmlns:p14="http://schemas.microsoft.com/office/powerpoint/2010/main" val="32968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video slide. If required, move to the desired location in the presentation. If using this slide, enable external content when loading the file – this is blocked by default.</a:t>
            </a:r>
          </a:p>
        </p:txBody>
      </p:sp>
      <p:sp>
        <p:nvSpPr>
          <p:cNvPr id="4" name="Slide Number Placeholder 3"/>
          <p:cNvSpPr>
            <a:spLocks noGrp="1"/>
          </p:cNvSpPr>
          <p:nvPr>
            <p:ph type="sldNum" sz="quarter" idx="5"/>
          </p:nvPr>
        </p:nvSpPr>
        <p:spPr/>
        <p:txBody>
          <a:bodyPr/>
          <a:lstStyle/>
          <a:p>
            <a:fld id="{9B9581AB-1609-4268-9CE5-E9299A318D8A}" type="slidenum">
              <a:rPr lang="en-GB" smtClean="0"/>
              <a:t>16</a:t>
            </a:fld>
            <a:endParaRPr lang="en-GB"/>
          </a:p>
        </p:txBody>
      </p:sp>
    </p:spTree>
    <p:extLst>
      <p:ext uri="{BB962C8B-B14F-4D97-AF65-F5344CB8AC3E}">
        <p14:creationId xmlns:p14="http://schemas.microsoft.com/office/powerpoint/2010/main" val="431974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video slide. If required, move to the desired location in the presentation. </a:t>
            </a:r>
            <a:r>
              <a:rPr lang="en-GB"/>
              <a:t>If using this slide, enable external content when loading the file – this is blocked by default.</a:t>
            </a: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17</a:t>
            </a:fld>
            <a:endParaRPr lang="en-GB"/>
          </a:p>
        </p:txBody>
      </p:sp>
    </p:spTree>
    <p:extLst>
      <p:ext uri="{BB962C8B-B14F-4D97-AF65-F5344CB8AC3E}">
        <p14:creationId xmlns:p14="http://schemas.microsoft.com/office/powerpoint/2010/main" val="71713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definition of social risks is intended to be consistent with that used in Government Finance Statistics (GFS). If participants are familiar with GFS, consider highlighting this issue. The social benefits definition is similar to that used in GFS, but in IPSAS 42 the definition is limited to cash transfers; this is not the case in GFS.</a:t>
            </a:r>
          </a:p>
          <a:p>
            <a:endParaRPr lang="en-GB" dirty="0"/>
          </a:p>
          <a:p>
            <a:r>
              <a:rPr lang="en-GB" dirty="0"/>
              <a:t>In some jurisdictions, a public sector entity may provide vouchers that allow individuals and/or households to access services, or may reimburse individuals and/or households for costs incurred in accessing services. If this is the case for participants, consider discussing whether they meet the definition of a social benefit. The guidance provided in IPSAS 42 is replicated below.</a:t>
            </a:r>
          </a:p>
          <a:p>
            <a:endParaRPr lang="en-GB" dirty="0"/>
          </a:p>
          <a:p>
            <a:r>
              <a:rPr lang="en-GB" dirty="0"/>
              <a:t>The economic substance of these transactions is that the public sector entity is paying for the provision of the services; such transactions do not, therefore, meet the definition of a social benefit. Where a public sector entity provides vouchers or reimbursements, the individual and/or household has no discretion over the use of the benefit. By contrast, social benefits provide cash transfers that may be used indistinguishably from income coming from other sources.</a:t>
            </a:r>
          </a:p>
        </p:txBody>
      </p:sp>
      <p:sp>
        <p:nvSpPr>
          <p:cNvPr id="4" name="Slide Number Placeholder 3"/>
          <p:cNvSpPr>
            <a:spLocks noGrp="1"/>
          </p:cNvSpPr>
          <p:nvPr>
            <p:ph type="sldNum" sz="quarter" idx="5"/>
          </p:nvPr>
        </p:nvSpPr>
        <p:spPr/>
        <p:txBody>
          <a:bodyPr/>
          <a:lstStyle/>
          <a:p>
            <a:fld id="{9B9581AB-1609-4268-9CE5-E9299A318D8A}" type="slidenum">
              <a:rPr lang="en-GB" smtClean="0"/>
              <a:t>4</a:t>
            </a:fld>
            <a:endParaRPr lang="en-GB"/>
          </a:p>
        </p:txBody>
      </p:sp>
    </p:spTree>
    <p:extLst>
      <p:ext uri="{BB962C8B-B14F-4D97-AF65-F5344CB8AC3E}">
        <p14:creationId xmlns:p14="http://schemas.microsoft.com/office/powerpoint/2010/main" val="360271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adding additional examples to reflect the participants’ experiences.</a:t>
            </a:r>
          </a:p>
          <a:p>
            <a:endParaRPr lang="en-GB" dirty="0"/>
          </a:p>
          <a:p>
            <a:r>
              <a:rPr lang="en-GB" dirty="0"/>
              <a:t>Governments have spend lots of money responding to the COVID-19 pandemic. Consider a discussion about the interventions that the participants’ governments have undertaken, and whether these meet the definition of a social benefit. On line, this could be via chat, break-out groups or, for small groups, a live discussion.</a:t>
            </a:r>
          </a:p>
          <a:p>
            <a:endParaRPr lang="en-GB" dirty="0"/>
          </a:p>
          <a:p>
            <a:r>
              <a:rPr lang="en-GB" dirty="0"/>
              <a:t>The answers will depend on the terms of the support granted. Payments to individuals may be social benefits if they relate to social risks – furlough payments may meet this criteria in some jurisdictions. If payments are not social benefits (which will include payments to organizations), they are likely to be transfer payments</a:t>
            </a:r>
          </a:p>
        </p:txBody>
      </p:sp>
      <p:sp>
        <p:nvSpPr>
          <p:cNvPr id="4" name="Slide Number Placeholder 3"/>
          <p:cNvSpPr>
            <a:spLocks noGrp="1"/>
          </p:cNvSpPr>
          <p:nvPr>
            <p:ph type="sldNum" sz="quarter" idx="5"/>
          </p:nvPr>
        </p:nvSpPr>
        <p:spPr/>
        <p:txBody>
          <a:bodyPr/>
          <a:lstStyle/>
          <a:p>
            <a:fld id="{9B9581AB-1609-4268-9CE5-E9299A318D8A}" type="slidenum">
              <a:rPr lang="en-GB" smtClean="0"/>
              <a:t>5</a:t>
            </a:fld>
            <a:endParaRPr lang="en-GB"/>
          </a:p>
        </p:txBody>
      </p:sp>
    </p:spTree>
    <p:extLst>
      <p:ext uri="{BB962C8B-B14F-4D97-AF65-F5344CB8AC3E}">
        <p14:creationId xmlns:p14="http://schemas.microsoft.com/office/powerpoint/2010/main" val="329005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6</a:t>
            </a:fld>
            <a:endParaRPr lang="en-GB"/>
          </a:p>
        </p:txBody>
      </p:sp>
    </p:spTree>
    <p:extLst>
      <p:ext uri="{BB962C8B-B14F-4D97-AF65-F5344CB8AC3E}">
        <p14:creationId xmlns:p14="http://schemas.microsoft.com/office/powerpoint/2010/main" val="418811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past event is the most significant factor in determining when to recognize a social benefit. Under IPSAS 42, </a:t>
            </a:r>
            <a:r>
              <a:rPr lang="en-GB" sz="1200" kern="0" dirty="0">
                <a:solidFill>
                  <a:srgbClr val="595959"/>
                </a:solidFill>
                <a:latin typeface="Arial"/>
                <a:ea typeface="ＭＳ Ｐゴシック" panose="020B0600070205080204" pitchFamily="34" charset="-128"/>
                <a:cs typeface="Arial" panose="020B0604020202020204" pitchFamily="34" charset="0"/>
              </a:rPr>
              <a:t>t</a:t>
            </a:r>
            <a:r>
              <a:rPr lang="en-GB" altLang="en-US" sz="1200" kern="0" dirty="0">
                <a:solidFill>
                  <a:srgbClr val="595959"/>
                </a:solidFill>
                <a:latin typeface="Arial"/>
                <a:ea typeface="ＭＳ Ｐゴシック" panose="020B0600070205080204" pitchFamily="34" charset="-128"/>
                <a:cs typeface="Arial" panose="020B0604020202020204" pitchFamily="34" charset="0"/>
              </a:rPr>
              <a:t>he past event is the satisfaction by the beneficiary of </a:t>
            </a:r>
            <a:r>
              <a:rPr lang="en-GB" altLang="en-US" sz="1200" b="1" kern="0" dirty="0">
                <a:solidFill>
                  <a:srgbClr val="595959"/>
                </a:solidFill>
                <a:latin typeface="Arial"/>
                <a:ea typeface="ＭＳ Ｐゴシック" panose="020B0600070205080204" pitchFamily="34" charset="-128"/>
                <a:cs typeface="Arial" panose="020B0604020202020204" pitchFamily="34" charset="0"/>
              </a:rPr>
              <a:t>all</a:t>
            </a:r>
            <a:r>
              <a:rPr lang="en-GB" altLang="en-US" sz="1200" kern="0" dirty="0">
                <a:solidFill>
                  <a:srgbClr val="595959"/>
                </a:solidFill>
                <a:latin typeface="Arial"/>
                <a:ea typeface="ＭＳ Ｐゴシック" panose="020B0600070205080204" pitchFamily="34" charset="-128"/>
                <a:cs typeface="Arial" panose="020B0604020202020204" pitchFamily="34" charset="0"/>
              </a:rPr>
              <a:t> eligibility criteria for the </a:t>
            </a:r>
            <a:r>
              <a:rPr lang="en-GB" altLang="en-US" sz="1200" b="1" kern="0" dirty="0">
                <a:solidFill>
                  <a:srgbClr val="595959"/>
                </a:solidFill>
                <a:latin typeface="Arial"/>
                <a:ea typeface="ＭＳ Ｐゴシック" panose="020B0600070205080204" pitchFamily="34" charset="-128"/>
                <a:cs typeface="Arial" panose="020B0604020202020204" pitchFamily="34" charset="0"/>
              </a:rPr>
              <a:t>next benefit</a:t>
            </a:r>
            <a:r>
              <a:rPr lang="en-GB" altLang="en-US" sz="1200" b="0" kern="0" dirty="0">
                <a:solidFill>
                  <a:srgbClr val="595959"/>
                </a:solidFill>
                <a:latin typeface="Arial"/>
                <a:ea typeface="ＭＳ Ｐゴシック" panose="020B0600070205080204" pitchFamily="34" charset="-128"/>
                <a:cs typeface="Arial" panose="020B0604020202020204" pitchFamily="34" charset="0"/>
              </a:rPr>
              <a:t> – the criteria have to be satisfied separately for each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0" kern="0" dirty="0">
              <a:solidFill>
                <a:srgbClr val="595959"/>
              </a:solidFill>
              <a:latin typeface="Arial"/>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Being alive at the point at which the eligibility criteria are required to be satisfied may be an eligibility criterion, whether explicitly stated or implicit. This depends on the characteristics of each individual social benefit scheme.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1" kern="0" dirty="0">
              <a:solidFill>
                <a:srgbClr val="595959"/>
              </a:solidFill>
              <a:latin typeface="Arial"/>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0" kern="0" dirty="0">
                <a:solidFill>
                  <a:srgbClr val="595959"/>
                </a:solidFill>
                <a:latin typeface="Arial"/>
                <a:ea typeface="ＭＳ Ｐゴシック" panose="020B0600070205080204" pitchFamily="34" charset="-128"/>
                <a:cs typeface="Arial" panose="020B0604020202020204" pitchFamily="34" charset="0"/>
              </a:rPr>
              <a:t>Ensure participants are comfortable with this concept before proceeding; if delivering the training online, use chat or (with a small group), have a discussion. The guidance and examples in IPSAS 42, and the webinar (</a:t>
            </a:r>
            <a:r>
              <a:rPr lang="en-GB" dirty="0">
                <a:hlinkClick r:id="rId3"/>
              </a:rPr>
              <a:t>https://www.youtube.com/watch?v=5DN0x-eiIF8</a:t>
            </a:r>
            <a:r>
              <a:rPr lang="en-GB" dirty="0"/>
              <a:t> – included at the end of the presentation) may be helpful to illustrate the recognition and measurement issues (it would be possible to show part of the video in the training if this is thought to be useful).</a:t>
            </a:r>
            <a:endParaRPr lang="en-GB" altLang="en-US" sz="1200" b="0" kern="0" dirty="0">
              <a:solidFill>
                <a:srgbClr val="595959"/>
              </a:solidFill>
              <a:latin typeface="Arial"/>
              <a:ea typeface="ＭＳ Ｐゴシック" panose="020B0600070205080204" pitchFamily="34" charset="-128"/>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7</a:t>
            </a:fld>
            <a:endParaRPr lang="en-GB"/>
          </a:p>
        </p:txBody>
      </p:sp>
    </p:spTree>
    <p:extLst>
      <p:ext uri="{BB962C8B-B14F-4D97-AF65-F5344CB8AC3E}">
        <p14:creationId xmlns:p14="http://schemas.microsoft.com/office/powerpoint/2010/main" val="82550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8</a:t>
            </a:fld>
            <a:endParaRPr lang="en-GB"/>
          </a:p>
        </p:txBody>
      </p:sp>
    </p:spTree>
    <p:extLst>
      <p:ext uri="{BB962C8B-B14F-4D97-AF65-F5344CB8AC3E}">
        <p14:creationId xmlns:p14="http://schemas.microsoft.com/office/powerpoint/2010/main" val="149823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details can be found in the Expenses module (see pages 7 – 8). See also comments on previous slide.</a:t>
            </a:r>
          </a:p>
          <a:p>
            <a:endParaRPr lang="en-GB" dirty="0"/>
          </a:p>
          <a:p>
            <a:r>
              <a:rPr lang="en-GB" dirty="0"/>
              <a:t>IPSAS 46 is covered in Module 10</a:t>
            </a:r>
          </a:p>
        </p:txBody>
      </p:sp>
      <p:sp>
        <p:nvSpPr>
          <p:cNvPr id="4" name="Slide Number Placeholder 3"/>
          <p:cNvSpPr>
            <a:spLocks noGrp="1"/>
          </p:cNvSpPr>
          <p:nvPr>
            <p:ph type="sldNum" sz="quarter" idx="5"/>
          </p:nvPr>
        </p:nvSpPr>
        <p:spPr/>
        <p:txBody>
          <a:bodyPr/>
          <a:lstStyle/>
          <a:p>
            <a:fld id="{9B9581AB-1609-4268-9CE5-E9299A318D8A}" type="slidenum">
              <a:rPr lang="en-GB" smtClean="0"/>
              <a:t>9</a:t>
            </a:fld>
            <a:endParaRPr lang="en-GB"/>
          </a:p>
        </p:txBody>
      </p:sp>
    </p:spTree>
    <p:extLst>
      <p:ext uri="{BB962C8B-B14F-4D97-AF65-F5344CB8AC3E}">
        <p14:creationId xmlns:p14="http://schemas.microsoft.com/office/powerpoint/2010/main" val="152997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answer to the worked example can be found in the Expenses module (pages 8 - 9). </a:t>
            </a:r>
          </a:p>
          <a:p>
            <a:endParaRPr lang="en-GB" dirty="0"/>
          </a:p>
          <a:p>
            <a:r>
              <a:rPr lang="en-GB" dirty="0"/>
              <a:t>If delivering the training on line, consider using break-out groups to discuss the answer. Alternatively, consider creating a number of possible answers (for example, payments in year, Feb-Dec payments, etc.) and using a poll.</a:t>
            </a:r>
          </a:p>
        </p:txBody>
      </p:sp>
      <p:sp>
        <p:nvSpPr>
          <p:cNvPr id="4" name="Slide Number Placeholder 3"/>
          <p:cNvSpPr>
            <a:spLocks noGrp="1"/>
          </p:cNvSpPr>
          <p:nvPr>
            <p:ph type="sldNum" sz="quarter" idx="5"/>
          </p:nvPr>
        </p:nvSpPr>
        <p:spPr/>
        <p:txBody>
          <a:bodyPr/>
          <a:lstStyle/>
          <a:p>
            <a:fld id="{9B9581AB-1609-4268-9CE5-E9299A318D8A}" type="slidenum">
              <a:rPr lang="en-GB" smtClean="0"/>
              <a:t>10</a:t>
            </a:fld>
            <a:endParaRPr lang="en-GB"/>
          </a:p>
        </p:txBody>
      </p:sp>
    </p:spTree>
    <p:extLst>
      <p:ext uri="{BB962C8B-B14F-4D97-AF65-F5344CB8AC3E}">
        <p14:creationId xmlns:p14="http://schemas.microsoft.com/office/powerpoint/2010/main" val="169343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5DN0x-eiIF8?feature=oembed" TargetMode="Externa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wU9EHwEy_ls?feature=oembed"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1199026"/>
            <a:ext cx="9586108" cy="7553759"/>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IMPLEMENTING IPSAS</a:t>
            </a:r>
          </a:p>
          <a:p>
            <a:pPr algn="l"/>
            <a:r>
              <a:rPr lang="en-GB" b="1" dirty="0">
                <a:latin typeface="Arial" panose="020B0604020202020204" pitchFamily="34" charset="0"/>
                <a:cs typeface="Arial" panose="020B0604020202020204" pitchFamily="34" charset="0"/>
              </a:rPr>
              <a:t>Social Benefits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42</a:t>
            </a:r>
            <a:endParaRPr lang="en-US" dirty="0">
              <a:solidFill>
                <a:srgbClr val="FFFFFF"/>
              </a:solidFill>
              <a:latin typeface="Arial" panose="020B0604020202020204" pitchFamily="34" charset="0"/>
              <a:cs typeface="Arial" panose="020B0604020202020204" pitchFamily="34" charset="0"/>
            </a:endParaRPr>
          </a:p>
          <a:p>
            <a:pPr algn="l"/>
            <a:endParaRPr lang="en-US" altLang="en-US" sz="1200" b="1" dirty="0">
              <a:solidFill>
                <a:srgbClr val="FFFF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E602881-5C9C-F5DD-587F-A10C321FFBD5}"/>
              </a:ext>
            </a:extLst>
          </p:cNvPr>
          <p:cNvSpPr txBox="1"/>
          <p:nvPr/>
        </p:nvSpPr>
        <p:spPr>
          <a:xfrm>
            <a:off x="7089912"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437042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Worked 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US" altLang="en-US" kern="0" dirty="0">
                <a:solidFill>
                  <a:srgbClr val="595959"/>
                </a:solidFill>
                <a:latin typeface="Arial"/>
                <a:ea typeface="ＭＳ Ｐゴシック" panose="020B0600070205080204" pitchFamily="34" charset="-128"/>
                <a:cs typeface="Arial" panose="020B0604020202020204" pitchFamily="34" charset="0"/>
              </a:rPr>
              <a:t>A government provides a retirement pension. Amounts are paid in full to those individuals who satisfied the eligibility criteria in full at the end of the previous month.</a:t>
            </a:r>
          </a:p>
          <a:p>
            <a:pPr defTabSz="914400" fontAlgn="base">
              <a:spcBef>
                <a:spcPts val="775"/>
              </a:spcBef>
              <a:spcAft>
                <a:spcPct val="0"/>
              </a:spcAft>
            </a:pPr>
            <a:r>
              <a:rPr lang="en-US" kern="0" dirty="0">
                <a:solidFill>
                  <a:srgbClr val="595959"/>
                </a:solidFill>
                <a:latin typeface="Arial"/>
                <a:ea typeface="ＭＳ Ｐゴシック" panose="020B0600070205080204" pitchFamily="34" charset="-128"/>
                <a:cs typeface="Arial" panose="020B0604020202020204" pitchFamily="34" charset="0"/>
              </a:rPr>
              <a:t>As at December 31, 20X1, the government recognized a liability for retirement pensions of CU1,950,500. During 20X2, Government H paid retirement pensions as follows:</a:t>
            </a:r>
          </a:p>
          <a:p>
            <a:pPr defTabSz="914400" fontAlgn="base">
              <a:spcBef>
                <a:spcPts val="775"/>
              </a:spcBef>
              <a:spcAft>
                <a:spcPct val="0"/>
              </a:spcAft>
            </a:pPr>
            <a:r>
              <a:rPr lang="en-US" i="1" kern="0" dirty="0">
                <a:solidFill>
                  <a:srgbClr val="595959"/>
                </a:solidFill>
                <a:latin typeface="Arial"/>
                <a:ea typeface="ＭＳ Ｐゴシック" panose="020B0600070205080204" pitchFamily="34" charset="-128"/>
                <a:cs typeface="Arial" panose="020B0604020202020204" pitchFamily="34" charset="0"/>
              </a:rPr>
              <a:t>January 20X2 			  1,950,500</a:t>
            </a:r>
          </a:p>
          <a:p>
            <a:pPr defTabSz="914400" fontAlgn="base">
              <a:spcBef>
                <a:spcPts val="775"/>
              </a:spcBef>
              <a:spcAft>
                <a:spcPct val="0"/>
              </a:spcAft>
            </a:pPr>
            <a:r>
              <a:rPr lang="en-US" i="1" kern="0" dirty="0">
                <a:solidFill>
                  <a:srgbClr val="595959"/>
                </a:solidFill>
                <a:latin typeface="Arial"/>
                <a:ea typeface="ＭＳ Ｐゴシック" panose="020B0600070205080204" pitchFamily="34" charset="-128"/>
                <a:cs typeface="Arial" panose="020B0604020202020204" pitchFamily="34" charset="0"/>
              </a:rPr>
              <a:t>February–December 20X2	 	22,258,000</a:t>
            </a:r>
          </a:p>
          <a:p>
            <a:pPr defTabSz="914400" fontAlgn="base">
              <a:spcBef>
                <a:spcPts val="775"/>
              </a:spcBef>
              <a:spcAft>
                <a:spcPct val="0"/>
              </a:spcAft>
            </a:pPr>
            <a:r>
              <a:rPr lang="en-US" kern="0" dirty="0">
                <a:solidFill>
                  <a:srgbClr val="595959"/>
                </a:solidFill>
                <a:latin typeface="Arial"/>
                <a:ea typeface="ＭＳ Ｐゴシック" panose="020B0600070205080204" pitchFamily="34" charset="-128"/>
                <a:cs typeface="Arial" panose="020B0604020202020204" pitchFamily="34" charset="0"/>
              </a:rPr>
              <a:t>During January 20X3, Government H pays retirement pensions totaling CU2,095,750.</a:t>
            </a:r>
          </a:p>
          <a:p>
            <a:pPr defTabSz="914400" fontAlgn="base">
              <a:spcBef>
                <a:spcPts val="775"/>
              </a:spcBef>
              <a:spcAft>
                <a:spcPct val="0"/>
              </a:spcAft>
            </a:pPr>
            <a:r>
              <a:rPr lang="en-US" kern="0" dirty="0">
                <a:solidFill>
                  <a:srgbClr val="595959"/>
                </a:solidFill>
                <a:latin typeface="Arial"/>
                <a:ea typeface="ＭＳ Ｐゴシック" panose="020B0600070205080204" pitchFamily="34" charset="-128"/>
                <a:cs typeface="Arial" panose="020B0604020202020204" pitchFamily="34" charset="0"/>
              </a:rPr>
              <a:t>What expenses should be recognized in 20X2?</a:t>
            </a:r>
          </a:p>
        </p:txBody>
      </p:sp>
    </p:spTree>
    <p:extLst>
      <p:ext uri="{BB962C8B-B14F-4D97-AF65-F5344CB8AC3E}">
        <p14:creationId xmlns:p14="http://schemas.microsoft.com/office/powerpoint/2010/main" val="111045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39908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General Approach: Disclosures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Characteristics of Social Benefit Schemes</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Demographic, economic and other external factors that influence the level of expenditure</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The total expenditure on social benefits, </a:t>
            </a:r>
            <a:r>
              <a:rPr lang="en-GB" altLang="en-US" sz="2000" kern="0" dirty="0" err="1">
                <a:solidFill>
                  <a:srgbClr val="595959"/>
                </a:solidFill>
                <a:latin typeface="Arial"/>
                <a:ea typeface="ＭＳ Ｐゴシック" panose="020B0600070205080204" pitchFamily="34" charset="-128"/>
                <a:cs typeface="Arial" panose="020B0604020202020204" pitchFamily="34" charset="0"/>
              </a:rPr>
              <a:t>analyzed</a:t>
            </a:r>
            <a:r>
              <a:rPr lang="en-GB" altLang="en-US" sz="2000" kern="0" dirty="0">
                <a:solidFill>
                  <a:srgbClr val="595959"/>
                </a:solidFill>
                <a:latin typeface="Arial"/>
                <a:ea typeface="ＭＳ Ｐゴシック" panose="020B0600070205080204" pitchFamily="34" charset="-128"/>
                <a:cs typeface="Arial" panose="020B0604020202020204" pitchFamily="34" charset="0"/>
              </a:rPr>
              <a:t> by social benefit scheme</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A description of any significant amendments to the social benefit schemes </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If a scheme satisfies the criteria to permit the use of the insurance approach, a statement to that effect</a:t>
            </a:r>
          </a:p>
        </p:txBody>
      </p:sp>
    </p:spTree>
    <p:extLst>
      <p:ext uri="{BB962C8B-B14F-4D97-AF65-F5344CB8AC3E}">
        <p14:creationId xmlns:p14="http://schemas.microsoft.com/office/powerpoint/2010/main" val="4345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428835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Insurance Approach: Criteria</a:t>
            </a:r>
          </a:p>
          <a:p>
            <a:pPr marL="342900" indent="-342900" defTabSz="914400" fontAlgn="base">
              <a:spcBef>
                <a:spcPts val="775"/>
              </a:spcBef>
              <a:spcAft>
                <a:spcPct val="0"/>
              </a:spcAft>
              <a:buFontTx/>
              <a:buChar char="•"/>
            </a:pPr>
            <a:endParaRPr 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Intended to be Fully Funded from Contributions</a:t>
            </a: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Contributions, Levies, Investment Income</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Review and Adjust Rates and/or Benefits</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r>
              <a:rPr lang="en-CA" sz="2000" kern="0" dirty="0">
                <a:solidFill>
                  <a:srgbClr val="595959"/>
                </a:solidFill>
                <a:latin typeface="Arial"/>
                <a:ea typeface="ＭＳ Ｐゴシック" panose="020B0600070205080204" pitchFamily="34" charset="-128"/>
                <a:cs typeface="Arial" panose="020B0604020202020204" pitchFamily="34" charset="0"/>
              </a:rPr>
              <a:t>Managed as Insurer Manages Insurance Contracts</a:t>
            </a:r>
            <a:endParaRPr lang="en-US" sz="2000" kern="0" dirty="0">
              <a:solidFill>
                <a:srgbClr val="595959"/>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Bound by Scheme</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Separate Fund or Earmarked</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Enforceable Rights</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Assess Financial Performance and Position</a:t>
            </a:r>
            <a:endParaRPr lang="en-US" kern="0" dirty="0">
              <a:solidFill>
                <a:srgbClr val="595959"/>
              </a:solidFill>
              <a:latin typeface="Arial"/>
              <a:ea typeface="ＭＳ Ｐゴシック" panose="020B0600070205080204" pitchFamily="34" charset="-128"/>
              <a:cs typeface="Arial" panose="020B0604020202020204" pitchFamily="34" charset="0"/>
            </a:endParaRPr>
          </a:p>
          <a:p>
            <a:pPr marL="628650" lvl="1" indent="-280988" defTabSz="914400" fontAlgn="base">
              <a:spcBef>
                <a:spcPts val="775"/>
              </a:spcBef>
              <a:spcAft>
                <a:spcPct val="0"/>
              </a:spcAft>
              <a:buFont typeface="Arial" panose="020B0604020202020204" pitchFamily="34" charset="0"/>
              <a:buChar char="•"/>
            </a:pPr>
            <a:r>
              <a:rPr lang="en-CA" kern="0" dirty="0">
                <a:solidFill>
                  <a:srgbClr val="595959"/>
                </a:solidFill>
                <a:latin typeface="Arial"/>
                <a:ea typeface="ＭＳ Ｐゴシック" panose="020B0600070205080204" pitchFamily="34" charset="-128"/>
                <a:cs typeface="Arial" panose="020B0604020202020204" pitchFamily="34" charset="0"/>
              </a:rPr>
              <a:t>Possibly Separate Entity</a:t>
            </a:r>
            <a:endParaRPr lang="en-US" kern="0" dirty="0">
              <a:solidFill>
                <a:srgbClr val="595959"/>
              </a:solidFill>
              <a:latin typeface="Aria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6020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368306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Insurance Approach: Accounting Standards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IFRS 17, Insurance Contracts</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National standards that have adopted substantially the same principles as IFRS 17</a:t>
            </a:r>
          </a:p>
          <a:p>
            <a:pPr marL="342900" indent="-342900" defTabSz="914400" fontAlgn="base">
              <a:spcBef>
                <a:spcPts val="775"/>
              </a:spcBef>
              <a:spcAft>
                <a:spcPct val="0"/>
              </a:spcAft>
              <a:buFontTx/>
              <a:buChar char="•"/>
            </a:pPr>
            <a:endParaRPr lang="en-GB" alt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IFRS 17 provides meaningful information when applied to social benefits</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May not apply to other standards</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88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265713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Insurance Approach: Disclosures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Basis for determining that the insurance approach is appropriate</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Information required by the international or national accounting standard dealing with insurance contracts</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Information about the characteristics of its social benefit schemes</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Description of any amendments made during the reporting period</a:t>
            </a:r>
          </a:p>
        </p:txBody>
      </p:sp>
    </p:spTree>
    <p:extLst>
      <p:ext uri="{BB962C8B-B14F-4D97-AF65-F5344CB8AC3E}">
        <p14:creationId xmlns:p14="http://schemas.microsoft.com/office/powerpoint/2010/main" val="309930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57486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IPSASB Webinar Social Benefits: An introduction</a:t>
            </a:r>
            <a:endParaRPr lang="en-GB" altLang="en-US" sz="2000" kern="0" dirty="0">
              <a:solidFill>
                <a:srgbClr val="595959"/>
              </a:solidFill>
              <a:latin typeface="Arial"/>
              <a:ea typeface="ＭＳ Ｐゴシック" panose="020B0600070205080204" pitchFamily="34" charset="-128"/>
              <a:cs typeface="Arial" panose="020B0604020202020204" pitchFamily="34" charset="0"/>
            </a:endParaRPr>
          </a:p>
        </p:txBody>
      </p:sp>
      <p:pic>
        <p:nvPicPr>
          <p:cNvPr id="2" name="Online Media 1" title="Webinar: Introduction to IPSAS 42, Social Benefits">
            <a:hlinkClick r:id="" action="ppaction://media"/>
            <a:extLst>
              <a:ext uri="{FF2B5EF4-FFF2-40B4-BE49-F238E27FC236}">
                <a16:creationId xmlns:a16="http://schemas.microsoft.com/office/drawing/2014/main" id="{72930C8E-1226-B71E-8739-B2FF8A8165FD}"/>
              </a:ext>
            </a:extLst>
          </p:cNvPr>
          <p:cNvPicPr>
            <a:picLocks noRot="1" noChangeAspect="1"/>
          </p:cNvPicPr>
          <p:nvPr>
            <a:videoFile r:link="rId1"/>
          </p:nvPr>
        </p:nvPicPr>
        <p:blipFill>
          <a:blip r:embed="rId4"/>
          <a:stretch>
            <a:fillRect/>
          </a:stretch>
        </p:blipFill>
        <p:spPr>
          <a:xfrm>
            <a:off x="814982" y="1494971"/>
            <a:ext cx="7200000" cy="4068001"/>
          </a:xfrm>
          <a:prstGeom prst="rect">
            <a:avLst/>
          </a:prstGeom>
        </p:spPr>
      </p:pic>
    </p:spTree>
    <p:extLst>
      <p:ext uri="{BB962C8B-B14F-4D97-AF65-F5344CB8AC3E}">
        <p14:creationId xmlns:p14="http://schemas.microsoft.com/office/powerpoint/2010/main" val="289538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70788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IPSASB Webinar: Social Benefits: Introduction to the Insurance Approach in IPSAS 42</a:t>
            </a:r>
            <a:endParaRPr lang="en-GB" altLang="en-US" sz="2000" kern="0" dirty="0">
              <a:solidFill>
                <a:srgbClr val="595959"/>
              </a:solidFill>
              <a:latin typeface="Arial"/>
              <a:ea typeface="ＭＳ Ｐゴシック" panose="020B0600070205080204" pitchFamily="34" charset="-128"/>
              <a:cs typeface="Arial" panose="020B0604020202020204" pitchFamily="34" charset="0"/>
            </a:endParaRPr>
          </a:p>
        </p:txBody>
      </p:sp>
      <p:pic>
        <p:nvPicPr>
          <p:cNvPr id="2" name="Online Media 1" title="Webinar: An Introduction to the Insurance Approach in IPSAS 42">
            <a:hlinkClick r:id="" action="ppaction://media"/>
            <a:extLst>
              <a:ext uri="{FF2B5EF4-FFF2-40B4-BE49-F238E27FC236}">
                <a16:creationId xmlns:a16="http://schemas.microsoft.com/office/drawing/2014/main" id="{38EF56AF-819E-9482-4FD6-75343327DF2F}"/>
              </a:ext>
            </a:extLst>
          </p:cNvPr>
          <p:cNvPicPr>
            <a:picLocks noRot="1" noChangeAspect="1"/>
          </p:cNvPicPr>
          <p:nvPr>
            <a:videoFile r:link="rId1"/>
          </p:nvPr>
        </p:nvPicPr>
        <p:blipFill>
          <a:blip r:embed="rId4"/>
          <a:stretch>
            <a:fillRect/>
          </a:stretch>
        </p:blipFill>
        <p:spPr>
          <a:xfrm>
            <a:off x="965197" y="1708184"/>
            <a:ext cx="7200000" cy="4068000"/>
          </a:xfrm>
          <a:prstGeom prst="rect">
            <a:avLst/>
          </a:prstGeom>
        </p:spPr>
      </p:pic>
    </p:spTree>
    <p:extLst>
      <p:ext uri="{BB962C8B-B14F-4D97-AF65-F5344CB8AC3E}">
        <p14:creationId xmlns:p14="http://schemas.microsoft.com/office/powerpoint/2010/main" val="116906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297517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Learning Objective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You are able to:</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Apply the definitions of social benefits and social risks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Apply the general approach to accounting for social benefits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Be aware of the insurance approach to accounting for social benefits</a:t>
            </a:r>
          </a:p>
          <a:p>
            <a:pPr marL="342900"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262831"/>
            <a:ext cx="8089900" cy="717119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GB" sz="2000" b="1" kern="0" dirty="0">
                <a:solidFill>
                  <a:srgbClr val="595959"/>
                </a:solidFill>
                <a:latin typeface="Arial"/>
                <a:ea typeface="ＭＳ Ｐゴシック" panose="020B0600070205080204" pitchFamily="34" charset="-128"/>
                <a:cs typeface="Arial" panose="020B0604020202020204" pitchFamily="34" charset="0"/>
              </a:rPr>
              <a:t>Social benefits </a:t>
            </a:r>
            <a:r>
              <a:rPr lang="en-GB" sz="2000" kern="0" dirty="0">
                <a:solidFill>
                  <a:srgbClr val="595959"/>
                </a:solidFill>
                <a:latin typeface="Arial"/>
                <a:ea typeface="ＭＳ Ｐゴシック" panose="020B0600070205080204" pitchFamily="34" charset="-128"/>
                <a:cs typeface="Arial" panose="020B0604020202020204" pitchFamily="34" charset="0"/>
              </a:rPr>
              <a:t>are cash transfers provided to:</a:t>
            </a:r>
          </a:p>
          <a:p>
            <a:pPr marL="542925" indent="-542925" defTabSz="914400" fontAlgn="base">
              <a:spcBef>
                <a:spcPts val="775"/>
              </a:spcBef>
              <a:spcAft>
                <a:spcPct val="0"/>
              </a:spcAft>
            </a:pPr>
            <a:r>
              <a:rPr lang="en-GB" sz="2000" kern="0" dirty="0">
                <a:solidFill>
                  <a:srgbClr val="595959"/>
                </a:solidFill>
                <a:latin typeface="Arial"/>
                <a:ea typeface="ＭＳ Ｐゴシック" panose="020B0600070205080204" pitchFamily="34" charset="-128"/>
                <a:cs typeface="Arial" panose="020B0604020202020204" pitchFamily="34" charset="0"/>
              </a:rPr>
              <a:t>(a)	Specific individuals and/or households who meet eligibility criteria;</a:t>
            </a:r>
          </a:p>
          <a:p>
            <a:pPr marL="542925" indent="-542925" defTabSz="914400" fontAlgn="base">
              <a:spcBef>
                <a:spcPts val="775"/>
              </a:spcBef>
              <a:spcAft>
                <a:spcPct val="0"/>
              </a:spcAft>
            </a:pPr>
            <a:r>
              <a:rPr lang="en-GB" sz="2000" kern="0" dirty="0">
                <a:solidFill>
                  <a:srgbClr val="595959"/>
                </a:solidFill>
                <a:latin typeface="Arial"/>
                <a:ea typeface="ＭＳ Ｐゴシック" panose="020B0600070205080204" pitchFamily="34" charset="-128"/>
                <a:cs typeface="Arial" panose="020B0604020202020204" pitchFamily="34" charset="0"/>
              </a:rPr>
              <a:t>(b)	Mitigate the effect of social risks; and</a:t>
            </a:r>
          </a:p>
          <a:p>
            <a:pPr marL="542925" indent="-542925" defTabSz="914400" fontAlgn="base">
              <a:spcBef>
                <a:spcPts val="775"/>
              </a:spcBef>
              <a:spcAft>
                <a:spcPct val="0"/>
              </a:spcAft>
              <a:buAutoNum type="alphaLcParenBoth" startAt="3"/>
            </a:pPr>
            <a:r>
              <a:rPr lang="en-GB" sz="2000" kern="0" dirty="0">
                <a:solidFill>
                  <a:srgbClr val="595959"/>
                </a:solidFill>
                <a:latin typeface="Arial"/>
                <a:ea typeface="ＭＳ Ｐゴシック" panose="020B0600070205080204" pitchFamily="34" charset="-128"/>
                <a:cs typeface="Arial" panose="020B0604020202020204" pitchFamily="34" charset="0"/>
              </a:rPr>
              <a:t>Address the needs of society as a whole.</a:t>
            </a:r>
          </a:p>
          <a:p>
            <a:pPr defTabSz="914400" fontAlgn="base">
              <a:spcBef>
                <a:spcPts val="775"/>
              </a:spcBef>
              <a:spcAft>
                <a:spcPct val="0"/>
              </a:spcAft>
            </a:pPr>
            <a:endParaRPr lang="en-GB" sz="2000" kern="0" dirty="0">
              <a:solidFill>
                <a:srgbClr val="595959"/>
              </a:solidFill>
              <a:latin typeface="Arial"/>
              <a:ea typeface="ＭＳ Ｐゴシック" panose="020B0600070205080204" pitchFamily="34" charset="-128"/>
              <a:cs typeface="Arial" panose="020B0604020202020204" pitchFamily="34" charset="0"/>
            </a:endParaRPr>
          </a:p>
          <a:p>
            <a:pPr defTabSz="914400" fontAlgn="base">
              <a:spcBef>
                <a:spcPts val="775"/>
              </a:spcBef>
              <a:spcAft>
                <a:spcPct val="0"/>
              </a:spcAft>
            </a:pPr>
            <a:r>
              <a:rPr lang="en-GB" sz="2000" b="1" kern="0" dirty="0">
                <a:solidFill>
                  <a:srgbClr val="595959"/>
                </a:solidFill>
                <a:latin typeface="Arial"/>
                <a:ea typeface="ＭＳ Ｐゴシック" panose="020B0600070205080204" pitchFamily="34" charset="-128"/>
                <a:cs typeface="Arial" panose="020B0604020202020204" pitchFamily="34" charset="0"/>
              </a:rPr>
              <a:t>Social risks </a:t>
            </a:r>
            <a:r>
              <a:rPr lang="en-GB" sz="2000" kern="0" dirty="0">
                <a:solidFill>
                  <a:srgbClr val="595959"/>
                </a:solidFill>
                <a:latin typeface="Arial"/>
                <a:ea typeface="ＭＳ Ｐゴシック" panose="020B0600070205080204" pitchFamily="34" charset="-128"/>
                <a:cs typeface="Arial" panose="020B0604020202020204" pitchFamily="34" charset="0"/>
              </a:rPr>
              <a:t>are events or circumstances that:</a:t>
            </a:r>
          </a:p>
          <a:p>
            <a:pPr marL="542925" indent="-542925" defTabSz="914400" fontAlgn="base">
              <a:spcBef>
                <a:spcPts val="775"/>
              </a:spcBef>
              <a:spcAft>
                <a:spcPct val="0"/>
              </a:spcAft>
            </a:pPr>
            <a:r>
              <a:rPr lang="en-GB" sz="2000" kern="0" dirty="0">
                <a:solidFill>
                  <a:srgbClr val="595959"/>
                </a:solidFill>
                <a:latin typeface="Arial"/>
                <a:ea typeface="ＭＳ Ｐゴシック" panose="020B0600070205080204" pitchFamily="34" charset="-128"/>
                <a:cs typeface="Arial" panose="020B0604020202020204" pitchFamily="34" charset="0"/>
              </a:rPr>
              <a:t>(a)	Relate to the characteristics of individuals and/or households – for example, age, health, poverty and employment status; and</a:t>
            </a:r>
          </a:p>
          <a:p>
            <a:pPr marL="542925" indent="-542925" defTabSz="914400" fontAlgn="base">
              <a:spcBef>
                <a:spcPts val="775"/>
              </a:spcBef>
              <a:spcAft>
                <a:spcPct val="0"/>
              </a:spcAft>
            </a:pPr>
            <a:r>
              <a:rPr lang="en-GB" sz="2000" kern="0" dirty="0">
                <a:solidFill>
                  <a:srgbClr val="595959"/>
                </a:solidFill>
                <a:latin typeface="Arial"/>
                <a:ea typeface="ＭＳ Ｐゴシック" panose="020B0600070205080204" pitchFamily="34" charset="-128"/>
                <a:cs typeface="Arial" panose="020B0604020202020204" pitchFamily="34" charset="0"/>
              </a:rPr>
              <a:t>(b)	May adversely affect the welfare of individuals and/or households, either by imposing additional demands on their resources or by reducing their income.</a:t>
            </a:r>
          </a:p>
          <a:p>
            <a:pPr defTabSz="914400" fontAlgn="base">
              <a:spcBef>
                <a:spcPts val="775"/>
              </a:spcBef>
              <a:spcAft>
                <a:spcPct val="0"/>
              </a:spcAft>
            </a:pPr>
            <a:endParaRPr lang="en-GB" sz="2000" kern="0" dirty="0">
              <a:solidFill>
                <a:srgbClr val="595959"/>
              </a:solidFill>
              <a:latin typeface="Arial"/>
              <a:ea typeface="ＭＳ Ｐゴシック" panose="020B0600070205080204" pitchFamily="34" charset="-128"/>
              <a:cs typeface="Arial" panose="020B0604020202020204" pitchFamily="34" charset="0"/>
            </a:endParaRPr>
          </a:p>
          <a:p>
            <a:pPr marL="542925" indent="-542925" defTabSz="914400" fontAlgn="base">
              <a:spcBef>
                <a:spcPts val="775"/>
              </a:spcBef>
              <a:spcAft>
                <a:spcPct val="0"/>
              </a:spcAft>
              <a:buAutoNum type="alphaLcParenBoth" startAt="3"/>
            </a:pPr>
            <a:endParaRPr lang="en-GB" sz="2000" b="1" dirty="0">
              <a:solidFill>
                <a:schemeClr val="bg1">
                  <a:lumMod val="50000"/>
                </a:schemeClr>
              </a:solidFill>
              <a:latin typeface="Arial" panose="020B0604020202020204" pitchFamily="34" charset="0"/>
              <a:cs typeface="Arial" panose="020B0604020202020204" pitchFamily="34" charset="0"/>
            </a:endParaRPr>
          </a:p>
          <a:p>
            <a:pPr marL="542925" indent="-542925" defTabSz="914400" fontAlgn="base">
              <a:spcBef>
                <a:spcPts val="775"/>
              </a:spcBef>
              <a:spcAft>
                <a:spcPct val="0"/>
              </a:spcAft>
              <a:buAutoNum type="alphaLcParenBoth" startAt="3"/>
            </a:pPr>
            <a:endParaRPr lang="en-GB"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48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193899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Examples of Social Benefits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Unemployment Benefits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State Retirement Pensions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Disability Pensions</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42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355994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Social Benefits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sz="2000" kern="0" dirty="0">
                <a:solidFill>
                  <a:srgbClr val="595959"/>
                </a:solidFill>
                <a:latin typeface="Arial"/>
                <a:ea typeface="ＭＳ Ｐゴシック" panose="020B0600070205080204" pitchFamily="34" charset="-128"/>
                <a:cs typeface="Arial" panose="020B0604020202020204" pitchFamily="34" charset="0"/>
              </a:rPr>
              <a:t>General Approach</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595959"/>
                </a:solidFill>
                <a:latin typeface="Arial"/>
                <a:ea typeface="ＭＳ Ｐゴシック" panose="020B0600070205080204" pitchFamily="34" charset="-128"/>
                <a:cs typeface="Arial" panose="020B0604020202020204" pitchFamily="34" charset="0"/>
              </a:rPr>
              <a:t>Used for all social benefits unless the government elects to use the insurance approach</a:t>
            </a:r>
          </a:p>
          <a:p>
            <a:pPr marL="342900" indent="-342900" defTabSz="914400" fontAlgn="base">
              <a:spcBef>
                <a:spcPts val="775"/>
              </a:spcBef>
              <a:spcAft>
                <a:spcPct val="0"/>
              </a:spcAft>
              <a:buFontTx/>
              <a:buChar char="•"/>
            </a:pPr>
            <a:endParaRPr 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Insurance Approach</a:t>
            </a:r>
          </a:p>
          <a:p>
            <a:pPr marL="628650" lvl="1" indent="-280988" defTabSz="914400" fontAlgn="base">
              <a:spcBef>
                <a:spcPts val="775"/>
              </a:spcBef>
              <a:spcAft>
                <a:spcPct val="0"/>
              </a:spcAft>
              <a:buFont typeface="Arial" panose="020B0604020202020204" pitchFamily="34" charset="0"/>
              <a:buChar char="•"/>
            </a:pPr>
            <a:r>
              <a:rPr lang="en-US" kern="0" dirty="0">
                <a:solidFill>
                  <a:srgbClr val="595959"/>
                </a:solidFill>
                <a:latin typeface="Arial"/>
                <a:ea typeface="ＭＳ Ｐゴシック" panose="020B0600070205080204" pitchFamily="34" charset="-128"/>
                <a:cs typeface="Arial" panose="020B0604020202020204" pitchFamily="34" charset="0"/>
              </a:rPr>
              <a:t>Used only where specified criteria are met and the government elects to use the insurance approach</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81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445250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General Approach: Recognition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Recognize a liability for a social benefit scheme when:</a:t>
            </a:r>
          </a:p>
          <a:p>
            <a:pPr marL="628650" lvl="1" indent="-280988" defTabSz="914400" fontAlgn="base">
              <a:spcBef>
                <a:spcPts val="775"/>
              </a:spcBef>
              <a:spcAft>
                <a:spcPct val="0"/>
              </a:spcAft>
              <a:buFont typeface="Arial" panose="020B0604020202020204" pitchFamily="34" charset="0"/>
              <a:buChar char="•"/>
            </a:pPr>
            <a:r>
              <a:rPr lang="en-GB" altLang="en-US" kern="0" dirty="0">
                <a:solidFill>
                  <a:srgbClr val="595959"/>
                </a:solidFill>
                <a:latin typeface="Arial"/>
                <a:ea typeface="ＭＳ Ｐゴシック" panose="020B0600070205080204" pitchFamily="34" charset="-128"/>
                <a:cs typeface="Arial" panose="020B0604020202020204" pitchFamily="34" charset="0"/>
              </a:rPr>
              <a:t>The entity has a present obligation for an outflow of resources that results from a past event; and</a:t>
            </a:r>
          </a:p>
          <a:p>
            <a:pPr marL="628650" lvl="1" indent="-280988" defTabSz="914400" fontAlgn="base">
              <a:spcBef>
                <a:spcPts val="775"/>
              </a:spcBef>
              <a:spcAft>
                <a:spcPct val="0"/>
              </a:spcAft>
              <a:buFont typeface="Arial" panose="020B0604020202020204" pitchFamily="34" charset="0"/>
              <a:buChar char="•"/>
            </a:pPr>
            <a:r>
              <a:rPr lang="en-GB" altLang="en-US" kern="0" dirty="0">
                <a:solidFill>
                  <a:srgbClr val="595959"/>
                </a:solidFill>
                <a:latin typeface="Arial"/>
                <a:ea typeface="ＭＳ Ｐゴシック" panose="020B0600070205080204" pitchFamily="34" charset="-128"/>
                <a:cs typeface="Arial" panose="020B0604020202020204" pitchFamily="34" charset="0"/>
              </a:rPr>
              <a:t>The present obligation can be measured in a way that achieves the qualitative characteristics and takes account of constraints on information in general purpose financial reports</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The past event is the satisfaction by the beneficiary of all eligibility criteria for the next benefit</a:t>
            </a:r>
          </a:p>
          <a:p>
            <a:pPr marL="342900" indent="-342900" defTabSz="914400" fontAlgn="base">
              <a:spcBef>
                <a:spcPts val="775"/>
              </a:spcBef>
              <a:spcAft>
                <a:spcPct val="0"/>
              </a:spcAft>
              <a:buFontTx/>
              <a:buChar char="•"/>
            </a:pPr>
            <a:r>
              <a:rPr lang="en-GB" altLang="en-US" sz="2000" kern="0" dirty="0">
                <a:solidFill>
                  <a:srgbClr val="595959"/>
                </a:solidFill>
                <a:latin typeface="Arial"/>
                <a:ea typeface="ＭＳ Ｐゴシック" panose="020B0600070205080204" pitchFamily="34" charset="-128"/>
                <a:cs typeface="Arial" panose="020B0604020202020204" pitchFamily="34" charset="0"/>
              </a:rPr>
              <a:t>The satisfaction of eligibility criteria for each social benefit payment is a separate past event</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71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337528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Examples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Reaching retirement age (in the case of a retirement pension)</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The death of a partner (in the case of a survivor benefit)</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Becoming unemployed (in the case of an unemployment benefit without a waiting period)</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Being unemployed for a specified period (in the case of an unemployment benefit with a waiting period)</a:t>
            </a:r>
          </a:p>
          <a:p>
            <a:pPr marL="342900"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74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Social Benefits</a:t>
            </a:r>
          </a:p>
        </p:txBody>
      </p:sp>
      <p:sp>
        <p:nvSpPr>
          <p:cNvPr id="7" name="TextBox 6"/>
          <p:cNvSpPr txBox="1"/>
          <p:nvPr/>
        </p:nvSpPr>
        <p:spPr>
          <a:xfrm>
            <a:off x="495300" y="881956"/>
            <a:ext cx="8089900" cy="409342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General Approach: Measurement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Expenses measured at amount equivalent to liability</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Liability measured at the best estimate of the costs that the entity will incur in fulfilling the present obligations</a:t>
            </a:r>
          </a:p>
          <a:p>
            <a:pPr marL="623888" lvl="1" indent="-266700" defTabSz="914400" fontAlgn="base">
              <a:spcBef>
                <a:spcPts val="775"/>
              </a:spcBef>
              <a:spcAft>
                <a:spcPct val="0"/>
              </a:spcAft>
              <a:buFontTx/>
              <a:buChar char="•"/>
            </a:pPr>
            <a:r>
              <a:rPr lang="en-GB" kern="0" dirty="0">
                <a:solidFill>
                  <a:srgbClr val="595959"/>
                </a:solidFill>
                <a:latin typeface="Arial"/>
                <a:ea typeface="ＭＳ Ｐゴシック" panose="020B0600070205080204" pitchFamily="34" charset="-128"/>
                <a:cs typeface="Arial" panose="020B0604020202020204" pitchFamily="34" charset="0"/>
              </a:rPr>
              <a:t>IPSAS 46, </a:t>
            </a:r>
            <a:r>
              <a:rPr lang="en-GB" i="1" kern="0" dirty="0">
                <a:solidFill>
                  <a:srgbClr val="595959"/>
                </a:solidFill>
                <a:latin typeface="Arial"/>
                <a:ea typeface="ＭＳ Ｐゴシック" panose="020B0600070205080204" pitchFamily="34" charset="-128"/>
                <a:cs typeface="Arial" panose="020B0604020202020204" pitchFamily="34" charset="0"/>
              </a:rPr>
              <a:t>Measurement</a:t>
            </a:r>
            <a:r>
              <a:rPr lang="en-GB" kern="0" dirty="0">
                <a:solidFill>
                  <a:srgbClr val="595959"/>
                </a:solidFill>
                <a:latin typeface="Arial"/>
                <a:ea typeface="ＭＳ Ｐゴシック" panose="020B0600070205080204" pitchFamily="34" charset="-128"/>
                <a:cs typeface="Arial" panose="020B0604020202020204" pitchFamily="34" charset="0"/>
              </a:rPr>
              <a:t>, provides guidance on measuring liabilities at cost of </a:t>
            </a:r>
            <a:r>
              <a:rPr lang="en-GB" kern="0" dirty="0" err="1">
                <a:solidFill>
                  <a:srgbClr val="595959"/>
                </a:solidFill>
                <a:latin typeface="Arial"/>
                <a:ea typeface="ＭＳ Ｐゴシック" panose="020B0600070205080204" pitchFamily="34" charset="-128"/>
                <a:cs typeface="Arial" panose="020B0604020202020204" pitchFamily="34" charset="0"/>
              </a:rPr>
              <a:t>fulfillment</a:t>
            </a:r>
            <a:endParaRPr lang="en-GB"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Liability is for next payment only</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Discounting not required for most social benefits</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Liability reduced as payments are made – differences recognized in surplus or deficit</a:t>
            </a:r>
            <a:endParaRPr lang="en-US" sz="2000" kern="0" dirty="0">
              <a:solidFill>
                <a:srgbClr val="595959"/>
              </a:solidFill>
              <a:latin typeface="Aria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930533"/>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ECBC3B-C7C8-42C0-ABB4-B86235F4B71B}">
  <ds:schemaRefs>
    <ds:schemaRef ds:uri="http://purl.org/dc/dcmitype/"/>
    <ds:schemaRef ds:uri="http://purl.org/dc/terms/"/>
    <ds:schemaRef ds:uri="f3fb5b01-bf45-4b65-8774-ae7fcc377625"/>
    <ds:schemaRef ds:uri="http://schemas.openxmlformats.org/package/2006/metadata/core-propertie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d3ac02cf-6679-4554-901c-1b28d4a0203e"/>
    <ds:schemaRef ds:uri="a5f5a3eb-0a2d-4d6a-9165-21ef9946a014"/>
  </ds:schemaRefs>
</ds:datastoreItem>
</file>

<file path=customXml/itemProps2.xml><?xml version="1.0" encoding="utf-8"?>
<ds:datastoreItem xmlns:ds="http://schemas.openxmlformats.org/officeDocument/2006/customXml" ds:itemID="{803E487C-B712-426F-BE66-1B24C6F56610}"/>
</file>

<file path=customXml/itemProps3.xml><?xml version="1.0" encoding="utf-8"?>
<ds:datastoreItem xmlns:ds="http://schemas.openxmlformats.org/officeDocument/2006/customXml" ds:itemID="{389FFEDB-FBA1-4E10-90FE-A78AB3473F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3109</TotalTime>
  <Words>1687</Words>
  <Application>Microsoft Office PowerPoint</Application>
  <PresentationFormat>On-screen Show (4:3)</PresentationFormat>
  <Paragraphs>164</Paragraphs>
  <Slides>17</Slides>
  <Notes>15</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67</cp:revision>
  <dcterms:created xsi:type="dcterms:W3CDTF">2014-09-10T19:10:10Z</dcterms:created>
  <dcterms:modified xsi:type="dcterms:W3CDTF">2024-02-22T19:38:49Z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ies>
</file>