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7" r:id="rId6"/>
    <p:sldId id="259" r:id="rId7"/>
    <p:sldId id="257"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9B95D-AF8B-4642-AE47-981469FECA8F}" v="1" dt="2024-02-22T19:41:55.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700" autoAdjust="0"/>
  </p:normalViewPr>
  <p:slideViewPr>
    <p:cSldViewPr snapToGrid="0" snapToObjects="1">
      <p:cViewPr varScale="1">
        <p:scale>
          <a:sx n="68" d="100"/>
          <a:sy n="68" d="100"/>
        </p:scale>
        <p:origin x="144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F08D-E71B-4420-AF4B-D45DA8EFC1F5}"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A669B-7829-4EB3-A928-8C451B60D10F}" type="slidenum">
              <a:rPr lang="en-GB" smtClean="0"/>
              <a:t>‹#›</a:t>
            </a:fld>
            <a:endParaRPr lang="en-GB"/>
          </a:p>
        </p:txBody>
      </p:sp>
    </p:spTree>
    <p:extLst>
      <p:ext uri="{BB962C8B-B14F-4D97-AF65-F5344CB8AC3E}">
        <p14:creationId xmlns:p14="http://schemas.microsoft.com/office/powerpoint/2010/main" val="367966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financial instruments IPSAS are based on IFRS; if participants are familiar with IFRS, consider highlighting this issue.</a:t>
            </a:r>
          </a:p>
          <a:p>
            <a:endParaRPr lang="en-GB" dirty="0"/>
          </a:p>
          <a:p>
            <a:r>
              <a:rPr lang="en-GB" dirty="0"/>
              <a:t>IPSAS 28 is based on IAS 32</a:t>
            </a:r>
          </a:p>
          <a:p>
            <a:r>
              <a:rPr lang="en-GB" dirty="0"/>
              <a:t>IPSAS 30 is based on IFRS 7</a:t>
            </a:r>
          </a:p>
          <a:p>
            <a:r>
              <a:rPr lang="en-GB" dirty="0"/>
              <a:t>IPSAS 41 is based on IFRS 9</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1</a:t>
            </a:fld>
            <a:endParaRPr lang="en-GB"/>
          </a:p>
        </p:txBody>
      </p:sp>
    </p:spTree>
    <p:extLst>
      <p:ext uri="{BB962C8B-B14F-4D97-AF65-F5344CB8AC3E}">
        <p14:creationId xmlns:p14="http://schemas.microsoft.com/office/powerpoint/2010/main" val="28144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Requirements for the classification, recognition and measurement of financial assets and liabilities are included in the later Financial Instruments modules.</a:t>
            </a:r>
          </a:p>
          <a:p>
            <a:endParaRPr lang="en-GB" dirty="0"/>
          </a:p>
          <a:p>
            <a:r>
              <a:rPr lang="en-GB" dirty="0"/>
              <a:t>Most transactions are dealt with in the Core </a:t>
            </a:r>
            <a:r>
              <a:rPr lang="en-GB"/>
              <a:t>Concepts section</a:t>
            </a:r>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10</a:t>
            </a:fld>
            <a:endParaRPr lang="en-GB"/>
          </a:p>
        </p:txBody>
      </p:sp>
    </p:spTree>
    <p:extLst>
      <p:ext uri="{BB962C8B-B14F-4D97-AF65-F5344CB8AC3E}">
        <p14:creationId xmlns:p14="http://schemas.microsoft.com/office/powerpoint/2010/main" val="404801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BA669B-7829-4EB3-A928-8C451B60D10F}" type="slidenum">
              <a:rPr lang="en-GB" smtClean="0"/>
              <a:t>2</a:t>
            </a:fld>
            <a:endParaRPr lang="en-GB"/>
          </a:p>
        </p:txBody>
      </p:sp>
    </p:spTree>
    <p:extLst>
      <p:ext uri="{BB962C8B-B14F-4D97-AF65-F5344CB8AC3E}">
        <p14:creationId xmlns:p14="http://schemas.microsoft.com/office/powerpoint/2010/main" val="4520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financial asset is any asset that is:</a:t>
            </a:r>
          </a:p>
          <a:p>
            <a:pPr marL="228600" indent="-228600">
              <a:buAutoNum type="alphaLcParenBoth"/>
            </a:pPr>
            <a:r>
              <a:rPr lang="en-GB" dirty="0"/>
              <a:t>Cash;</a:t>
            </a:r>
          </a:p>
          <a:p>
            <a:pPr marL="228600" indent="-228600">
              <a:buAutoNum type="alphaLcParenBoth" startAt="2"/>
            </a:pPr>
            <a:r>
              <a:rPr lang="en-GB" dirty="0"/>
              <a:t>An equity instrument of another entity;</a:t>
            </a:r>
          </a:p>
          <a:p>
            <a:pPr marL="228600" indent="-228600">
              <a:buAutoNum type="alphaLcParenBoth" startAt="3"/>
            </a:pPr>
            <a:r>
              <a:rPr lang="en-GB" dirty="0"/>
              <a:t>A contractual right:</a:t>
            </a:r>
          </a:p>
          <a:p>
            <a:pPr marL="539750" indent="-273050"/>
            <a:r>
              <a:rPr lang="en-GB" dirty="0"/>
              <a:t>(</a:t>
            </a:r>
            <a:r>
              <a:rPr lang="en-GB" dirty="0" err="1"/>
              <a:t>i</a:t>
            </a:r>
            <a:r>
              <a:rPr lang="en-GB" dirty="0"/>
              <a:t>)	To receive cash or another financial asset from another entity; or</a:t>
            </a:r>
          </a:p>
          <a:p>
            <a:pPr marL="539750" indent="-273050"/>
            <a:r>
              <a:rPr lang="en-GB" dirty="0"/>
              <a:t>(ii)	To exchange financial assets or financial liabilities with another entity under conditions that are potentially </a:t>
            </a:r>
            <a:r>
              <a:rPr lang="en-GB" dirty="0" err="1"/>
              <a:t>favorable</a:t>
            </a:r>
            <a:r>
              <a:rPr lang="en-GB" dirty="0"/>
              <a:t> to the entity.</a:t>
            </a:r>
          </a:p>
          <a:p>
            <a:pPr marL="228600" indent="-228600">
              <a:buAutoNum type="alphaLcParenBoth" startAt="4"/>
            </a:pPr>
            <a:r>
              <a:rPr lang="en-GB" dirty="0"/>
              <a:t>A contract that will or may be settled in the entity’s own equity instruments.</a:t>
            </a:r>
          </a:p>
          <a:p>
            <a:pPr marL="228600" indent="-228600">
              <a:buAutoNum type="alphaLcParenBoth" startAt="4"/>
            </a:pPr>
            <a:endParaRPr lang="en-GB" dirty="0"/>
          </a:p>
          <a:p>
            <a:pPr marL="266700" indent="-266700"/>
            <a:r>
              <a:rPr lang="en-US" sz="1200" kern="1200" dirty="0">
                <a:solidFill>
                  <a:schemeClr val="tx1"/>
                </a:solidFill>
                <a:effectLst/>
                <a:latin typeface="+mn-lt"/>
                <a:ea typeface="+mn-ea"/>
                <a:cs typeface="+mn-cs"/>
              </a:rPr>
              <a:t>A financial liability is any liability that is:</a:t>
            </a:r>
            <a:endParaRPr lang="en-GB" sz="1200" kern="1200" dirty="0">
              <a:solidFill>
                <a:schemeClr val="tx1"/>
              </a:solidFill>
              <a:effectLst/>
              <a:latin typeface="+mn-lt"/>
              <a:ea typeface="+mn-ea"/>
              <a:cs typeface="+mn-cs"/>
            </a:endParaRPr>
          </a:p>
          <a:p>
            <a:pPr marL="539750" lvl="0" indent="-273050"/>
            <a:r>
              <a:rPr lang="en-US" dirty="0"/>
              <a:t>(</a:t>
            </a:r>
            <a:r>
              <a:rPr lang="en-US" dirty="0" err="1"/>
              <a:t>i</a:t>
            </a:r>
            <a:r>
              <a:rPr lang="en-US" dirty="0"/>
              <a:t>)	A contractual obligation:</a:t>
            </a:r>
            <a:endParaRPr lang="en-GB" dirty="0"/>
          </a:p>
          <a:p>
            <a:pPr marL="539750" lvl="1" indent="-273050"/>
            <a:r>
              <a:rPr lang="en-US" dirty="0"/>
              <a:t>(ii)	To deliver cash or another financial asset to another entity; or</a:t>
            </a:r>
            <a:endParaRPr lang="en-GB" dirty="0"/>
          </a:p>
          <a:p>
            <a:pPr marL="552450" lvl="1" indent="-285750">
              <a:buAutoNum type="romanLcParenBoth" startAt="3"/>
            </a:pPr>
            <a:r>
              <a:rPr lang="en-US" dirty="0"/>
              <a:t>To exchange financial assets or financial liabilities with another entity under conditions that are potentially unfavorable to the entity.</a:t>
            </a:r>
            <a:endParaRPr lang="en-GB" dirty="0"/>
          </a:p>
          <a:p>
            <a:pPr marL="0" lvl="1"/>
            <a:r>
              <a:rPr lang="en-US" dirty="0"/>
              <a:t>A contract that will or may be settled in the entity’s own equity instruments.</a:t>
            </a:r>
            <a:endParaRPr lang="en-GB" dirty="0"/>
          </a:p>
          <a:p>
            <a:br>
              <a:rPr lang="en-US"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IPSAS 28 provides further details about </a:t>
            </a:r>
            <a:r>
              <a:rPr lang="en-US" dirty="0"/>
              <a:t>contracts that will or may be settled in the entity’s own equity instruments; these are outside the scope of this material</a:t>
            </a:r>
            <a:endParaRPr lang="en-GB" dirty="0"/>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3</a:t>
            </a:fld>
            <a:endParaRPr lang="en-GB"/>
          </a:p>
        </p:txBody>
      </p:sp>
    </p:spTree>
    <p:extLst>
      <p:ext uri="{BB962C8B-B14F-4D97-AF65-F5344CB8AC3E}">
        <p14:creationId xmlns:p14="http://schemas.microsoft.com/office/powerpoint/2010/main" val="155000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which financial assets are held by the participants’ organizations.</a:t>
            </a:r>
          </a:p>
          <a:p>
            <a:endParaRPr lang="en-GB" dirty="0"/>
          </a:p>
          <a:p>
            <a:r>
              <a:rPr lang="en-GB" dirty="0"/>
              <a:t>Some countries will have received loans from other governments or international organizations in response to the COVID-19 pandemic. Consider including a discussion as to whether such loans have been received in the discussion on financial assets held by participants’ organizations.</a:t>
            </a:r>
          </a:p>
          <a:p>
            <a:endParaRPr lang="en-GB" dirty="0"/>
          </a:p>
          <a:p>
            <a:r>
              <a:rPr lang="en-GB" dirty="0"/>
              <a:t>If delivering the training online, consider using chat or break-out rooms if the group is too large for an open discussion.</a:t>
            </a:r>
          </a:p>
        </p:txBody>
      </p:sp>
      <p:sp>
        <p:nvSpPr>
          <p:cNvPr id="4" name="Slide Number Placeholder 3"/>
          <p:cNvSpPr>
            <a:spLocks noGrp="1"/>
          </p:cNvSpPr>
          <p:nvPr>
            <p:ph type="sldNum" sz="quarter" idx="5"/>
          </p:nvPr>
        </p:nvSpPr>
        <p:spPr/>
        <p:txBody>
          <a:bodyPr/>
          <a:lstStyle/>
          <a:p>
            <a:fld id="{1FBA669B-7829-4EB3-A928-8C451B60D10F}" type="slidenum">
              <a:rPr lang="en-GB" smtClean="0"/>
              <a:t>4</a:t>
            </a:fld>
            <a:endParaRPr lang="en-GB"/>
          </a:p>
        </p:txBody>
      </p:sp>
    </p:spTree>
    <p:extLst>
      <p:ext uri="{BB962C8B-B14F-4D97-AF65-F5344CB8AC3E}">
        <p14:creationId xmlns:p14="http://schemas.microsoft.com/office/powerpoint/2010/main" val="388825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which financial liabilities apply to the participants’ organizations.</a:t>
            </a:r>
          </a:p>
          <a:p>
            <a:endParaRPr lang="en-GB" dirty="0"/>
          </a:p>
          <a:p>
            <a:r>
              <a:rPr lang="en-GB" dirty="0"/>
              <a:t>Some governments have offered loans (to individuals, to companies, to non-profit organizations or to other governments / levels of governments) in response to the COVID-19 pandemic. Consider including a discussion on whether such loans have been offered in the discussion on which financial liabilities are relevant to the participants’ organizations.</a:t>
            </a:r>
          </a:p>
          <a:p>
            <a:endParaRPr lang="en-GB" dirty="0"/>
          </a:p>
          <a:p>
            <a:r>
              <a:rPr lang="en-GB" dirty="0"/>
              <a:t>If delivering the training online, consider using chat or break-out rooms if the group is too large for an open discussion.</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5</a:t>
            </a:fld>
            <a:endParaRPr lang="en-GB"/>
          </a:p>
        </p:txBody>
      </p:sp>
    </p:spTree>
    <p:extLst>
      <p:ext uri="{BB962C8B-B14F-4D97-AF65-F5344CB8AC3E}">
        <p14:creationId xmlns:p14="http://schemas.microsoft.com/office/powerpoint/2010/main" val="425783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Financial Instruments module. See also the example on the next slide</a:t>
            </a:r>
          </a:p>
        </p:txBody>
      </p:sp>
      <p:sp>
        <p:nvSpPr>
          <p:cNvPr id="4" name="Slide Number Placeholder 3"/>
          <p:cNvSpPr>
            <a:spLocks noGrp="1"/>
          </p:cNvSpPr>
          <p:nvPr>
            <p:ph type="sldNum" sz="quarter" idx="5"/>
          </p:nvPr>
        </p:nvSpPr>
        <p:spPr/>
        <p:txBody>
          <a:bodyPr/>
          <a:lstStyle/>
          <a:p>
            <a:fld id="{1FBA669B-7829-4EB3-A928-8C451B60D10F}" type="slidenum">
              <a:rPr lang="en-GB" smtClean="0"/>
              <a:t>6</a:t>
            </a:fld>
            <a:endParaRPr lang="en-GB"/>
          </a:p>
        </p:txBody>
      </p:sp>
    </p:spTree>
    <p:extLst>
      <p:ext uri="{BB962C8B-B14F-4D97-AF65-F5344CB8AC3E}">
        <p14:creationId xmlns:p14="http://schemas.microsoft.com/office/powerpoint/2010/main" val="400112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Financial Instruments module:</a:t>
            </a:r>
          </a:p>
          <a:p>
            <a:endParaRPr lang="en-GB" dirty="0"/>
          </a:p>
          <a:p>
            <a:r>
              <a:rPr lang="en-GB" dirty="0"/>
              <a:t>The forward contract would not be a financial instrument.</a:t>
            </a:r>
          </a:p>
          <a:p>
            <a:endParaRPr lang="en-GB" dirty="0"/>
          </a:p>
          <a:p>
            <a:r>
              <a:rPr lang="en-GB" dirty="0"/>
              <a:t>The forward contract is entered into for the purpose of the delivery of diesel fuel, a non-financial item, in accordance with an entity’s expected purchase and usage requirements. The contract does not meet the definition of a financial instrument because it does not establish a present right or obligation of either party to receive, deliver or exchange a financial asset.</a:t>
            </a:r>
          </a:p>
          <a:p>
            <a:endParaRPr lang="en-GB" dirty="0"/>
          </a:p>
          <a:p>
            <a:r>
              <a:rPr lang="en-GB" dirty="0"/>
              <a:t>The strategy of the entity to buy and sell futures contracts on the commodity exchange may result in the contracts being financial instruments if the objective is to make a profit. However, the ability to buy or sell a commodity contract for cash, the ease with which it may be bought or sold and the possibility of negotiating a cash settlement of the obligation to receive or deliver the commodity does not necessarily mean the contract is a financial instrument.</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7</a:t>
            </a:fld>
            <a:endParaRPr lang="en-GB"/>
          </a:p>
        </p:txBody>
      </p:sp>
    </p:spTree>
    <p:extLst>
      <p:ext uri="{BB962C8B-B14F-4D97-AF65-F5344CB8AC3E}">
        <p14:creationId xmlns:p14="http://schemas.microsoft.com/office/powerpoint/2010/main" val="288376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Financial Instruments module:</a:t>
            </a:r>
          </a:p>
          <a:p>
            <a:endParaRPr lang="en-GB" dirty="0"/>
          </a:p>
          <a:p>
            <a:r>
              <a:rPr lang="en-GB" dirty="0"/>
              <a:t>The cross-currency swap agreements are financial instruments.</a:t>
            </a:r>
          </a:p>
          <a:p>
            <a:endParaRPr lang="en-GB" dirty="0"/>
          </a:p>
          <a:p>
            <a:r>
              <a:rPr lang="en-GB" dirty="0"/>
              <a:t>Even though the contractual obligations on the parties to the cross-currency swap agreements is contingent on the change in interest rates and foreign exchange rates, the parties have an unconditional contractual right to receive cash or another financial asset or an unconditional contractual obligation to deliver cash or another financial asset.</a:t>
            </a:r>
          </a:p>
          <a:p>
            <a:endParaRPr lang="en-GB" dirty="0"/>
          </a:p>
          <a:p>
            <a:r>
              <a:rPr lang="en-GB" dirty="0"/>
              <a:t>Consider highlighting that such arrangements may have been impacted by the COVID-19 pandemic, as exchanges rates and interest rates may both have been affected.</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8</a:t>
            </a:fld>
            <a:endParaRPr lang="en-GB"/>
          </a:p>
        </p:txBody>
      </p:sp>
    </p:spTree>
    <p:extLst>
      <p:ext uri="{BB962C8B-B14F-4D97-AF65-F5344CB8AC3E}">
        <p14:creationId xmlns:p14="http://schemas.microsoft.com/office/powerpoint/2010/main" val="386845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US" sz="1200" b="0" kern="1200" dirty="0" err="1">
                <a:solidFill>
                  <a:schemeClr val="tx1"/>
                </a:solidFill>
                <a:effectLst/>
                <a:latin typeface="+mn-lt"/>
                <a:ea typeface="+mn-ea"/>
                <a:cs typeface="+mn-cs"/>
              </a:rPr>
              <a:t>nswer</a:t>
            </a:r>
            <a:r>
              <a:rPr lang="en-US" sz="1200" b="0" kern="1200" dirty="0">
                <a:solidFill>
                  <a:schemeClr val="tx1"/>
                </a:solidFill>
                <a:effectLst/>
                <a:latin typeface="+mn-lt"/>
                <a:ea typeface="+mn-ea"/>
                <a:cs typeface="+mn-cs"/>
              </a:rPr>
              <a:t> from Financial Instruments module</a:t>
            </a:r>
            <a:r>
              <a:rPr lang="en-US" sz="1200" b="1" kern="1200" dirty="0">
                <a:solidFill>
                  <a:schemeClr val="tx1"/>
                </a:solidFill>
                <a:effectLst/>
                <a:latin typeface="+mn-lt"/>
                <a:ea typeface="+mn-ea"/>
                <a:cs typeface="+mn-cs"/>
              </a:rPr>
              <a:t>:</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Under IPSAS 43, Leases, the hospital recognizes a right-of-use asset and the lease obligation as a liability.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lease generally meets the definition of a financial instrument. However, it should be noted that IPSAS 43 deals with accounting for leases, and IPSAS 43 should be followed for accounting for lease transactions (see Module 2, Assets). Finance lease receivables (i.e., net investments in finance leases) and operating lease receivables recognized by a lessor are subject to the derecognition and impairment requirements of IPSAS 41. Lease liabilities recognized by a lessee are also subject to the derecognition requirements of IPSAS 41. In addition, derivatives that are embedded in leases are subject to the embedded derivatives requirements of IPSAS 41.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lessor’s perspective, an operating lease is not regarded as a financial instrument (except as regards individual payments currently due and payable) because the lessor commits to provide the use of an asset in future periods in exchange for consideration similar to a fee for a service.</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9</a:t>
            </a:fld>
            <a:endParaRPr lang="en-GB"/>
          </a:p>
        </p:txBody>
      </p:sp>
    </p:spTree>
    <p:extLst>
      <p:ext uri="{BB962C8B-B14F-4D97-AF65-F5344CB8AC3E}">
        <p14:creationId xmlns:p14="http://schemas.microsoft.com/office/powerpoint/2010/main" val="176532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Financial </a:t>
            </a:r>
            <a:r>
              <a:rPr lang="en-US" b="1" dirty="0">
                <a:latin typeface="Arial" panose="020B0604020202020204" pitchFamily="34" charset="0"/>
                <a:cs typeface="Arial" panose="020B0604020202020204" pitchFamily="34" charset="0"/>
              </a:rPr>
              <a:t>Instruments </a:t>
            </a:r>
            <a:r>
              <a:rPr lang="en-US" b="1" dirty="0"/>
              <a:t>– </a:t>
            </a:r>
          </a:p>
          <a:p>
            <a:pPr algn="l"/>
            <a:r>
              <a:rPr lang="en-US" b="1" dirty="0">
                <a:latin typeface="Arial" panose="020B0604020202020204" pitchFamily="34" charset="0"/>
                <a:cs typeface="Arial" panose="020B0604020202020204" pitchFamily="34" charset="0"/>
              </a:rPr>
              <a:t>Introduction</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a:p>
            <a:pPr algn="l"/>
            <a:endParaRPr lang="en-US" sz="1250" dirty="0"/>
          </a:p>
        </p:txBody>
      </p:sp>
      <p:sp>
        <p:nvSpPr>
          <p:cNvPr id="3" name="TextBox 2">
            <a:extLst>
              <a:ext uri="{FF2B5EF4-FFF2-40B4-BE49-F238E27FC236}">
                <a16:creationId xmlns:a16="http://schemas.microsoft.com/office/drawing/2014/main" id="{5C605CC0-8C2A-973D-EA24-E470BECE960E}"/>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0525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56949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12725" y="1295400"/>
            <a:ext cx="8686800" cy="1030111"/>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Arial" pitchFamily="34" charset="0"/>
                <a:ea typeface="+mn-ea"/>
                <a:cs typeface="Arial" pitchFamily="34" charset="0"/>
              </a:rPr>
              <a:t>Financial instrument</a:t>
            </a:r>
            <a:endParaRPr lang="en-US" sz="2000" i="1" kern="0" dirty="0">
              <a:solidFill>
                <a:prstClr val="white"/>
              </a:solidFill>
              <a:latin typeface="Arial" pitchFamily="34" charset="0"/>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Any contract that gives rise to both a financial asset of one entity and a financial liability or equity instrument of another</a:t>
            </a:r>
          </a:p>
        </p:txBody>
      </p:sp>
      <p:sp>
        <p:nvSpPr>
          <p:cNvPr id="5" name="Rectangle 4"/>
          <p:cNvSpPr/>
          <p:nvPr/>
        </p:nvSpPr>
        <p:spPr>
          <a:xfrm>
            <a:off x="212725" y="2427110"/>
            <a:ext cx="2688518" cy="272062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prstClr val="white"/>
                </a:solidFill>
                <a:effectLst/>
                <a:uLnTx/>
                <a:uFillTx/>
                <a:latin typeface="Arial" pitchFamily="34" charset="0"/>
                <a:ea typeface="+mn-ea"/>
                <a:cs typeface="Arial" pitchFamily="34" charset="0"/>
              </a:rPr>
              <a:t>Financial asset</a:t>
            </a:r>
            <a:br>
              <a:rPr kumimoji="0" lang="en-US" b="1" i="1"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kumimoji="0" lang="en-US" i="0" u="none" strike="noStrike" kern="0" cap="none" spc="0" normalizeH="0" baseline="0" noProof="0" dirty="0">
                <a:ln>
                  <a:noFill/>
                </a:ln>
                <a:solidFill>
                  <a:prstClr val="white"/>
                </a:solidFill>
                <a:effectLst/>
                <a:uLnTx/>
                <a:uFillTx/>
                <a:latin typeface="Arial" pitchFamily="34" charset="0"/>
                <a:ea typeface="+mn-ea"/>
                <a:cs typeface="Arial" pitchFamily="34" charset="0"/>
              </a:rPr>
              <a:t>C</a:t>
            </a: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ash, equity instrument, a contractual right to receive a financial asset or exchange a financial asset or liability with another  or a contract that may be settled in entity’s own equity instruments</a:t>
            </a:r>
          </a:p>
        </p:txBody>
      </p:sp>
      <p:sp>
        <p:nvSpPr>
          <p:cNvPr id="2" name="Rectangle 1"/>
          <p:cNvSpPr/>
          <p:nvPr/>
        </p:nvSpPr>
        <p:spPr>
          <a:xfrm>
            <a:off x="1883794" y="2772847"/>
            <a:ext cx="248786" cy="369332"/>
          </a:xfrm>
          <a:prstGeom prst="rect">
            <a:avLst/>
          </a:prstGeom>
        </p:spPr>
        <p:txBody>
          <a:bodyPr wrap="none">
            <a:spAutoFit/>
          </a:bodyPr>
          <a:lstStyle/>
          <a:p>
            <a:r>
              <a:rPr lang="en-US" kern="0" dirty="0">
                <a:solidFill>
                  <a:prstClr val="white"/>
                </a:solidFill>
                <a:latin typeface="Arial" pitchFamily="34" charset="0"/>
                <a:cs typeface="Arial" pitchFamily="34" charset="0"/>
              </a:rPr>
              <a:t> </a:t>
            </a:r>
            <a:endParaRPr lang="en-CA" dirty="0"/>
          </a:p>
        </p:txBody>
      </p:sp>
      <p:sp>
        <p:nvSpPr>
          <p:cNvPr id="8" name="Rectangle 7"/>
          <p:cNvSpPr/>
          <p:nvPr/>
        </p:nvSpPr>
        <p:spPr>
          <a:xfrm>
            <a:off x="5831170" y="2427110"/>
            <a:ext cx="3068355" cy="2749041"/>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prstClr val="white"/>
                </a:solidFill>
                <a:effectLst/>
                <a:uLnTx/>
                <a:uFillTx/>
                <a:latin typeface="Arial" pitchFamily="34" charset="0"/>
                <a:ea typeface="+mn-ea"/>
                <a:cs typeface="Arial" pitchFamily="34" charset="0"/>
              </a:rPr>
              <a:t>Financial liability</a:t>
            </a:r>
          </a:p>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A contractual obligation to deliver cash or other financial asset or exchange financial assets or financial liabilities with another, or a contract that may be settled in the entity’s own equity instruments</a:t>
            </a:r>
          </a:p>
        </p:txBody>
      </p:sp>
      <p:sp>
        <p:nvSpPr>
          <p:cNvPr id="3" name="Rectangle 2"/>
          <p:cNvSpPr/>
          <p:nvPr/>
        </p:nvSpPr>
        <p:spPr>
          <a:xfrm>
            <a:off x="3377311" y="2464748"/>
            <a:ext cx="1678177" cy="923330"/>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Contractual right of one entity</a:t>
            </a:r>
            <a:endParaRPr lang="en-CA" dirty="0">
              <a:solidFill>
                <a:prstClr val="black"/>
              </a:solidFill>
              <a:latin typeface="Arial" pitchFamily="34" charset="0"/>
              <a:cs typeface="Arial" pitchFamily="34" charset="0"/>
            </a:endParaRPr>
          </a:p>
        </p:txBody>
      </p:sp>
      <p:sp>
        <p:nvSpPr>
          <p:cNvPr id="9" name="Left-Right Arrow 8"/>
          <p:cNvSpPr/>
          <p:nvPr/>
        </p:nvSpPr>
        <p:spPr>
          <a:xfrm>
            <a:off x="3107496" y="3359660"/>
            <a:ext cx="2517421" cy="495300"/>
          </a:xfrm>
          <a:prstGeom prst="leftRightArrow">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3676926" y="4093781"/>
            <a:ext cx="1214709" cy="923330"/>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Another’s obligation to pay</a:t>
            </a:r>
            <a:endParaRPr lang="en-CA"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5428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CA" sz="2000" dirty="0">
                <a:solidFill>
                  <a:schemeClr val="accent6">
                    <a:lumMod val="10000"/>
                  </a:schemeClr>
                </a:solidFill>
                <a:latin typeface="Arial" panose="020B0604020202020204" pitchFamily="34" charset="0"/>
                <a:cs typeface="Arial" panose="020B0604020202020204" pitchFamily="34" charset="0"/>
              </a:rPr>
              <a:t>Examples of financial assets:</a:t>
            </a:r>
          </a:p>
          <a:p>
            <a:endParaRPr lang="en-CA"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Cash </a:t>
            </a: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Accounts receivable</a:t>
            </a: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Loans receivable</a:t>
            </a:r>
          </a:p>
          <a:p>
            <a:pPr marL="342900" indent="-342900">
              <a:buFont typeface="Arial" panose="020B0604020202020204" pitchFamily="34" charset="0"/>
              <a:buChar char="•"/>
            </a:pPr>
            <a:r>
              <a:rPr lang="en-CA" sz="2000" dirty="0">
                <a:solidFill>
                  <a:schemeClr val="accent6">
                    <a:lumMod val="10000"/>
                  </a:schemeClr>
                </a:solidFill>
                <a:latin typeface="Arial" panose="020B0604020202020204" pitchFamily="34" charset="0"/>
                <a:cs typeface="Arial" panose="020B0604020202020204" pitchFamily="34" charset="0"/>
              </a:rPr>
              <a:t>Investment securities (common shares, fixed income investments)</a:t>
            </a:r>
          </a:p>
          <a:p>
            <a:pPr marL="342900" indent="-342900">
              <a:buFont typeface="Arial" panose="020B0604020202020204" pitchFamily="34" charset="0"/>
              <a:buChar char="•"/>
            </a:pPr>
            <a:endParaRPr lang="en-CA"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CA" sz="2000" dirty="0">
              <a:solidFill>
                <a:schemeClr val="accent6">
                  <a:lumMod val="1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22467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Liabilities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US" sz="2000" kern="0" dirty="0">
                <a:solidFill>
                  <a:schemeClr val="accent6">
                    <a:lumMod val="10000"/>
                  </a:schemeClr>
                </a:solidFill>
                <a:latin typeface="Arial" pitchFamily="34" charset="0"/>
                <a:cs typeface="Arial" pitchFamily="34" charset="0"/>
              </a:rPr>
              <a:t>Examples of financial liabilities:</a:t>
            </a:r>
          </a:p>
          <a:p>
            <a:pPr lvl="0" defTabSz="914400" fontAlgn="base">
              <a:spcBef>
                <a:spcPct val="0"/>
              </a:spcBef>
              <a:spcAft>
                <a:spcPct val="0"/>
              </a:spcAft>
            </a:pPr>
            <a:endParaRPr lang="en-US" sz="2000" kern="0" dirty="0">
              <a:solidFill>
                <a:schemeClr val="accent6">
                  <a:lumMod val="10000"/>
                </a:schemeClr>
              </a:solidFill>
              <a:latin typeface="Arial" pitchFamily="34" charset="0"/>
              <a:cs typeface="Arial" pitchFamily="34" charset="0"/>
            </a:endParaRPr>
          </a:p>
          <a:p>
            <a:pPr marL="285750" lvl="0" indent="-285750" defTabSz="914400" fontAlgn="base">
              <a:spcBef>
                <a:spcPct val="0"/>
              </a:spcBef>
              <a:spcAft>
                <a:spcPct val="0"/>
              </a:spcAft>
              <a:buFont typeface="Arial" panose="020B0604020202020204" pitchFamily="34" charset="0"/>
              <a:buChar char="•"/>
            </a:pPr>
            <a:r>
              <a:rPr lang="en-US" sz="2000" kern="0" dirty="0">
                <a:solidFill>
                  <a:schemeClr val="accent6">
                    <a:lumMod val="10000"/>
                  </a:schemeClr>
                </a:solidFill>
                <a:latin typeface="Arial" pitchFamily="34" charset="0"/>
                <a:cs typeface="Arial" pitchFamily="34" charset="0"/>
              </a:rPr>
              <a:t>Accounts payable</a:t>
            </a:r>
          </a:p>
          <a:p>
            <a:pPr marL="285750" lvl="0" indent="-285750" defTabSz="914400" fontAlgn="base">
              <a:spcBef>
                <a:spcPct val="0"/>
              </a:spcBef>
              <a:spcAft>
                <a:spcPct val="0"/>
              </a:spcAft>
              <a:buFont typeface="Arial" panose="020B0604020202020204" pitchFamily="34" charset="0"/>
              <a:buChar char="•"/>
            </a:pPr>
            <a:r>
              <a:rPr lang="en-US" sz="2000" kern="0" dirty="0">
                <a:solidFill>
                  <a:schemeClr val="accent6">
                    <a:lumMod val="10000"/>
                  </a:schemeClr>
                </a:solidFill>
                <a:latin typeface="Arial" pitchFamily="34" charset="0"/>
                <a:cs typeface="Arial" pitchFamily="34" charset="0"/>
              </a:rPr>
              <a:t>Loans and notes payable</a:t>
            </a:r>
          </a:p>
          <a:p>
            <a:pPr marL="285750" lvl="0" indent="-285750" defTabSz="914400" fontAlgn="base">
              <a:spcBef>
                <a:spcPct val="0"/>
              </a:spcBef>
              <a:spcAft>
                <a:spcPct val="0"/>
              </a:spcAft>
              <a:buFont typeface="Arial" panose="020B0604020202020204" pitchFamily="34" charset="0"/>
              <a:buChar char="•"/>
            </a:pPr>
            <a:r>
              <a:rPr lang="en-US" sz="2000" kern="0" dirty="0">
                <a:solidFill>
                  <a:schemeClr val="accent6">
                    <a:lumMod val="10000"/>
                  </a:schemeClr>
                </a:solidFill>
                <a:latin typeface="Arial" pitchFamily="34" charset="0"/>
                <a:cs typeface="Arial" pitchFamily="34" charset="0"/>
              </a:rPr>
              <a:t>Bonds</a:t>
            </a:r>
          </a:p>
        </p:txBody>
      </p:sp>
    </p:spTree>
    <p:extLst>
      <p:ext uri="{BB962C8B-B14F-4D97-AF65-F5344CB8AC3E}">
        <p14:creationId xmlns:p14="http://schemas.microsoft.com/office/powerpoint/2010/main" val="96337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352917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Contracts to Buy or Sell Non-Financial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Contracts for buying or selling non-financial items are not financial instruments unless </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contract permits it to be settled net in cash;</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entity has a practice of settling similar contracts net in cash; </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entity has a practice of taking delivery and selling the nonfinancial item for a profit; or</a:t>
            </a:r>
          </a:p>
          <a:p>
            <a:pPr marL="694944" lvl="1" indent="-347472" defTabSz="914400" fontAlgn="base">
              <a:spcBef>
                <a:spcPts val="776"/>
              </a:spcBef>
              <a:spcAft>
                <a:spcPct val="0"/>
              </a:spcAft>
              <a:buClr>
                <a:srgbClr val="000000"/>
              </a:buClr>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The non-financial item is readily convertible to cash</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63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Contract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1800"/>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public sector entity that operates a public transit system in a region has entered into a forward contract for the delivery of 50% of its diesel fuel requirements to run its fleet of buses for the next six months to protect itself against projected rising prices. </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Is the forward contract a financial instrument? Explain</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Would your answer be different if the entity bought and sold future contracts traded on a commodity exchange?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0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414472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Currency Swap</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government has issued debt at fixed and variable interest rates and in domestic and foreign currencies. It has entered into cross-currency swap agreements to manage interest and currency risk.  The agreements call for the exchange of cash amounts between parties to the agreements calculated with reference to current rates of interest and foreign exchange.</a:t>
            </a:r>
          </a:p>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Are the cross-currency swap agreements financial instruments?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94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hospital has entered into a five-year lease for a Medical Resonance Imaging scanning machine. The estimated useful life of the machine is 10 years. At the end of the lease term the hospital has the option of acquiring the machine for 10% of its current fair value or extending the lease at a substantially reduced lease payment.</a:t>
            </a:r>
            <a:endParaRPr lang="en-CA"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Is the lease a financial instrument? Explain.</a:t>
            </a:r>
            <a:endParaRPr lang="en-CA"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7100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1F8E47C9-C542-4C2C-85F9-2426F3E672CF}">
  <ds:schemaRefs>
    <ds:schemaRef ds:uri="http://schemas.microsoft.com/sharepoint/v3/contenttype/forms"/>
  </ds:schemaRefs>
</ds:datastoreItem>
</file>

<file path=customXml/itemProps2.xml><?xml version="1.0" encoding="utf-8"?>
<ds:datastoreItem xmlns:ds="http://schemas.openxmlformats.org/officeDocument/2006/customXml" ds:itemID="{EEDB2BF3-7F52-414E-8DFF-85072EEFE595}"/>
</file>

<file path=customXml/itemProps3.xml><?xml version="1.0" encoding="utf-8"?>
<ds:datastoreItem xmlns:ds="http://schemas.openxmlformats.org/officeDocument/2006/customXml" ds:itemID="{47E81034-97CD-4E5E-ADEC-C00846B46361}">
  <ds:schemaRefs>
    <ds:schemaRef ds:uri="a7402fae-bb21-445c-8609-eb603ffb5c14"/>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751</TotalTime>
  <Words>1413</Words>
  <Application>Microsoft Office PowerPoint</Application>
  <PresentationFormat>On-screen Show (4:3)</PresentationFormat>
  <Paragraphs>131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29</cp:revision>
  <dcterms:created xsi:type="dcterms:W3CDTF">2014-09-10T19:10:10Z</dcterms:created>
  <dcterms:modified xsi:type="dcterms:W3CDTF">2024-02-22T19:42:14Z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