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8" r:id="rId5"/>
    <p:sldId id="283" r:id="rId6"/>
    <p:sldId id="257" r:id="rId7"/>
    <p:sldId id="259" r:id="rId8"/>
    <p:sldId id="260" r:id="rId9"/>
    <p:sldId id="261" r:id="rId10"/>
    <p:sldId id="263" r:id="rId11"/>
    <p:sldId id="264" r:id="rId12"/>
    <p:sldId id="262" r:id="rId13"/>
    <p:sldId id="285" r:id="rId14"/>
    <p:sldId id="266" r:id="rId15"/>
    <p:sldId id="267" r:id="rId16"/>
    <p:sldId id="268" r:id="rId17"/>
    <p:sldId id="269" r:id="rId18"/>
    <p:sldId id="274" r:id="rId19"/>
    <p:sldId id="282" r:id="rId20"/>
    <p:sldId id="281" r:id="rId21"/>
    <p:sldId id="280" r:id="rId22"/>
    <p:sldId id="279" r:id="rId23"/>
    <p:sldId id="286" r:id="rId24"/>
    <p:sldId id="277" r:id="rId25"/>
    <p:sldId id="276" r:id="rId26"/>
    <p:sldId id="287" r:id="rId27"/>
    <p:sldId id="288" r:id="rId28"/>
    <p:sldId id="275" r:id="rId29"/>
    <p:sldId id="273" r:id="rId30"/>
    <p:sldId id="272" r:id="rId31"/>
    <p:sldId id="270" r:id="rId32"/>
    <p:sldId id="284" r:id="rId33"/>
  </p:sldIdLst>
  <p:sldSz cx="9144000" cy="6858000" type="screen4x3"/>
  <p:notesSz cx="6858000" cy="3543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D7FF"/>
    <a:srgbClr val="00C0F3"/>
    <a:srgbClr val="595959"/>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6ECE16-D8D3-46D2-91E4-4FCB18286E25}" v="1" dt="2024-02-22T19:42:27.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5044" autoAdjust="0"/>
  </p:normalViewPr>
  <p:slideViewPr>
    <p:cSldViewPr snapToGrid="0" snapToObjects="1">
      <p:cViewPr varScale="1">
        <p:scale>
          <a:sx n="74" d="100"/>
          <a:sy n="74" d="100"/>
        </p:scale>
        <p:origin x="126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C0213-F7FD-4C8F-A3D9-955C7903DD22}" type="datetimeFigureOut">
              <a:rPr lang="en-GB" smtClean="0"/>
              <a:t>22/02/2024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03F21-B10C-45C2-9A85-CD1AC6B940AB}" type="slidenum">
              <a:rPr lang="en-GB" smtClean="0"/>
              <a:t>‹#›</a:t>
            </a:fld>
            <a:endParaRPr lang="en-GB"/>
          </a:p>
        </p:txBody>
      </p:sp>
    </p:spTree>
    <p:extLst>
      <p:ext uri="{BB962C8B-B14F-4D97-AF65-F5344CB8AC3E}">
        <p14:creationId xmlns:p14="http://schemas.microsoft.com/office/powerpoint/2010/main" val="299926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a:t>
            </a:fld>
            <a:endParaRPr lang="en-GB"/>
          </a:p>
        </p:txBody>
      </p:sp>
    </p:spTree>
    <p:extLst>
      <p:ext uri="{BB962C8B-B14F-4D97-AF65-F5344CB8AC3E}">
        <p14:creationId xmlns:p14="http://schemas.microsoft.com/office/powerpoint/2010/main" val="2145637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US" sz="1200" kern="1200" dirty="0">
                <a:solidFill>
                  <a:schemeClr val="tx1"/>
                </a:solidFill>
                <a:effectLst/>
                <a:latin typeface="+mn-lt"/>
                <a:ea typeface="+mn-ea"/>
                <a:cs typeface="+mn-cs"/>
              </a:rPr>
              <a:t>The diagram summarizes the process for classifying financial assets. The abbreviations used in the diagram are as follows: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SPPI	Solely Payments of Principal or Interest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FVNAE	Fair Value through Net Assets/Equity</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FVTSD	Fair Value through Surplus or Deficit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FVO	Fair Value Option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Recycling refers to subsequent measurement and is addressed later.</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a discussion on the diagram (using chat if providing the training online). Can participants explain the steps for a transaction through the diagram (e.g., a simple loan)?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10</a:t>
            </a:fld>
            <a:endParaRPr lang="en-GB"/>
          </a:p>
        </p:txBody>
      </p:sp>
    </p:spTree>
    <p:extLst>
      <p:ext uri="{BB962C8B-B14F-4D97-AF65-F5344CB8AC3E}">
        <p14:creationId xmlns:p14="http://schemas.microsoft.com/office/powerpoint/2010/main" val="290872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with financial assets, an entity may designate a financial liability as at fair value through surplus or deficit.</a:t>
            </a:r>
          </a:p>
          <a:p>
            <a:endParaRPr lang="en-GB" dirty="0"/>
          </a:p>
          <a:p>
            <a:r>
              <a:rPr lang="en-GB" dirty="0"/>
              <a:t>The module Financial Instruments Core Concepts provides further details (page 21).</a:t>
            </a:r>
          </a:p>
        </p:txBody>
      </p:sp>
      <p:sp>
        <p:nvSpPr>
          <p:cNvPr id="4" name="Slide Number Placeholder 3"/>
          <p:cNvSpPr>
            <a:spLocks noGrp="1"/>
          </p:cNvSpPr>
          <p:nvPr>
            <p:ph type="sldNum" sz="quarter" idx="5"/>
          </p:nvPr>
        </p:nvSpPr>
        <p:spPr/>
        <p:txBody>
          <a:bodyPr/>
          <a:lstStyle/>
          <a:p>
            <a:fld id="{F2903F21-B10C-45C2-9A85-CD1AC6B940AB}" type="slidenum">
              <a:rPr lang="en-GB" smtClean="0"/>
              <a:t>11</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endParaRPr lang="en-GB"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government has financial assets and a financial liability that share similar risks, such as interest rate risk. Due to the nature of the financial instruments, risks give rise to opposite changes in fair value that tend to offset each other. However, only the futures would be measured at fair value through surplus or deficit.</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to designate, at initial recognition, the debt as at fair value through surplus or deficit rather than amortized cost may eliminate or significantly reduce the measurement or recognition inconsistency and produce more relevant information.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12</a:t>
            </a:fld>
            <a:endParaRPr lang="en-GB"/>
          </a:p>
        </p:txBody>
      </p:sp>
    </p:spTree>
    <p:extLst>
      <p:ext uri="{BB962C8B-B14F-4D97-AF65-F5344CB8AC3E}">
        <p14:creationId xmlns:p14="http://schemas.microsoft.com/office/powerpoint/2010/main" val="1280238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or, when appropriate, a shorter period to the net carrying amount of the financial asset or financial liability. When calculating the effective interest rate, an entity estimates cash flows considering all contractual terms of the financial instrument (e.g., prepayment, call and similar options) but shall not consider future credit losses.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calculation the effective interest rate includes all fees and points paid or received between parties to the contract that are an integral part of the effective interest rate, transaction costs, and all other premiums or discounts.</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13</a:t>
            </a:fld>
            <a:endParaRPr lang="en-GB"/>
          </a:p>
        </p:txBody>
      </p:sp>
    </p:spTree>
    <p:extLst>
      <p:ext uri="{BB962C8B-B14F-4D97-AF65-F5344CB8AC3E}">
        <p14:creationId xmlns:p14="http://schemas.microsoft.com/office/powerpoint/2010/main" val="66695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module Financial Instruments Core Concepts provides further details, including on settlement date accounting.</a:t>
            </a:r>
          </a:p>
        </p:txBody>
      </p:sp>
      <p:sp>
        <p:nvSpPr>
          <p:cNvPr id="4" name="Slide Number Placeholder 3"/>
          <p:cNvSpPr>
            <a:spLocks noGrp="1"/>
          </p:cNvSpPr>
          <p:nvPr>
            <p:ph type="sldNum" sz="quarter" idx="5"/>
          </p:nvPr>
        </p:nvSpPr>
        <p:spPr/>
        <p:txBody>
          <a:bodyPr/>
          <a:lstStyle/>
          <a:p>
            <a:fld id="{F2903F21-B10C-45C2-9A85-CD1AC6B940AB}" type="slidenum">
              <a:rPr lang="en-GB" smtClean="0"/>
              <a:t>14</a:t>
            </a:fld>
            <a:endParaRPr lang="en-GB"/>
          </a:p>
        </p:txBody>
      </p:sp>
    </p:spTree>
    <p:extLst>
      <p:ext uri="{BB962C8B-B14F-4D97-AF65-F5344CB8AC3E}">
        <p14:creationId xmlns:p14="http://schemas.microsoft.com/office/powerpoint/2010/main" val="335130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Loans categorized as loans and receivables at amortized cost, record interest charges using the effective interest method.</a:t>
            </a:r>
            <a:endParaRPr lang="en-GB" sz="1200" kern="1200" dirty="0">
              <a:solidFill>
                <a:schemeClr val="tx1"/>
              </a:solidFill>
              <a:effectLst/>
              <a:latin typeface="+mn-lt"/>
              <a:ea typeface="+mn-ea"/>
              <a:cs typeface="+mn-cs"/>
            </a:endParaRPr>
          </a:p>
          <a:p>
            <a:endParaRPr lang="en-GB" dirty="0"/>
          </a:p>
          <a:p>
            <a:r>
              <a:rPr lang="en-GB" dirty="0"/>
              <a:t>The answer to the scenario can be found in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(page 24).</a:t>
            </a:r>
          </a:p>
          <a:p>
            <a:endParaRPr lang="en-US" sz="1200" kern="0" dirty="0">
              <a:solidFill>
                <a:srgbClr val="000000">
                  <a:lumMod val="65000"/>
                  <a:lumOff val="35000"/>
                </a:srgbClr>
              </a:solidFill>
              <a:latin typeface="Arial" pitchFamily="34" charset="0"/>
              <a:ea typeface="ＭＳ Ｐゴシック" charset="0"/>
              <a:cs typeface="Arial" pitchFamily="34" charset="0"/>
            </a:endParaRPr>
          </a:p>
          <a:p>
            <a:r>
              <a:rPr lang="en-US" sz="1200" kern="0" dirty="0">
                <a:solidFill>
                  <a:srgbClr val="000000">
                    <a:lumMod val="65000"/>
                    <a:lumOff val="35000"/>
                  </a:srgbClr>
                </a:solidFill>
                <a:latin typeface="Arial" pitchFamily="34" charset="0"/>
                <a:ea typeface="ＭＳ Ｐゴシック" charset="0"/>
                <a:cs typeface="Arial" pitchFamily="34" charset="0"/>
              </a:rPr>
              <a:t>Consider small group discussions of this scenario (using break-out groups if delivering the training online).</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15</a:t>
            </a:fld>
            <a:endParaRPr lang="en-GB"/>
          </a:p>
        </p:txBody>
      </p:sp>
    </p:spTree>
    <p:extLst>
      <p:ext uri="{BB962C8B-B14F-4D97-AF65-F5344CB8AC3E}">
        <p14:creationId xmlns:p14="http://schemas.microsoft.com/office/powerpoint/2010/main" val="71216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worked example on next slide.</a:t>
            </a:r>
          </a:p>
          <a:p>
            <a:endParaRPr lang="en-GB" dirty="0">
              <a:cs typeface="Calibri" panose="020F0502020204030204"/>
            </a:endParaRPr>
          </a:p>
          <a:p>
            <a:r>
              <a:rPr lang="en-GB" dirty="0"/>
              <a:t>Note that, in response to the COVID-19 pandemic, governments may have given (to individuals, companies, non-profit organizations or other governments/levels of government) or received (from other governments or international organizations) concessionary loans. Consider a discussion as to how governments should account for these (use chat or break-out rooms if training online). </a:t>
            </a:r>
            <a:endParaRPr lang="en-GB" dirty="0">
              <a:cs typeface="Calibri" panose="020F0502020204030204"/>
            </a:endParaRPr>
          </a:p>
          <a:p>
            <a:r>
              <a:rPr lang="en-GB" dirty="0"/>
              <a:t> </a:t>
            </a:r>
            <a:endParaRPr lang="en-GB" dirty="0">
              <a:cs typeface="Calibri" panose="020F0502020204030204"/>
            </a:endParaRPr>
          </a:p>
          <a:p>
            <a:r>
              <a:rPr lang="en-GB" dirty="0"/>
              <a:t>Concessionary loans can be complex – consider using an expert as a guest speaker (this could be pre-recorded if necessary).</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16</a:t>
            </a:fld>
            <a:endParaRPr lang="en-GB"/>
          </a:p>
        </p:txBody>
      </p:sp>
    </p:spTree>
    <p:extLst>
      <p:ext uri="{BB962C8B-B14F-4D97-AF65-F5344CB8AC3E}">
        <p14:creationId xmlns:p14="http://schemas.microsoft.com/office/powerpoint/2010/main" val="113697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for the answer (page 26).</a:t>
            </a:r>
          </a:p>
          <a:p>
            <a:endParaRPr lang="en-US" kern="0" dirty="0">
              <a:solidFill>
                <a:srgbClr val="595959"/>
              </a:solidFill>
              <a:latin typeface="Arial"/>
              <a:ea typeface="ＭＳ Ｐゴシック"/>
              <a:cs typeface="Arial"/>
            </a:endParaRPr>
          </a:p>
          <a:p>
            <a:r>
              <a:rPr lang="en-US" kern="0" dirty="0"/>
              <a:t>While this example covers student loans, similar terms might apply to loans given in response to COVID-19. Below market interest rates and payment holidays are typical concessionary elements. In this example, there is a below market interest rate. The fact that there are no capital repayments in the first two years would be reflected in the market interest rate for a similar loan, so may not imply a payment holiday. In some cases, in response to the COVID-19 pandemic, payment holidays have been granted on existing loans without other terms being amended – this is likely to introduce a new concessionary element. </a:t>
            </a:r>
            <a:endParaRPr lang="en-US" dirty="0"/>
          </a:p>
        </p:txBody>
      </p:sp>
      <p:sp>
        <p:nvSpPr>
          <p:cNvPr id="4" name="Slide Number Placeholder 3"/>
          <p:cNvSpPr>
            <a:spLocks noGrp="1"/>
          </p:cNvSpPr>
          <p:nvPr>
            <p:ph type="sldNum" sz="quarter" idx="5"/>
          </p:nvPr>
        </p:nvSpPr>
        <p:spPr/>
        <p:txBody>
          <a:bodyPr/>
          <a:lstStyle/>
          <a:p>
            <a:fld id="{F2903F21-B10C-45C2-9A85-CD1AC6B940AB}" type="slidenum">
              <a:rPr lang="en-GB" smtClean="0"/>
              <a:t>17</a:t>
            </a:fld>
            <a:endParaRPr lang="en-GB"/>
          </a:p>
        </p:txBody>
      </p:sp>
    </p:spTree>
    <p:extLst>
      <p:ext uri="{BB962C8B-B14F-4D97-AF65-F5344CB8AC3E}">
        <p14:creationId xmlns:p14="http://schemas.microsoft.com/office/powerpoint/2010/main" val="347870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See the </a:t>
            </a:r>
            <a:r>
              <a:rPr lang="en-US" sz="1200" kern="0" dirty="0">
                <a:solidFill>
                  <a:srgbClr val="000000">
                    <a:lumMod val="65000"/>
                    <a:lumOff val="35000"/>
                  </a:srgbClr>
                </a:solidFill>
                <a:latin typeface="Arial" pitchFamily="34" charset="0"/>
                <a:ea typeface="ＭＳ Ｐゴシック" charset="0"/>
                <a:cs typeface="Arial" pitchFamily="34" charset="0"/>
              </a:rPr>
              <a:t>module Financial Instruments Core Concepts for the answer (pages 26-27).</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18</a:t>
            </a:fld>
            <a:endParaRPr lang="en-GB"/>
          </a:p>
        </p:txBody>
      </p:sp>
    </p:spTree>
    <p:extLst>
      <p:ext uri="{BB962C8B-B14F-4D97-AF65-F5344CB8AC3E}">
        <p14:creationId xmlns:p14="http://schemas.microsoft.com/office/powerpoint/2010/main" val="3068611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assets that are designated as hedged items are subject to measurement under the hedge accounting requirements.</a:t>
            </a:r>
          </a:p>
        </p:txBody>
      </p:sp>
      <p:sp>
        <p:nvSpPr>
          <p:cNvPr id="4" name="Slide Number Placeholder 3"/>
          <p:cNvSpPr>
            <a:spLocks noGrp="1"/>
          </p:cNvSpPr>
          <p:nvPr>
            <p:ph type="sldNum" sz="quarter" idx="5"/>
          </p:nvPr>
        </p:nvSpPr>
        <p:spPr/>
        <p:txBody>
          <a:bodyPr/>
          <a:lstStyle/>
          <a:p>
            <a:fld id="{F2903F21-B10C-45C2-9A85-CD1AC6B940AB}" type="slidenum">
              <a:rPr lang="en-GB" smtClean="0"/>
              <a:t>19</a:t>
            </a:fld>
            <a:endParaRPr lang="en-GB"/>
          </a:p>
        </p:txBody>
      </p:sp>
    </p:spTree>
    <p:extLst>
      <p:ext uri="{BB962C8B-B14F-4D97-AF65-F5344CB8AC3E}">
        <p14:creationId xmlns:p14="http://schemas.microsoft.com/office/powerpoint/2010/main" val="172482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a:t>
            </a:fld>
            <a:endParaRPr lang="en-GB"/>
          </a:p>
        </p:txBody>
      </p:sp>
    </p:spTree>
    <p:extLst>
      <p:ext uri="{BB962C8B-B14F-4D97-AF65-F5344CB8AC3E}">
        <p14:creationId xmlns:p14="http://schemas.microsoft.com/office/powerpoint/2010/main" val="526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Subsequent measurement is in line with the classification of financial liabilities</a:t>
            </a:r>
          </a:p>
          <a:p>
            <a:endParaRPr lang="en-GB" dirty="0"/>
          </a:p>
          <a:p>
            <a:r>
              <a:rPr lang="en-GB" dirty="0"/>
              <a:t>The module Financial Instruments Core Concepts provides further details (pages 27-28).</a:t>
            </a:r>
          </a:p>
        </p:txBody>
      </p:sp>
      <p:sp>
        <p:nvSpPr>
          <p:cNvPr id="4" name="Slide Number Placeholder 3"/>
          <p:cNvSpPr>
            <a:spLocks noGrp="1"/>
          </p:cNvSpPr>
          <p:nvPr>
            <p:ph type="sldNum" sz="quarter" idx="5"/>
          </p:nvPr>
        </p:nvSpPr>
        <p:spPr/>
        <p:txBody>
          <a:bodyPr/>
          <a:lstStyle/>
          <a:p>
            <a:fld id="{F2903F21-B10C-45C2-9A85-CD1AC6B940AB}" type="slidenum">
              <a:rPr lang="en-GB" smtClean="0"/>
              <a:t>20</a:t>
            </a:fld>
            <a:endParaRPr lang="en-GB"/>
          </a:p>
        </p:txBody>
      </p:sp>
    </p:spTree>
    <p:extLst>
      <p:ext uri="{BB962C8B-B14F-4D97-AF65-F5344CB8AC3E}">
        <p14:creationId xmlns:p14="http://schemas.microsoft.com/office/powerpoint/2010/main" val="617163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module Financial Instruments Core Concepts for further details (pages 28-29).</a:t>
            </a:r>
          </a:p>
          <a:p>
            <a:endParaRPr lang="en-GB" dirty="0"/>
          </a:p>
          <a:p>
            <a:r>
              <a:rPr lang="en-GB" dirty="0"/>
              <a:t>Note that gains or losses through net assets/equity are “recycled” through surplus or deficit for financial assets but not for investments in equity instruments where the entity has elected to present gains and losses through net assets/equity.</a:t>
            </a:r>
          </a:p>
        </p:txBody>
      </p:sp>
      <p:sp>
        <p:nvSpPr>
          <p:cNvPr id="4" name="Slide Number Placeholder 3"/>
          <p:cNvSpPr>
            <a:spLocks noGrp="1"/>
          </p:cNvSpPr>
          <p:nvPr>
            <p:ph type="sldNum" sz="quarter" idx="5"/>
          </p:nvPr>
        </p:nvSpPr>
        <p:spPr/>
        <p:txBody>
          <a:bodyPr/>
          <a:lstStyle/>
          <a:p>
            <a:fld id="{F2903F21-B10C-45C2-9A85-CD1AC6B940AB}" type="slidenum">
              <a:rPr lang="en-GB" smtClean="0"/>
              <a:t>21</a:t>
            </a:fld>
            <a:endParaRPr lang="en-GB"/>
          </a:p>
        </p:txBody>
      </p:sp>
    </p:spTree>
    <p:extLst>
      <p:ext uri="{BB962C8B-B14F-4D97-AF65-F5344CB8AC3E}">
        <p14:creationId xmlns:p14="http://schemas.microsoft.com/office/powerpoint/2010/main" val="137501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Core Concepts for further details (page 29).</a:t>
            </a:r>
          </a:p>
          <a:p>
            <a:endParaRPr lang="en-GB" dirty="0">
              <a:cs typeface="Calibri" panose="020F0502020204030204"/>
            </a:endParaRPr>
          </a:p>
          <a:p>
            <a:r>
              <a:rPr lang="en-GB" dirty="0"/>
              <a:t>Impairment losses are more likely in some cases as a result of COVID-19.</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22</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the module Financial Instruments Core Concepts for further details (starting at page 30).</a:t>
            </a:r>
          </a:p>
          <a:p>
            <a:endParaRPr lang="en-GB" dirty="0"/>
          </a:p>
          <a:p>
            <a:r>
              <a:rPr lang="en-GB" dirty="0"/>
              <a:t>For entities adopting accrual accounting for the first time, the expected credit loss model may be difficult to apply, as estimating lifetime credit losses for financial instruments is likely to require information about the entity’s previous experiences of losses on financial assets. (Note that for entities that only have receivables, a simplified approach is available – see next slide – but that information about loss experiences is still required.)</a:t>
            </a:r>
          </a:p>
          <a:p>
            <a:endParaRPr lang="en-GB" dirty="0"/>
          </a:p>
          <a:p>
            <a:r>
              <a:rPr lang="en-GB" dirty="0"/>
              <a:t>Consider a discussion (using chat or break-out rooms if delivering the training online) about the data that participants’ organizations would have to enable them to apply the expected credit loss model. If worked examples are required, consider using examples 8 and 9 from the IPSAS 41 Illustrative Examples – these cover estimating a 12-month expected credit loss and may be useful in showing the level of information required. Consider including the impact of COVID-19 in the discussion. Where would this result in a significant increase in credit risk, or in credit impaired assets for participants' organizations?</a:t>
            </a:r>
            <a:endParaRPr lang="en-GB" dirty="0">
              <a:cs typeface="Calibri"/>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23</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approach is simplified in that an entity does not need to distinguish between lifetime expected credit losses and 12-month expected credit losses. However, expected credit losses still need to be determined.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solidFill>
                  <a:srgbClr val="000000"/>
                </a:solidFill>
                <a:effectLst/>
                <a:latin typeface="CIDFont+F3"/>
              </a:rPr>
              <a:t>If the entity chooses as its accounting policy to measure the loss allowance at an amount equal to lifetime expected credit losses, that accounting policy shall be applied to all receivables or  binding arrangement assets but may be applied separately to receivables and binding arrangement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kern="0" dirty="0">
              <a:solidFill>
                <a:srgbClr val="000000"/>
              </a:solidFill>
              <a:effectLst/>
              <a:latin typeface="CIDFont+F3"/>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a:solidFill>
                  <a:srgbClr val="000000">
                    <a:lumMod val="65000"/>
                    <a:lumOff val="35000"/>
                  </a:srgbClr>
                </a:solidFill>
                <a:latin typeface="Arial" pitchFamily="34" charset="0"/>
                <a:ea typeface="ＭＳ Ｐゴシック" charset="0"/>
                <a:cs typeface="Arial" pitchFamily="34" charset="0"/>
              </a:rPr>
              <a:t>The accounting policy for leases shall be applied to all lease receivables but may be applied separately to finance and operating lease receivables.</a:t>
            </a:r>
            <a:endParaRPr lang="en-US" sz="12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24</a:t>
            </a:fld>
            <a:endParaRPr lang="en-GB"/>
          </a:p>
        </p:txBody>
      </p:sp>
    </p:spTree>
    <p:extLst>
      <p:ext uri="{BB962C8B-B14F-4D97-AF65-F5344CB8AC3E}">
        <p14:creationId xmlns:p14="http://schemas.microsoft.com/office/powerpoint/2010/main" val="5275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method is a method of calculating the amortized cost of a financial asset or a financial liability (or group of financial assets or financial liabilities) and of allocating the interest revenue or interest expense over the relevant period.</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effective interest rate is the rate that exactly discounts estimated future cash payments or receipts through the expected life of the financial instrument. When calculating the effective interest rate, an entity shall estimate cash flows considering all contractual terms of the financial instrument (e.g., prepayment, call and similar options) but shall not consider future credit losses.</a:t>
            </a:r>
            <a:endParaRPr lang="en-GB" dirty="0"/>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25</a:t>
            </a:fld>
            <a:endParaRPr lang="en-GB"/>
          </a:p>
        </p:txBody>
      </p:sp>
    </p:spTree>
    <p:extLst>
      <p:ext uri="{BB962C8B-B14F-4D97-AF65-F5344CB8AC3E}">
        <p14:creationId xmlns:p14="http://schemas.microsoft.com/office/powerpoint/2010/main" val="1297262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US" sz="1200" kern="1200" dirty="0">
                <a:solidFill>
                  <a:schemeClr val="tx1"/>
                </a:solidFill>
                <a:effectLst/>
                <a:latin typeface="+mn-lt"/>
                <a:ea typeface="+mn-ea"/>
                <a:cs typeface="+mn-cs"/>
              </a:rPr>
              <a:t>module Financial Instruments Core Concepts for the answer (page 32).</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26</a:t>
            </a:fld>
            <a:endParaRPr lang="en-GB"/>
          </a:p>
        </p:txBody>
      </p:sp>
    </p:spTree>
    <p:extLst>
      <p:ext uri="{BB962C8B-B14F-4D97-AF65-F5344CB8AC3E}">
        <p14:creationId xmlns:p14="http://schemas.microsoft.com/office/powerpoint/2010/main" val="1621813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 from module:</a:t>
            </a:r>
          </a:p>
          <a:p>
            <a:endParaRPr lang="en-GB"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Note: Depending on geographic area, the terms debenture and bond, can have different meanings. Generally a bond is more secure than a debenture, which yields a lower interest rate. Debentures are unsecured, yielding a higher rate of interest. In bankruptcy bond holders are usually paid first. Debentures get periodic interest payments, whereas bond holders generally received accrued interest payments upon completion of the bond term (with the return of principal). Bonds are mostly issued by governments, debentures more commonly issued by corporations.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debenture has not been designated as fair value through surplus or deficit. Therefore it is classified as a financial liabilities measured at amortized cost using the effective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interest method. When applying the effective interest method, an entity generally amortizes any fees, points paid or received, transaction costs and other premiums or discounts included in the calculation of the effective interest rate over the expected life of the instrument.</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27</a:t>
            </a:fld>
            <a:endParaRPr lang="en-GB"/>
          </a:p>
        </p:txBody>
      </p:sp>
    </p:spTree>
    <p:extLst>
      <p:ext uri="{BB962C8B-B14F-4D97-AF65-F5344CB8AC3E}">
        <p14:creationId xmlns:p14="http://schemas.microsoft.com/office/powerpoint/2010/main" val="521423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the </a:t>
            </a:r>
            <a:r>
              <a:rPr lang="en-US" sz="1200" kern="1200" dirty="0">
                <a:solidFill>
                  <a:schemeClr val="tx1"/>
                </a:solidFill>
                <a:effectLst/>
                <a:latin typeface="+mn-lt"/>
                <a:ea typeface="+mn-ea"/>
                <a:cs typeface="+mn-cs"/>
              </a:rPr>
              <a:t>module Financial Instruments Core Concepts (IPSAS 41) for the answer (starting on page 34).</a:t>
            </a: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28</a:t>
            </a:fld>
            <a:endParaRPr lang="en-GB"/>
          </a:p>
        </p:txBody>
      </p:sp>
    </p:spTree>
    <p:extLst>
      <p:ext uri="{BB962C8B-B14F-4D97-AF65-F5344CB8AC3E}">
        <p14:creationId xmlns:p14="http://schemas.microsoft.com/office/powerpoint/2010/main" val="152156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903F21-B10C-45C2-9A85-CD1AC6B940AB}" type="slidenum">
              <a:rPr lang="en-GB" smtClean="0"/>
              <a:t>29</a:t>
            </a:fld>
            <a:endParaRPr lang="en-GB"/>
          </a:p>
        </p:txBody>
      </p:sp>
    </p:spTree>
    <p:extLst>
      <p:ext uri="{BB962C8B-B14F-4D97-AF65-F5344CB8AC3E}">
        <p14:creationId xmlns:p14="http://schemas.microsoft.com/office/powerpoint/2010/main" val="273749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A financial asset or a financial liability is recognized when an entity becomes a party to the contractual arrangement which gives rise a financial instrument.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necessary, refer to the Financial Instruments Introduction presentation which explains that financial instruments only arise from contracts. This may be necessary if there is some time between presenting the two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If there is some time between presenting the two sessions, consider asking if the participants can remember the principles from the introduction session (consider using a poll or chat if delivering the training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lumMod val="65000"/>
                  <a:lumOff val="35000"/>
                </a:srgbClr>
              </a:solidFill>
              <a:latin typeface="Arial" pitchFamily="34" charset="0"/>
              <a:ea typeface="ＭＳ Ｐゴシック"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000000">
                    <a:lumMod val="65000"/>
                    <a:lumOff val="35000"/>
                  </a:srgbClr>
                </a:solidFill>
                <a:latin typeface="Arial" pitchFamily="34" charset="0"/>
                <a:ea typeface="ＭＳ Ｐゴシック" charset="0"/>
                <a:cs typeface="Arial" pitchFamily="34" charset="0"/>
              </a:rPr>
              <a:t>The module Financial Instruments Core Concepts provides further details on recognition and derecognition.</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3</a:t>
            </a:fld>
            <a:endParaRPr lang="en-GB"/>
          </a:p>
        </p:txBody>
      </p:sp>
    </p:spTree>
    <p:extLst>
      <p:ext uri="{BB962C8B-B14F-4D97-AF65-F5344CB8AC3E}">
        <p14:creationId xmlns:p14="http://schemas.microsoft.com/office/powerpoint/2010/main" val="236991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way purchases or sales (derecognition) of a financial asset is done using either trade date or settlement date accounting. A regular way purchase or sale is a purchase or sale of a financial asset under a contract whose terms require delivery of the asset within the time frame established generally by regulation or convention in the marketplace concerned. Regular way purchases of financial assets can either be recognized using trade or settlement date accounting, while derivatives are always recognized using trade date accounting.</a:t>
            </a:r>
          </a:p>
          <a:p>
            <a:endParaRPr lang="en-GB" dirty="0"/>
          </a:p>
          <a:p>
            <a:r>
              <a:rPr lang="en-GB" dirty="0"/>
              <a:t>Trade date accounting refers to:</a:t>
            </a:r>
          </a:p>
          <a:p>
            <a:endParaRPr lang="en-GB" dirty="0"/>
          </a:p>
          <a:p>
            <a:pPr marL="228600" indent="-228600">
              <a:buAutoNum type="alphaLcParenBoth"/>
            </a:pPr>
            <a:r>
              <a:rPr lang="en-GB" dirty="0"/>
              <a:t>the recognition of an asset to be received and the liability to pay for it on the trade date, and</a:t>
            </a:r>
          </a:p>
          <a:p>
            <a:pPr marL="228600" indent="-228600">
              <a:buAutoNum type="alphaLcParenBoth" startAt="2"/>
            </a:pPr>
            <a:r>
              <a:rPr lang="en-GB" dirty="0"/>
              <a:t>derecognition of an asset that is sold, recognition of any gain or loss on disposal and the recognition of a receivable from the buyer for payment on the trade date.</a:t>
            </a:r>
          </a:p>
          <a:p>
            <a:endParaRPr lang="en-GB" dirty="0"/>
          </a:p>
          <a:p>
            <a:r>
              <a:rPr lang="en-GB" dirty="0"/>
              <a:t>Trade date is the date on which an entity commits to purchase or sell an asset.</a:t>
            </a:r>
          </a:p>
          <a:p>
            <a:endParaRPr lang="en-GB" dirty="0"/>
          </a:p>
          <a:p>
            <a:r>
              <a:rPr lang="en-GB" dirty="0"/>
              <a:t>Settlement date accounting refers to:</a:t>
            </a:r>
          </a:p>
          <a:p>
            <a:endParaRPr lang="en-GB" dirty="0"/>
          </a:p>
          <a:p>
            <a:pPr marL="228600" indent="-228600">
              <a:buAutoNum type="alphaLcParenBoth"/>
            </a:pPr>
            <a:r>
              <a:rPr lang="en-GB" dirty="0"/>
              <a:t>the recognition of an asset on the day it is received by the entity, and</a:t>
            </a:r>
          </a:p>
          <a:p>
            <a:pPr marL="228600" indent="-228600">
              <a:buAutoNum type="alphaLcParenBoth"/>
            </a:pPr>
            <a:r>
              <a:rPr lang="en-GB" dirty="0"/>
              <a:t>the derecognition of an asset and recognition of any gain or loss on disposal on the day that it is delivered by the entity.</a:t>
            </a:r>
          </a:p>
          <a:p>
            <a:endParaRPr lang="en-GB" dirty="0"/>
          </a:p>
          <a:p>
            <a:r>
              <a:rPr lang="en-GB" dirty="0"/>
              <a:t>Settlement date is the date on which asset is delivered to or by an entity.</a:t>
            </a: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4</a:t>
            </a:fld>
            <a:endParaRPr lang="en-GB"/>
          </a:p>
        </p:txBody>
      </p:sp>
    </p:spTree>
    <p:extLst>
      <p:ext uri="{BB962C8B-B14F-4D97-AF65-F5344CB8AC3E}">
        <p14:creationId xmlns:p14="http://schemas.microsoft.com/office/powerpoint/2010/main" val="336385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Later slides look at each of the categories. Classification is important as it determines the recognition and measurement requirements.</a:t>
            </a:r>
          </a:p>
        </p:txBody>
      </p:sp>
      <p:sp>
        <p:nvSpPr>
          <p:cNvPr id="4" name="Slide Number Placeholder 3"/>
          <p:cNvSpPr>
            <a:spLocks noGrp="1"/>
          </p:cNvSpPr>
          <p:nvPr>
            <p:ph type="sldNum" sz="quarter" idx="5"/>
          </p:nvPr>
        </p:nvSpPr>
        <p:spPr/>
        <p:txBody>
          <a:bodyPr/>
          <a:lstStyle/>
          <a:p>
            <a:fld id="{F2903F21-B10C-45C2-9A85-CD1AC6B940AB}" type="slidenum">
              <a:rPr lang="en-GB" smtClean="0"/>
              <a:t>5</a:t>
            </a:fld>
            <a:endParaRPr lang="en-GB"/>
          </a:p>
        </p:txBody>
      </p:sp>
    </p:spTree>
    <p:extLst>
      <p:ext uri="{BB962C8B-B14F-4D97-AF65-F5344CB8AC3E}">
        <p14:creationId xmlns:p14="http://schemas.microsoft.com/office/powerpoint/2010/main" val="373938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Financial assets that are held within a management model whose objective is to hold assets in order to collect contractual cash flows are managed to realize cash flows by collecting contractual payments over the life of the instrument.</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That is, the entity manages the assets held within the portfolio to collect those particular contractual cash flows (instead of managing the overall return on the portfolio by both holding and selling assets).</a:t>
            </a: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Contractual cash flows that are solely payments of principal and interest on the principal amount outstanding are consistent with a basic lending arrangement. In a basic lending arrangement, consideration for the time value of money and credit risk are typically the most significant elements of interest.</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2903F21-B10C-45C2-9A85-CD1AC6B940AB}" type="slidenum">
              <a:rPr lang="en-GB" smtClean="0"/>
              <a:t>6</a:t>
            </a:fld>
            <a:endParaRPr lang="en-GB"/>
          </a:p>
        </p:txBody>
      </p:sp>
    </p:spTree>
    <p:extLst>
      <p:ext uri="{BB962C8B-B14F-4D97-AF65-F5344CB8AC3E}">
        <p14:creationId xmlns:p14="http://schemas.microsoft.com/office/powerpoint/2010/main" val="449526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entity may hold financial assets in a management model whose objective is achieved by both collecting contractual cash flows and selling financial assets.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type of management model, the entity’s key management personnel have made a decision that both collecting contractual cash flows and selling financial assets are integral to achieving the objective of the management model.</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various objectives that may be consistent with this type of management model. For example, the objective of the management model may be to manage everyday liquidity needs, to maintain a particular interest yield profile or to match the duration of the financial assets to the duration of the liabilities that those assets are funding.</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achieve such an objective, the entity will both collect contractual cash flows and sell financial assets.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Compared to a management model whose objective is to hold financial assets to collect contractual cash flows, this management model will typically involve greater frequency and value of sales. This is because selling financial assets is integral to achieving the management model’s objective instead of being only incidental to it.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there is no threshold for the frequency or value of sales that must occur in this management model because both collecting contractual cash flows and selling financial assets are integral to achieving its objective.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7</a:t>
            </a:fld>
            <a:endParaRPr lang="en-GB"/>
          </a:p>
        </p:txBody>
      </p:sp>
    </p:spTree>
    <p:extLst>
      <p:ext uri="{BB962C8B-B14F-4D97-AF65-F5344CB8AC3E}">
        <p14:creationId xmlns:p14="http://schemas.microsoft.com/office/powerpoint/2010/main" val="399302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 assets are measured at fair value through surplus or deficit if they are not held within a management model whose objective is to hold assets to collect contractual cash flows or within a management model whose objective is achieved by both collecting contractual cash flows and selling financial assets.</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management model that results in measurement at fair value through surplus or deficit is one in which an entity manages the financial assets with the objective of realizing cash flows through the sale of the assets. The entity makes decisions based on the assets’ fair values and manages the assets to realize those fair values.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addition, an entity may, at initial recognition, irrevocably designate a financial asset as measured at fair value through surplus or deficit if doing so eliminates or significantly reduces a measurement or recognition inconsistency (sometimes referred to as an ‘accounting mismatch’) that would otherwise arise from measuring assets or liabilities or recognizing the gains and losses on them on different bases.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entity may also make an irrevocable election at initial recognition for particular investments in equity instruments that would otherwise be measured at fair value through surplus or deficit to present subsequent changes in fair value in net assets/equity.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8</a:t>
            </a:fld>
            <a:endParaRPr lang="en-GB"/>
          </a:p>
        </p:txBody>
      </p:sp>
    </p:spTree>
    <p:extLst>
      <p:ext uri="{BB962C8B-B14F-4D97-AF65-F5344CB8AC3E}">
        <p14:creationId xmlns:p14="http://schemas.microsoft.com/office/powerpoint/2010/main" val="4120969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98375" cy="3600450"/>
          </a:xfrm>
        </p:spPr>
        <p:txBody>
          <a:bodyPr/>
          <a:lstStyle/>
          <a:p>
            <a:r>
              <a:rPr lang="en-GB" b="1" dirty="0"/>
              <a:t>Answer from module:</a:t>
            </a:r>
          </a:p>
          <a:p>
            <a:r>
              <a:rPr lang="en-US" sz="1200" kern="1200" dirty="0">
                <a:solidFill>
                  <a:schemeClr val="tx1"/>
                </a:solidFill>
                <a:effectLst/>
                <a:latin typeface="+mn-lt"/>
                <a:ea typeface="+mn-ea"/>
                <a:cs typeface="+mn-cs"/>
              </a:rPr>
              <a:t>Under IPSAS 41, measurement of a financial asset or financial liability and recognition of changes in its value are determined by the item’s classification and whether the item is part of a designated hedging relationship.</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requirements can create a measurement or recognition inconsistency (sometimes referred to as an “accounting mismatch”) when, for example, a financial asset would be classified as measured at fair value through net assets/equity (with changes in fair value recognized directly in net assets/ equity) and a liability the entity considers related would be measured at amortized cost (with changes in fair value not recognized).</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In such circumstances, an entity may conclude that its financial statements would provide more relevant information if both the asset and the liability were classified as at fair value through surplus or deficit. The example shows when this condition could be met.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entity has financial assets that share interest rate or exchange risk that give rise to opposite changes in fair value that tend to offset each other. However, only some of the instruments would be measured at fair value through surplus or deficit (i.e., only the equities are held under a management model whose objective is realizing cash flows through the sale of the assets).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designating, at initial recognition, the financial assets as at fair value through surplus or deficit may eliminate or significantly reduce the measurement or recognition inconsistency and produce more relevant information.</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2903F21-B10C-45C2-9A85-CD1AC6B940AB}" type="slidenum">
              <a:rPr lang="en-GB" smtClean="0"/>
              <a:t>9</a:t>
            </a:fld>
            <a:endParaRPr lang="en-GB"/>
          </a:p>
        </p:txBody>
      </p:sp>
    </p:spTree>
    <p:extLst>
      <p:ext uri="{BB962C8B-B14F-4D97-AF65-F5344CB8AC3E}">
        <p14:creationId xmlns:p14="http://schemas.microsoft.com/office/powerpoint/2010/main" val="375917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a:latin typeface="Arial" panose="020B0604020202020204" pitchFamily="34" charset="0"/>
                <a:cs typeface="Arial" panose="020B0604020202020204" pitchFamily="34" charset="0"/>
              </a:rPr>
              <a:t>IMPLEMENTING IPSAS</a:t>
            </a:r>
          </a:p>
          <a:p>
            <a:pPr algn="l"/>
            <a:r>
              <a:rPr lang="en-US" b="1">
                <a:latin typeface="Arial" panose="020B0604020202020204" pitchFamily="34" charset="0"/>
                <a:cs typeface="Arial" panose="020B0604020202020204" pitchFamily="34" charset="0"/>
              </a:rPr>
              <a:t>Financial </a:t>
            </a:r>
            <a:r>
              <a:rPr lang="en-US" b="1" dirty="0">
                <a:latin typeface="Arial" panose="020B0604020202020204" pitchFamily="34" charset="0"/>
                <a:cs typeface="Arial" panose="020B0604020202020204" pitchFamily="34" charset="0"/>
              </a:rPr>
              <a:t>Instruments – </a:t>
            </a:r>
          </a:p>
          <a:p>
            <a:pPr algn="l"/>
            <a:r>
              <a:rPr lang="en-US" b="1" dirty="0">
                <a:latin typeface="Arial" panose="020B0604020202020204" pitchFamily="34" charset="0"/>
                <a:cs typeface="Arial" panose="020B0604020202020204" pitchFamily="34" charset="0"/>
              </a:rPr>
              <a:t>Core Concepts</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p:txBody>
      </p:sp>
      <p:sp>
        <p:nvSpPr>
          <p:cNvPr id="3" name="TextBox 2">
            <a:extLst>
              <a:ext uri="{FF2B5EF4-FFF2-40B4-BE49-F238E27FC236}">
                <a16:creationId xmlns:a16="http://schemas.microsoft.com/office/drawing/2014/main" id="{F0963E99-D08D-7B5B-F113-0047A40EFFB9}"/>
              </a:ext>
            </a:extLst>
          </p:cNvPr>
          <p:cNvSpPr txBox="1"/>
          <p:nvPr/>
        </p:nvSpPr>
        <p:spPr>
          <a:xfrm>
            <a:off x="7089912" y="5556107"/>
            <a:ext cx="1664004"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2024 Edition</a:t>
            </a: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 Classification Summary</a:t>
            </a:r>
          </a:p>
        </p:txBody>
      </p:sp>
      <p:grpSp>
        <p:nvGrpSpPr>
          <p:cNvPr id="2" name="Group 1">
            <a:extLst>
              <a:ext uri="{FF2B5EF4-FFF2-40B4-BE49-F238E27FC236}">
                <a16:creationId xmlns:a16="http://schemas.microsoft.com/office/drawing/2014/main" id="{77734690-BECE-4AD7-AE4A-35CC88905DE6}"/>
              </a:ext>
            </a:extLst>
          </p:cNvPr>
          <p:cNvGrpSpPr/>
          <p:nvPr/>
        </p:nvGrpSpPr>
        <p:grpSpPr>
          <a:xfrm>
            <a:off x="33489" y="1703866"/>
            <a:ext cx="9067799" cy="3201266"/>
            <a:chOff x="33489" y="1703866"/>
            <a:chExt cx="9067799" cy="3201266"/>
          </a:xfrm>
        </p:grpSpPr>
        <p:sp>
          <p:nvSpPr>
            <p:cNvPr id="4" name="Content Placeholder 1">
              <a:extLst>
                <a:ext uri="{FF2B5EF4-FFF2-40B4-BE49-F238E27FC236}">
                  <a16:creationId xmlns:a16="http://schemas.microsoft.com/office/drawing/2014/main" id="{519C561D-C6C7-4A4F-8EA8-903B833B52D6}"/>
                </a:ext>
              </a:extLst>
            </p:cNvPr>
            <p:cNvSpPr txBox="1">
              <a:spLocks/>
            </p:cNvSpPr>
            <p:nvPr/>
          </p:nvSpPr>
          <p:spPr bwMode="auto">
            <a:xfrm>
              <a:off x="2776688" y="1773320"/>
              <a:ext cx="1795054" cy="50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600"/>
                </a:spcBef>
                <a:spcAft>
                  <a:spcPct val="0"/>
                </a:spcAft>
                <a:buChar char="•"/>
                <a:defRPr sz="2400">
                  <a:solidFill>
                    <a:schemeClr val="tx2">
                      <a:lumMod val="65000"/>
                      <a:lumOff val="35000"/>
                    </a:schemeClr>
                  </a:solidFill>
                  <a:latin typeface="+mn-lt"/>
                  <a:ea typeface="ＭＳ Ｐゴシック" charset="0"/>
                  <a:cs typeface="ＭＳ Ｐゴシック" charset="0"/>
                </a:defRPr>
              </a:lvl1pPr>
              <a:lvl2pPr marL="694944" indent="-347472" algn="l" rtl="0" eaLnBrk="1" fontAlgn="base" hangingPunct="1">
                <a:spcBef>
                  <a:spcPts val="776"/>
                </a:spcBef>
                <a:spcAft>
                  <a:spcPct val="0"/>
                </a:spcAft>
                <a:buChar char="–"/>
                <a:defRPr sz="2000">
                  <a:solidFill>
                    <a:schemeClr val="tx2">
                      <a:lumMod val="65000"/>
                      <a:lumOff val="35000"/>
                    </a:schemeClr>
                  </a:solidFill>
                  <a:latin typeface="+mn-lt"/>
                  <a:ea typeface="ＭＳ Ｐゴシック" charset="0"/>
                  <a:cs typeface="+mn-cs"/>
                </a:defRPr>
              </a:lvl2pPr>
              <a:lvl3pPr marL="1042416" indent="-347472" algn="l" rtl="0" eaLnBrk="1" fontAlgn="base" hangingPunct="1">
                <a:spcBef>
                  <a:spcPts val="776"/>
                </a:spcBef>
                <a:spcAft>
                  <a:spcPct val="0"/>
                </a:spcAft>
                <a:buChar char="•"/>
                <a:defRPr sz="1800">
                  <a:solidFill>
                    <a:schemeClr val="tx2">
                      <a:lumMod val="65000"/>
                      <a:lumOff val="35000"/>
                    </a:schemeClr>
                  </a:solidFill>
                  <a:latin typeface="+mn-lt"/>
                  <a:ea typeface="ＭＳ Ｐゴシック" charset="0"/>
                  <a:cs typeface="+mn-cs"/>
                </a:defRPr>
              </a:lvl3pPr>
              <a:lvl4pPr marL="1389888" indent="-347472" algn="l" rtl="0" eaLnBrk="1" fontAlgn="base" hangingPunct="1">
                <a:spcBef>
                  <a:spcPts val="776"/>
                </a:spcBef>
                <a:spcAft>
                  <a:spcPct val="0"/>
                </a:spcAft>
                <a:buChar char="–"/>
                <a:defRPr sz="1600">
                  <a:solidFill>
                    <a:schemeClr val="tx2">
                      <a:lumMod val="65000"/>
                      <a:lumOff val="35000"/>
                    </a:schemeClr>
                  </a:solidFill>
                  <a:latin typeface="+mn-lt"/>
                  <a:ea typeface="ＭＳ Ｐゴシック" charset="0"/>
                  <a:cs typeface="+mn-cs"/>
                </a:defRPr>
              </a:lvl4pPr>
              <a:lvl5pPr marL="1737360" indent="-347472" algn="l" rtl="0" eaLnBrk="1" fontAlgn="base" hangingPunct="1">
                <a:spcBef>
                  <a:spcPts val="776"/>
                </a:spcBef>
                <a:spcAft>
                  <a:spcPct val="0"/>
                </a:spcAft>
                <a:buChar char="»"/>
                <a:defRPr sz="1400">
                  <a:solidFill>
                    <a:schemeClr val="tx2">
                      <a:lumMod val="65000"/>
                      <a:lumOff val="35000"/>
                    </a:schemeClr>
                  </a:solidFill>
                  <a:latin typeface="+mn-lt"/>
                  <a:ea typeface="ＭＳ Ｐゴシック"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en-US" sz="12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a:p>
              <a:pPr marL="342900" marR="0" lvl="0" indent="-342900" algn="l" defTabSz="914400" rtl="0" eaLnBrk="1" fontAlgn="base" latinLnBrk="0" hangingPunct="1">
                <a:lnSpc>
                  <a:spcPct val="100000"/>
                </a:lnSpc>
                <a:spcBef>
                  <a:spcPts val="600"/>
                </a:spcBef>
                <a:spcAft>
                  <a:spcPct val="0"/>
                </a:spcAft>
                <a:buClrTx/>
                <a:buSzTx/>
                <a:buFontTx/>
                <a:buChar char="•"/>
                <a:tabLst/>
                <a:defRPr/>
              </a:pPr>
              <a:endParaRPr kumimoji="0" lang="en-US" sz="1200" b="0" i="0" u="none" strike="noStrike" kern="0" cap="none" spc="0" normalizeH="0" baseline="0" noProof="0" dirty="0">
                <a:ln>
                  <a:noFill/>
                </a:ln>
                <a:solidFill>
                  <a:srgbClr val="000000">
                    <a:lumMod val="65000"/>
                    <a:lumOff val="35000"/>
                  </a:srgbClr>
                </a:solidFill>
                <a:effectLst/>
                <a:uLnTx/>
                <a:uFillTx/>
                <a:latin typeface="Arial"/>
                <a:ea typeface="ＭＳ Ｐゴシック" charset="0"/>
              </a:endParaRPr>
            </a:p>
          </p:txBody>
        </p:sp>
        <p:grpSp>
          <p:nvGrpSpPr>
            <p:cNvPr id="5" name="Group 4">
              <a:extLst>
                <a:ext uri="{FF2B5EF4-FFF2-40B4-BE49-F238E27FC236}">
                  <a16:creationId xmlns:a16="http://schemas.microsoft.com/office/drawing/2014/main" id="{643A25A0-D453-45AC-A9F4-E4D54FB193F4}"/>
                </a:ext>
              </a:extLst>
            </p:cNvPr>
            <p:cNvGrpSpPr/>
            <p:nvPr/>
          </p:nvGrpSpPr>
          <p:grpSpPr>
            <a:xfrm>
              <a:off x="129282" y="4390782"/>
              <a:ext cx="1874520" cy="514350"/>
              <a:chOff x="65314" y="3700215"/>
              <a:chExt cx="1874520" cy="514350"/>
            </a:xfrm>
          </p:grpSpPr>
          <p:sp>
            <p:nvSpPr>
              <p:cNvPr id="8" name="Rectangle 7">
                <a:extLst>
                  <a:ext uri="{FF2B5EF4-FFF2-40B4-BE49-F238E27FC236}">
                    <a16:creationId xmlns:a16="http://schemas.microsoft.com/office/drawing/2014/main" id="{4D160C12-0521-44EC-B093-21C51DCC74E4}"/>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9" name="Rectangle 16">
                <a:extLst>
                  <a:ext uri="{FF2B5EF4-FFF2-40B4-BE49-F238E27FC236}">
                    <a16:creationId xmlns:a16="http://schemas.microsoft.com/office/drawing/2014/main" id="{E1942C65-B1AF-407E-A087-60CB85494739}"/>
                  </a:ext>
                </a:extLst>
              </p:cNvPr>
              <p:cNvSpPr>
                <a:spLocks noChangeArrowheads="1"/>
              </p:cNvSpPr>
              <p:nvPr/>
            </p:nvSpPr>
            <p:spPr bwMode="auto">
              <a:xfrm>
                <a:off x="65314" y="3719265"/>
                <a:ext cx="1874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FVNAE</a:t>
                </a:r>
              </a:p>
              <a:p>
                <a:pPr algn="ctr" defTabSz="914400" eaLnBrk="0" fontAlgn="base" hangingPunct="0">
                  <a:spcBef>
                    <a:spcPct val="0"/>
                  </a:spcBef>
                  <a:spcAft>
                    <a:spcPct val="0"/>
                  </a:spcAft>
                  <a:defRPr/>
                </a:pPr>
                <a:r>
                  <a:rPr lang="en-US" sz="1200" b="1" kern="0" dirty="0">
                    <a:solidFill>
                      <a:srgbClr val="000000"/>
                    </a:solidFill>
                    <a:latin typeface="Arial"/>
                  </a:rPr>
                  <a:t>(Equity – no recycling)</a:t>
                </a:r>
              </a:p>
            </p:txBody>
          </p:sp>
        </p:grpSp>
        <p:grpSp>
          <p:nvGrpSpPr>
            <p:cNvPr id="10" name="Group 9">
              <a:extLst>
                <a:ext uri="{FF2B5EF4-FFF2-40B4-BE49-F238E27FC236}">
                  <a16:creationId xmlns:a16="http://schemas.microsoft.com/office/drawing/2014/main" id="{0E8638BA-5FDE-44DA-8C84-359B13A3CE79}"/>
                </a:ext>
              </a:extLst>
            </p:cNvPr>
            <p:cNvGrpSpPr/>
            <p:nvPr/>
          </p:nvGrpSpPr>
          <p:grpSpPr>
            <a:xfrm>
              <a:off x="183711" y="2999266"/>
              <a:ext cx="1754777" cy="453033"/>
              <a:chOff x="-2633254" y="2365398"/>
              <a:chExt cx="1754777" cy="514350"/>
            </a:xfrm>
          </p:grpSpPr>
          <p:sp>
            <p:nvSpPr>
              <p:cNvPr id="11" name="Rectangle 10">
                <a:extLst>
                  <a:ext uri="{FF2B5EF4-FFF2-40B4-BE49-F238E27FC236}">
                    <a16:creationId xmlns:a16="http://schemas.microsoft.com/office/drawing/2014/main" id="{876C6B4A-1F21-4BFF-8502-0897A99E56B4}"/>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2" name="Rectangle 16">
                <a:extLst>
                  <a:ext uri="{FF2B5EF4-FFF2-40B4-BE49-F238E27FC236}">
                    <a16:creationId xmlns:a16="http://schemas.microsoft.com/office/drawing/2014/main" id="{A065AD3B-9858-4BAF-A783-663901EED5E1}"/>
                  </a:ext>
                </a:extLst>
              </p:cNvPr>
              <p:cNvSpPr>
                <a:spLocks noChangeArrowheads="1"/>
              </p:cNvSpPr>
              <p:nvPr/>
            </p:nvSpPr>
            <p:spPr bwMode="auto">
              <a:xfrm>
                <a:off x="-2633254" y="2445024"/>
                <a:ext cx="1722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Held for trading?</a:t>
                </a:r>
              </a:p>
            </p:txBody>
          </p:sp>
        </p:grpSp>
        <p:sp>
          <p:nvSpPr>
            <p:cNvPr id="13" name="Rectangle 12">
              <a:extLst>
                <a:ext uri="{FF2B5EF4-FFF2-40B4-BE49-F238E27FC236}">
                  <a16:creationId xmlns:a16="http://schemas.microsoft.com/office/drawing/2014/main" id="{FDA4B2D8-0699-4BC4-BBE8-EF6ECD03C537}"/>
                </a:ext>
              </a:extLst>
            </p:cNvPr>
            <p:cNvSpPr/>
            <p:nvPr/>
          </p:nvSpPr>
          <p:spPr bwMode="auto">
            <a:xfrm>
              <a:off x="216368" y="3685066"/>
              <a:ext cx="1722120" cy="461665"/>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4" name="Rectangle 16">
              <a:extLst>
                <a:ext uri="{FF2B5EF4-FFF2-40B4-BE49-F238E27FC236}">
                  <a16:creationId xmlns:a16="http://schemas.microsoft.com/office/drawing/2014/main" id="{17593957-9519-469A-A86D-DC032E0DA280}"/>
                </a:ext>
              </a:extLst>
            </p:cNvPr>
            <p:cNvSpPr>
              <a:spLocks noChangeArrowheads="1"/>
            </p:cNvSpPr>
            <p:nvPr/>
          </p:nvSpPr>
          <p:spPr bwMode="auto">
            <a:xfrm>
              <a:off x="216368" y="3685066"/>
              <a:ext cx="1722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FVNAE Option Elected?</a:t>
              </a:r>
            </a:p>
          </p:txBody>
        </p:sp>
        <p:grpSp>
          <p:nvGrpSpPr>
            <p:cNvPr id="15" name="Group 14">
              <a:extLst>
                <a:ext uri="{FF2B5EF4-FFF2-40B4-BE49-F238E27FC236}">
                  <a16:creationId xmlns:a16="http://schemas.microsoft.com/office/drawing/2014/main" id="{BFD0EE67-5630-4678-9C32-7473C1B27DBA}"/>
                </a:ext>
              </a:extLst>
            </p:cNvPr>
            <p:cNvGrpSpPr/>
            <p:nvPr/>
          </p:nvGrpSpPr>
          <p:grpSpPr>
            <a:xfrm>
              <a:off x="33489" y="2402248"/>
              <a:ext cx="8915400" cy="368418"/>
              <a:chOff x="-2638472" y="2365398"/>
              <a:chExt cx="1759995" cy="514350"/>
            </a:xfrm>
          </p:grpSpPr>
          <p:sp>
            <p:nvSpPr>
              <p:cNvPr id="16" name="Rectangle 15">
                <a:extLst>
                  <a:ext uri="{FF2B5EF4-FFF2-40B4-BE49-F238E27FC236}">
                    <a16:creationId xmlns:a16="http://schemas.microsoft.com/office/drawing/2014/main" id="{8A54B64A-0A46-44FA-BDCB-D9C617B91D42}"/>
                  </a:ext>
                </a:extLst>
              </p:cNvPr>
              <p:cNvSpPr/>
              <p:nvPr/>
            </p:nvSpPr>
            <p:spPr bwMode="auto">
              <a:xfrm>
                <a:off x="-2600597" y="236539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17" name="Rectangle 16">
                <a:extLst>
                  <a:ext uri="{FF2B5EF4-FFF2-40B4-BE49-F238E27FC236}">
                    <a16:creationId xmlns:a16="http://schemas.microsoft.com/office/drawing/2014/main" id="{E21552F7-51A7-4EF3-B5E3-44015173C1FD}"/>
                  </a:ext>
                </a:extLst>
              </p:cNvPr>
              <p:cNvSpPr>
                <a:spLocks noChangeArrowheads="1"/>
              </p:cNvSpPr>
              <p:nvPr/>
            </p:nvSpPr>
            <p:spPr bwMode="auto">
              <a:xfrm>
                <a:off x="-2638472" y="2417015"/>
                <a:ext cx="1722120" cy="33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Contractual cash flow characteristics test (SPPI test)</a:t>
                </a:r>
              </a:p>
            </p:txBody>
          </p:sp>
        </p:grpSp>
        <p:sp>
          <p:nvSpPr>
            <p:cNvPr id="18" name="Rectangle 16">
              <a:extLst>
                <a:ext uri="{FF2B5EF4-FFF2-40B4-BE49-F238E27FC236}">
                  <a16:creationId xmlns:a16="http://schemas.microsoft.com/office/drawing/2014/main" id="{5D888DBA-0739-47FA-9B46-7AAC7662CC45}"/>
                </a:ext>
              </a:extLst>
            </p:cNvPr>
            <p:cNvSpPr>
              <a:spLocks noChangeArrowheads="1"/>
            </p:cNvSpPr>
            <p:nvPr/>
          </p:nvSpPr>
          <p:spPr bwMode="auto">
            <a:xfrm>
              <a:off x="2702121" y="1778183"/>
              <a:ext cx="1722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Ds</a:t>
              </a:r>
            </a:p>
          </p:txBody>
        </p:sp>
        <p:grpSp>
          <p:nvGrpSpPr>
            <p:cNvPr id="19" name="Group 18">
              <a:extLst>
                <a:ext uri="{FF2B5EF4-FFF2-40B4-BE49-F238E27FC236}">
                  <a16:creationId xmlns:a16="http://schemas.microsoft.com/office/drawing/2014/main" id="{F77A10E7-6EDF-43F6-B612-7BDD6184F810}"/>
                </a:ext>
              </a:extLst>
            </p:cNvPr>
            <p:cNvGrpSpPr/>
            <p:nvPr/>
          </p:nvGrpSpPr>
          <p:grpSpPr>
            <a:xfrm>
              <a:off x="2548088" y="4377859"/>
              <a:ext cx="1874520" cy="514350"/>
              <a:chOff x="65314" y="3700215"/>
              <a:chExt cx="1874520" cy="514350"/>
            </a:xfrm>
          </p:grpSpPr>
          <p:sp>
            <p:nvSpPr>
              <p:cNvPr id="20" name="Rectangle 19">
                <a:extLst>
                  <a:ext uri="{FF2B5EF4-FFF2-40B4-BE49-F238E27FC236}">
                    <a16:creationId xmlns:a16="http://schemas.microsoft.com/office/drawing/2014/main" id="{85B0A643-BC66-4B36-B362-8D5895E60948}"/>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21" name="Rectangle 16">
                <a:extLst>
                  <a:ext uri="{FF2B5EF4-FFF2-40B4-BE49-F238E27FC236}">
                    <a16:creationId xmlns:a16="http://schemas.microsoft.com/office/drawing/2014/main" id="{0BD7BE5C-DA62-4714-911F-3973C4EABDAC}"/>
                  </a:ext>
                </a:extLst>
              </p:cNvPr>
              <p:cNvSpPr>
                <a:spLocks noChangeArrowheads="1"/>
              </p:cNvSpPr>
              <p:nvPr/>
            </p:nvSpPr>
            <p:spPr bwMode="auto">
              <a:xfrm>
                <a:off x="65314" y="3818890"/>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FVTSD</a:t>
                </a:r>
              </a:p>
            </p:txBody>
          </p:sp>
        </p:grpSp>
        <p:grpSp>
          <p:nvGrpSpPr>
            <p:cNvPr id="22" name="Group 21">
              <a:extLst>
                <a:ext uri="{FF2B5EF4-FFF2-40B4-BE49-F238E27FC236}">
                  <a16:creationId xmlns:a16="http://schemas.microsoft.com/office/drawing/2014/main" id="{7FEC9CFC-B765-46D4-8B98-076577E61E9B}"/>
                </a:ext>
              </a:extLst>
            </p:cNvPr>
            <p:cNvGrpSpPr/>
            <p:nvPr/>
          </p:nvGrpSpPr>
          <p:grpSpPr>
            <a:xfrm>
              <a:off x="5874256" y="2999265"/>
              <a:ext cx="2710944" cy="537864"/>
              <a:chOff x="-2784744" y="2325858"/>
              <a:chExt cx="1722120" cy="610663"/>
            </a:xfrm>
          </p:grpSpPr>
          <p:sp>
            <p:nvSpPr>
              <p:cNvPr id="23" name="Rectangle 22">
                <a:extLst>
                  <a:ext uri="{FF2B5EF4-FFF2-40B4-BE49-F238E27FC236}">
                    <a16:creationId xmlns:a16="http://schemas.microsoft.com/office/drawing/2014/main" id="{FD29B382-C07B-4FC4-A1AD-07EEA4DCA21D}"/>
                  </a:ext>
                </a:extLst>
              </p:cNvPr>
              <p:cNvSpPr/>
              <p:nvPr/>
            </p:nvSpPr>
            <p:spPr bwMode="auto">
              <a:xfrm>
                <a:off x="-2784744" y="2325858"/>
                <a:ext cx="1722120" cy="514350"/>
              </a:xfrm>
              <a:prstGeom prst="rect">
                <a:avLst/>
              </a:prstGeom>
              <a:gradFill flip="none" rotWithShape="1">
                <a:gsLst>
                  <a:gs pos="0">
                    <a:srgbClr val="00C0F3"/>
                  </a:gs>
                  <a:gs pos="100000">
                    <a:srgbClr val="43D7FF"/>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24" name="Rectangle 16">
                <a:extLst>
                  <a:ext uri="{FF2B5EF4-FFF2-40B4-BE49-F238E27FC236}">
                    <a16:creationId xmlns:a16="http://schemas.microsoft.com/office/drawing/2014/main" id="{07392DFD-826B-46C8-8103-D88122650291}"/>
                  </a:ext>
                </a:extLst>
              </p:cNvPr>
              <p:cNvSpPr>
                <a:spLocks noChangeArrowheads="1"/>
              </p:cNvSpPr>
              <p:nvPr/>
            </p:nvSpPr>
            <p:spPr bwMode="auto">
              <a:xfrm>
                <a:off x="-2784744" y="2412371"/>
                <a:ext cx="1722120" cy="5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FFFFFF"/>
                    </a:solidFill>
                    <a:latin typeface="Arial"/>
                  </a:rPr>
                  <a:t>Management Model Assessment</a:t>
                </a:r>
              </a:p>
            </p:txBody>
          </p:sp>
        </p:grpSp>
        <p:cxnSp>
          <p:nvCxnSpPr>
            <p:cNvPr id="25" name="Straight Arrow Connector 24">
              <a:extLst>
                <a:ext uri="{FF2B5EF4-FFF2-40B4-BE49-F238E27FC236}">
                  <a16:creationId xmlns:a16="http://schemas.microsoft.com/office/drawing/2014/main" id="{F158E78E-7D9B-43B2-949F-E3C8B6BC022D}"/>
                </a:ext>
              </a:extLst>
            </p:cNvPr>
            <p:cNvCxnSpPr/>
            <p:nvPr/>
          </p:nvCxnSpPr>
          <p:spPr bwMode="auto">
            <a:xfrm>
              <a:off x="3593117" y="2789872"/>
              <a:ext cx="2720" cy="1547736"/>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26" name="Straight Connector 25">
              <a:extLst>
                <a:ext uri="{FF2B5EF4-FFF2-40B4-BE49-F238E27FC236}">
                  <a16:creationId xmlns:a16="http://schemas.microsoft.com/office/drawing/2014/main" id="{7965B3ED-48A9-455B-A4F8-FBB663EE47A2}"/>
                </a:ext>
              </a:extLst>
            </p:cNvPr>
            <p:cNvCxnSpPr/>
            <p:nvPr/>
          </p:nvCxnSpPr>
          <p:spPr bwMode="auto">
            <a:xfrm>
              <a:off x="1024088" y="2169481"/>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68DB89FD-FA23-4FC1-AAE4-9A374943DD9A}"/>
                </a:ext>
              </a:extLst>
            </p:cNvPr>
            <p:cNvCxnSpPr/>
            <p:nvPr/>
          </p:nvCxnSpPr>
          <p:spPr bwMode="auto">
            <a:xfrm>
              <a:off x="102408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4474577-60A5-44B3-803D-5E63A5B772E6}"/>
                </a:ext>
              </a:extLst>
            </p:cNvPr>
            <p:cNvCxnSpPr/>
            <p:nvPr/>
          </p:nvCxnSpPr>
          <p:spPr bwMode="auto">
            <a:xfrm>
              <a:off x="1024088" y="34564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631A7BF4-71A6-4A84-AAC7-C84B32075248}"/>
                </a:ext>
              </a:extLst>
            </p:cNvPr>
            <p:cNvCxnSpPr/>
            <p:nvPr/>
          </p:nvCxnSpPr>
          <p:spPr bwMode="auto">
            <a:xfrm>
              <a:off x="1024088" y="4142266"/>
              <a:ext cx="0" cy="232767"/>
            </a:xfrm>
            <a:prstGeom prst="line">
              <a:avLst/>
            </a:prstGeom>
            <a:solidFill>
              <a:srgbClr val="005BAA"/>
            </a:solidFill>
            <a:ln w="19050" cap="flat" cmpd="sng" algn="ctr">
              <a:solidFill>
                <a:srgbClr val="000000"/>
              </a:solidFill>
              <a:prstDash val="solid"/>
              <a:round/>
              <a:headEnd type="none" w="med" len="med"/>
              <a:tailEnd type="triangle" w="med" len="med"/>
            </a:ln>
            <a:effectLst/>
          </p:spPr>
        </p:cxnSp>
        <p:sp>
          <p:nvSpPr>
            <p:cNvPr id="30" name="Rectangle 16">
              <a:extLst>
                <a:ext uri="{FF2B5EF4-FFF2-40B4-BE49-F238E27FC236}">
                  <a16:creationId xmlns:a16="http://schemas.microsoft.com/office/drawing/2014/main" id="{F645B3FF-D42B-4353-B7EB-C02F9F747D58}"/>
                </a:ext>
              </a:extLst>
            </p:cNvPr>
            <p:cNvSpPr>
              <a:spLocks noChangeArrowheads="1"/>
            </p:cNvSpPr>
            <p:nvPr/>
          </p:nvSpPr>
          <p:spPr bwMode="auto">
            <a:xfrm>
              <a:off x="292568" y="2730056"/>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sp>
          <p:nvSpPr>
            <p:cNvPr id="31" name="Rectangle 16">
              <a:extLst>
                <a:ext uri="{FF2B5EF4-FFF2-40B4-BE49-F238E27FC236}">
                  <a16:creationId xmlns:a16="http://schemas.microsoft.com/office/drawing/2014/main" id="{21E13BC8-73A5-4223-A85D-5D3B2333E07B}"/>
                </a:ext>
              </a:extLst>
            </p:cNvPr>
            <p:cNvSpPr>
              <a:spLocks noChangeArrowheads="1"/>
            </p:cNvSpPr>
            <p:nvPr/>
          </p:nvSpPr>
          <p:spPr bwMode="auto">
            <a:xfrm>
              <a:off x="292568" y="340806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No</a:t>
              </a:r>
            </a:p>
          </p:txBody>
        </p:sp>
        <p:sp>
          <p:nvSpPr>
            <p:cNvPr id="32" name="Rectangle 16">
              <a:extLst>
                <a:ext uri="{FF2B5EF4-FFF2-40B4-BE49-F238E27FC236}">
                  <a16:creationId xmlns:a16="http://schemas.microsoft.com/office/drawing/2014/main" id="{A2AF626C-84D6-415A-BAFE-93FC6337FD2D}"/>
                </a:ext>
              </a:extLst>
            </p:cNvPr>
            <p:cNvSpPr>
              <a:spLocks noChangeArrowheads="1"/>
            </p:cNvSpPr>
            <p:nvPr/>
          </p:nvSpPr>
          <p:spPr bwMode="auto">
            <a:xfrm>
              <a:off x="301278" y="4102396"/>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Yes</a:t>
              </a:r>
            </a:p>
          </p:txBody>
        </p:sp>
        <p:cxnSp>
          <p:nvCxnSpPr>
            <p:cNvPr id="33" name="Elbow Connector 34">
              <a:extLst>
                <a:ext uri="{FF2B5EF4-FFF2-40B4-BE49-F238E27FC236}">
                  <a16:creationId xmlns:a16="http://schemas.microsoft.com/office/drawing/2014/main" id="{661978FA-80F0-4326-9EBA-82ECA5D4246F}"/>
                </a:ext>
              </a:extLst>
            </p:cNvPr>
            <p:cNvCxnSpPr>
              <a:stCxn id="11" idx="3"/>
            </p:cNvCxnSpPr>
            <p:nvPr/>
          </p:nvCxnSpPr>
          <p:spPr bwMode="auto">
            <a:xfrm>
              <a:off x="1938488" y="3225783"/>
              <a:ext cx="1411333" cy="1111825"/>
            </a:xfrm>
            <a:prstGeom prst="bentConnector3">
              <a:avLst>
                <a:gd name="adj1" fmla="val 100135"/>
              </a:avLst>
            </a:prstGeom>
            <a:solidFill>
              <a:srgbClr val="005BAA"/>
            </a:solidFill>
            <a:ln w="19050" cap="flat" cmpd="sng" algn="ctr">
              <a:solidFill>
                <a:srgbClr val="000000"/>
              </a:solidFill>
              <a:prstDash val="solid"/>
              <a:round/>
              <a:headEnd type="none" w="med" len="med"/>
              <a:tailEnd type="triangle"/>
            </a:ln>
            <a:effectLst/>
          </p:spPr>
        </p:cxnSp>
        <p:cxnSp>
          <p:nvCxnSpPr>
            <p:cNvPr id="34" name="Elbow Connector 35">
              <a:extLst>
                <a:ext uri="{FF2B5EF4-FFF2-40B4-BE49-F238E27FC236}">
                  <a16:creationId xmlns:a16="http://schemas.microsoft.com/office/drawing/2014/main" id="{F8D0132B-EE92-40B2-B902-4B1C5164B657}"/>
                </a:ext>
              </a:extLst>
            </p:cNvPr>
            <p:cNvCxnSpPr/>
            <p:nvPr/>
          </p:nvCxnSpPr>
          <p:spPr bwMode="auto">
            <a:xfrm>
              <a:off x="1936311" y="3913365"/>
              <a:ext cx="1153886" cy="424243"/>
            </a:xfrm>
            <a:prstGeom prst="bentConnector3">
              <a:avLst>
                <a:gd name="adj1" fmla="val 100000"/>
              </a:avLst>
            </a:prstGeom>
            <a:solidFill>
              <a:srgbClr val="005BAA"/>
            </a:solidFill>
            <a:ln w="19050" cap="flat" cmpd="sng" algn="ctr">
              <a:solidFill>
                <a:srgbClr val="000000"/>
              </a:solidFill>
              <a:prstDash val="solid"/>
              <a:round/>
              <a:headEnd type="none" w="med" len="med"/>
              <a:tailEnd type="triangle"/>
            </a:ln>
            <a:effectLst/>
          </p:spPr>
        </p:cxnSp>
        <p:sp>
          <p:nvSpPr>
            <p:cNvPr id="35" name="Rectangle 16">
              <a:extLst>
                <a:ext uri="{FF2B5EF4-FFF2-40B4-BE49-F238E27FC236}">
                  <a16:creationId xmlns:a16="http://schemas.microsoft.com/office/drawing/2014/main" id="{FC67250B-E241-40AE-85DE-CF7F38055BD0}"/>
                </a:ext>
              </a:extLst>
            </p:cNvPr>
            <p:cNvSpPr>
              <a:spLocks noChangeArrowheads="1"/>
            </p:cNvSpPr>
            <p:nvPr/>
          </p:nvSpPr>
          <p:spPr bwMode="auto">
            <a:xfrm>
              <a:off x="1529730" y="3862783"/>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No</a:t>
              </a:r>
            </a:p>
          </p:txBody>
        </p:sp>
        <p:sp>
          <p:nvSpPr>
            <p:cNvPr id="36" name="Rectangle 16">
              <a:extLst>
                <a:ext uri="{FF2B5EF4-FFF2-40B4-BE49-F238E27FC236}">
                  <a16:creationId xmlns:a16="http://schemas.microsoft.com/office/drawing/2014/main" id="{330EB0BC-3876-4B5F-9665-8B19B013FB77}"/>
                </a:ext>
              </a:extLst>
            </p:cNvPr>
            <p:cNvSpPr>
              <a:spLocks noChangeArrowheads="1"/>
            </p:cNvSpPr>
            <p:nvPr/>
          </p:nvSpPr>
          <p:spPr bwMode="auto">
            <a:xfrm>
              <a:off x="1608577" y="3187264"/>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Yes</a:t>
              </a:r>
            </a:p>
          </p:txBody>
        </p:sp>
        <p:sp>
          <p:nvSpPr>
            <p:cNvPr id="37" name="Rectangle 16">
              <a:extLst>
                <a:ext uri="{FF2B5EF4-FFF2-40B4-BE49-F238E27FC236}">
                  <a16:creationId xmlns:a16="http://schemas.microsoft.com/office/drawing/2014/main" id="{473BBCB3-83B4-47BF-A0B1-9FEDF573C6BF}"/>
                </a:ext>
              </a:extLst>
            </p:cNvPr>
            <p:cNvSpPr>
              <a:spLocks noChangeArrowheads="1"/>
            </p:cNvSpPr>
            <p:nvPr/>
          </p:nvSpPr>
          <p:spPr bwMode="auto">
            <a:xfrm>
              <a:off x="2833293" y="3077681"/>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cxnSp>
          <p:nvCxnSpPr>
            <p:cNvPr id="38" name="Straight Connector 37">
              <a:extLst>
                <a:ext uri="{FF2B5EF4-FFF2-40B4-BE49-F238E27FC236}">
                  <a16:creationId xmlns:a16="http://schemas.microsoft.com/office/drawing/2014/main" id="{3AACD3CA-B0CA-4F45-8B4F-A412647727F9}"/>
                </a:ext>
              </a:extLst>
            </p:cNvPr>
            <p:cNvCxnSpPr/>
            <p:nvPr/>
          </p:nvCxnSpPr>
          <p:spPr bwMode="auto">
            <a:xfrm>
              <a:off x="3599648" y="2161066"/>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538823CE-8AEE-41EA-9F7A-3845A896758D}"/>
                </a:ext>
              </a:extLst>
            </p:cNvPr>
            <p:cNvCxnSpPr/>
            <p:nvPr/>
          </p:nvCxnSpPr>
          <p:spPr bwMode="auto">
            <a:xfrm>
              <a:off x="6304748" y="2148043"/>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40" name="Elbow Connector 41">
              <a:extLst>
                <a:ext uri="{FF2B5EF4-FFF2-40B4-BE49-F238E27FC236}">
                  <a16:creationId xmlns:a16="http://schemas.microsoft.com/office/drawing/2014/main" id="{B1CDCC13-DFFC-46DE-B910-BF24772C903E}"/>
                </a:ext>
              </a:extLst>
            </p:cNvPr>
            <p:cNvCxnSpPr/>
            <p:nvPr/>
          </p:nvCxnSpPr>
          <p:spPr bwMode="auto">
            <a:xfrm rot="5400000">
              <a:off x="3974124" y="2804486"/>
              <a:ext cx="1552871" cy="1523644"/>
            </a:xfrm>
            <a:prstGeom prst="bentConnector3">
              <a:avLst>
                <a:gd name="adj1" fmla="val 50000"/>
              </a:avLst>
            </a:prstGeom>
            <a:solidFill>
              <a:srgbClr val="005BAA"/>
            </a:solidFill>
            <a:ln w="19050" cap="flat" cmpd="sng" algn="ctr">
              <a:solidFill>
                <a:srgbClr val="000000"/>
              </a:solidFill>
              <a:prstDash val="solid"/>
              <a:round/>
              <a:headEnd type="none" w="med" len="med"/>
              <a:tailEnd type="triangle"/>
            </a:ln>
            <a:effectLst/>
          </p:spPr>
        </p:cxnSp>
        <p:sp>
          <p:nvSpPr>
            <p:cNvPr id="41" name="Rectangle 16">
              <a:extLst>
                <a:ext uri="{FF2B5EF4-FFF2-40B4-BE49-F238E27FC236}">
                  <a16:creationId xmlns:a16="http://schemas.microsoft.com/office/drawing/2014/main" id="{AE6AD457-9A28-4122-9E75-C864DDDA54F2}"/>
                </a:ext>
              </a:extLst>
            </p:cNvPr>
            <p:cNvSpPr>
              <a:spLocks noChangeArrowheads="1"/>
            </p:cNvSpPr>
            <p:nvPr/>
          </p:nvSpPr>
          <p:spPr bwMode="auto">
            <a:xfrm>
              <a:off x="4765507" y="2750812"/>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Fail</a:t>
              </a:r>
            </a:p>
          </p:txBody>
        </p:sp>
        <p:cxnSp>
          <p:nvCxnSpPr>
            <p:cNvPr id="42" name="Straight Connector 41">
              <a:extLst>
                <a:ext uri="{FF2B5EF4-FFF2-40B4-BE49-F238E27FC236}">
                  <a16:creationId xmlns:a16="http://schemas.microsoft.com/office/drawing/2014/main" id="{18B93C1F-52EE-4D52-9D67-BB2E15320B38}"/>
                </a:ext>
              </a:extLst>
            </p:cNvPr>
            <p:cNvCxnSpPr/>
            <p:nvPr/>
          </p:nvCxnSpPr>
          <p:spPr bwMode="auto">
            <a:xfrm>
              <a:off x="7036268" y="2766499"/>
              <a:ext cx="0" cy="232767"/>
            </a:xfrm>
            <a:prstGeom prst="line">
              <a:avLst/>
            </a:prstGeom>
            <a:solidFill>
              <a:srgbClr val="005BAA"/>
            </a:solidFill>
            <a:ln w="19050" cap="flat" cmpd="sng" algn="ctr">
              <a:solidFill>
                <a:srgbClr val="000000"/>
              </a:solidFill>
              <a:prstDash val="solid"/>
              <a:round/>
              <a:headEnd type="none" w="med" len="med"/>
              <a:tailEnd type="none" w="med" len="med"/>
            </a:ln>
            <a:effectLst/>
          </p:spPr>
        </p:cxnSp>
        <p:sp>
          <p:nvSpPr>
            <p:cNvPr id="43" name="Rectangle 16">
              <a:extLst>
                <a:ext uri="{FF2B5EF4-FFF2-40B4-BE49-F238E27FC236}">
                  <a16:creationId xmlns:a16="http://schemas.microsoft.com/office/drawing/2014/main" id="{19F0ED3A-6668-4A88-BA07-FC755A6FA106}"/>
                </a:ext>
              </a:extLst>
            </p:cNvPr>
            <p:cNvSpPr>
              <a:spLocks noChangeArrowheads="1"/>
            </p:cNvSpPr>
            <p:nvPr/>
          </p:nvSpPr>
          <p:spPr bwMode="auto">
            <a:xfrm>
              <a:off x="6358088" y="272226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Pass</a:t>
              </a:r>
            </a:p>
          </p:txBody>
        </p:sp>
        <p:grpSp>
          <p:nvGrpSpPr>
            <p:cNvPr id="44" name="Group 43">
              <a:extLst>
                <a:ext uri="{FF2B5EF4-FFF2-40B4-BE49-F238E27FC236}">
                  <a16:creationId xmlns:a16="http://schemas.microsoft.com/office/drawing/2014/main" id="{B024625A-0455-48B9-BD76-64F8020FD8A7}"/>
                </a:ext>
              </a:extLst>
            </p:cNvPr>
            <p:cNvGrpSpPr/>
            <p:nvPr/>
          </p:nvGrpSpPr>
          <p:grpSpPr>
            <a:xfrm>
              <a:off x="4883072" y="4377859"/>
              <a:ext cx="1874520" cy="514350"/>
              <a:chOff x="77288" y="3700215"/>
              <a:chExt cx="1874520" cy="514350"/>
            </a:xfrm>
          </p:grpSpPr>
          <p:sp>
            <p:nvSpPr>
              <p:cNvPr id="45" name="Rectangle 44">
                <a:extLst>
                  <a:ext uri="{FF2B5EF4-FFF2-40B4-BE49-F238E27FC236}">
                    <a16:creationId xmlns:a16="http://schemas.microsoft.com/office/drawing/2014/main" id="{4A6C41F7-5F2F-48AB-8A5E-078C18122483}"/>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46" name="Rectangle 16">
                <a:extLst>
                  <a:ext uri="{FF2B5EF4-FFF2-40B4-BE49-F238E27FC236}">
                    <a16:creationId xmlns:a16="http://schemas.microsoft.com/office/drawing/2014/main" id="{642F055D-361F-4999-AB48-C82F0245FC5C}"/>
                  </a:ext>
                </a:extLst>
              </p:cNvPr>
              <p:cNvSpPr>
                <a:spLocks noChangeArrowheads="1"/>
              </p:cNvSpPr>
              <p:nvPr/>
            </p:nvSpPr>
            <p:spPr bwMode="auto">
              <a:xfrm>
                <a:off x="77288" y="3732188"/>
                <a:ext cx="18745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FVNAE</a:t>
                </a:r>
              </a:p>
              <a:p>
                <a:pPr algn="ctr" defTabSz="914400" eaLnBrk="0" fontAlgn="base" hangingPunct="0">
                  <a:spcBef>
                    <a:spcPct val="0"/>
                  </a:spcBef>
                  <a:spcAft>
                    <a:spcPct val="0"/>
                  </a:spcAft>
                  <a:defRPr/>
                </a:pPr>
                <a:r>
                  <a:rPr lang="en-US" sz="1200" b="1" kern="0" dirty="0">
                    <a:solidFill>
                      <a:srgbClr val="000000"/>
                    </a:solidFill>
                    <a:latin typeface="Arial"/>
                  </a:rPr>
                  <a:t>(Debt- with recycling)</a:t>
                </a:r>
              </a:p>
            </p:txBody>
          </p:sp>
        </p:grpSp>
        <p:grpSp>
          <p:nvGrpSpPr>
            <p:cNvPr id="47" name="Group 46">
              <a:extLst>
                <a:ext uri="{FF2B5EF4-FFF2-40B4-BE49-F238E27FC236}">
                  <a16:creationId xmlns:a16="http://schemas.microsoft.com/office/drawing/2014/main" id="{A73CBA8B-8723-4632-BC4D-BA77C515EF4D}"/>
                </a:ext>
              </a:extLst>
            </p:cNvPr>
            <p:cNvGrpSpPr/>
            <p:nvPr/>
          </p:nvGrpSpPr>
          <p:grpSpPr>
            <a:xfrm>
              <a:off x="7194109" y="4390782"/>
              <a:ext cx="1874520" cy="514350"/>
              <a:chOff x="65314" y="3700215"/>
              <a:chExt cx="1874520" cy="514350"/>
            </a:xfrm>
          </p:grpSpPr>
          <p:sp>
            <p:nvSpPr>
              <p:cNvPr id="48" name="Rectangle 47">
                <a:extLst>
                  <a:ext uri="{FF2B5EF4-FFF2-40B4-BE49-F238E27FC236}">
                    <a16:creationId xmlns:a16="http://schemas.microsoft.com/office/drawing/2014/main" id="{F28733E7-39E7-4E3B-9E8E-B7BE4D9460F0}"/>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49" name="Rectangle 16">
                <a:extLst>
                  <a:ext uri="{FF2B5EF4-FFF2-40B4-BE49-F238E27FC236}">
                    <a16:creationId xmlns:a16="http://schemas.microsoft.com/office/drawing/2014/main" id="{5E580980-205C-4725-9119-2F06A262BBA8}"/>
                  </a:ext>
                </a:extLst>
              </p:cNvPr>
              <p:cNvSpPr>
                <a:spLocks noChangeArrowheads="1"/>
              </p:cNvSpPr>
              <p:nvPr/>
            </p:nvSpPr>
            <p:spPr bwMode="auto">
              <a:xfrm>
                <a:off x="65314" y="3818890"/>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Amortized Cost</a:t>
                </a:r>
              </a:p>
            </p:txBody>
          </p:sp>
        </p:grpSp>
        <p:sp>
          <p:nvSpPr>
            <p:cNvPr id="50" name="Rectangle 16">
              <a:extLst>
                <a:ext uri="{FF2B5EF4-FFF2-40B4-BE49-F238E27FC236}">
                  <a16:creationId xmlns:a16="http://schemas.microsoft.com/office/drawing/2014/main" id="{FAA9A6A2-5061-418B-8E64-36BD8ACD982E}"/>
                </a:ext>
              </a:extLst>
            </p:cNvPr>
            <p:cNvSpPr>
              <a:spLocks noChangeArrowheads="1"/>
            </p:cNvSpPr>
            <p:nvPr/>
          </p:nvSpPr>
          <p:spPr bwMode="auto">
            <a:xfrm>
              <a:off x="7761255" y="3557019"/>
              <a:ext cx="13400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Hold to collect </a:t>
              </a:r>
              <a:r>
                <a:rPr lang="en-US" sz="1000" b="1" kern="0" dirty="0">
                  <a:solidFill>
                    <a:srgbClr val="000000"/>
                  </a:solidFill>
                  <a:latin typeface="Arial"/>
                </a:rPr>
                <a:t>(no FVO elected)</a:t>
              </a:r>
            </a:p>
          </p:txBody>
        </p:sp>
        <p:sp>
          <p:nvSpPr>
            <p:cNvPr id="51" name="Rectangle 16">
              <a:extLst>
                <a:ext uri="{FF2B5EF4-FFF2-40B4-BE49-F238E27FC236}">
                  <a16:creationId xmlns:a16="http://schemas.microsoft.com/office/drawing/2014/main" id="{ED40486C-B396-4C05-B545-D62E5B29A46E}"/>
                </a:ext>
              </a:extLst>
            </p:cNvPr>
            <p:cNvSpPr>
              <a:spLocks noChangeArrowheads="1"/>
            </p:cNvSpPr>
            <p:nvPr/>
          </p:nvSpPr>
          <p:spPr bwMode="auto">
            <a:xfrm>
              <a:off x="6437008" y="3557019"/>
              <a:ext cx="129268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Hold to collect &amp; sell</a:t>
              </a:r>
            </a:p>
            <a:p>
              <a:pPr defTabSz="914400" eaLnBrk="0" fontAlgn="base" hangingPunct="0">
                <a:spcBef>
                  <a:spcPct val="0"/>
                </a:spcBef>
                <a:spcAft>
                  <a:spcPct val="0"/>
                </a:spcAft>
                <a:defRPr/>
              </a:pPr>
              <a:r>
                <a:rPr lang="en-US" sz="1000" b="1" kern="0" dirty="0">
                  <a:solidFill>
                    <a:srgbClr val="000000"/>
                  </a:solidFill>
                  <a:latin typeface="Arial"/>
                </a:rPr>
                <a:t>(no FVO elected)</a:t>
              </a:r>
            </a:p>
            <a:p>
              <a:pPr defTabSz="914400" eaLnBrk="0" fontAlgn="base" hangingPunct="0">
                <a:spcBef>
                  <a:spcPct val="0"/>
                </a:spcBef>
                <a:spcAft>
                  <a:spcPct val="0"/>
                </a:spcAft>
                <a:defRPr/>
              </a:pPr>
              <a:endParaRPr lang="en-US" sz="1200" b="1" kern="0" dirty="0">
                <a:solidFill>
                  <a:srgbClr val="000000"/>
                </a:solidFill>
                <a:latin typeface="Arial"/>
              </a:endParaRPr>
            </a:p>
          </p:txBody>
        </p:sp>
        <p:cxnSp>
          <p:nvCxnSpPr>
            <p:cNvPr id="52" name="Straight Arrow Connector 51">
              <a:extLst>
                <a:ext uri="{FF2B5EF4-FFF2-40B4-BE49-F238E27FC236}">
                  <a16:creationId xmlns:a16="http://schemas.microsoft.com/office/drawing/2014/main" id="{EB5EF070-C070-4F79-8DBF-4BA3C9485D0C}"/>
                </a:ext>
              </a:extLst>
            </p:cNvPr>
            <p:cNvCxnSpPr/>
            <p:nvPr/>
          </p:nvCxnSpPr>
          <p:spPr bwMode="auto">
            <a:xfrm>
              <a:off x="64342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cxnSp>
          <p:nvCxnSpPr>
            <p:cNvPr id="53" name="Straight Connector 52">
              <a:extLst>
                <a:ext uri="{FF2B5EF4-FFF2-40B4-BE49-F238E27FC236}">
                  <a16:creationId xmlns:a16="http://schemas.microsoft.com/office/drawing/2014/main" id="{5C49932C-2D57-441C-A263-9E39C4769454}"/>
                </a:ext>
              </a:extLst>
            </p:cNvPr>
            <p:cNvCxnSpPr/>
            <p:nvPr/>
          </p:nvCxnSpPr>
          <p:spPr bwMode="auto">
            <a:xfrm>
              <a:off x="6068446" y="3443992"/>
              <a:ext cx="0" cy="581830"/>
            </a:xfrm>
            <a:prstGeom prst="line">
              <a:avLst/>
            </a:prstGeom>
            <a:solidFill>
              <a:srgbClr val="005BAA"/>
            </a:solidFill>
            <a:ln w="19050" cap="flat" cmpd="sng" algn="ctr">
              <a:solidFill>
                <a:srgbClr val="000000"/>
              </a:solidFill>
              <a:prstDash val="solid"/>
              <a:round/>
              <a:headEnd type="none" w="med" len="med"/>
              <a:tailEnd type="none" w="med" len="med"/>
            </a:ln>
            <a:effectLst/>
          </p:spPr>
        </p:cxnSp>
        <p:cxnSp>
          <p:nvCxnSpPr>
            <p:cNvPr id="54" name="Elbow Connector 55">
              <a:extLst>
                <a:ext uri="{FF2B5EF4-FFF2-40B4-BE49-F238E27FC236}">
                  <a16:creationId xmlns:a16="http://schemas.microsoft.com/office/drawing/2014/main" id="{7468A697-4A53-48E2-B473-95AEF1E22F65}"/>
                </a:ext>
              </a:extLst>
            </p:cNvPr>
            <p:cNvCxnSpPr/>
            <p:nvPr/>
          </p:nvCxnSpPr>
          <p:spPr bwMode="auto">
            <a:xfrm rot="10800000" flipV="1">
              <a:off x="4228723" y="4025822"/>
              <a:ext cx="1839723" cy="301634"/>
            </a:xfrm>
            <a:prstGeom prst="bentConnector3">
              <a:avLst>
                <a:gd name="adj1" fmla="val 99703"/>
              </a:avLst>
            </a:prstGeom>
            <a:solidFill>
              <a:srgbClr val="005BAA"/>
            </a:solidFill>
            <a:ln w="19050" cap="flat" cmpd="sng" algn="ctr">
              <a:solidFill>
                <a:srgbClr val="000000"/>
              </a:solidFill>
              <a:prstDash val="solid"/>
              <a:round/>
              <a:headEnd type="none" w="med" len="med"/>
              <a:tailEnd type="triangle"/>
            </a:ln>
            <a:effectLst/>
          </p:spPr>
        </p:cxnSp>
        <p:sp>
          <p:nvSpPr>
            <p:cNvPr id="55" name="Rectangle 16">
              <a:extLst>
                <a:ext uri="{FF2B5EF4-FFF2-40B4-BE49-F238E27FC236}">
                  <a16:creationId xmlns:a16="http://schemas.microsoft.com/office/drawing/2014/main" id="{C209B24F-9392-4049-BA84-EA7D7D0D897D}"/>
                </a:ext>
              </a:extLst>
            </p:cNvPr>
            <p:cNvSpPr>
              <a:spLocks noChangeArrowheads="1"/>
            </p:cNvSpPr>
            <p:nvPr/>
          </p:nvSpPr>
          <p:spPr bwMode="auto">
            <a:xfrm>
              <a:off x="4632768" y="3764898"/>
              <a:ext cx="12830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1200" b="1" kern="0" dirty="0">
                  <a:solidFill>
                    <a:srgbClr val="000000"/>
                  </a:solidFill>
                  <a:latin typeface="Arial"/>
                </a:rPr>
                <a:t>All other cases</a:t>
              </a:r>
            </a:p>
          </p:txBody>
        </p:sp>
        <p:cxnSp>
          <p:nvCxnSpPr>
            <p:cNvPr id="56" name="Straight Arrow Connector 55">
              <a:extLst>
                <a:ext uri="{FF2B5EF4-FFF2-40B4-BE49-F238E27FC236}">
                  <a16:creationId xmlns:a16="http://schemas.microsoft.com/office/drawing/2014/main" id="{0140D927-9002-44C2-87BA-14728262410C}"/>
                </a:ext>
              </a:extLst>
            </p:cNvPr>
            <p:cNvCxnSpPr/>
            <p:nvPr/>
          </p:nvCxnSpPr>
          <p:spPr bwMode="auto">
            <a:xfrm>
              <a:off x="7805888" y="3456466"/>
              <a:ext cx="2460" cy="881142"/>
            </a:xfrm>
            <a:prstGeom prst="straightConnector1">
              <a:avLst/>
            </a:prstGeom>
            <a:solidFill>
              <a:srgbClr val="005BAA"/>
            </a:solidFill>
            <a:ln w="19050" cap="flat" cmpd="sng" algn="ctr">
              <a:solidFill>
                <a:srgbClr val="000000"/>
              </a:solidFill>
              <a:prstDash val="solid"/>
              <a:round/>
              <a:headEnd type="none" w="med" len="med"/>
              <a:tailEnd type="triangle"/>
            </a:ln>
            <a:effectLst/>
          </p:spPr>
        </p:cxnSp>
        <p:grpSp>
          <p:nvGrpSpPr>
            <p:cNvPr id="57" name="Group 56">
              <a:extLst>
                <a:ext uri="{FF2B5EF4-FFF2-40B4-BE49-F238E27FC236}">
                  <a16:creationId xmlns:a16="http://schemas.microsoft.com/office/drawing/2014/main" id="{10C2DC78-383F-45CA-AB18-2C0E8AE230B3}"/>
                </a:ext>
              </a:extLst>
            </p:cNvPr>
            <p:cNvGrpSpPr/>
            <p:nvPr/>
          </p:nvGrpSpPr>
          <p:grpSpPr>
            <a:xfrm>
              <a:off x="109688" y="1731556"/>
              <a:ext cx="1874520" cy="438956"/>
              <a:chOff x="76200" y="3700215"/>
              <a:chExt cx="1874520" cy="514350"/>
            </a:xfrm>
          </p:grpSpPr>
          <p:sp>
            <p:nvSpPr>
              <p:cNvPr id="58" name="Rectangle 57">
                <a:extLst>
                  <a:ext uri="{FF2B5EF4-FFF2-40B4-BE49-F238E27FC236}">
                    <a16:creationId xmlns:a16="http://schemas.microsoft.com/office/drawing/2014/main" id="{9F57CF72-824B-47C9-9E16-FDE3E4D0A4C5}"/>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59" name="Rectangle 16">
                <a:extLst>
                  <a:ext uri="{FF2B5EF4-FFF2-40B4-BE49-F238E27FC236}">
                    <a16:creationId xmlns:a16="http://schemas.microsoft.com/office/drawing/2014/main" id="{9447957C-F0AA-4BA0-97D9-97B3D1283C1E}"/>
                  </a:ext>
                </a:extLst>
              </p:cNvPr>
              <p:cNvSpPr>
                <a:spLocks noChangeArrowheads="1"/>
              </p:cNvSpPr>
              <p:nvPr/>
            </p:nvSpPr>
            <p:spPr bwMode="auto">
              <a:xfrm>
                <a:off x="76200" y="3757057"/>
                <a:ext cx="18745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Equity</a:t>
                </a:r>
              </a:p>
            </p:txBody>
          </p:sp>
        </p:grpSp>
        <p:grpSp>
          <p:nvGrpSpPr>
            <p:cNvPr id="60" name="Group 59">
              <a:extLst>
                <a:ext uri="{FF2B5EF4-FFF2-40B4-BE49-F238E27FC236}">
                  <a16:creationId xmlns:a16="http://schemas.microsoft.com/office/drawing/2014/main" id="{E23D53A2-A355-454E-B71E-1DF308E70BD1}"/>
                </a:ext>
              </a:extLst>
            </p:cNvPr>
            <p:cNvGrpSpPr/>
            <p:nvPr/>
          </p:nvGrpSpPr>
          <p:grpSpPr>
            <a:xfrm>
              <a:off x="2705568" y="1719986"/>
              <a:ext cx="1874520" cy="441749"/>
              <a:chOff x="85512" y="3700215"/>
              <a:chExt cx="1874520" cy="514350"/>
            </a:xfrm>
          </p:grpSpPr>
          <p:sp>
            <p:nvSpPr>
              <p:cNvPr id="61" name="Rectangle 60">
                <a:extLst>
                  <a:ext uri="{FF2B5EF4-FFF2-40B4-BE49-F238E27FC236}">
                    <a16:creationId xmlns:a16="http://schemas.microsoft.com/office/drawing/2014/main" id="{9442E41E-5718-441E-9B9C-AE29B09F4500}"/>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62" name="Rectangle 16">
                <a:extLst>
                  <a:ext uri="{FF2B5EF4-FFF2-40B4-BE49-F238E27FC236}">
                    <a16:creationId xmlns:a16="http://schemas.microsoft.com/office/drawing/2014/main" id="{8C791B16-7A94-4A47-9435-B0D27647436D}"/>
                  </a:ext>
                </a:extLst>
              </p:cNvPr>
              <p:cNvSpPr>
                <a:spLocks noChangeArrowheads="1"/>
              </p:cNvSpPr>
              <p:nvPr/>
            </p:nvSpPr>
            <p:spPr bwMode="auto">
              <a:xfrm>
                <a:off x="85512" y="3772183"/>
                <a:ext cx="1874520"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Derivatives</a:t>
                </a:r>
              </a:p>
            </p:txBody>
          </p:sp>
        </p:grpSp>
        <p:grpSp>
          <p:nvGrpSpPr>
            <p:cNvPr id="63" name="Group 62">
              <a:extLst>
                <a:ext uri="{FF2B5EF4-FFF2-40B4-BE49-F238E27FC236}">
                  <a16:creationId xmlns:a16="http://schemas.microsoft.com/office/drawing/2014/main" id="{FAF828F4-D868-4E6B-B4B4-3DCC56128605}"/>
                </a:ext>
              </a:extLst>
            </p:cNvPr>
            <p:cNvGrpSpPr/>
            <p:nvPr/>
          </p:nvGrpSpPr>
          <p:grpSpPr>
            <a:xfrm>
              <a:off x="5326119" y="1703866"/>
              <a:ext cx="1874520" cy="461664"/>
              <a:chOff x="66400" y="3700215"/>
              <a:chExt cx="1874520" cy="540959"/>
            </a:xfrm>
          </p:grpSpPr>
          <p:sp>
            <p:nvSpPr>
              <p:cNvPr id="64" name="Rectangle 63">
                <a:extLst>
                  <a:ext uri="{FF2B5EF4-FFF2-40B4-BE49-F238E27FC236}">
                    <a16:creationId xmlns:a16="http://schemas.microsoft.com/office/drawing/2014/main" id="{EFBF19A2-49B5-467A-8BCF-D40BD5335549}"/>
                  </a:ext>
                </a:extLst>
              </p:cNvPr>
              <p:cNvSpPr/>
              <p:nvPr/>
            </p:nvSpPr>
            <p:spPr bwMode="auto">
              <a:xfrm>
                <a:off x="152400" y="3700215"/>
                <a:ext cx="1722120" cy="51435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defRPr/>
                </a:pPr>
                <a:endParaRPr lang="en-US" sz="2400" kern="0" dirty="0">
                  <a:solidFill>
                    <a:srgbClr val="000000"/>
                  </a:solidFill>
                  <a:latin typeface="Arial"/>
                  <a:ea typeface="ヒラギノ角ゴ Pro W3" charset="-128"/>
                  <a:cs typeface="ヒラギノ角ゴ Pro W3" charset="-128"/>
                </a:endParaRPr>
              </a:p>
            </p:txBody>
          </p:sp>
          <p:sp>
            <p:nvSpPr>
              <p:cNvPr id="65" name="Rectangle 16">
                <a:extLst>
                  <a:ext uri="{FF2B5EF4-FFF2-40B4-BE49-F238E27FC236}">
                    <a16:creationId xmlns:a16="http://schemas.microsoft.com/office/drawing/2014/main" id="{FEEB90B9-09CA-41D8-B284-63B62569D77B}"/>
                  </a:ext>
                </a:extLst>
              </p:cNvPr>
              <p:cNvSpPr>
                <a:spLocks noChangeArrowheads="1"/>
              </p:cNvSpPr>
              <p:nvPr/>
            </p:nvSpPr>
            <p:spPr bwMode="auto">
              <a:xfrm>
                <a:off x="66400" y="3700215"/>
                <a:ext cx="1874520" cy="54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defRPr/>
                </a:pPr>
                <a:r>
                  <a:rPr lang="en-US" sz="1200" b="1" kern="0" dirty="0">
                    <a:solidFill>
                      <a:srgbClr val="000000"/>
                    </a:solidFill>
                    <a:latin typeface="Arial"/>
                  </a:rPr>
                  <a:t>Debt </a:t>
                </a:r>
              </a:p>
              <a:p>
                <a:pPr algn="ctr" defTabSz="914400" eaLnBrk="0" fontAlgn="base" hangingPunct="0">
                  <a:spcBef>
                    <a:spcPct val="0"/>
                  </a:spcBef>
                  <a:spcAft>
                    <a:spcPct val="0"/>
                  </a:spcAft>
                  <a:defRPr/>
                </a:pPr>
                <a:r>
                  <a:rPr lang="en-US" sz="1200" b="1" kern="0" dirty="0">
                    <a:solidFill>
                      <a:srgbClr val="000000"/>
                    </a:solidFill>
                    <a:latin typeface="Arial"/>
                  </a:rPr>
                  <a:t>(including hybrids)</a:t>
                </a:r>
              </a:p>
            </p:txBody>
          </p:sp>
        </p:grpSp>
      </p:grpSp>
    </p:spTree>
    <p:extLst>
      <p:ext uri="{BB962C8B-B14F-4D97-AF65-F5344CB8AC3E}">
        <p14:creationId xmlns:p14="http://schemas.microsoft.com/office/powerpoint/2010/main" val="35121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474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Liabilities</a:t>
            </a:r>
          </a:p>
          <a:p>
            <a:endParaRPr lang="en-US" sz="1850" b="1" dirty="0">
              <a:solidFill>
                <a:schemeClr val="bg1">
                  <a:lumMod val="50000"/>
                </a:schemeClr>
              </a:solidFill>
            </a:endParaRPr>
          </a:p>
          <a:p>
            <a:pPr lvl="0" defTabSz="914400" fontAlgn="base">
              <a:spcBef>
                <a:spcPts val="600"/>
              </a:spcBef>
              <a:spcAft>
                <a:spcPct val="0"/>
              </a:spcAft>
              <a:defRPr/>
            </a:pPr>
            <a:r>
              <a:rPr lang="en-GB" sz="2000" kern="0" dirty="0">
                <a:solidFill>
                  <a:srgbClr val="000000">
                    <a:lumMod val="65000"/>
                    <a:lumOff val="35000"/>
                  </a:srgbClr>
                </a:solidFill>
                <a:latin typeface="Arial"/>
                <a:ea typeface="ＭＳ Ｐゴシック" charset="0"/>
              </a:rPr>
              <a:t>An entity classifies all financial liabilities as subsequently measured at amortized cost, except for:</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at fair value through surplus or deficit</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that arise when a transfer of a financial asset does not qualify for derecognition</a:t>
            </a:r>
          </a:p>
          <a:p>
            <a:pPr marL="457200" lvl="0" indent="-457200" defTabSz="914400" fontAlgn="base">
              <a:spcBef>
                <a:spcPts val="600"/>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Financial guarantee contracts</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Commitments to provide a loan at a below-market interest rate</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Contingent consideration recognized by an acquirer in a public sector combination</a:t>
            </a:r>
            <a:endParaRPr lang="en-US" sz="20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746116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345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Liability Designation</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The government has issued 5 million US dollar fixed rate debt that matures in two years. Interest payments are due semi-annually. The government has entered into a futures contract to purchase 5 million US dollars that matures in two years. The US dollar debt is not designated as a hedged item.</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government designate its US dollar liability as a financial liability at fair value through surplus or deficit? Why?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6564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383694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Amount at initial recognition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principal repayments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Plus or minus the cumulative amortization of any difference between initial amount and maturity amount using effective interest method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Minus any reduction for impairment or valuation allowance</a:t>
            </a:r>
          </a:p>
          <a:p>
            <a:pPr marL="342900" lvl="0" indent="-342900" defTabSz="914400" fontAlgn="base">
              <a:spcBef>
                <a:spcPts val="776"/>
              </a:spcBef>
              <a:spcAft>
                <a:spcPct val="0"/>
              </a:spcAft>
              <a:buFontTx/>
              <a:buChar char="•"/>
            </a:pPr>
            <a:endParaRPr lang="en-US" sz="24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36352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692184"/>
            <a:ext cx="8089900" cy="495007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Initial Measurement</a:t>
            </a:r>
          </a:p>
          <a:p>
            <a:endParaRPr lang="en-US" sz="100" b="1" dirty="0">
              <a:solidFill>
                <a:schemeClr val="bg1">
                  <a:lumMod val="50000"/>
                </a:schemeClr>
              </a:solidFill>
            </a:endParaRP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Except for short-term receivables and payables, an entity shall measure a financial asset or financial liability at its fair value plus or minus, in the case of a financial asset or financial liability not at fair value through surplus or deficit, transaction costs that are directly attributable to the acquisition or issue of the financial asset or financial liability</a:t>
            </a: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Exception if the fair value of the financial asset or financial liability at initial recognition differs from the transaction price</a:t>
            </a: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An entity may measure short-term receivables at their transaction consideration if the short-term receivables do not contain a significant financing component or when the entity applies the practical expedient relating to periods of less than one year</a:t>
            </a:r>
          </a:p>
          <a:p>
            <a:pPr marL="342900" indent="-342900" fontAlgn="base">
              <a:spcBef>
                <a:spcPts val="776"/>
              </a:spcBef>
              <a:spcAft>
                <a:spcPct val="0"/>
              </a:spcAft>
              <a:buClr>
                <a:srgbClr val="000000"/>
              </a:buClr>
              <a:buFont typeface="Arial" panose="020B0604020202020204" pitchFamily="34" charset="0"/>
              <a:buChar char="•"/>
            </a:pPr>
            <a:r>
              <a:rPr lang="en-GB" sz="2000" dirty="0">
                <a:solidFill>
                  <a:srgbClr val="595959"/>
                </a:solidFill>
              </a:rPr>
              <a:t>An entity may measure short-term payables at the transaction consideration if the effect of discounting is immaterial</a:t>
            </a:r>
            <a:endParaRPr lang="en-US" sz="2000" dirty="0">
              <a:solidFill>
                <a:srgbClr val="595959"/>
              </a:solidFill>
            </a:endParaRPr>
          </a:p>
        </p:txBody>
      </p:sp>
    </p:spTree>
    <p:extLst>
      <p:ext uri="{BB962C8B-B14F-4D97-AF65-F5344CB8AC3E}">
        <p14:creationId xmlns:p14="http://schemas.microsoft.com/office/powerpoint/2010/main" val="57090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2183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 Example – Effective Interest Method</a:t>
            </a:r>
          </a:p>
          <a:p>
            <a:endParaRPr lang="en-US" sz="1850" b="1" dirty="0">
              <a:solidFill>
                <a:schemeClr val="bg1">
                  <a:lumMod val="50000"/>
                </a:schemeClr>
              </a:solidFill>
            </a:endParaRPr>
          </a:p>
          <a:p>
            <a:pPr lvl="0" defTabSz="914400" fontAlgn="base">
              <a:spcBef>
                <a:spcPts val="776"/>
              </a:spcBef>
              <a:spcAft>
                <a:spcPct val="0"/>
              </a:spcAft>
            </a:pPr>
            <a:r>
              <a:rPr lang="en-US" sz="2000" i="1" kern="0" dirty="0">
                <a:solidFill>
                  <a:srgbClr val="000000">
                    <a:lumMod val="65000"/>
                    <a:lumOff val="35000"/>
                  </a:srgbClr>
                </a:solidFill>
                <a:latin typeface="Arial"/>
                <a:ea typeface="ＭＳ Ｐゴシック" charset="0"/>
              </a:rPr>
              <a:t>Scenario</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Government G entity borrows CU 50,000 on January 1 20X1 for 5 years. The annual interest rate on the loan is 10% paid at the end of the year. G pays an up-front fee of CU 1,000 and the net proceeds of the loan are CU 49,000.</a:t>
            </a:r>
          </a:p>
          <a:p>
            <a:pPr marL="342900" lvl="0" indent="-342900" defTabSz="914400" fontAlgn="base">
              <a:spcBef>
                <a:spcPts val="776"/>
              </a:spcBef>
              <a:spcAft>
                <a:spcPct val="0"/>
              </a:spcAft>
              <a:buFontTx/>
              <a:buChar char="•"/>
            </a:pPr>
            <a:endParaRPr lang="en-US" sz="2000" kern="0" dirty="0">
              <a:solidFill>
                <a:srgbClr val="000000">
                  <a:lumMod val="65000"/>
                  <a:lumOff val="35000"/>
                </a:srgbClr>
              </a:solidFill>
              <a:latin typeface="Arial"/>
              <a:ea typeface="ＭＳ Ｐゴシック"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is the annual effective interest rate of the loan?</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a:ea typeface="ＭＳ Ｐゴシック" charset="0"/>
              </a:rPr>
              <a:t>What would the annual effective interest rate of the loan be if there is no 1,000 up front fee?</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284573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2442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Concessionary Loans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Concessionary loans are granted/received at below market terms.  </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waiver of debt is not a concessionary loan</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At inception a concessionary loan is recognized as follows:</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being received by entity – difference is recognized in accordance with IPSAS 47</a:t>
            </a:r>
          </a:p>
          <a:p>
            <a:pPr marL="694944" lvl="1" indent="-347472"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When loan is granted by entity – difference is recognized as an expense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Subsequent measurement dependent on the classification of the loan in accordance with IPSAS 41</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707990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597476"/>
            <a:ext cx="8089900" cy="585031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Student Loans</a:t>
            </a:r>
          </a:p>
          <a:p>
            <a:endParaRPr lang="en-US" sz="800" b="1" dirty="0">
              <a:solidFill>
                <a:schemeClr val="bg1">
                  <a:lumMod val="50000"/>
                </a:schemeClr>
              </a:solidFill>
            </a:endParaRPr>
          </a:p>
          <a:p>
            <a:pPr lvl="0" defTabSz="914400" fontAlgn="base">
              <a:spcBef>
                <a:spcPts val="776"/>
              </a:spcBef>
              <a:spcAft>
                <a:spcPct val="0"/>
              </a:spcAft>
              <a:defRPr/>
            </a:pPr>
            <a:r>
              <a:rPr lang="en-US"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The department of education made CU 250,000 in low interest student loans on the following terms </a:t>
            </a:r>
          </a:p>
          <a:p>
            <a:pPr lvl="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Capital is repaid as follows: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1 to 2: no capital repayments</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3: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4: 30% capital to be repaid</a:t>
            </a:r>
          </a:p>
          <a:p>
            <a:pPr marL="694944" lvl="1" indent="-347472" defTabSz="914400" fontAlgn="base">
              <a:spcBef>
                <a:spcPts val="776"/>
              </a:spcBef>
              <a:spcAft>
                <a:spcPct val="0"/>
              </a:spcAft>
              <a:buClr>
                <a:srgbClr val="000000"/>
              </a:buClr>
              <a:buFontTx/>
              <a:buChar char="–"/>
              <a:defRPr/>
            </a:pPr>
            <a:r>
              <a:rPr lang="en-US" kern="0" dirty="0">
                <a:solidFill>
                  <a:srgbClr val="000000">
                    <a:lumMod val="65000"/>
                    <a:lumOff val="35000"/>
                  </a:srgbClr>
                </a:solidFill>
                <a:latin typeface="Arial" pitchFamily="34" charset="0"/>
                <a:ea typeface="ＭＳ Ｐゴシック" charset="0"/>
                <a:cs typeface="Arial" pitchFamily="34" charset="0"/>
              </a:rPr>
              <a:t>Year 5: 40% capital to be repaid</a:t>
            </a:r>
          </a:p>
          <a:p>
            <a:pPr marL="342900" lvl="0" indent="-342900" defTabSz="914400" fontAlgn="base">
              <a:spcBef>
                <a:spcPts val="776"/>
              </a:spcBef>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Interest at 6% interest is paid annually in arrears;</a:t>
            </a:r>
          </a:p>
          <a:p>
            <a:pPr lvl="0" defTabSz="914400" fontAlgn="base">
              <a:spcAft>
                <a:spcPct val="0"/>
              </a:spcAft>
              <a:defRPr/>
            </a:pPr>
            <a:r>
              <a:rPr lang="en-US" kern="0" dirty="0">
                <a:solidFill>
                  <a:srgbClr val="000000">
                    <a:lumMod val="65000"/>
                    <a:lumOff val="35000"/>
                  </a:srgbClr>
                </a:solidFill>
                <a:latin typeface="Arial" pitchFamily="34" charset="0"/>
                <a:ea typeface="ＭＳ Ｐゴシック" charset="0"/>
                <a:cs typeface="Arial" pitchFamily="34" charset="0"/>
              </a:rPr>
              <a:t>Market rate for similar loans is 11.5%</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Are the loans concessionary loans? Explain</a:t>
            </a:r>
          </a:p>
          <a:p>
            <a:pPr marL="514350" lvl="0" indent="-514350" defTabSz="914400" fontAlgn="base">
              <a:spcBef>
                <a:spcPts val="776"/>
              </a:spcBef>
              <a:spcAft>
                <a:spcPct val="0"/>
              </a:spcAft>
              <a:buClr>
                <a:srgbClr val="000000"/>
              </a:buClr>
              <a:buFont typeface="+mj-lt"/>
              <a:buAutoNum type="arabicPeriod"/>
              <a:defRPr/>
            </a:pPr>
            <a:r>
              <a:rPr lang="en-US" kern="0" dirty="0">
                <a:solidFill>
                  <a:srgbClr val="000000">
                    <a:lumMod val="65000"/>
                    <a:lumOff val="35000"/>
                  </a:srgbClr>
                </a:solidFill>
                <a:latin typeface="Arial" pitchFamily="34" charset="0"/>
                <a:ea typeface="ＭＳ Ｐゴシック" charset="0"/>
                <a:cs typeface="Arial" pitchFamily="34" charset="0"/>
              </a:rPr>
              <a:t>If yes, how is fair value determined?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21124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24179"/>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Student Loans</a:t>
            </a:r>
          </a:p>
          <a:p>
            <a:endParaRPr lang="en-US" sz="1850" b="1" dirty="0">
              <a:solidFill>
                <a:schemeClr val="bg1">
                  <a:lumMod val="50000"/>
                </a:schemeClr>
              </a:solidFill>
            </a:endParaRP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Based on the information in the previous slide, the department of education has determined that the fair value of the student loans is CU 207,270 by discounting future cash flows using the market related rate of 11.5%.</a:t>
            </a:r>
          </a:p>
          <a:p>
            <a:pPr lvl="0" defTabSz="914400" fontAlgn="base">
              <a:spcBef>
                <a:spcPts val="776"/>
              </a:spcBef>
              <a:spcAft>
                <a:spcPct val="0"/>
              </a:spcAft>
              <a:buClr>
                <a:srgbClr val="000000"/>
              </a:buClr>
              <a:defRPr/>
            </a:pPr>
            <a:endParaRPr lang="en-US" sz="200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buClr>
                <a:srgbClr val="000000"/>
              </a:buClr>
              <a:defRPr/>
            </a:pPr>
            <a:r>
              <a:rPr lang="en-US" sz="2000" dirty="0">
                <a:solidFill>
                  <a:srgbClr val="000000">
                    <a:lumMod val="65000"/>
                    <a:lumOff val="35000"/>
                  </a:srgbClr>
                </a:solidFill>
                <a:latin typeface="Arial" pitchFamily="34" charset="0"/>
                <a:ea typeface="ＭＳ Ｐゴシック" charset="0"/>
                <a:cs typeface="Arial" pitchFamily="34" charset="0"/>
              </a:rPr>
              <a:t>What is the journal entry the board of education makes for initial recognition of the student loans? Explain</a:t>
            </a:r>
          </a:p>
          <a:p>
            <a:endParaRPr lang="en-US" sz="200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0606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139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are subsequently measured according to their classification:</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Amortized Cost</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through Net Assets/Equity</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Fair Value through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assets measured at amortized cost  or fair value through net assets/equity are reviewed for impairment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87735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Financial Instruments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7028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84748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Subsequent Measurement - Financial Liabilities</a:t>
            </a:r>
          </a:p>
          <a:p>
            <a:endParaRPr lang="en-US" sz="1850" b="1" dirty="0">
              <a:solidFill>
                <a:schemeClr val="bg1">
                  <a:lumMod val="50000"/>
                </a:schemeClr>
              </a:solidFill>
            </a:endParaRPr>
          </a:p>
          <a:p>
            <a:pPr lvl="0" defTabSz="914400" fontAlgn="base">
              <a:spcBef>
                <a:spcPts val="600"/>
              </a:spcBef>
              <a:spcAft>
                <a:spcPct val="0"/>
              </a:spcAft>
              <a:defRPr/>
            </a:pPr>
            <a:r>
              <a:rPr lang="en-GB" sz="2000" kern="0" dirty="0">
                <a:solidFill>
                  <a:srgbClr val="000000">
                    <a:lumMod val="65000"/>
                    <a:lumOff val="35000"/>
                  </a:srgbClr>
                </a:solidFill>
                <a:latin typeface="Arial"/>
                <a:ea typeface="ＭＳ Ｐゴシック" charset="0"/>
              </a:rPr>
              <a:t>Financial liabilities are subsequently measured at amortized cost, except for:</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at fair value through surplus or deficit</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Financial liabilities that arise when a transfer of a financial asset does not qualify for derecognition</a:t>
            </a:r>
          </a:p>
          <a:p>
            <a:pPr marL="457200" lvl="0" indent="-457200" defTabSz="914400" fontAlgn="base">
              <a:spcBef>
                <a:spcPts val="600"/>
              </a:spcBef>
              <a:spcAft>
                <a:spcPct val="0"/>
              </a:spcAft>
              <a:buFont typeface="+mj-lt"/>
              <a:buAutoNum type="alphaLcParenR"/>
              <a:defRPr/>
            </a:pPr>
            <a:r>
              <a:rPr lang="en-US" sz="2000" kern="0" dirty="0">
                <a:solidFill>
                  <a:srgbClr val="000000">
                    <a:lumMod val="65000"/>
                    <a:lumOff val="35000"/>
                  </a:srgbClr>
                </a:solidFill>
                <a:latin typeface="Arial"/>
                <a:ea typeface="ＭＳ Ｐゴシック" charset="0"/>
              </a:rPr>
              <a:t>Financial guarantee contracts</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Commitments to provide a loan at a below-market interest rate</a:t>
            </a:r>
          </a:p>
          <a:p>
            <a:pPr marL="457200" lvl="0" indent="-457200" defTabSz="914400" fontAlgn="base">
              <a:spcBef>
                <a:spcPts val="600"/>
              </a:spcBef>
              <a:spcAft>
                <a:spcPct val="0"/>
              </a:spcAft>
              <a:buFont typeface="+mj-lt"/>
              <a:buAutoNum type="alphaLcParenR"/>
              <a:defRPr/>
            </a:pPr>
            <a:r>
              <a:rPr lang="en-GB" sz="2000" kern="0" dirty="0">
                <a:solidFill>
                  <a:srgbClr val="000000">
                    <a:lumMod val="65000"/>
                    <a:lumOff val="35000"/>
                  </a:srgbClr>
                </a:solidFill>
                <a:latin typeface="Arial"/>
                <a:ea typeface="ＭＳ Ｐゴシック" charset="0"/>
              </a:rPr>
              <a:t>Contingent consideration recognized by an acquirer in a public sector combination</a:t>
            </a:r>
            <a:endParaRPr lang="en-US" sz="2000" kern="0" dirty="0">
              <a:solidFill>
                <a:srgbClr val="000000">
                  <a:lumMod val="65000"/>
                  <a:lumOff val="35000"/>
                </a:srgbClr>
              </a:solidFill>
              <a:latin typeface="Arial"/>
              <a:ea typeface="ＭＳ Ｐゴシック" charset="0"/>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633239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5320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Gains and Losses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 gain or loss on a financial asset or financial liability measured at fair value is recognized in surplus or deficit unless it is: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Part of a hedging relationship</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Investment in an equity instrument (net assets/equity election)</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Financial liability designated as at fair value through surplus or deficit; changes in liability’s credit risk presented in net assets/equity</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Financial asset measured at fair value through net assets/equity</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 gain or loss on a financial asset measured at amortized cost is recognized in surplus or deficit when the financial asset is derecognized, reclassified, through the amortization process, or in order to recognize impairment gains or losses.</a:t>
            </a:r>
          </a:p>
        </p:txBody>
      </p:sp>
    </p:spTree>
    <p:extLst>
      <p:ext uri="{BB962C8B-B14F-4D97-AF65-F5344CB8AC3E}">
        <p14:creationId xmlns:p14="http://schemas.microsoft.com/office/powerpoint/2010/main" val="371837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11422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Impairment of Financial Assets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shall recognize a loss allowance for expected credit losses on a financial asset that is measured at amortized cost or at fair value through net assets/equity</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Loss allowance:</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12-month expected credit losses if the credit risk has not increased significantly since initial recognition</a:t>
            </a:r>
          </a:p>
          <a:p>
            <a:pPr marL="694944" lvl="1" indent="-347472"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Lifetime expected credit losses if the credit risk has increased significantly since initial recognition</a:t>
            </a:r>
          </a:p>
          <a:p>
            <a:pPr marL="342900" lvl="1"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Only recognize the cumulative changes in lifetime expected credit losses since initial recognition as a loss allowance for purchased or originated credit-impaired financial assets.</a:t>
            </a: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53839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0011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Expected Credit Loss Model</a:t>
            </a:r>
            <a:endParaRPr lang="en-US" sz="1850" dirty="0">
              <a:solidFill>
                <a:schemeClr val="bg1">
                  <a:lumMod val="50000"/>
                </a:schemeClr>
              </a:solidFill>
            </a:endParaRPr>
          </a:p>
        </p:txBody>
      </p:sp>
      <p:graphicFrame>
        <p:nvGraphicFramePr>
          <p:cNvPr id="3" name="Table 3">
            <a:extLst>
              <a:ext uri="{FF2B5EF4-FFF2-40B4-BE49-F238E27FC236}">
                <a16:creationId xmlns:a16="http://schemas.microsoft.com/office/drawing/2014/main" id="{D5C686C2-7482-4B59-BF36-581B59D0DD2F}"/>
              </a:ext>
            </a:extLst>
          </p:cNvPr>
          <p:cNvGraphicFramePr>
            <a:graphicFrameLocks noGrp="1"/>
          </p:cNvGraphicFramePr>
          <p:nvPr>
            <p:extLst>
              <p:ext uri="{D42A27DB-BD31-4B8C-83A1-F6EECF244321}">
                <p14:modId xmlns:p14="http://schemas.microsoft.com/office/powerpoint/2010/main" val="220817875"/>
              </p:ext>
            </p:extLst>
          </p:nvPr>
        </p:nvGraphicFramePr>
        <p:xfrm>
          <a:off x="533400" y="1630680"/>
          <a:ext cx="8315960" cy="2916000"/>
        </p:xfrm>
        <a:graphic>
          <a:graphicData uri="http://schemas.openxmlformats.org/drawingml/2006/table">
            <a:tbl>
              <a:tblPr firstRow="1" bandRow="1">
                <a:tableStyleId>{5C22544A-7EE6-4342-B048-85BDC9FD1C3A}</a:tableStyleId>
              </a:tblPr>
              <a:tblGrid>
                <a:gridCol w="765335">
                  <a:extLst>
                    <a:ext uri="{9D8B030D-6E8A-4147-A177-3AD203B41FA5}">
                      <a16:colId xmlns:a16="http://schemas.microsoft.com/office/drawing/2014/main" val="2382231401"/>
                    </a:ext>
                  </a:extLst>
                </a:gridCol>
                <a:gridCol w="3161505">
                  <a:extLst>
                    <a:ext uri="{9D8B030D-6E8A-4147-A177-3AD203B41FA5}">
                      <a16:colId xmlns:a16="http://schemas.microsoft.com/office/drawing/2014/main" val="3847628936"/>
                    </a:ext>
                  </a:extLst>
                </a:gridCol>
                <a:gridCol w="2082800">
                  <a:extLst>
                    <a:ext uri="{9D8B030D-6E8A-4147-A177-3AD203B41FA5}">
                      <a16:colId xmlns:a16="http://schemas.microsoft.com/office/drawing/2014/main" val="369162676"/>
                    </a:ext>
                  </a:extLst>
                </a:gridCol>
                <a:gridCol w="2306320">
                  <a:extLst>
                    <a:ext uri="{9D8B030D-6E8A-4147-A177-3AD203B41FA5}">
                      <a16:colId xmlns:a16="http://schemas.microsoft.com/office/drawing/2014/main" val="585579293"/>
                    </a:ext>
                  </a:extLst>
                </a:gridCol>
              </a:tblGrid>
              <a:tr h="471990">
                <a:tc>
                  <a:txBody>
                    <a:bodyPr/>
                    <a:lstStyle/>
                    <a:p>
                      <a:pPr>
                        <a:spcBef>
                          <a:spcPts val="600"/>
                        </a:spcBef>
                        <a:spcAft>
                          <a:spcPts val="600"/>
                        </a:spcAft>
                      </a:pPr>
                      <a:r>
                        <a:rPr lang="en-GB" dirty="0"/>
                        <a:t>Stage</a:t>
                      </a:r>
                    </a:p>
                  </a:txBody>
                  <a:tcPr anchor="ctr"/>
                </a:tc>
                <a:tc>
                  <a:txBody>
                    <a:bodyPr/>
                    <a:lstStyle/>
                    <a:p>
                      <a:pPr>
                        <a:spcBef>
                          <a:spcPts val="600"/>
                        </a:spcBef>
                        <a:spcAft>
                          <a:spcPts val="600"/>
                        </a:spcAft>
                      </a:pPr>
                      <a:r>
                        <a:rPr lang="en-GB" dirty="0"/>
                        <a:t>Performance</a:t>
                      </a:r>
                    </a:p>
                  </a:txBody>
                  <a:tcPr anchor="ctr"/>
                </a:tc>
                <a:tc>
                  <a:txBody>
                    <a:bodyPr/>
                    <a:lstStyle/>
                    <a:p>
                      <a:pPr>
                        <a:spcBef>
                          <a:spcPts val="600"/>
                        </a:spcBef>
                        <a:spcAft>
                          <a:spcPts val="600"/>
                        </a:spcAft>
                      </a:pPr>
                      <a:r>
                        <a:rPr lang="en-GB" dirty="0"/>
                        <a:t>Loss Allowance</a:t>
                      </a:r>
                    </a:p>
                  </a:txBody>
                  <a:tcPr anchor="ctr"/>
                </a:tc>
                <a:tc>
                  <a:txBody>
                    <a:bodyPr/>
                    <a:lstStyle/>
                    <a:p>
                      <a:pPr>
                        <a:spcBef>
                          <a:spcPts val="600"/>
                        </a:spcBef>
                        <a:spcAft>
                          <a:spcPts val="600"/>
                        </a:spcAft>
                      </a:pPr>
                      <a:r>
                        <a:rPr lang="en-GB" dirty="0"/>
                        <a:t>Interest Revenue</a:t>
                      </a:r>
                    </a:p>
                  </a:txBody>
                  <a:tcPr anchor="ctr"/>
                </a:tc>
                <a:extLst>
                  <a:ext uri="{0D108BD9-81ED-4DB2-BD59-A6C34878D82A}">
                    <a16:rowId xmlns:a16="http://schemas.microsoft.com/office/drawing/2014/main" val="946031376"/>
                  </a:ext>
                </a:extLst>
              </a:tr>
              <a:tr h="814670">
                <a:tc>
                  <a:txBody>
                    <a:bodyPr/>
                    <a:lstStyle/>
                    <a:p>
                      <a:pPr algn="ctr">
                        <a:spcBef>
                          <a:spcPts val="600"/>
                        </a:spcBef>
                        <a:spcAft>
                          <a:spcPts val="600"/>
                        </a:spcAft>
                      </a:pPr>
                      <a:r>
                        <a:rPr lang="en-GB" dirty="0">
                          <a:solidFill>
                            <a:schemeClr val="accent5"/>
                          </a:solidFill>
                        </a:rPr>
                        <a:t>1</a:t>
                      </a:r>
                    </a:p>
                  </a:txBody>
                  <a:tcPr anchor="ctr"/>
                </a:tc>
                <a:tc>
                  <a:txBody>
                    <a:bodyPr/>
                    <a:lstStyle/>
                    <a:p>
                      <a:pPr>
                        <a:spcBef>
                          <a:spcPts val="600"/>
                        </a:spcBef>
                        <a:spcAft>
                          <a:spcPts val="600"/>
                        </a:spcAft>
                      </a:pPr>
                      <a:r>
                        <a:rPr lang="en-GB" dirty="0">
                          <a:solidFill>
                            <a:schemeClr val="accent5"/>
                          </a:solidFill>
                        </a:rPr>
                        <a:t>Initial recognition, no significant increase in credit risk</a:t>
                      </a:r>
                    </a:p>
                  </a:txBody>
                  <a:tcPr anchor="ctr"/>
                </a:tc>
                <a:tc>
                  <a:txBody>
                    <a:bodyPr/>
                    <a:lstStyle/>
                    <a:p>
                      <a:pPr>
                        <a:spcBef>
                          <a:spcPts val="600"/>
                        </a:spcBef>
                        <a:spcAft>
                          <a:spcPts val="600"/>
                        </a:spcAft>
                      </a:pPr>
                      <a:r>
                        <a:rPr lang="en-GB" dirty="0">
                          <a:solidFill>
                            <a:schemeClr val="accent5"/>
                          </a:solidFill>
                        </a:rPr>
                        <a:t>12-month expected credit loss</a:t>
                      </a:r>
                    </a:p>
                  </a:txBody>
                  <a:tcPr anchor="ctr"/>
                </a:tc>
                <a:tc>
                  <a:txBody>
                    <a:bodyPr/>
                    <a:lstStyle/>
                    <a:p>
                      <a:pPr>
                        <a:spcBef>
                          <a:spcPts val="600"/>
                        </a:spcBef>
                        <a:spcAft>
                          <a:spcPts val="600"/>
                        </a:spcAft>
                      </a:pPr>
                      <a:r>
                        <a:rPr lang="en-GB" dirty="0">
                          <a:solidFill>
                            <a:schemeClr val="accent5"/>
                          </a:solidFill>
                        </a:rPr>
                        <a:t>Effective interest on gross carrying amount</a:t>
                      </a:r>
                    </a:p>
                  </a:txBody>
                  <a:tcPr anchor="ctr"/>
                </a:tc>
                <a:extLst>
                  <a:ext uri="{0D108BD9-81ED-4DB2-BD59-A6C34878D82A}">
                    <a16:rowId xmlns:a16="http://schemas.microsoft.com/office/drawing/2014/main" val="1449097684"/>
                  </a:ext>
                </a:extLst>
              </a:tr>
              <a:tr h="814670">
                <a:tc>
                  <a:txBody>
                    <a:bodyPr/>
                    <a:lstStyle/>
                    <a:p>
                      <a:pPr algn="ctr">
                        <a:spcBef>
                          <a:spcPts val="600"/>
                        </a:spcBef>
                        <a:spcAft>
                          <a:spcPts val="600"/>
                        </a:spcAft>
                      </a:pPr>
                      <a:r>
                        <a:rPr lang="en-GB" dirty="0">
                          <a:solidFill>
                            <a:schemeClr val="accent5"/>
                          </a:solidFill>
                        </a:rPr>
                        <a:t>2</a:t>
                      </a:r>
                    </a:p>
                  </a:txBody>
                  <a:tcPr anchor="ctr"/>
                </a:tc>
                <a:tc>
                  <a:txBody>
                    <a:bodyPr/>
                    <a:lstStyle/>
                    <a:p>
                      <a:pPr>
                        <a:spcBef>
                          <a:spcPts val="600"/>
                        </a:spcBef>
                        <a:spcAft>
                          <a:spcPts val="600"/>
                        </a:spcAft>
                      </a:pPr>
                      <a:r>
                        <a:rPr lang="en-GB" dirty="0">
                          <a:solidFill>
                            <a:schemeClr val="accent5"/>
                          </a:solidFill>
                        </a:rPr>
                        <a:t>Significant increase in credit risk since initial recognition</a:t>
                      </a:r>
                    </a:p>
                  </a:txBody>
                  <a:tcPr anchor="ctr"/>
                </a:tc>
                <a:tc>
                  <a:txBody>
                    <a:bodyPr/>
                    <a:lstStyle/>
                    <a:p>
                      <a:pPr>
                        <a:spcBef>
                          <a:spcPts val="600"/>
                        </a:spcBef>
                        <a:spcAft>
                          <a:spcPts val="600"/>
                        </a:spcAft>
                      </a:pPr>
                      <a:r>
                        <a:rPr lang="en-GB" dirty="0">
                          <a:solidFill>
                            <a:schemeClr val="accent5"/>
                          </a:solidFill>
                        </a:rPr>
                        <a:t>Lifetime expected credit loss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Effective interest on gross carrying amount</a:t>
                      </a:r>
                    </a:p>
                  </a:txBody>
                  <a:tcPr anchor="ctr"/>
                </a:tc>
                <a:extLst>
                  <a:ext uri="{0D108BD9-81ED-4DB2-BD59-A6C34878D82A}">
                    <a16:rowId xmlns:a16="http://schemas.microsoft.com/office/drawing/2014/main" val="1883689795"/>
                  </a:ext>
                </a:extLst>
              </a:tr>
              <a:tr h="814670">
                <a:tc>
                  <a:txBody>
                    <a:bodyPr/>
                    <a:lstStyle/>
                    <a:p>
                      <a:pPr algn="ctr">
                        <a:spcBef>
                          <a:spcPts val="600"/>
                        </a:spcBef>
                        <a:spcAft>
                          <a:spcPts val="600"/>
                        </a:spcAft>
                      </a:pPr>
                      <a:r>
                        <a:rPr lang="en-GB" dirty="0">
                          <a:solidFill>
                            <a:schemeClr val="accent5"/>
                          </a:solidFill>
                        </a:rPr>
                        <a:t>3</a:t>
                      </a:r>
                    </a:p>
                  </a:txBody>
                  <a:tcPr anchor="ctr"/>
                </a:tc>
                <a:tc>
                  <a:txBody>
                    <a:bodyPr/>
                    <a:lstStyle/>
                    <a:p>
                      <a:pPr>
                        <a:spcBef>
                          <a:spcPts val="600"/>
                        </a:spcBef>
                        <a:spcAft>
                          <a:spcPts val="600"/>
                        </a:spcAft>
                      </a:pPr>
                      <a:r>
                        <a:rPr lang="en-GB" dirty="0">
                          <a:solidFill>
                            <a:schemeClr val="accent5"/>
                          </a:solidFill>
                        </a:rPr>
                        <a:t>Credit impaired assets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Lifetime expected credit loss</a:t>
                      </a:r>
                    </a:p>
                  </a:txBody>
                  <a:tcPr anchor="ctr"/>
                </a:tc>
                <a:tc>
                  <a:txBody>
                    <a:bodyPr/>
                    <a:lstStyle/>
                    <a:p>
                      <a:pPr marL="0" marR="0" lvl="0" indent="0" algn="l" defTabSz="457200" rtl="0" eaLnBrk="1" fontAlgn="auto" latinLnBrk="0" hangingPunct="1">
                        <a:lnSpc>
                          <a:spcPct val="100000"/>
                        </a:lnSpc>
                        <a:spcBef>
                          <a:spcPts val="600"/>
                        </a:spcBef>
                        <a:spcAft>
                          <a:spcPts val="600"/>
                        </a:spcAft>
                        <a:buClrTx/>
                        <a:buSzTx/>
                        <a:buFontTx/>
                        <a:buNone/>
                        <a:tabLst/>
                        <a:defRPr/>
                      </a:pPr>
                      <a:r>
                        <a:rPr lang="en-GB" dirty="0">
                          <a:solidFill>
                            <a:schemeClr val="accent5"/>
                          </a:solidFill>
                        </a:rPr>
                        <a:t>Effective interest on net carrying amount</a:t>
                      </a:r>
                    </a:p>
                  </a:txBody>
                  <a:tcPr anchor="ctr"/>
                </a:tc>
                <a:extLst>
                  <a:ext uri="{0D108BD9-81ED-4DB2-BD59-A6C34878D82A}">
                    <a16:rowId xmlns:a16="http://schemas.microsoft.com/office/drawing/2014/main" val="1913460948"/>
                  </a:ext>
                </a:extLst>
              </a:tr>
            </a:tbl>
          </a:graphicData>
        </a:graphic>
      </p:graphicFrame>
    </p:spTree>
    <p:extLst>
      <p:ext uri="{BB962C8B-B14F-4D97-AF65-F5344CB8AC3E}">
        <p14:creationId xmlns:p14="http://schemas.microsoft.com/office/powerpoint/2010/main" val="46088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186035"/>
            <a:ext cx="8089900" cy="511935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Simplified Approach for Receivables</a:t>
            </a:r>
          </a:p>
          <a:p>
            <a:endParaRPr lang="en-US" sz="12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always measures the loss allowance at an amount equal to lifetime expected credit losses for receivables or binding arrangement assets that result from transactions that are within the scope of IPSAS 47 and that:</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Do not contain a significant financing component (or when the entity applies the practical expedient in IPSAS 47 relating to periods of less than one year</a:t>
            </a:r>
          </a:p>
          <a:p>
            <a:pPr marL="694944" lvl="1" indent="-347472" defTabSz="914400" fontAlgn="base">
              <a:spcBef>
                <a:spcPts val="776"/>
              </a:spcBef>
              <a:spcAft>
                <a:spcPct val="0"/>
              </a:spcAft>
              <a:buClr>
                <a:srgbClr val="000000"/>
              </a:buClr>
              <a:buFontTx/>
              <a:buChar char="–"/>
            </a:pPr>
            <a:r>
              <a:rPr lang="en-GB" kern="0" dirty="0">
                <a:solidFill>
                  <a:srgbClr val="000000">
                    <a:lumMod val="65000"/>
                    <a:lumOff val="35000"/>
                  </a:srgbClr>
                </a:solidFill>
                <a:latin typeface="Arial" pitchFamily="34" charset="0"/>
                <a:ea typeface="ＭＳ Ｐゴシック" charset="0"/>
                <a:cs typeface="Arial" pitchFamily="34" charset="0"/>
              </a:rPr>
              <a:t>Contain a significant financing component if the entity chooses as its accounting policy to measure the loss allowance at an amount equal to lifetime expected credit losses.</a:t>
            </a:r>
          </a:p>
          <a:p>
            <a:pPr marL="342900" indent="-342900" defTabSz="914400" fontAlgn="base">
              <a:spcBef>
                <a:spcPts val="776"/>
              </a:spcBef>
              <a:spcAft>
                <a:spcPct val="0"/>
              </a:spcAft>
              <a:buClr>
                <a:srgbClr val="000000"/>
              </a:buClr>
              <a:buFontTx/>
              <a:buChar char="•"/>
            </a:pPr>
            <a:r>
              <a:rPr lang="en-GB" sz="2000" kern="0" dirty="0">
                <a:solidFill>
                  <a:srgbClr val="000000">
                    <a:lumMod val="65000"/>
                    <a:lumOff val="35000"/>
                  </a:srgbClr>
                </a:solidFill>
                <a:latin typeface="Arial" pitchFamily="34" charset="0"/>
                <a:ea typeface="ＭＳ Ｐゴシック" charset="0"/>
                <a:cs typeface="Arial" pitchFamily="34" charset="0"/>
              </a:rPr>
              <a:t>An entity can apply the same measurement to lease receivables that result from transactions that are within the scope of IPSAS 43, if the entity chooses as its accounting policy to measure the loss allowance at an amount equal to lifetime expected credit losses.</a:t>
            </a:r>
            <a:endParaRPr lang="en-US" sz="1850" dirty="0">
              <a:solidFill>
                <a:schemeClr val="bg1">
                  <a:lumMod val="50000"/>
                </a:schemeClr>
              </a:solidFill>
            </a:endParaRPr>
          </a:p>
        </p:txBody>
      </p:sp>
    </p:spTree>
    <p:extLst>
      <p:ext uri="{BB962C8B-B14F-4D97-AF65-F5344CB8AC3E}">
        <p14:creationId xmlns:p14="http://schemas.microsoft.com/office/powerpoint/2010/main" val="4000014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56480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Effective Interest Rate</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On January 1, 20X0 a debt instrument (par value CU 1,250) with five years remaining to maturity is acquired at CU1,000 (including transaction costs). Fixed rate of interest of 4.7 percent is paid annually </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668044"/>
            <a:ext cx="8266892" cy="1950889"/>
          </a:xfrm>
          <a:prstGeom prst="rect">
            <a:avLst/>
          </a:prstGeom>
        </p:spPr>
      </p:pic>
      <p:sp>
        <p:nvSpPr>
          <p:cNvPr id="3" name="Rectangle 2"/>
          <p:cNvSpPr/>
          <p:nvPr/>
        </p:nvSpPr>
        <p:spPr>
          <a:xfrm>
            <a:off x="495300" y="4808546"/>
            <a:ext cx="6699955" cy="400110"/>
          </a:xfrm>
          <a:prstGeom prst="rect">
            <a:avLst/>
          </a:prstGeom>
        </p:spPr>
        <p:txBody>
          <a:bodyPr wrap="square">
            <a:spAutoFit/>
          </a:bodyPr>
          <a:lstStyle/>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How is the effective interest rate calculated? Explain</a:t>
            </a:r>
          </a:p>
        </p:txBody>
      </p:sp>
    </p:spTree>
    <p:extLst>
      <p:ext uri="{BB962C8B-B14F-4D97-AF65-F5344CB8AC3E}">
        <p14:creationId xmlns:p14="http://schemas.microsoft.com/office/powerpoint/2010/main" val="3144370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07749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Amortized Cost and Revenue</a:t>
            </a:r>
          </a:p>
          <a:p>
            <a:pPr lvl="0" defTabSz="914400" fontAlgn="base">
              <a:spcBef>
                <a:spcPts val="1800"/>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is 10%. Table summarizes transactions.</a:t>
            </a:r>
          </a:p>
          <a:p>
            <a:endParaRPr lang="en-US" sz="1850" b="1" dirty="0">
              <a:solidFill>
                <a:schemeClr val="bg1">
                  <a:lumMod val="50000"/>
                </a:schemeClr>
              </a:solidFill>
            </a:endParaRP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438554" y="1920702"/>
            <a:ext cx="8266892" cy="2536156"/>
          </a:xfrm>
          <a:prstGeom prst="rect">
            <a:avLst/>
          </a:prstGeom>
        </p:spPr>
      </p:pic>
      <p:sp>
        <p:nvSpPr>
          <p:cNvPr id="3" name="Rectangle 2"/>
          <p:cNvSpPr/>
          <p:nvPr/>
        </p:nvSpPr>
        <p:spPr>
          <a:xfrm>
            <a:off x="418798" y="4625693"/>
            <a:ext cx="8026400" cy="707886"/>
          </a:xfrm>
          <a:prstGeom prst="rect">
            <a:avLst/>
          </a:prstGeom>
        </p:spPr>
        <p:txBody>
          <a:bodyPr wrap="square">
            <a:spAutoFit/>
          </a:bodyPr>
          <a:lstStyle/>
          <a:p>
            <a:pPr marL="342900" lvl="0" indent="-342900" defTabSz="914400" fontAlgn="base">
              <a:spcBef>
                <a:spcPts val="1800"/>
              </a:spcBef>
              <a:spcAft>
                <a:spcPct val="0"/>
              </a:spcAft>
              <a:buClr>
                <a:srgbClr val="000000"/>
              </a:buClr>
              <a:buFontTx/>
              <a:buChar char="•"/>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amortized cost and annual revenue recognized in each year? Explain</a:t>
            </a:r>
          </a:p>
        </p:txBody>
      </p:sp>
    </p:spTree>
    <p:extLst>
      <p:ext uri="{BB962C8B-B14F-4D97-AF65-F5344CB8AC3E}">
        <p14:creationId xmlns:p14="http://schemas.microsoft.com/office/powerpoint/2010/main" val="1177370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43454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Debenture Debt</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n-US" sz="2000" i="1" kern="0" dirty="0">
                <a:solidFill>
                  <a:srgbClr val="000000">
                    <a:lumMod val="65000"/>
                    <a:lumOff val="35000"/>
                  </a:srgbClr>
                </a:solidFill>
                <a:latin typeface="Arial" pitchFamily="34" charset="0"/>
                <a:ea typeface="ＭＳ Ｐゴシック" charset="0"/>
                <a:cs typeface="Arial" pitchFamily="34" charset="0"/>
              </a:rPr>
              <a:t>Scenario</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government with a fiscal period end of December 31 issues a 5 year debenture settled on January 1, 20X0 with a face value of CU 1 million and a coupon rate of 6%. A brokerage commission of CU 25,000 was paid. The net proceeds from the debenture was CU 1,050,000. The debenture is not classified as fair value through surplus or deficit.</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appropriate valuation technique? Explain</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4285656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2154436"/>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Debenture Debt</a:t>
            </a:r>
          </a:p>
          <a:p>
            <a:endParaRPr lang="en-US" sz="1850" b="1" dirty="0">
              <a:solidFill>
                <a:schemeClr val="bg1">
                  <a:lumMod val="50000"/>
                </a:schemeClr>
              </a:solidFill>
            </a:endParaRPr>
          </a:p>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The effective interest rate has been calculated at 4.85%. The table summarizes the transactions.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pic>
        <p:nvPicPr>
          <p:cNvPr id="2" name="Picture 1"/>
          <p:cNvPicPr>
            <a:picLocks noChangeAspect="1"/>
          </p:cNvPicPr>
          <p:nvPr/>
        </p:nvPicPr>
        <p:blipFill>
          <a:blip r:embed="rId3"/>
          <a:stretch>
            <a:fillRect/>
          </a:stretch>
        </p:blipFill>
        <p:spPr>
          <a:xfrm>
            <a:off x="533400" y="2149531"/>
            <a:ext cx="8188999" cy="2168854"/>
          </a:xfrm>
          <a:prstGeom prst="rect">
            <a:avLst/>
          </a:prstGeom>
        </p:spPr>
      </p:pic>
      <p:sp>
        <p:nvSpPr>
          <p:cNvPr id="3" name="Rectangle 2"/>
          <p:cNvSpPr/>
          <p:nvPr/>
        </p:nvSpPr>
        <p:spPr>
          <a:xfrm>
            <a:off x="456111" y="4318385"/>
            <a:ext cx="8489244" cy="1118255"/>
          </a:xfrm>
          <a:prstGeom prst="rect">
            <a:avLst/>
          </a:prstGeom>
        </p:spPr>
        <p:txBody>
          <a:bodyPr wrap="square">
            <a:spAutoFit/>
          </a:bodyPr>
          <a:lstStyle/>
          <a:p>
            <a:pPr lvl="0" defTabSz="914400" fontAlgn="base">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is the journal entry to record the debenture on initial recognition? Explain</a:t>
            </a: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What journal entry is made at the end of the period? Explain</a:t>
            </a:r>
          </a:p>
        </p:txBody>
      </p:sp>
    </p:spTree>
    <p:extLst>
      <p:ext uri="{BB962C8B-B14F-4D97-AF65-F5344CB8AC3E}">
        <p14:creationId xmlns:p14="http://schemas.microsoft.com/office/powerpoint/2010/main" val="3721904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5334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7663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72950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Recognition and Derecognition</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Recognized when entity becomes a party to the contractual provisions of the financial instrument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asset derecognized when contractual rights  expire, are waived or transferred</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Cumulative gain or loss recognized in surplus or deficit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Financial liability derecognized when contract is discharged, waived, cancelled or expires</a:t>
            </a:r>
          </a:p>
          <a:p>
            <a:pPr marL="694944" lvl="1" indent="-347472" defTabSz="914400" fontAlgn="base">
              <a:spcBef>
                <a:spcPts val="776"/>
              </a:spcBef>
              <a:spcAft>
                <a:spcPct val="0"/>
              </a:spcAft>
              <a:buClr>
                <a:srgbClr val="000000"/>
              </a:buClr>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Difference between the carrying amount and consideration paid recognized in surplus or deficit</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887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Trade Date/Settlement Date Accounting</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Regular way purchases of financial assets can be recognized at trade date or settlement date (accounting policy choice – but must be consistently applied to group of assets); except for derivatives which are always recognized on trade date.</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Trade date is the date on which an entity commits to purchase or sell an asset.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Settlement date is the date on which the asset is delivered to, or by, the entity.</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12079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93468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Classification of Financial Assets</a:t>
            </a:r>
          </a:p>
          <a:p>
            <a:endParaRPr lang="en-US" sz="1850" b="1" dirty="0">
              <a:solidFill>
                <a:schemeClr val="bg1">
                  <a:lumMod val="50000"/>
                </a:schemeClr>
              </a:solidFill>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Classes of Financial Asset</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Amortized Cost</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Fair Value through Nets Assets/Equity</a:t>
            </a:r>
          </a:p>
          <a:p>
            <a:pPr marL="881063" lvl="1" indent="-514350" defTabSz="914400" fontAlgn="base">
              <a:spcBef>
                <a:spcPts val="776"/>
              </a:spcBef>
              <a:spcAft>
                <a:spcPct val="0"/>
              </a:spcAft>
              <a:buClr>
                <a:srgbClr val="000000"/>
              </a:buClr>
              <a:buFont typeface="Calibri" pitchFamily="34" charset="0"/>
              <a:buAutoNum type="alphaLcParenR"/>
            </a:pPr>
            <a:r>
              <a:rPr lang="en-US" kern="0" dirty="0">
                <a:solidFill>
                  <a:srgbClr val="000000">
                    <a:lumMod val="65000"/>
                    <a:lumOff val="35000"/>
                  </a:srgbClr>
                </a:solidFill>
                <a:latin typeface="Arial" pitchFamily="34" charset="0"/>
                <a:ea typeface="ＭＳ Ｐゴシック" charset="0"/>
                <a:cs typeface="Arial" pitchFamily="34" charset="0"/>
              </a:rPr>
              <a:t>Fair Value through Surplus or Deficit</a:t>
            </a:r>
          </a:p>
          <a:p>
            <a:pPr marL="342900" lvl="0" indent="-342900" defTabSz="914400" fontAlgn="base">
              <a:spcBef>
                <a:spcPts val="776"/>
              </a:spcBef>
              <a:spcAft>
                <a:spcPct val="0"/>
              </a:spcAft>
              <a:buClr>
                <a:srgbClr val="000000"/>
              </a:buClr>
              <a:buFontTx/>
              <a:buChar cha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Classification based on entity’s management model and contractual cash flow characteristics of the financial asset</a:t>
            </a:r>
          </a:p>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Classification determines recognition and measurement requirements</a:t>
            </a:r>
          </a:p>
          <a:p>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104457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6884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Assets Measured at Amortized Cost</a:t>
            </a:r>
          </a:p>
          <a:p>
            <a:endParaRPr lang="en-US" sz="1850" b="1" dirty="0">
              <a:solidFill>
                <a:schemeClr val="bg1">
                  <a:lumMod val="50000"/>
                </a:schemeClr>
              </a:solidFill>
            </a:endParaRPr>
          </a:p>
          <a:p>
            <a:r>
              <a:rPr lang="en-US" sz="2000" dirty="0">
                <a:solidFill>
                  <a:srgbClr val="595959"/>
                </a:solidFill>
              </a:rPr>
              <a:t>A financial asset is measured at amortized cost if both of the following conditions are met:</a:t>
            </a:r>
          </a:p>
          <a:p>
            <a:endParaRPr lang="en-GB" sz="2000" dirty="0">
              <a:solidFill>
                <a:srgbClr val="595959"/>
              </a:solidFill>
            </a:endParaRPr>
          </a:p>
          <a:p>
            <a:pPr marL="342900" indent="-342900">
              <a:buAutoNum type="alphaLcParenBoth"/>
            </a:pPr>
            <a:r>
              <a:rPr lang="en-US" sz="2000" dirty="0">
                <a:solidFill>
                  <a:srgbClr val="595959"/>
                </a:solidFill>
              </a:rPr>
              <a:t>The financial asset is held within a management model whose objective is to hold financial assets in order to collect contractual cash flows and</a:t>
            </a:r>
          </a:p>
          <a:p>
            <a:pPr marL="342900" indent="-342900">
              <a:buAutoNum type="alphaLcParenBoth"/>
            </a:pPr>
            <a:endParaRPr lang="en-GB" sz="2000" dirty="0">
              <a:solidFill>
                <a:srgbClr val="595959"/>
              </a:solidFill>
            </a:endParaRPr>
          </a:p>
          <a:p>
            <a:pPr marL="342900" indent="-342900">
              <a:buAutoNum type="alphaLcParenBoth" startAt="2"/>
            </a:pPr>
            <a:r>
              <a:rPr lang="en-US" sz="2000" dirty="0">
                <a:solidFill>
                  <a:srgbClr val="595959"/>
                </a:solidFill>
              </a:rPr>
              <a:t>The contractual terms of the financial asset give rise on specified dates to cash flows that are solely payments of principal and interest on the principal amount outstanding.</a:t>
            </a:r>
          </a:p>
          <a:p>
            <a:pPr marL="342900" indent="-342900">
              <a:buAutoNum type="alphaLcParenBoth" startAt="2"/>
            </a:pPr>
            <a:endParaRPr lang="en-GB" dirty="0">
              <a:solidFill>
                <a:srgbClr val="595959"/>
              </a:solidFill>
            </a:endParaRPr>
          </a:p>
          <a:p>
            <a:pPr lvl="0" defTabSz="914400" fontAlgn="base">
              <a:spcBef>
                <a:spcPts val="776"/>
              </a:spcBef>
              <a:spcAft>
                <a:spcPct val="0"/>
              </a:spcAft>
              <a:buClr>
                <a:srgbClr val="000000"/>
              </a:buClr>
            </a:pPr>
            <a:endParaRPr lang="en-US" sz="1850" b="1" dirty="0">
              <a:solidFill>
                <a:schemeClr val="bg1">
                  <a:lumMod val="50000"/>
                </a:schemeClr>
              </a:solidFill>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2560515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522450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Financial Assets Measured at Fair Value through Net Assets/Equity</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0" fontAlgn="base">
              <a:spcBef>
                <a:spcPts val="776"/>
              </a:spcBef>
              <a:spcAft>
                <a:spcPct val="0"/>
              </a:spcAft>
              <a:buClr>
                <a:srgbClr val="000000"/>
              </a:buClr>
            </a:pPr>
            <a:r>
              <a:rPr lang="en-GB" sz="2000" dirty="0">
                <a:solidFill>
                  <a:srgbClr val="595959"/>
                </a:solidFill>
              </a:rPr>
              <a:t>A financial asset is measured at fair value through net assets/equity if both of the following conditions are met:</a:t>
            </a:r>
          </a:p>
          <a:p>
            <a:pPr lvl="0" fontAlgn="base">
              <a:spcBef>
                <a:spcPts val="776"/>
              </a:spcBef>
              <a:spcAft>
                <a:spcPct val="0"/>
              </a:spcAft>
              <a:buClr>
                <a:srgbClr val="000000"/>
              </a:buClr>
            </a:pPr>
            <a:endParaRPr lang="en-GB" sz="900" dirty="0">
              <a:solidFill>
                <a:srgbClr val="595959"/>
              </a:solidFill>
            </a:endParaRPr>
          </a:p>
          <a:p>
            <a:pPr marL="457200" lvl="0" indent="-457200" fontAlgn="base">
              <a:spcBef>
                <a:spcPts val="776"/>
              </a:spcBef>
              <a:spcAft>
                <a:spcPct val="0"/>
              </a:spcAft>
              <a:buClr>
                <a:srgbClr val="000000"/>
              </a:buClr>
              <a:buAutoNum type="alphaLcParenBoth"/>
            </a:pPr>
            <a:r>
              <a:rPr lang="en-GB" sz="2000" dirty="0">
                <a:solidFill>
                  <a:srgbClr val="595959"/>
                </a:solidFill>
              </a:rPr>
              <a:t>The financial asset is held within a management model whose objective is achieved by both collecting contractual cash flows and selling financial assets and</a:t>
            </a:r>
          </a:p>
          <a:p>
            <a:pPr marL="457200" lvl="0" indent="-457200" fontAlgn="base">
              <a:spcBef>
                <a:spcPts val="776"/>
              </a:spcBef>
              <a:spcAft>
                <a:spcPct val="0"/>
              </a:spcAft>
              <a:buClr>
                <a:srgbClr val="000000"/>
              </a:buClr>
              <a:buAutoNum type="alphaLcParenBoth"/>
            </a:pPr>
            <a:endParaRPr lang="en-GB" sz="900" dirty="0">
              <a:solidFill>
                <a:srgbClr val="595959"/>
              </a:solidFill>
            </a:endParaRPr>
          </a:p>
          <a:p>
            <a:pPr marL="457200" indent="-457200" fontAlgn="base">
              <a:spcBef>
                <a:spcPts val="776"/>
              </a:spcBef>
              <a:spcAft>
                <a:spcPct val="0"/>
              </a:spcAft>
              <a:buClr>
                <a:srgbClr val="000000"/>
              </a:buClr>
              <a:buAutoNum type="alphaLcParenBoth"/>
            </a:pPr>
            <a:r>
              <a:rPr lang="en-GB" sz="2000" dirty="0">
                <a:solidFill>
                  <a:srgbClr val="595959"/>
                </a:solidFill>
              </a:rPr>
              <a:t>The contractual terms of the financial asset give rise on specified dates to cash flows that are solely payments of principal and interest on the principal amount outstanding.</a:t>
            </a:r>
          </a:p>
          <a:p>
            <a:pPr lvl="0" defTabSz="914400" fontAlgn="base">
              <a:spcBef>
                <a:spcPts val="776"/>
              </a:spcBef>
              <a:spcAft>
                <a:spcPct val="0"/>
              </a:spcAft>
              <a:buClr>
                <a:srgbClr val="000000"/>
              </a:buClr>
            </a:pP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3756782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172937"/>
          </a:xfrm>
          <a:prstGeom prst="rect">
            <a:avLst/>
          </a:prstGeom>
          <a:noFill/>
        </p:spPr>
        <p:txBody>
          <a:bodyPr wrap="square" rtlCol="0">
            <a:spAutoFit/>
          </a:bodyPr>
          <a:lstStyle/>
          <a:p>
            <a:r>
              <a:rPr lang="en-GB" sz="2000" b="1" dirty="0">
                <a:solidFill>
                  <a:schemeClr val="bg1">
                    <a:lumMod val="50000"/>
                  </a:schemeClr>
                </a:solidFill>
                <a:latin typeface="Arial" panose="020B0604020202020204" pitchFamily="34" charset="0"/>
                <a:cs typeface="Arial" panose="020B0604020202020204" pitchFamily="34" charset="0"/>
              </a:rPr>
              <a:t>Financial Assets Measured at Fair Value through Surplus or Deficit</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1850" b="1" dirty="0">
              <a:solidFill>
                <a:schemeClr val="bg1">
                  <a:lumMod val="50000"/>
                </a:schemeClr>
              </a:solidFill>
            </a:endParaRPr>
          </a:p>
          <a:p>
            <a:pPr lvl="0"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A financial asset shall be measured at fair value through surplus or deficit unless it is measured at amortized cost or at fair value through net assets/equity.</a:t>
            </a:r>
          </a:p>
          <a:p>
            <a:pPr lvl="0" defTabSz="914400" fontAlgn="base">
              <a:spcBef>
                <a:spcPts val="776"/>
              </a:spcBef>
              <a:spcAft>
                <a:spcPct val="0"/>
              </a:spcAft>
              <a:buClr>
                <a:srgbClr val="000000"/>
              </a:buClr>
            </a:pPr>
            <a:r>
              <a:rPr lang="en-GB" sz="2000" kern="0" dirty="0">
                <a:solidFill>
                  <a:srgbClr val="000000">
                    <a:lumMod val="65000"/>
                    <a:lumOff val="35000"/>
                  </a:srgbClr>
                </a:solidFill>
                <a:latin typeface="Arial" pitchFamily="34" charset="0"/>
                <a:ea typeface="ＭＳ Ｐゴシック" charset="0"/>
                <a:cs typeface="Arial" pitchFamily="34" charset="0"/>
              </a:rPr>
              <a:t>Entity may:</a:t>
            </a:r>
          </a:p>
          <a:p>
            <a:pPr marL="342900" lvl="0" indent="-342900" defTabSz="914400" fontAlgn="base">
              <a:spcBef>
                <a:spcPts val="776"/>
              </a:spcBef>
              <a:spcAft>
                <a:spcPct val="0"/>
              </a:spcAft>
              <a:buClr>
                <a:srgbClr val="000000"/>
              </a:buClr>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Designate a financial asset as measured at fair value through surplus or deficit</a:t>
            </a:r>
            <a:endParaRPr lang="en-US" sz="1850" kern="0" dirty="0">
              <a:solidFill>
                <a:schemeClr val="bg1">
                  <a:lumMod val="50000"/>
                </a:schemeClr>
              </a:solidFill>
              <a:latin typeface="Arial" pitchFamily="34" charset="0"/>
              <a:ea typeface="ＭＳ Ｐゴシック" charset="0"/>
              <a:cs typeface="Arial" pitchFamily="34" charset="0"/>
            </a:endParaRPr>
          </a:p>
          <a:p>
            <a:pPr marL="342900" lvl="0" indent="-342900" defTabSz="914400" fontAlgn="base">
              <a:spcBef>
                <a:spcPts val="776"/>
              </a:spcBef>
              <a:spcAft>
                <a:spcPct val="0"/>
              </a:spcAft>
              <a:buClr>
                <a:srgbClr val="000000"/>
              </a:buClr>
              <a:buFont typeface="Arial" panose="020B0604020202020204" pitchFamily="34" charset="0"/>
              <a:buChar char="•"/>
            </a:pPr>
            <a:r>
              <a:rPr lang="en-GB" sz="2000" kern="0" dirty="0">
                <a:solidFill>
                  <a:srgbClr val="000000">
                    <a:lumMod val="65000"/>
                    <a:lumOff val="35000"/>
                  </a:srgbClr>
                </a:solidFill>
                <a:latin typeface="Arial" pitchFamily="34" charset="0"/>
                <a:ea typeface="ＭＳ Ｐゴシック" charset="0"/>
                <a:cs typeface="Arial" pitchFamily="34" charset="0"/>
              </a:rPr>
              <a:t>Elect for particular investments in equity instruments that would otherwise be measured at fair value through surplus or deficit to present subsequent changes in fair value in net assets/equity</a:t>
            </a:r>
          </a:p>
        </p:txBody>
      </p:sp>
    </p:spTree>
    <p:extLst>
      <p:ext uri="{BB962C8B-B14F-4D97-AF65-F5344CB8AC3E}">
        <p14:creationId xmlns:p14="http://schemas.microsoft.com/office/powerpoint/2010/main" val="3475980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t>Financial Instruments</a:t>
            </a:r>
            <a:endParaRPr lang="en-US" sz="1600" dirty="0"/>
          </a:p>
        </p:txBody>
      </p:sp>
      <p:sp>
        <p:nvSpPr>
          <p:cNvPr id="7" name="TextBox 6"/>
          <p:cNvSpPr txBox="1"/>
          <p:nvPr/>
        </p:nvSpPr>
        <p:spPr>
          <a:xfrm>
            <a:off x="495300" y="881956"/>
            <a:ext cx="8089900" cy="4303742"/>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Financial Asset Designation</a:t>
            </a:r>
          </a:p>
          <a:p>
            <a:endParaRPr lang="en-US" sz="1850" b="1" dirty="0">
              <a:solidFill>
                <a:schemeClr val="bg1">
                  <a:lumMod val="50000"/>
                </a:schemeClr>
              </a:solidFill>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The functional currency for a government is the Japanese yen. It holds a fixed rate 5 million US dollar bond that matures in five years. The government manages its interest rate and exchange risk on the bond by actively trading in US equity securities. The management model for the US dollar bond and similar investments is </a:t>
            </a:r>
            <a:r>
              <a:rPr lang="en-GB" sz="2000" kern="0" dirty="0">
                <a:solidFill>
                  <a:srgbClr val="000000">
                    <a:lumMod val="65000"/>
                    <a:lumOff val="35000"/>
                  </a:srgbClr>
                </a:solidFill>
                <a:latin typeface="Arial" pitchFamily="34" charset="0"/>
                <a:ea typeface="ＭＳ Ｐゴシック" charset="0"/>
                <a:cs typeface="Arial" pitchFamily="34" charset="0"/>
              </a:rPr>
              <a:t>to hold financial assets in order to collect contractual cash flows</a:t>
            </a:r>
            <a:r>
              <a:rPr lang="en-US" sz="2000" kern="0" dirty="0">
                <a:solidFill>
                  <a:srgbClr val="000000">
                    <a:lumMod val="65000"/>
                    <a:lumOff val="35000"/>
                  </a:srgbClr>
                </a:solidFill>
                <a:latin typeface="Arial" pitchFamily="34" charset="0"/>
                <a:ea typeface="ＭＳ Ｐゴシック" charset="0"/>
                <a:cs typeface="Arial" pitchFamily="34" charset="0"/>
              </a:rPr>
              <a:t>.</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Could the US dollar bond be designated as at fair value through surplus or deficit?</a:t>
            </a:r>
          </a:p>
          <a:p>
            <a:pPr lvl="0" defTabSz="914400" fontAlgn="base">
              <a:spcBef>
                <a:spcPts val="18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Why?</a:t>
            </a:r>
            <a:endParaRPr lang="en-US" sz="1850" b="1" dirty="0">
              <a:solidFill>
                <a:schemeClr val="bg1">
                  <a:lumMod val="50000"/>
                </a:schemeClr>
              </a:solidFill>
            </a:endParaRPr>
          </a:p>
          <a:p>
            <a:pPr lvl="1"/>
            <a:endParaRPr lang="en-US" sz="1850" dirty="0">
              <a:solidFill>
                <a:schemeClr val="bg1">
                  <a:lumMod val="50000"/>
                </a:schemeClr>
              </a:solidFill>
            </a:endParaRPr>
          </a:p>
        </p:txBody>
      </p:sp>
    </p:spTree>
    <p:extLst>
      <p:ext uri="{BB962C8B-B14F-4D97-AF65-F5344CB8AC3E}">
        <p14:creationId xmlns:p14="http://schemas.microsoft.com/office/powerpoint/2010/main" val="724725826"/>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1F8DCD50FF2440ACBA5E255C179837" ma:contentTypeVersion="23" ma:contentTypeDescription="Create a new document." ma:contentTypeScope="" ma:versionID="68bc911116ef52a95c7383312ea49dda">
  <xsd:schema xmlns:xsd="http://www.w3.org/2001/XMLSchema" xmlns:xs="http://www.w3.org/2001/XMLSchema" xmlns:p="http://schemas.microsoft.com/office/2006/metadata/properties" xmlns:ns2="bb3cf181-f6d2-45cb-ba57-c6cc2309bf63" xmlns:ns3="a5f5a3eb-0a2d-4d6a-9165-21ef9946a014" targetNamespace="http://schemas.microsoft.com/office/2006/metadata/properties" ma:root="true" ma:fieldsID="587de48e0ec5e1cd7e4d4562d436ed62" ns2:_="" ns3:_="">
    <xsd:import namespace="bb3cf181-f6d2-45cb-ba57-c6cc2309bf63"/>
    <xsd:import namespace="a5f5a3eb-0a2d-4d6a-9165-21ef9946a014"/>
    <xsd:element name="properties">
      <xsd:complexType>
        <xsd:sequence>
          <xsd:element name="documentManagement">
            <xsd:complexType>
              <xsd:all>
                <xsd:element ref="ns2:Topics" minOccurs="0"/>
                <xsd:element ref="ns2:Topics_x0028_2_x0029_"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HostOrganiz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3cf181-f6d2-45cb-ba57-c6cc2309bf63" elementFormDefault="qualified">
    <xsd:import namespace="http://schemas.microsoft.com/office/2006/documentManagement/types"/>
    <xsd:import namespace="http://schemas.microsoft.com/office/infopath/2007/PartnerControls"/>
    <xsd:element name="Topics" ma:index="3" nillable="true" ma:displayName="Topics" ma:default="General" ma:format="Dropdown" ma:internalName="Topics" ma:readOnly="false">
      <xsd:simpleType>
        <xsd:restriction base="dms:Text">
          <xsd:maxLength value="255"/>
        </xsd:restriction>
      </xsd:simpleType>
    </xsd:element>
    <xsd:element name="Topics_x0028_2_x0029_" ma:index="4" nillable="true" ma:displayName="Topics (2)" ma:format="Dropdown" ma:internalName="Topics_x0028_2_x0029_">
      <xsd:complexType>
        <xsd:complexContent>
          <xsd:extension base="dms:MultiChoiceFillIn">
            <xsd:sequence>
              <xsd:element name="Value" maxOccurs="unbounded" minOccurs="0" nillable="true">
                <xsd:simpleType>
                  <xsd:union memberTypes="dms:Text">
                    <xsd:simpleType>
                      <xsd:restriction base="dms:Choice">
                        <xsd:enumeration value="Public Sector"/>
                        <xsd:enumeration value="Sustainability"/>
                        <xsd:enumeration value="Digitalization"/>
                        <xsd:enumeration value="Anti-Corruption"/>
                        <xsd:enumeration value="SME/SMP"/>
                        <xsd:enumeration value="Audit Quality"/>
                        <xsd:enumeration value="Attractiveness of the Profession"/>
                        <xsd:enumeration value="Integrated Mindset"/>
                        <xsd:enumeration value="IMPACT"/>
                        <xsd:enumeration value="Capacity Building"/>
                      </xsd:restriction>
                    </xsd:simpleType>
                  </xsd:un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hidden="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HostOrganization" ma:index="26" nillable="true" ma:displayName="Host Organization" ma:format="Dropdown" ma:internalName="HostOrganization">
      <xsd:complexType>
        <xsd:complexContent>
          <xsd:extension base="dms:MultiChoice">
            <xsd:sequence>
              <xsd:element name="Value" maxOccurs="unbounded" minOccurs="0" nillable="true">
                <xsd:simpleType>
                  <xsd:restriction base="dms:Choice">
                    <xsd:enumeration value="ICAB (Bangladesh)"/>
                    <xsd:enumeration value="ICAP (Pakistan)"/>
                    <xsd:enumeration value="AFAA (Arab Federation)"/>
                    <xsd:enumeration value="ICAI (India)"/>
                    <xsd:enumeration value="NBAA (Tanzania)"/>
                    <xsd:enumeration value="PAFA"/>
                    <xsd:enumeration value="CAPA"/>
                    <xsd:enumeration value="FIDEF"/>
                    <xsd:enumeration value="World Bank"/>
                    <xsd:enumeration value="ICAI (India)"/>
                  </xsd:restriction>
                </xsd:simple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f7cc8cff-5d31-4a56-b24b-a9f0825dd0ce}" ma:internalName="TaxCatchAll" ma:readOnly="false"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5f5a3eb-0a2d-4d6a-9165-21ef9946a014" xsi:nil="true"/>
    <lcf76f155ced4ddcb4097134ff3c332f xmlns="bb3cf181-f6d2-45cb-ba57-c6cc2309bf63">
      <Terms xmlns="http://schemas.microsoft.com/office/infopath/2007/PartnerControls"/>
    </lcf76f155ced4ddcb4097134ff3c332f>
    <Topics xmlns="bb3cf181-f6d2-45cb-ba57-c6cc2309bf63">General</Topics>
    <Topics_x0028_2_x0029_ xmlns="bb3cf181-f6d2-45cb-ba57-c6cc2309bf63" xsi:nil="true"/>
    <HostOrganization xmlns="bb3cf181-f6d2-45cb-ba57-c6cc2309bf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320663-D6E7-4D79-A48A-D5AB18DC6B62}"/>
</file>

<file path=customXml/itemProps2.xml><?xml version="1.0" encoding="utf-8"?>
<ds:datastoreItem xmlns:ds="http://schemas.openxmlformats.org/officeDocument/2006/customXml" ds:itemID="{A0FDED02-01E6-4F6B-BD9F-F75072D59B04}">
  <ds:schemaRefs>
    <ds:schemaRef ds:uri="http://schemas.microsoft.com/office/2006/metadata/properties"/>
    <ds:schemaRef ds:uri="http://schemas.microsoft.com/office/infopath/2007/PartnerControls"/>
    <ds:schemaRef ds:uri="d3ac02cf-6679-4554-901c-1b28d4a0203e"/>
    <ds:schemaRef ds:uri="a5f5a3eb-0a2d-4d6a-9165-21ef9946a014"/>
  </ds:schemaRefs>
</ds:datastoreItem>
</file>

<file path=customXml/itemProps3.xml><?xml version="1.0" encoding="utf-8"?>
<ds:datastoreItem xmlns:ds="http://schemas.openxmlformats.org/officeDocument/2006/customXml" ds:itemID="{08A18232-50E6-4001-A5F5-48D74E2E4D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2204</TotalTime>
  <Words>4819</Words>
  <Application>Microsoft Office PowerPoint</Application>
  <PresentationFormat>On-screen Show (4:3)</PresentationFormat>
  <Paragraphs>415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CIDFont+F3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Stephanie Whited</cp:lastModifiedBy>
  <cp:revision>58</cp:revision>
  <dcterms:created xsi:type="dcterms:W3CDTF">2014-09-10T19:10:10Z</dcterms:created>
  <dcterms:modified xsi:type="dcterms:W3CDTF">2024-02-22T19:42:42Z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