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272" r:id="rId6"/>
    <p:sldId id="257" r:id="rId7"/>
    <p:sldId id="274" r:id="rId8"/>
    <p:sldId id="259" r:id="rId9"/>
    <p:sldId id="260" r:id="rId10"/>
    <p:sldId id="261" r:id="rId11"/>
    <p:sldId id="262" r:id="rId12"/>
    <p:sldId id="263" r:id="rId13"/>
    <p:sldId id="273" r:id="rId14"/>
  </p:sldIdLst>
  <p:sldSz cx="9144000" cy="6858000" type="screen4x3"/>
  <p:notesSz cx="6858000" cy="3467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9363B5-04AA-4D8B-BB37-8CC4553B6E60}" v="1" dt="2024-02-22T19:43:12.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1717" autoAdjust="0"/>
  </p:normalViewPr>
  <p:slideViewPr>
    <p:cSldViewPr snapToGrid="0" snapToObjects="1">
      <p:cViewPr varScale="1">
        <p:scale>
          <a:sx n="60" d="100"/>
          <a:sy n="60" d="100"/>
        </p:scale>
        <p:origin x="1680"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F427E-9CB6-4329-95B3-E11AC9B85DE4}" type="datetimeFigureOut">
              <a:rPr lang="en-GB" smtClean="0"/>
              <a:t>22/02/2024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686C2-FC33-4042-83DB-9D6B57510120}" type="slidenum">
              <a:rPr lang="en-GB" smtClean="0"/>
              <a:t>‹#›</a:t>
            </a:fld>
            <a:endParaRPr lang="en-GB"/>
          </a:p>
        </p:txBody>
      </p:sp>
    </p:spTree>
    <p:extLst>
      <p:ext uri="{BB962C8B-B14F-4D97-AF65-F5344CB8AC3E}">
        <p14:creationId xmlns:p14="http://schemas.microsoft.com/office/powerpoint/2010/main" val="177166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covers the hedging and derivatives requirements in IPSAS 41.</a:t>
            </a:r>
          </a:p>
          <a:p>
            <a:endParaRPr lang="en-GB" dirty="0"/>
          </a:p>
          <a:p>
            <a:r>
              <a:rPr lang="en-GB" i="0" dirty="0"/>
              <a:t>IPSAS 41 is based on IFRS 9. If participants are familiar with IFRS, consider highlighting this issue.</a:t>
            </a:r>
          </a:p>
          <a:p>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1</a:t>
            </a:fld>
            <a:endParaRPr lang="en-GB"/>
          </a:p>
        </p:txBody>
      </p:sp>
    </p:spTree>
    <p:extLst>
      <p:ext uri="{BB962C8B-B14F-4D97-AF65-F5344CB8AC3E}">
        <p14:creationId xmlns:p14="http://schemas.microsoft.com/office/powerpoint/2010/main" val="193860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requirements for hedge accounting are complex and beyond the scope of this material. The intention here is to only give participants an awareness of hedge accounting.</a:t>
            </a:r>
          </a:p>
          <a:p>
            <a:endParaRPr lang="en-GB" dirty="0"/>
          </a:p>
          <a:p>
            <a:r>
              <a:rPr lang="en-GB" dirty="0"/>
              <a:t>Consider the needs of the participants in determining how much of this material to cover.</a:t>
            </a:r>
          </a:p>
        </p:txBody>
      </p:sp>
      <p:sp>
        <p:nvSpPr>
          <p:cNvPr id="4" name="Slide Number Placeholder 3"/>
          <p:cNvSpPr>
            <a:spLocks noGrp="1"/>
          </p:cNvSpPr>
          <p:nvPr>
            <p:ph type="sldNum" sz="quarter" idx="5"/>
          </p:nvPr>
        </p:nvSpPr>
        <p:spPr/>
        <p:txBody>
          <a:bodyPr/>
          <a:lstStyle/>
          <a:p>
            <a:fld id="{8C8686C2-FC33-4042-83DB-9D6B57510120}" type="slidenum">
              <a:rPr lang="en-GB" smtClean="0"/>
              <a:t>2</a:t>
            </a:fld>
            <a:endParaRPr lang="en-GB"/>
          </a:p>
        </p:txBody>
      </p:sp>
    </p:spTree>
    <p:extLst>
      <p:ext uri="{BB962C8B-B14F-4D97-AF65-F5344CB8AC3E}">
        <p14:creationId xmlns:p14="http://schemas.microsoft.com/office/powerpoint/2010/main" val="82784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approach aims to convey the context of hedging instruments for which hedge accounting is applied in order to allow insight into their purpose and effect.</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Hedge accounting is a complicated issue. It allows an entity to offset transactions in its accounts to reflect its risk management activities associated with a financial asset or financial liability or groups of financial assets and financial liabilities.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C8686C2-FC33-4042-83DB-9D6B57510120}" type="slidenum">
              <a:rPr lang="en-GB" smtClean="0"/>
              <a:t>3</a:t>
            </a:fld>
            <a:endParaRPr lang="en-GB"/>
          </a:p>
        </p:txBody>
      </p:sp>
    </p:spTree>
    <p:extLst>
      <p:ext uri="{BB962C8B-B14F-4D97-AF65-F5344CB8AC3E}">
        <p14:creationId xmlns:p14="http://schemas.microsoft.com/office/powerpoint/2010/main" val="360121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module Financial Instruments Hedging and Derivatives for more details (starting at page 41).</a:t>
            </a:r>
          </a:p>
        </p:txBody>
      </p:sp>
      <p:sp>
        <p:nvSpPr>
          <p:cNvPr id="4" name="Slide Number Placeholder 3"/>
          <p:cNvSpPr>
            <a:spLocks noGrp="1"/>
          </p:cNvSpPr>
          <p:nvPr>
            <p:ph type="sldNum" sz="quarter" idx="5"/>
          </p:nvPr>
        </p:nvSpPr>
        <p:spPr/>
        <p:txBody>
          <a:bodyPr/>
          <a:lstStyle/>
          <a:p>
            <a:fld id="{8C8686C2-FC33-4042-83DB-9D6B57510120}" type="slidenum">
              <a:rPr lang="en-GB" smtClean="0"/>
              <a:t>4</a:t>
            </a:fld>
            <a:endParaRPr lang="en-GB"/>
          </a:p>
        </p:txBody>
      </p:sp>
    </p:spTree>
    <p:extLst>
      <p:ext uri="{BB962C8B-B14F-4D97-AF65-F5344CB8AC3E}">
        <p14:creationId xmlns:p14="http://schemas.microsoft.com/office/powerpoint/2010/main" val="198970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from module (see module for further details):</a:t>
            </a:r>
          </a:p>
          <a:p>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an illustrative example of a cash flow hedge. That is, it is a hedge of the exposure to variability in cash flows that could result from changes in foreign exchange rates related to the firm commitment contract (a highly probable forecast transaction) for the purchase of the fire truck. The results of fluctuations in the exchange rates will affect surplus or deficit.</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hedged item is the firm commitment contract liability for the purchase of the fire truck.</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hedging instrument is the forward exchange contract. It is a derivative, that is, it is a financial instrument, the value of which is derived from the value of underlying currency exchange rates. It is used to mitigate currency risk to future cash flows of a financial liability that may be caused by fluctuations foreign exchange rates without directly purchasing the underlying instrument. The contractual amounts are notional amounts to which the exchange rate is applied to compute the cash flows to be exchanged between parties.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5</a:t>
            </a:fld>
            <a:endParaRPr lang="en-GB"/>
          </a:p>
        </p:txBody>
      </p:sp>
    </p:spTree>
    <p:extLst>
      <p:ext uri="{BB962C8B-B14F-4D97-AF65-F5344CB8AC3E}">
        <p14:creationId xmlns:p14="http://schemas.microsoft.com/office/powerpoint/2010/main" val="347917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from module:</a:t>
            </a:r>
          </a:p>
          <a:p>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could be either a fair value hedge or a cash flow hedge. A hedge of the foreign currency risk of a fixed interest debt may be accounted for as a fair value hedge or as a cash flow hedge. If it is considered a fair value, the hedge relationship is a hedge of the exposure to changes in fair value of the recognized liability that is attributable to foreign exchange risk. Fluctuations in the fair value of the debt instrument could affect surplus or deficit.</a:t>
            </a:r>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6</a:t>
            </a:fld>
            <a:endParaRPr lang="en-GB"/>
          </a:p>
        </p:txBody>
      </p:sp>
    </p:spTree>
    <p:extLst>
      <p:ext uri="{BB962C8B-B14F-4D97-AF65-F5344CB8AC3E}">
        <p14:creationId xmlns:p14="http://schemas.microsoft.com/office/powerpoint/2010/main" val="243022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Examples of derivatives generally include futures, forwards, options and swaps. See the module Financial Instruments Hedging and Derivatives for more details (page 44).</a:t>
            </a:r>
          </a:p>
          <a:p>
            <a:endParaRPr lang="en-GB" dirty="0"/>
          </a:p>
          <a:p>
            <a:r>
              <a:rPr lang="en-GB" dirty="0"/>
              <a:t>If the topic is particularly relevant to the participants, consider a discussion about what types of derivatives their organizations use (use chat or break-out groups if delivering the training online).</a:t>
            </a:r>
          </a:p>
        </p:txBody>
      </p:sp>
      <p:sp>
        <p:nvSpPr>
          <p:cNvPr id="4" name="Slide Number Placeholder 3"/>
          <p:cNvSpPr>
            <a:spLocks noGrp="1"/>
          </p:cNvSpPr>
          <p:nvPr>
            <p:ph type="sldNum" sz="quarter" idx="5"/>
          </p:nvPr>
        </p:nvSpPr>
        <p:spPr/>
        <p:txBody>
          <a:bodyPr/>
          <a:lstStyle/>
          <a:p>
            <a:fld id="{8C8686C2-FC33-4042-83DB-9D6B57510120}" type="slidenum">
              <a:rPr lang="en-GB" smtClean="0"/>
              <a:t>7</a:t>
            </a:fld>
            <a:endParaRPr lang="en-GB"/>
          </a:p>
        </p:txBody>
      </p:sp>
    </p:spTree>
    <p:extLst>
      <p:ext uri="{BB962C8B-B14F-4D97-AF65-F5344CB8AC3E}">
        <p14:creationId xmlns:p14="http://schemas.microsoft.com/office/powerpoint/2010/main" val="859995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the module Financial Instruments Hedging and Derivatives for more details (page 45).</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 hybrid contract contains a host that is an asset within the scope of IPSAS 41, an entity applies the requirements for classifying financial assets to the entire hybrid contract. This may mean that the contractual cash flows are not solely payments of principal and interest on the principal amount outstanding; in such circumstances the financial asset would be classified as at fair value through surplus or deficit.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8</a:t>
            </a:fld>
            <a:endParaRPr lang="en-GB"/>
          </a:p>
        </p:txBody>
      </p:sp>
    </p:spTree>
    <p:extLst>
      <p:ext uri="{BB962C8B-B14F-4D97-AF65-F5344CB8AC3E}">
        <p14:creationId xmlns:p14="http://schemas.microsoft.com/office/powerpoint/2010/main" val="216417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module Financial Instruments Hedging and Derivatives for further </a:t>
            </a:r>
            <a:r>
              <a:rPr lang="en-GB"/>
              <a:t>details (page 46)</a:t>
            </a:r>
            <a:endParaRPr lang="en-GB" dirty="0"/>
          </a:p>
        </p:txBody>
      </p:sp>
      <p:sp>
        <p:nvSpPr>
          <p:cNvPr id="4" name="Slide Number Placeholder 3"/>
          <p:cNvSpPr>
            <a:spLocks noGrp="1"/>
          </p:cNvSpPr>
          <p:nvPr>
            <p:ph type="sldNum" sz="quarter" idx="5"/>
          </p:nvPr>
        </p:nvSpPr>
        <p:spPr/>
        <p:txBody>
          <a:bodyPr/>
          <a:lstStyle/>
          <a:p>
            <a:fld id="{8C8686C2-FC33-4042-83DB-9D6B57510120}" type="slidenum">
              <a:rPr lang="en-GB" smtClean="0"/>
              <a:t>9</a:t>
            </a:fld>
            <a:endParaRPr lang="en-GB"/>
          </a:p>
        </p:txBody>
      </p:sp>
    </p:spTree>
    <p:extLst>
      <p:ext uri="{BB962C8B-B14F-4D97-AF65-F5344CB8AC3E}">
        <p14:creationId xmlns:p14="http://schemas.microsoft.com/office/powerpoint/2010/main" val="412709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80786" y="-2682349"/>
            <a:ext cx="9276409" cy="6186309"/>
          </a:xfrm>
          <a:prstGeom prst="rect">
            <a:avLst/>
          </a:prstGeom>
        </p:spPr>
      </p:pic>
      <p:pic>
        <p:nvPicPr>
          <p:cNvPr id="2" name="Picture 1" descr="5 - Financial Instrumen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2" y="1755729"/>
            <a:ext cx="11676569" cy="875674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Financial </a:t>
            </a:r>
            <a:r>
              <a:rPr lang="en-US" b="1" dirty="0">
                <a:latin typeface="Arial" panose="020B0604020202020204" pitchFamily="34" charset="0"/>
                <a:cs typeface="Arial" panose="020B0604020202020204" pitchFamily="34" charset="0"/>
              </a:rPr>
              <a:t>Instruments – </a:t>
            </a:r>
          </a:p>
          <a:p>
            <a:pPr algn="l"/>
            <a:r>
              <a:rPr lang="en-US" b="1" dirty="0">
                <a:latin typeface="Arial" panose="020B0604020202020204" pitchFamily="34" charset="0"/>
                <a:cs typeface="Arial" panose="020B0604020202020204" pitchFamily="34" charset="0"/>
              </a:rPr>
              <a:t>Hedging &amp; Derivatives (IPSAS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41)</a:t>
            </a:r>
            <a:endParaRPr lang="en-US" sz="1200" b="1" dirty="0">
              <a:latin typeface="Arial" panose="020B0604020202020204" pitchFamily="34" charset="0"/>
              <a:cs typeface="Arial" panose="020B0604020202020204" pitchFamily="34" charset="0"/>
            </a:endParaRPr>
          </a:p>
          <a:p>
            <a:pPr algn="l"/>
            <a:endParaRPr lang="en-US" sz="1250" dirty="0"/>
          </a:p>
          <a:p>
            <a:pPr algn="l"/>
            <a:endParaRPr lang="en-US" sz="1250" dirty="0"/>
          </a:p>
        </p:txBody>
      </p:sp>
      <p:sp>
        <p:nvSpPr>
          <p:cNvPr id="3" name="TextBox 2">
            <a:extLst>
              <a:ext uri="{FF2B5EF4-FFF2-40B4-BE49-F238E27FC236}">
                <a16:creationId xmlns:a16="http://schemas.microsoft.com/office/drawing/2014/main" id="{754E82D4-2F52-96DD-4373-ACFCC5ACE9D4}"/>
              </a:ext>
            </a:extLst>
          </p:cNvPr>
          <p:cNvSpPr txBox="1"/>
          <p:nvPr/>
        </p:nvSpPr>
        <p:spPr>
          <a:xfrm>
            <a:off x="7089912" y="5556107"/>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404307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Financial Instruments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575683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320344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Objective of Hedge Accounting</a:t>
            </a:r>
          </a:p>
          <a:p>
            <a:endParaRPr lang="en-US" sz="1850" b="1" dirty="0">
              <a:solidFill>
                <a:schemeClr val="bg1">
                  <a:lumMod val="50000"/>
                </a:schemeClr>
              </a:solidFill>
            </a:endParaRPr>
          </a:p>
          <a:p>
            <a:pPr defTabSz="914400" fontAlgn="base">
              <a:spcBef>
                <a:spcPts val="776"/>
              </a:spcBef>
              <a:spcAft>
                <a:spcPct val="0"/>
              </a:spcAft>
              <a:buClr>
                <a:srgbClr val="000000"/>
              </a:buClr>
            </a:pPr>
            <a:r>
              <a:rPr lang="en-GB" sz="2000" kern="0" dirty="0">
                <a:solidFill>
                  <a:srgbClr val="000000">
                    <a:lumMod val="65000"/>
                    <a:lumOff val="35000"/>
                  </a:srgbClr>
                </a:solidFill>
                <a:latin typeface="Arial" pitchFamily="34" charset="0"/>
                <a:ea typeface="ＭＳ Ｐゴシック" charset="0"/>
                <a:cs typeface="Arial" pitchFamily="34" charset="0"/>
              </a:rPr>
              <a:t>To represent, in the financial statements, the effect of an entity’s risk management activities that use financial instruments to manage exposures arising from particular risks that could affect surplus or deficit (or net assets/equity, in the case of investments in equity instruments for which an entity has elected to present changes in fair value in net assets/equity).</a:t>
            </a: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545623"/>
            <a:ext cx="8089900" cy="5801588"/>
          </a:xfrm>
          <a:prstGeom prst="rect">
            <a:avLst/>
          </a:prstGeom>
          <a:noFill/>
        </p:spPr>
        <p:txBody>
          <a:bodyPr wrap="square" rtlCol="0" anchor="t">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Hedge Accounting</a:t>
            </a:r>
          </a:p>
          <a:p>
            <a:endParaRPr lang="en-US" sz="1850" b="1" dirty="0">
              <a:solidFill>
                <a:schemeClr val="bg1">
                  <a:lumMod val="50000"/>
                </a:schemeClr>
              </a:solidFill>
            </a:endParaRPr>
          </a:p>
          <a:p>
            <a:pPr marL="342900" lvl="0" indent="-342900" defTabSz="914400" fontAlgn="base">
              <a:spcBef>
                <a:spcPct val="0"/>
              </a:spcBef>
              <a:spcAft>
                <a:spcPts val="60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Hedging instrument (fair value through surplus or deficit):</a:t>
            </a:r>
          </a:p>
          <a:p>
            <a:pPr marL="694690" lvl="1" indent="-347345" defTabSz="914400" fontAlgn="base">
              <a:spcBef>
                <a:spcPct val="0"/>
              </a:spcBef>
              <a:spcAft>
                <a:spcPts val="60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A derivative measured at fair value through surplus or deficit</a:t>
            </a:r>
          </a:p>
          <a:p>
            <a:pPr marL="694690" lvl="1" indent="-347345" defTabSz="914400" fontAlgn="base">
              <a:spcBef>
                <a:spcPct val="0"/>
              </a:spcBef>
              <a:spcAft>
                <a:spcPts val="60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A non-derivative financial asset or a non-derivative financial liability</a:t>
            </a:r>
          </a:p>
          <a:p>
            <a:pPr marL="694690" lvl="1" indent="-347345" defTabSz="914400" fontAlgn="base">
              <a:spcBef>
                <a:spcPct val="0"/>
              </a:spcBef>
              <a:spcAft>
                <a:spcPts val="60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Contract with an external party</a:t>
            </a:r>
          </a:p>
          <a:p>
            <a:pPr marL="342900" lvl="0" indent="-342900" defTabSz="914400" fontAlgn="base">
              <a:spcBef>
                <a:spcPct val="0"/>
              </a:spcBef>
              <a:spcAft>
                <a:spcPts val="60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Hedged item:</a:t>
            </a:r>
          </a:p>
          <a:p>
            <a:pPr marL="694690" lvl="1" indent="-347345" defTabSz="914400" fontAlgn="base">
              <a:spcBef>
                <a:spcPct val="0"/>
              </a:spcBef>
              <a:spcAft>
                <a:spcPts val="60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A recognized asset or liability, an unrecognized firm commitment, a forecast transaction or a net investment in a foreign operation</a:t>
            </a:r>
          </a:p>
          <a:p>
            <a:pPr marL="694690" lvl="1" indent="-347345" defTabSz="914400" fontAlgn="base">
              <a:spcBef>
                <a:spcPct val="0"/>
              </a:spcBef>
              <a:spcAft>
                <a:spcPts val="60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Single item or group of items</a:t>
            </a:r>
            <a:endParaRPr lang="en-US"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ct val="0"/>
              </a:spcBef>
              <a:spcAft>
                <a:spcPts val="600"/>
              </a:spcAft>
              <a:buClr>
                <a:srgbClr val="000000"/>
              </a:buClr>
              <a:buFontTx/>
              <a:buChar char="•"/>
            </a:pPr>
            <a:r>
              <a:rPr lang="en-US" sz="2000" kern="0" dirty="0">
                <a:solidFill>
                  <a:srgbClr val="000000"/>
                </a:solidFill>
                <a:latin typeface="Arial"/>
                <a:ea typeface="ＭＳ Ｐゴシック"/>
                <a:cs typeface="Arial"/>
              </a:rPr>
              <a:t>Designated hedging relationships can be</a:t>
            </a:r>
          </a:p>
          <a:p>
            <a:pPr marL="694690" lvl="1" indent="-347345" defTabSz="914400" fontAlgn="base">
              <a:spcBef>
                <a:spcPct val="0"/>
              </a:spcBef>
              <a:spcAft>
                <a:spcPts val="60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Fair value hedge</a:t>
            </a:r>
          </a:p>
          <a:p>
            <a:pPr marL="694690" lvl="1" indent="-347345" defTabSz="914400" fontAlgn="base">
              <a:spcBef>
                <a:spcPct val="0"/>
              </a:spcBef>
              <a:spcAft>
                <a:spcPts val="60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Cash flow hedge</a:t>
            </a:r>
          </a:p>
          <a:p>
            <a:pPr marL="694690" lvl="1" indent="-347345" defTabSz="914400" fontAlgn="base">
              <a:spcBef>
                <a:spcPct val="0"/>
              </a:spcBef>
              <a:spcAft>
                <a:spcPts val="60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Hedge of a net investment in a foreign operation</a:t>
            </a:r>
            <a:endParaRPr lang="en-US" kern="0" dirty="0">
              <a:solidFill>
                <a:srgbClr val="000000">
                  <a:lumMod val="65000"/>
                  <a:lumOff val="35000"/>
                </a:srgbClr>
              </a:solidFill>
              <a:latin typeface="Arial" pitchFamily="34" charset="0"/>
              <a:ea typeface="ＭＳ Ｐゴシック" charset="0"/>
              <a:cs typeface="Arial" pitchFamily="34"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721951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58330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Cash Flow Hedge</a:t>
            </a:r>
          </a:p>
          <a:p>
            <a:endParaRPr lang="en-US" sz="900" b="1" dirty="0">
              <a:solidFill>
                <a:schemeClr val="bg1">
                  <a:lumMod val="50000"/>
                </a:schemeClr>
              </a:solidFill>
            </a:endParaRPr>
          </a:p>
          <a:p>
            <a:pPr lvl="0" defTabSz="914400" fontAlgn="base">
              <a:spcBef>
                <a:spcPts val="776"/>
              </a:spcBef>
              <a:spcAft>
                <a:spcPct val="0"/>
              </a:spcAft>
            </a:pPr>
            <a:r>
              <a:rPr lang="en-US" sz="2000"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On January 1, 20X1 a city enters into a firm commitment contract to purchase a fire truck for  delivery on June 30, 20X1 for Foreign Currency (FC)100,000. On January 1 20X1, it enters into a forward exchange contract to receive FC 100,000 and deliver Local Currency (LC) 109,600 on June 30, 20X1. Changes in the exchange rates affecting FC and LC are expected to offset each other. </a:t>
            </a:r>
          </a:p>
          <a:p>
            <a:pPr marL="342900" lvl="0" indent="-342900" defTabSz="914400" fontAlgn="base">
              <a:spcBef>
                <a:spcPts val="776"/>
              </a:spcBef>
              <a:spcAft>
                <a:spcPct val="0"/>
              </a:spcAft>
              <a:buFont typeface="Arial" panose="020B0604020202020204"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Why would the entity enter into the forward exchange contract? Explain.</a:t>
            </a:r>
          </a:p>
          <a:p>
            <a:pPr marL="342900" indent="-342900" defTabSz="914400" fontAlgn="base">
              <a:spcBef>
                <a:spcPts val="776"/>
              </a:spcBef>
              <a:spcAft>
                <a:spcPct val="0"/>
              </a:spcAft>
              <a:buFont typeface="Arial" panose="020B0604020202020204" pitchFamily="34" charset="0"/>
              <a:buChar char="•"/>
            </a:pPr>
            <a:r>
              <a:rPr lang="en-GB" sz="2000" kern="0" dirty="0">
                <a:solidFill>
                  <a:srgbClr val="000000">
                    <a:lumMod val="65000"/>
                    <a:lumOff val="35000"/>
                  </a:srgbClr>
                </a:solidFill>
                <a:latin typeface="Arial" pitchFamily="34" charset="0"/>
                <a:ea typeface="ＭＳ Ｐゴシック" charset="0"/>
                <a:cs typeface="Arial" pitchFamily="34" charset="0"/>
              </a:rPr>
              <a:t>What is the hedged item? Explain.</a:t>
            </a:r>
          </a:p>
          <a:p>
            <a:pPr marL="342900" indent="-342900" defTabSz="914400" fontAlgn="base">
              <a:spcBef>
                <a:spcPts val="776"/>
              </a:spcBef>
              <a:spcAft>
                <a:spcPct val="0"/>
              </a:spcAft>
              <a:buFont typeface="Arial" panose="020B0604020202020204" pitchFamily="34" charset="0"/>
              <a:buChar char="•"/>
            </a:pPr>
            <a:r>
              <a:rPr lang="en-GB" sz="2000" kern="0" dirty="0">
                <a:solidFill>
                  <a:srgbClr val="000000">
                    <a:lumMod val="65000"/>
                    <a:lumOff val="35000"/>
                  </a:srgbClr>
                </a:solidFill>
                <a:latin typeface="Arial" pitchFamily="34" charset="0"/>
                <a:ea typeface="ＭＳ Ｐゴシック" charset="0"/>
                <a:cs typeface="Arial" pitchFamily="34" charset="0"/>
              </a:rPr>
              <a:t>What is the hedging instrument? Explain.</a:t>
            </a:r>
            <a:endParaRPr lang="en-US" sz="2000" kern="0" dirty="0">
              <a:solidFill>
                <a:srgbClr val="000000">
                  <a:lumMod val="65000"/>
                  <a:lumOff val="35000"/>
                </a:srgbClr>
              </a:solidFill>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112079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41146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Fair Value Hedge</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r>
              <a:rPr lang="en-US" sz="2000"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An entity has outstanding FC 5 million five-year debt. Principal is repayable at maturity in two years. It has entered into a currency swap contract for the notional value of FC 5 million. Under the contract it makes a payment of LC 5.1 million and receives a payment of FC 5 million on the date of maturity of the debt instrument.</a:t>
            </a:r>
          </a:p>
          <a:p>
            <a:pPr marL="342900" lvl="0" indent="-342900" defTabSz="914400" fontAlgn="base">
              <a:spcBef>
                <a:spcPts val="776"/>
              </a:spcBef>
              <a:spcAft>
                <a:spcPct val="0"/>
              </a:spcAft>
              <a:buFont typeface="Arial" panose="020B0604020202020204" pitchFamily="34" charset="0"/>
              <a:buChar char="•"/>
            </a:pPr>
            <a:r>
              <a:rPr lang="en-US" sz="2000" kern="0" dirty="0">
                <a:solidFill>
                  <a:srgbClr val="000000">
                    <a:lumMod val="65000"/>
                    <a:lumOff val="35000"/>
                  </a:srgbClr>
                </a:solidFill>
                <a:latin typeface="Arial" pitchFamily="34" charset="0"/>
                <a:ea typeface="ＭＳ Ｐゴシック" charset="0"/>
                <a:cs typeface="Arial" pitchFamily="34" charset="0"/>
              </a:rPr>
              <a:t>What type of hedge relationship is it? Explain.</a:t>
            </a:r>
            <a:r>
              <a:rPr lang="en-US" sz="2000" kern="0" dirty="0">
                <a:solidFill>
                  <a:srgbClr val="000000">
                    <a:lumMod val="65000"/>
                    <a:lumOff val="35000"/>
                  </a:srgbClr>
                </a:solidFill>
                <a:latin typeface="Arial"/>
                <a:ea typeface="ＭＳ Ｐゴシック" charset="0"/>
              </a:rPr>
              <a:t> </a:t>
            </a:r>
          </a:p>
          <a:p>
            <a:endParaRPr lang="en-US" sz="1850" b="1" dirty="0">
              <a:solidFill>
                <a:schemeClr val="bg1">
                  <a:lumMod val="50000"/>
                </a:schemeClr>
              </a:solidFill>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04457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08316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Derivatives</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financial instrument when the value is derived from the value of underlying market-based factors</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Essential characteristics:</a:t>
            </a:r>
          </a:p>
          <a:p>
            <a:pPr marL="694944" lvl="1" indent="-347472" defTabSz="914400" fontAlgn="base">
              <a:spcBef>
                <a:spcPct val="0"/>
              </a:spcBef>
              <a:spcAft>
                <a:spcPts val="600"/>
              </a:spcAft>
              <a:buClr>
                <a:srgbClr val="000000"/>
              </a:buClr>
              <a:buSzPct val="95000"/>
              <a:buFontTx/>
              <a:buChar char="–"/>
            </a:pPr>
            <a:endParaRPr lang="en-US" sz="800" kern="0" dirty="0">
              <a:solidFill>
                <a:srgbClr val="000000">
                  <a:lumMod val="65000"/>
                  <a:lumOff val="35000"/>
                </a:srgbClr>
              </a:solidFill>
              <a:latin typeface="Arial" pitchFamily="34" charset="0"/>
              <a:ea typeface="ＭＳ Ｐゴシック" charset="0"/>
              <a:cs typeface="Arial" pitchFamily="34" charset="0"/>
            </a:endParaRPr>
          </a:p>
          <a:p>
            <a:pPr marL="694944" lvl="1" indent="-347472" defTabSz="914400" fontAlgn="base">
              <a:spcBef>
                <a:spcPct val="0"/>
              </a:spcBef>
              <a:spcAft>
                <a:spcPts val="600"/>
              </a:spcAft>
              <a:buClr>
                <a:srgbClr val="000000"/>
              </a:buClr>
              <a:buSzPct val="95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Value changes with changes in a specified index (the “underlying”)</a:t>
            </a:r>
          </a:p>
          <a:p>
            <a:pPr marL="694944" lvl="1" indent="-347472" defTabSz="914400" fontAlgn="base">
              <a:spcBef>
                <a:spcPct val="0"/>
              </a:spcBef>
              <a:spcAft>
                <a:spcPts val="600"/>
              </a:spcAft>
              <a:buClr>
                <a:srgbClr val="000000"/>
              </a:buClr>
              <a:buSzPct val="95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No or nominal initial net investment required</a:t>
            </a:r>
          </a:p>
          <a:p>
            <a:pPr marL="694944" lvl="1" indent="-347472" defTabSz="914400" fontAlgn="base">
              <a:spcBef>
                <a:spcPct val="0"/>
              </a:spcBef>
              <a:spcAft>
                <a:spcPts val="600"/>
              </a:spcAft>
              <a:buClr>
                <a:srgbClr val="000000"/>
              </a:buClr>
              <a:buSzPct val="95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Settled at a future date</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256051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430018"/>
            <a:ext cx="8089900" cy="486799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Embedded Derivatives</a:t>
            </a:r>
          </a:p>
          <a:p>
            <a:pPr lvl="0" defTabSz="914400" fontAlgn="base">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An embedded derivative is a component of a hybrid contract that also includes a non-derivative host</a:t>
            </a:r>
          </a:p>
          <a:p>
            <a:pPr marL="342900" lvl="0"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Effect that some of the cash flows of the combined instrument vary in a way similar to a stand-alone derivative</a:t>
            </a:r>
          </a:p>
          <a:p>
            <a:pPr marL="342900" lvl="0"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Not contractually transferable independently of financial instrument to which it is attached</a:t>
            </a: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Only separated where:</a:t>
            </a:r>
          </a:p>
          <a:p>
            <a:pPr marL="694944" lvl="1" indent="-347472" defTabSz="914400" fontAlgn="base">
              <a:spcBef>
                <a:spcPts val="900"/>
              </a:spcBef>
              <a:spcAft>
                <a:spcPts val="600"/>
              </a:spcAft>
              <a:buClr>
                <a:srgbClr val="000000"/>
              </a:buClr>
              <a:buSzPct val="95000"/>
              <a:buFontTx/>
              <a:buChar char="–"/>
            </a:pPr>
            <a:r>
              <a:rPr lang="en-GB" kern="0" dirty="0">
                <a:solidFill>
                  <a:srgbClr val="000000">
                    <a:lumMod val="65000"/>
                    <a:lumOff val="35000"/>
                  </a:srgbClr>
                </a:solidFill>
                <a:latin typeface="Arial" pitchFamily="34" charset="0"/>
                <a:ea typeface="ＭＳ Ｐゴシック" charset="0"/>
                <a:cs typeface="Arial" pitchFamily="34" charset="0"/>
              </a:rPr>
              <a:t>Economic characteristics and risks not closely related to those of the host</a:t>
            </a:r>
          </a:p>
          <a:p>
            <a:pPr marL="694944" lvl="1" indent="-347472" defTabSz="914400" fontAlgn="base">
              <a:spcBef>
                <a:spcPct val="0"/>
              </a:spcBef>
              <a:spcAft>
                <a:spcPts val="600"/>
              </a:spcAft>
              <a:buClr>
                <a:srgbClr val="000000"/>
              </a:buClr>
              <a:buSzPct val="95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Separate instrument meets definition of a derivative</a:t>
            </a:r>
            <a:endParaRPr lang="en-US" sz="1850" kern="0" dirty="0">
              <a:solidFill>
                <a:schemeClr val="bg1">
                  <a:lumMod val="50000"/>
                </a:schemeClr>
              </a:solidFill>
              <a:latin typeface="Arial" pitchFamily="34" charset="0"/>
              <a:ea typeface="ＭＳ Ｐゴシック" charset="0"/>
              <a:cs typeface="Arial" pitchFamily="34" charset="0"/>
            </a:endParaRPr>
          </a:p>
          <a:p>
            <a:pPr marL="694944" lvl="1" indent="-347472" defTabSz="914400" fontAlgn="base">
              <a:spcBef>
                <a:spcPts val="900"/>
              </a:spcBef>
              <a:spcAft>
                <a:spcPts val="600"/>
              </a:spcAft>
              <a:buClr>
                <a:srgbClr val="000000"/>
              </a:buClr>
              <a:buSzPct val="95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Hybrid instrument not measured at fair value through surplus or deficit</a:t>
            </a:r>
          </a:p>
        </p:txBody>
      </p:sp>
    </p:spTree>
    <p:extLst>
      <p:ext uri="{BB962C8B-B14F-4D97-AF65-F5344CB8AC3E}">
        <p14:creationId xmlns:p14="http://schemas.microsoft.com/office/powerpoint/2010/main" val="724725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96900" y="802934"/>
            <a:ext cx="8089900" cy="156196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Interest Rate Swap</a:t>
            </a:r>
          </a:p>
          <a:p>
            <a:endParaRPr lang="en-US" sz="1850" b="1" dirty="0">
              <a:solidFill>
                <a:schemeClr val="bg1">
                  <a:lumMod val="50000"/>
                </a:schemeClr>
              </a:solidFill>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
        <p:nvSpPr>
          <p:cNvPr id="4" name="Rectangle 3"/>
          <p:cNvSpPr/>
          <p:nvPr/>
        </p:nvSpPr>
        <p:spPr>
          <a:xfrm>
            <a:off x="304800" y="2133600"/>
            <a:ext cx="2009422" cy="812800"/>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itchFamily="34" charset="0"/>
                <a:ea typeface="+mn-ea"/>
                <a:cs typeface="Arial" pitchFamily="34" charset="0"/>
              </a:rPr>
              <a:t>Party A</a:t>
            </a:r>
            <a:r>
              <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a:ln>
                  <a:noFill/>
                </a:ln>
                <a:solidFill>
                  <a:prstClr val="white"/>
                </a:solidFill>
                <a:effectLst/>
                <a:uLnTx/>
                <a:uFillTx/>
                <a:latin typeface="Arial"/>
                <a:ea typeface="+mn-ea"/>
                <a:cs typeface="+mn-cs"/>
              </a:rPr>
              <a:t>A</a:t>
            </a:r>
          </a:p>
        </p:txBody>
      </p:sp>
      <p:sp>
        <p:nvSpPr>
          <p:cNvPr id="5" name="Rectangle 4"/>
          <p:cNvSpPr/>
          <p:nvPr/>
        </p:nvSpPr>
        <p:spPr>
          <a:xfrm>
            <a:off x="6400800" y="2133600"/>
            <a:ext cx="1941689" cy="812800"/>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itchFamily="34" charset="0"/>
                <a:ea typeface="+mn-ea"/>
                <a:cs typeface="Arial" pitchFamily="34" charset="0"/>
              </a:rPr>
              <a:t>Party B</a:t>
            </a:r>
            <a:r>
              <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800" b="0" i="0" u="none" strike="noStrike" kern="0" cap="none" spc="0" normalizeH="0" baseline="0" noProof="0" dirty="0">
                <a:ln>
                  <a:noFill/>
                </a:ln>
                <a:solidFill>
                  <a:prstClr val="white"/>
                </a:solidFill>
                <a:effectLst/>
                <a:uLnTx/>
                <a:uFillTx/>
                <a:latin typeface="Arial"/>
                <a:ea typeface="+mn-ea"/>
                <a:cs typeface="+mn-cs"/>
              </a:rPr>
              <a:t>A</a:t>
            </a:r>
          </a:p>
        </p:txBody>
      </p:sp>
      <p:sp>
        <p:nvSpPr>
          <p:cNvPr id="8" name="Rectangle 7"/>
          <p:cNvSpPr/>
          <p:nvPr/>
        </p:nvSpPr>
        <p:spPr>
          <a:xfrm>
            <a:off x="304801" y="3753513"/>
            <a:ext cx="2009422" cy="990388"/>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itchFamily="34" charset="0"/>
                <a:ea typeface="+mn-ea"/>
                <a:cs typeface="Arial" pitchFamily="34" charset="0"/>
              </a:rPr>
              <a:t>Floating Central Bank Daily Rate+1.5%</a:t>
            </a:r>
            <a:endPar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9" name="Rectangle 8"/>
          <p:cNvSpPr/>
          <p:nvPr/>
        </p:nvSpPr>
        <p:spPr>
          <a:xfrm>
            <a:off x="6337299" y="3707439"/>
            <a:ext cx="2068689" cy="1036462"/>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itchFamily="34" charset="0"/>
                <a:ea typeface="+mn-ea"/>
                <a:cs typeface="Arial" pitchFamily="34" charset="0"/>
              </a:rPr>
              <a:t>Fixed 8.5%</a:t>
            </a:r>
          </a:p>
        </p:txBody>
      </p:sp>
      <p:sp>
        <p:nvSpPr>
          <p:cNvPr id="10" name="Rectangle 9"/>
          <p:cNvSpPr/>
          <p:nvPr/>
        </p:nvSpPr>
        <p:spPr>
          <a:xfrm>
            <a:off x="2475089" y="1605722"/>
            <a:ext cx="3581400" cy="762000"/>
          </a:xfrm>
          <a:prstGeom prst="rect">
            <a:avLst/>
          </a:prstGeom>
          <a:no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prstClr val="black"/>
                </a:solidFill>
                <a:effectLst/>
                <a:uLnTx/>
                <a:uFillTx/>
                <a:latin typeface="Arial" pitchFamily="34" charset="0"/>
                <a:ea typeface="+mn-ea"/>
                <a:cs typeface="Arial" pitchFamily="34" charset="0"/>
              </a:rPr>
              <a:t>Fixed rate payment 8.65% on notional CU 1 million</a:t>
            </a:r>
          </a:p>
        </p:txBody>
      </p:sp>
      <p:cxnSp>
        <p:nvCxnSpPr>
          <p:cNvPr id="11" name="Straight Arrow Connector 10"/>
          <p:cNvCxnSpPr/>
          <p:nvPr/>
        </p:nvCxnSpPr>
        <p:spPr>
          <a:xfrm flipH="1">
            <a:off x="2314223" y="2656445"/>
            <a:ext cx="4086577" cy="0"/>
          </a:xfrm>
          <a:prstGeom prst="straightConnector1">
            <a:avLst/>
          </a:prstGeom>
          <a:noFill/>
          <a:ln w="9525" cap="flat" cmpd="sng" algn="ctr">
            <a:solidFill>
              <a:srgbClr val="005BAA">
                <a:shade val="95000"/>
                <a:satMod val="105000"/>
              </a:srgbClr>
            </a:solidFill>
            <a:prstDash val="solid"/>
            <a:tailEnd type="arrow"/>
          </a:ln>
          <a:effectLst/>
        </p:spPr>
      </p:cxnSp>
      <p:cxnSp>
        <p:nvCxnSpPr>
          <p:cNvPr id="12" name="Straight Arrow Connector 11"/>
          <p:cNvCxnSpPr/>
          <p:nvPr/>
        </p:nvCxnSpPr>
        <p:spPr>
          <a:xfrm flipV="1">
            <a:off x="2314222" y="2364900"/>
            <a:ext cx="4086578" cy="5949"/>
          </a:xfrm>
          <a:prstGeom prst="straightConnector1">
            <a:avLst/>
          </a:prstGeom>
          <a:noFill/>
          <a:ln w="9525" cap="flat" cmpd="sng" algn="ctr">
            <a:solidFill>
              <a:srgbClr val="005BAA">
                <a:shade val="95000"/>
                <a:satMod val="105000"/>
              </a:srgbClr>
            </a:solidFill>
            <a:prstDash val="solid"/>
            <a:tailEnd type="arrow"/>
          </a:ln>
          <a:effectLst/>
        </p:spPr>
      </p:cxnSp>
      <p:sp>
        <p:nvSpPr>
          <p:cNvPr id="16" name="Rectangle 15"/>
          <p:cNvSpPr/>
          <p:nvPr/>
        </p:nvSpPr>
        <p:spPr>
          <a:xfrm>
            <a:off x="2314223" y="2844522"/>
            <a:ext cx="3990622" cy="923330"/>
          </a:xfrm>
          <a:prstGeom prst="rect">
            <a:avLst/>
          </a:prstGeom>
        </p:spPr>
        <p:txBody>
          <a:bodyPr wrap="square">
            <a:spAutoFit/>
          </a:bodyPr>
          <a:lstStyle/>
          <a:p>
            <a:pPr lvl="0" algn="ctr" defTabSz="914400" fontAlgn="base">
              <a:spcBef>
                <a:spcPct val="0"/>
              </a:spcBef>
              <a:spcAft>
                <a:spcPct val="0"/>
              </a:spcAft>
              <a:defRPr/>
            </a:pPr>
            <a:r>
              <a:rPr lang="en-US" dirty="0">
                <a:solidFill>
                  <a:prstClr val="black"/>
                </a:solidFill>
                <a:latin typeface="Arial" pitchFamily="34" charset="0"/>
                <a:cs typeface="Arial" pitchFamily="34" charset="0"/>
              </a:rPr>
              <a:t>Floating rate payment Central Bank Daily Rate</a:t>
            </a:r>
            <a:r>
              <a:rPr lang="en-US" baseline="30000" dirty="0">
                <a:solidFill>
                  <a:prstClr val="black"/>
                </a:solidFill>
                <a:latin typeface="Arial" pitchFamily="34" charset="0"/>
                <a:cs typeface="Arial" pitchFamily="34" charset="0"/>
              </a:rPr>
              <a:t> </a:t>
            </a:r>
            <a:r>
              <a:rPr lang="en-US" dirty="0">
                <a:solidFill>
                  <a:prstClr val="black"/>
                </a:solidFill>
                <a:latin typeface="Arial" pitchFamily="34" charset="0"/>
                <a:cs typeface="Arial" pitchFamily="34" charset="0"/>
              </a:rPr>
              <a:t>+ 0.70% on notional</a:t>
            </a:r>
            <a:br>
              <a:rPr lang="en-US"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CU 1 million</a:t>
            </a:r>
          </a:p>
        </p:txBody>
      </p:sp>
      <p:sp>
        <p:nvSpPr>
          <p:cNvPr id="17" name="Rectangle 16"/>
          <p:cNvSpPr/>
          <p:nvPr/>
        </p:nvSpPr>
        <p:spPr>
          <a:xfrm>
            <a:off x="3315827" y="3848597"/>
            <a:ext cx="2159566" cy="369332"/>
          </a:xfrm>
          <a:prstGeom prst="rect">
            <a:avLst/>
          </a:prstGeom>
        </p:spPr>
        <p:txBody>
          <a:bodyPr wrap="none">
            <a:spAutoFit/>
          </a:bodyPr>
          <a:lstStyle/>
          <a:p>
            <a:pPr lvl="0" algn="ctr" defTabSz="914400" fontAlgn="base">
              <a:spcBef>
                <a:spcPct val="0"/>
              </a:spcBef>
              <a:spcAft>
                <a:spcPct val="0"/>
              </a:spcAft>
              <a:defRPr/>
            </a:pPr>
            <a:r>
              <a:rPr lang="en-US" dirty="0">
                <a:solidFill>
                  <a:prstClr val="black"/>
                </a:solidFill>
                <a:latin typeface="Arial" pitchFamily="34" charset="0"/>
                <a:cs typeface="Arial" pitchFamily="34" charset="0"/>
              </a:rPr>
              <a:t>Existing obligations</a:t>
            </a:r>
          </a:p>
        </p:txBody>
      </p:sp>
      <p:cxnSp>
        <p:nvCxnSpPr>
          <p:cNvPr id="3" name="Straight Arrow Connector 2">
            <a:extLst>
              <a:ext uri="{FF2B5EF4-FFF2-40B4-BE49-F238E27FC236}">
                <a16:creationId xmlns:a16="http://schemas.microsoft.com/office/drawing/2014/main" id="{FBCD2899-B676-4444-A8C9-6E66EF326690}"/>
              </a:ext>
            </a:extLst>
          </p:cNvPr>
          <p:cNvCxnSpPr>
            <a:cxnSpLocks/>
            <a:stCxn id="4" idx="2"/>
            <a:endCxn id="8" idx="0"/>
          </p:cNvCxnSpPr>
          <p:nvPr/>
        </p:nvCxnSpPr>
        <p:spPr>
          <a:xfrm>
            <a:off x="1309511" y="2946400"/>
            <a:ext cx="1" cy="807113"/>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5FA9F3F-D744-45E4-B6BD-E5756985D27E}"/>
              </a:ext>
            </a:extLst>
          </p:cNvPr>
          <p:cNvCxnSpPr>
            <a:cxnSpLocks/>
            <a:stCxn id="5" idx="2"/>
            <a:endCxn id="9" idx="0"/>
          </p:cNvCxnSpPr>
          <p:nvPr/>
        </p:nvCxnSpPr>
        <p:spPr>
          <a:xfrm flipH="1">
            <a:off x="7371644" y="2946400"/>
            <a:ext cx="1" cy="761039"/>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6782287"/>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Props1.xml><?xml version="1.0" encoding="utf-8"?>
<ds:datastoreItem xmlns:ds="http://schemas.openxmlformats.org/officeDocument/2006/customXml" ds:itemID="{6DBD9AE7-C22E-42C4-A767-36203368EE2E}"/>
</file>

<file path=customXml/itemProps2.xml><?xml version="1.0" encoding="utf-8"?>
<ds:datastoreItem xmlns:ds="http://schemas.openxmlformats.org/officeDocument/2006/customXml" ds:itemID="{90E79830-4B40-4A82-87C7-FD95AF773288}">
  <ds:schemaRefs>
    <ds:schemaRef ds:uri="http://schemas.microsoft.com/sharepoint/v3/contenttype/forms"/>
  </ds:schemaRefs>
</ds:datastoreItem>
</file>

<file path=customXml/itemProps3.xml><?xml version="1.0" encoding="utf-8"?>
<ds:datastoreItem xmlns:ds="http://schemas.openxmlformats.org/officeDocument/2006/customXml" ds:itemID="{2E14CC35-BDE3-417E-9FCD-A590162C509A}">
  <ds:schemaRef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a7402fae-bb21-445c-8609-eb603ffb5c14"/>
    <ds:schemaRef ds:uri="http://purl.org/dc/dcmitype/"/>
    <ds:schemaRef ds:uri="http://schemas.microsoft.com/office/2006/metadata/properties"/>
    <ds:schemaRef ds:uri="http://www.w3.org/XML/1998/namespace"/>
    <ds:schemaRef ds:uri="http://purl.org/dc/terms/"/>
    <ds:schemaRef ds:uri="d3ac02cf-6679-4554-901c-1b28d4a0203e"/>
    <ds:schemaRef ds:uri="a5f5a3eb-0a2d-4d6a-9165-21ef9946a014"/>
  </ds:schemaRefs>
</ds:datastoreItem>
</file>

<file path=docProps/app.xml><?xml version="1.0" encoding="utf-8"?>
<Properties xmlns="http://schemas.openxmlformats.org/officeDocument/2006/extended-properties" xmlns:vt="http://schemas.openxmlformats.org/officeDocument/2006/docPropsVTypes">
  <TotalTime>657</TotalTime>
  <Words>1225</Words>
  <Application>Microsoft Office PowerPoint</Application>
  <PresentationFormat>On-screen Show (4:3)</PresentationFormat>
  <Paragraphs>112</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34</cp:revision>
  <dcterms:created xsi:type="dcterms:W3CDTF">2014-09-10T19:10:10Z</dcterms:created>
  <dcterms:modified xsi:type="dcterms:W3CDTF">2024-02-22T19:43:29Z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