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8" r:id="rId5"/>
    <p:sldId id="272" r:id="rId6"/>
    <p:sldId id="257" r:id="rId7"/>
    <p:sldId id="274" r:id="rId8"/>
    <p:sldId id="259" r:id="rId9"/>
    <p:sldId id="260" r:id="rId10"/>
    <p:sldId id="261" r:id="rId11"/>
    <p:sldId id="262" r:id="rId12"/>
    <p:sldId id="273" r:id="rId13"/>
  </p:sldIdLst>
  <p:sldSz cx="9144000" cy="6858000" type="screen4x3"/>
  <p:notesSz cx="6858000" cy="2790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1AE941-BC1D-457E-B7A4-8586DE4F3F5A}" v="1" dt="2024-02-22T19:43:45.8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6094" autoAdjust="0"/>
  </p:normalViewPr>
  <p:slideViewPr>
    <p:cSldViewPr snapToGrid="0" snapToObjects="1">
      <p:cViewPr varScale="1">
        <p:scale>
          <a:sx n="65" d="100"/>
          <a:sy n="65" d="100"/>
        </p:scale>
        <p:origin x="1530" y="6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5713BE-1723-4615-A59C-6838370C0C5F}" type="datetimeFigureOut">
              <a:rPr lang="en-GB" smtClean="0"/>
              <a:t>22/02/2024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EABD1-63AF-4DD0-B7F6-414C7B5662D2}" type="slidenum">
              <a:rPr lang="en-GB" smtClean="0"/>
              <a:t>‹#›</a:t>
            </a:fld>
            <a:endParaRPr lang="en-GB"/>
          </a:p>
        </p:txBody>
      </p:sp>
    </p:spTree>
    <p:extLst>
      <p:ext uri="{BB962C8B-B14F-4D97-AF65-F5344CB8AC3E}">
        <p14:creationId xmlns:p14="http://schemas.microsoft.com/office/powerpoint/2010/main" val="428853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3825" y="4400550"/>
            <a:ext cx="5976851" cy="3600450"/>
          </a:xfrm>
        </p:spPr>
        <p:txBody>
          <a:bodyPr/>
          <a:lstStyle/>
          <a:p>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IPSAS 30 is based on IFRS 7.</a:t>
            </a:r>
            <a:endParaRPr lang="en-GB" dirty="0"/>
          </a:p>
        </p:txBody>
      </p:sp>
      <p:sp>
        <p:nvSpPr>
          <p:cNvPr id="4" name="Slide Number Placeholder 3"/>
          <p:cNvSpPr>
            <a:spLocks noGrp="1"/>
          </p:cNvSpPr>
          <p:nvPr>
            <p:ph type="sldNum" sz="quarter" idx="5"/>
          </p:nvPr>
        </p:nvSpPr>
        <p:spPr/>
        <p:txBody>
          <a:bodyPr/>
          <a:lstStyle/>
          <a:p>
            <a:fld id="{6F8EABD1-63AF-4DD0-B7F6-414C7B5662D2}" type="slidenum">
              <a:rPr lang="en-GB" smtClean="0"/>
              <a:t>1</a:t>
            </a:fld>
            <a:endParaRPr lang="en-GB"/>
          </a:p>
        </p:txBody>
      </p:sp>
    </p:spTree>
    <p:extLst>
      <p:ext uri="{BB962C8B-B14F-4D97-AF65-F5344CB8AC3E}">
        <p14:creationId xmlns:p14="http://schemas.microsoft.com/office/powerpoint/2010/main" val="2107842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8EABD1-63AF-4DD0-B7F6-414C7B5662D2}" type="slidenum">
              <a:rPr lang="en-GB" smtClean="0"/>
              <a:t>3</a:t>
            </a:fld>
            <a:endParaRPr lang="en-GB"/>
          </a:p>
        </p:txBody>
      </p:sp>
    </p:spTree>
    <p:extLst>
      <p:ext uri="{BB962C8B-B14F-4D97-AF65-F5344CB8AC3E}">
        <p14:creationId xmlns:p14="http://schemas.microsoft.com/office/powerpoint/2010/main" val="2160893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summarizes the key areas for which disclosures are required; the detailed requirements are extensive. The module Financial Instruments Disclosures provides further details (starting from page 51).</a:t>
            </a:r>
          </a:p>
          <a:p>
            <a:endParaRPr lang="en-US" sz="1200" kern="1200" dirty="0">
              <a:solidFill>
                <a:schemeClr val="tx1"/>
              </a:solidFill>
              <a:effectLst/>
              <a:latin typeface="+mn-lt"/>
              <a:cs typeface="Calibri"/>
            </a:endParaRPr>
          </a:p>
          <a:p>
            <a:r>
              <a:rPr lang="en-US" dirty="0"/>
              <a:t>For transparency reasons, it may be appropriate to disclose loans given or received in response to the COVID-19 pandemic separately from other loans. Consider a discussion on this topic (use chat or break-out rooms if providing the training online). This discussion could start with a show of hands (poll if online) to see how many participants think COVID-19 loans should be disclosed separately.</a:t>
            </a:r>
            <a:endParaRPr lang="en-US" dirty="0">
              <a:cs typeface="Calibri"/>
            </a:endParaRPr>
          </a:p>
          <a:p>
            <a:endParaRPr lang="en-US" dirty="0"/>
          </a:p>
          <a:p>
            <a:r>
              <a:rPr lang="en-US" sz="1200" kern="1200" dirty="0">
                <a:solidFill>
                  <a:schemeClr val="tx1"/>
                </a:solidFill>
                <a:effectLst/>
                <a:latin typeface="+mn-lt"/>
                <a:ea typeface="+mn-ea"/>
                <a:cs typeface="+mn-cs"/>
              </a:rPr>
              <a:t>The fair value disclosures require information about the use of the fair value hierarchy; this hierarchy has the following levels:</a:t>
            </a:r>
          </a:p>
          <a:p>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Level 1 - Quoted prices (unadjusted) in active markets for identical assets or liabilities;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Level 2 - Inputs other than quoted prices that are observable for the asset or liability, either directly (i.e., as price) or indirectly (i.e., derived from prices); and</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Level 3 - Inputs for the asset or liability that are not based on observable market data (unobservable inputs).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F8EABD1-63AF-4DD0-B7F6-414C7B5662D2}" type="slidenum">
              <a:rPr lang="en-GB" smtClean="0"/>
              <a:t>4</a:t>
            </a:fld>
            <a:endParaRPr lang="en-GB"/>
          </a:p>
        </p:txBody>
      </p:sp>
    </p:spTree>
    <p:extLst>
      <p:ext uri="{BB962C8B-B14F-4D97-AF65-F5344CB8AC3E}">
        <p14:creationId xmlns:p14="http://schemas.microsoft.com/office/powerpoint/2010/main" val="4137131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an accounting policy disclosure for financial instruments. See the module Financial Instruments Disclosures for further details (page 55).</a:t>
            </a:r>
          </a:p>
          <a:p>
            <a:endParaRPr lang="en-GB" dirty="0"/>
          </a:p>
          <a:p>
            <a:r>
              <a:rPr lang="en-GB" dirty="0"/>
              <a:t>If participants’ organizations disclose accounting policies in respect of financial instruments, consider a discussion as to what is included in their policies (consider using chat or break-out rooms if delivering the training online).</a:t>
            </a:r>
          </a:p>
          <a:p>
            <a:endParaRPr lang="en-GB" dirty="0">
              <a:cs typeface="Calibri" panose="020F0502020204030204"/>
            </a:endParaRPr>
          </a:p>
          <a:p>
            <a:r>
              <a:rPr lang="en-GB" dirty="0"/>
              <a:t>Additional policies would be needed to address concessionary loans given/received - e.g., in response to the COVID-19 pandemic.</a:t>
            </a: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6F8EABD1-63AF-4DD0-B7F6-414C7B5662D2}" type="slidenum">
              <a:rPr lang="en-GB" smtClean="0"/>
              <a:t>5</a:t>
            </a:fld>
            <a:endParaRPr lang="en-GB"/>
          </a:p>
        </p:txBody>
      </p:sp>
    </p:spTree>
    <p:extLst>
      <p:ext uri="{BB962C8B-B14F-4D97-AF65-F5344CB8AC3E}">
        <p14:creationId xmlns:p14="http://schemas.microsoft.com/office/powerpoint/2010/main" val="3150213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a note disclosure. See the module Financial Instruments Disclosures for further details.</a:t>
            </a:r>
          </a:p>
          <a:p>
            <a:endParaRPr lang="en-GB" dirty="0">
              <a:cs typeface="Calibri"/>
            </a:endParaRPr>
          </a:p>
          <a:p>
            <a:r>
              <a:rPr lang="en-GB" dirty="0"/>
              <a:t>Concessionary loans (e.g., in response to the COVID-19 pandemic) are likely to be disclosed separately.</a:t>
            </a:r>
          </a:p>
          <a:p>
            <a:endParaRPr lang="en-GB" dirty="0">
              <a:cs typeface="Calibri"/>
            </a:endParaRPr>
          </a:p>
        </p:txBody>
      </p:sp>
      <p:sp>
        <p:nvSpPr>
          <p:cNvPr id="4" name="Slide Number Placeholder 3"/>
          <p:cNvSpPr>
            <a:spLocks noGrp="1"/>
          </p:cNvSpPr>
          <p:nvPr>
            <p:ph type="sldNum" sz="quarter" idx="5"/>
          </p:nvPr>
        </p:nvSpPr>
        <p:spPr/>
        <p:txBody>
          <a:bodyPr/>
          <a:lstStyle/>
          <a:p>
            <a:fld id="{6F8EABD1-63AF-4DD0-B7F6-414C7B5662D2}" type="slidenum">
              <a:rPr lang="en-GB" smtClean="0"/>
              <a:t>6</a:t>
            </a:fld>
            <a:endParaRPr lang="en-GB"/>
          </a:p>
        </p:txBody>
      </p:sp>
    </p:spTree>
    <p:extLst>
      <p:ext uri="{BB962C8B-B14F-4D97-AF65-F5344CB8AC3E}">
        <p14:creationId xmlns:p14="http://schemas.microsoft.com/office/powerpoint/2010/main" val="3334028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an note disclosure. See the module Financial Instruments Disclosures for further details.</a:t>
            </a:r>
          </a:p>
          <a:p>
            <a:endParaRPr lang="en-GB" dirty="0"/>
          </a:p>
        </p:txBody>
      </p:sp>
      <p:sp>
        <p:nvSpPr>
          <p:cNvPr id="4" name="Slide Number Placeholder 3"/>
          <p:cNvSpPr>
            <a:spLocks noGrp="1"/>
          </p:cNvSpPr>
          <p:nvPr>
            <p:ph type="sldNum" sz="quarter" idx="5"/>
          </p:nvPr>
        </p:nvSpPr>
        <p:spPr/>
        <p:txBody>
          <a:bodyPr/>
          <a:lstStyle/>
          <a:p>
            <a:fld id="{6F8EABD1-63AF-4DD0-B7F6-414C7B5662D2}" type="slidenum">
              <a:rPr lang="en-GB" smtClean="0"/>
              <a:t>7</a:t>
            </a:fld>
            <a:endParaRPr lang="en-GB"/>
          </a:p>
        </p:txBody>
      </p:sp>
    </p:spTree>
    <p:extLst>
      <p:ext uri="{BB962C8B-B14F-4D97-AF65-F5344CB8AC3E}">
        <p14:creationId xmlns:p14="http://schemas.microsoft.com/office/powerpoint/2010/main" val="2345520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an note disclosure. See the module Financial Instruments Disclosures for further details.</a:t>
            </a:r>
          </a:p>
          <a:p>
            <a:endParaRPr lang="en-GB" dirty="0"/>
          </a:p>
        </p:txBody>
      </p:sp>
      <p:sp>
        <p:nvSpPr>
          <p:cNvPr id="4" name="Slide Number Placeholder 3"/>
          <p:cNvSpPr>
            <a:spLocks noGrp="1"/>
          </p:cNvSpPr>
          <p:nvPr>
            <p:ph type="sldNum" sz="quarter" idx="5"/>
          </p:nvPr>
        </p:nvSpPr>
        <p:spPr/>
        <p:txBody>
          <a:bodyPr/>
          <a:lstStyle/>
          <a:p>
            <a:fld id="{6F8EABD1-63AF-4DD0-B7F6-414C7B5662D2}" type="slidenum">
              <a:rPr lang="en-GB" smtClean="0"/>
              <a:t>8</a:t>
            </a:fld>
            <a:endParaRPr lang="en-GB"/>
          </a:p>
        </p:txBody>
      </p:sp>
    </p:spTree>
    <p:extLst>
      <p:ext uri="{BB962C8B-B14F-4D97-AF65-F5344CB8AC3E}">
        <p14:creationId xmlns:p14="http://schemas.microsoft.com/office/powerpoint/2010/main" val="3195080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80786" y="-2682349"/>
            <a:ext cx="9276409" cy="6186309"/>
          </a:xfrm>
          <a:prstGeom prst="rect">
            <a:avLst/>
          </a:prstGeom>
        </p:spPr>
      </p:pic>
      <p:pic>
        <p:nvPicPr>
          <p:cNvPr id="2" name="Picture 1" descr="5 - Financial Instrument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932" y="1755729"/>
            <a:ext cx="11676569" cy="875674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a:latin typeface="Arial" panose="020B0604020202020204" pitchFamily="34" charset="0"/>
                <a:cs typeface="Arial" panose="020B0604020202020204" pitchFamily="34" charset="0"/>
              </a:rPr>
              <a:t>IMPLEMENTING IPSAS</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Financial </a:t>
            </a:r>
            <a:r>
              <a:rPr lang="en-US" b="1" dirty="0">
                <a:latin typeface="Arial" panose="020B0604020202020204" pitchFamily="34" charset="0"/>
                <a:cs typeface="Arial" panose="020B0604020202020204" pitchFamily="34" charset="0"/>
              </a:rPr>
              <a:t>Instruments – </a:t>
            </a:r>
          </a:p>
          <a:p>
            <a:pPr algn="l"/>
            <a:r>
              <a:rPr lang="en-US" b="1" dirty="0">
                <a:latin typeface="Arial" panose="020B0604020202020204" pitchFamily="34" charset="0"/>
                <a:cs typeface="Arial" panose="020B0604020202020204" pitchFamily="34" charset="0"/>
              </a:rPr>
              <a:t>Disclosures (IPSAS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30)</a:t>
            </a:r>
          </a:p>
          <a:p>
            <a:pPr algn="l"/>
            <a:endParaRPr lang="en-US" sz="1250" dirty="0"/>
          </a:p>
          <a:p>
            <a:pPr algn="l"/>
            <a:endParaRPr lang="en-US" sz="1250" dirty="0"/>
          </a:p>
        </p:txBody>
      </p:sp>
      <p:sp>
        <p:nvSpPr>
          <p:cNvPr id="3" name="TextBox 2">
            <a:extLst>
              <a:ext uri="{FF2B5EF4-FFF2-40B4-BE49-F238E27FC236}">
                <a16:creationId xmlns:a16="http://schemas.microsoft.com/office/drawing/2014/main" id="{5B0F4638-5CCB-87D7-3641-2E9D93D54E24}"/>
              </a:ext>
            </a:extLst>
          </p:cNvPr>
          <p:cNvSpPr txBox="1"/>
          <p:nvPr/>
        </p:nvSpPr>
        <p:spPr>
          <a:xfrm>
            <a:off x="7089912" y="5556107"/>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Financial Instruments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3310727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756831"/>
            <a:ext cx="8089900" cy="313419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Disclosure Objective</a:t>
            </a:r>
          </a:p>
          <a:p>
            <a:pPr lvl="0" defTabSz="914400" fontAlgn="base">
              <a:spcBef>
                <a:spcPts val="776"/>
              </a:spcBef>
              <a:spcAft>
                <a:spcPct val="0"/>
              </a:spcAft>
            </a:pPr>
            <a:endParaRPr lang="en-US" sz="6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1800"/>
              </a:spcBef>
              <a:spcAft>
                <a:spcPct val="0"/>
              </a:spcAft>
            </a:pPr>
            <a:r>
              <a:rPr lang="en-GB" sz="2000" dirty="0">
                <a:solidFill>
                  <a:schemeClr val="bg1">
                    <a:lumMod val="50000"/>
                  </a:schemeClr>
                </a:solidFill>
                <a:latin typeface="Arial" panose="020B0604020202020204" pitchFamily="34" charset="0"/>
                <a:cs typeface="Arial" panose="020B0604020202020204" pitchFamily="34" charset="0"/>
              </a:rPr>
              <a:t>Enable users to evaluate:</a:t>
            </a:r>
          </a:p>
          <a:p>
            <a:pPr marL="342900" lvl="0" indent="-342900" defTabSz="914400" fontAlgn="base">
              <a:spcBef>
                <a:spcPts val="1800"/>
              </a:spcBef>
              <a:spcAft>
                <a:spcPct val="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The significance of financial instruments for the entity’s financial position and performance; and</a:t>
            </a:r>
          </a:p>
          <a:p>
            <a:pPr marL="342900" lvl="0" indent="-342900" defTabSz="914400" fontAlgn="base">
              <a:spcBef>
                <a:spcPts val="1800"/>
              </a:spcBef>
              <a:spcAft>
                <a:spcPct val="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The nature and extent of risks arising from financial instruments to which the entity is exposed during the period and at the end of the reporting period, and how the entity manages those risks.</a:t>
            </a: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756831"/>
            <a:ext cx="8089900" cy="325217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Disclosure Requirements</a:t>
            </a:r>
          </a:p>
          <a:p>
            <a:pPr lvl="0" defTabSz="914400" fontAlgn="base">
              <a:spcBef>
                <a:spcPts val="776"/>
              </a:spcBef>
              <a:spcAft>
                <a:spcPct val="0"/>
              </a:spcAft>
            </a:pPr>
            <a:endParaRPr lang="en-US" sz="600" kern="0" dirty="0">
              <a:solidFill>
                <a:srgbClr val="000000">
                  <a:lumMod val="65000"/>
                  <a:lumOff val="35000"/>
                </a:srgbClr>
              </a:solidFill>
              <a:latin typeface="Arial" pitchFamily="34" charset="0"/>
              <a:ea typeface="ＭＳ Ｐゴシック" charset="0"/>
              <a:cs typeface="Arial" pitchFamily="34" charset="0"/>
            </a:endParaRPr>
          </a:p>
          <a:p>
            <a:pPr marL="285750" lvl="0" indent="-285750" defTabSz="914400" fontAlgn="base">
              <a:spcBef>
                <a:spcPts val="776"/>
              </a:spcBef>
              <a:spcAft>
                <a:spcPct val="0"/>
              </a:spcAft>
              <a:buFont typeface="Arial" panose="020B0604020202020204" pitchFamily="34" charset="0"/>
              <a:buChar char="•"/>
            </a:pPr>
            <a:r>
              <a:rPr lang="en-US" kern="0" dirty="0">
                <a:solidFill>
                  <a:srgbClr val="000000">
                    <a:lumMod val="65000"/>
                    <a:lumOff val="35000"/>
                  </a:srgbClr>
                </a:solidFill>
                <a:latin typeface="Arial" pitchFamily="34" charset="0"/>
                <a:ea typeface="ＭＳ Ｐゴシック" charset="0"/>
                <a:cs typeface="Arial" pitchFamily="34" charset="0"/>
              </a:rPr>
              <a:t>Categories of financial assets and financial liabilities</a:t>
            </a:r>
          </a:p>
          <a:p>
            <a:pPr marL="285750" lvl="0" indent="-285750" defTabSz="914400" fontAlgn="base">
              <a:spcBef>
                <a:spcPts val="776"/>
              </a:spcBef>
              <a:spcAft>
                <a:spcPct val="0"/>
              </a:spcAft>
              <a:buFont typeface="Arial" panose="020B0604020202020204" pitchFamily="34" charset="0"/>
              <a:buChar char="•"/>
            </a:pPr>
            <a:r>
              <a:rPr lang="en-US" kern="0" dirty="0">
                <a:solidFill>
                  <a:srgbClr val="000000">
                    <a:lumMod val="65000"/>
                    <a:lumOff val="35000"/>
                  </a:srgbClr>
                </a:solidFill>
                <a:latin typeface="Arial" pitchFamily="34" charset="0"/>
                <a:ea typeface="ＭＳ Ｐゴシック" charset="0"/>
                <a:cs typeface="Arial" pitchFamily="34" charset="0"/>
              </a:rPr>
              <a:t>Items of revenue, expense, gains or losses</a:t>
            </a:r>
          </a:p>
          <a:p>
            <a:pPr marL="285750" lvl="0" indent="-285750" defTabSz="914400" fontAlgn="base">
              <a:spcBef>
                <a:spcPts val="776"/>
              </a:spcBef>
              <a:spcAft>
                <a:spcPct val="0"/>
              </a:spcAft>
              <a:buFont typeface="Arial" panose="020B0604020202020204" pitchFamily="34" charset="0"/>
              <a:buChar char="•"/>
            </a:pPr>
            <a:r>
              <a:rPr lang="en-US" kern="0" dirty="0">
                <a:solidFill>
                  <a:srgbClr val="000000">
                    <a:lumMod val="65000"/>
                    <a:lumOff val="35000"/>
                  </a:srgbClr>
                </a:solidFill>
                <a:latin typeface="Arial" pitchFamily="34" charset="0"/>
                <a:ea typeface="ＭＳ Ｐゴシック" charset="0"/>
                <a:cs typeface="Arial" pitchFamily="34" charset="0"/>
              </a:rPr>
              <a:t>Accounting policies</a:t>
            </a:r>
          </a:p>
          <a:p>
            <a:pPr marL="285750" lvl="0" indent="-285750" defTabSz="914400" fontAlgn="base">
              <a:spcBef>
                <a:spcPts val="776"/>
              </a:spcBef>
              <a:spcAft>
                <a:spcPct val="0"/>
              </a:spcAft>
              <a:buFont typeface="Arial" panose="020B0604020202020204" pitchFamily="34" charset="0"/>
              <a:buChar char="•"/>
            </a:pPr>
            <a:r>
              <a:rPr lang="en-US" kern="0" dirty="0">
                <a:solidFill>
                  <a:srgbClr val="000000">
                    <a:lumMod val="65000"/>
                    <a:lumOff val="35000"/>
                  </a:srgbClr>
                </a:solidFill>
                <a:latin typeface="Arial" pitchFamily="34" charset="0"/>
                <a:ea typeface="ＭＳ Ｐゴシック" charset="0"/>
                <a:cs typeface="Arial" pitchFamily="34" charset="0"/>
              </a:rPr>
              <a:t>Hedge accounting</a:t>
            </a:r>
          </a:p>
          <a:p>
            <a:pPr marL="285750" lvl="0" indent="-285750" defTabSz="914400" fontAlgn="base">
              <a:spcBef>
                <a:spcPts val="776"/>
              </a:spcBef>
              <a:spcAft>
                <a:spcPct val="0"/>
              </a:spcAft>
              <a:buFont typeface="Arial" panose="020B0604020202020204" pitchFamily="34" charset="0"/>
              <a:buChar char="•"/>
            </a:pPr>
            <a:r>
              <a:rPr lang="en-US" kern="0" dirty="0">
                <a:solidFill>
                  <a:srgbClr val="000000">
                    <a:lumMod val="65000"/>
                    <a:lumOff val="35000"/>
                  </a:srgbClr>
                </a:solidFill>
                <a:latin typeface="Arial" pitchFamily="34" charset="0"/>
                <a:ea typeface="ＭＳ Ｐゴシック" charset="0"/>
                <a:cs typeface="Arial" pitchFamily="34" charset="0"/>
              </a:rPr>
              <a:t>Fair value</a:t>
            </a:r>
          </a:p>
          <a:p>
            <a:pPr marL="285750" lvl="0" indent="-285750" defTabSz="914400" fontAlgn="base">
              <a:spcBef>
                <a:spcPts val="776"/>
              </a:spcBef>
              <a:spcAft>
                <a:spcPct val="0"/>
              </a:spcAft>
              <a:buFont typeface="Arial" panose="020B0604020202020204" pitchFamily="34" charset="0"/>
              <a:buChar char="•"/>
            </a:pPr>
            <a:r>
              <a:rPr lang="en-US" kern="0" dirty="0">
                <a:solidFill>
                  <a:srgbClr val="000000">
                    <a:lumMod val="65000"/>
                    <a:lumOff val="35000"/>
                  </a:srgbClr>
                </a:solidFill>
                <a:latin typeface="Arial" pitchFamily="34" charset="0"/>
                <a:ea typeface="ＭＳ Ｐゴシック" charset="0"/>
                <a:cs typeface="Arial" pitchFamily="34" charset="0"/>
              </a:rPr>
              <a:t>Concessionary loans</a:t>
            </a:r>
          </a:p>
          <a:p>
            <a:pPr marL="285750" lvl="0" indent="-285750" defTabSz="914400" fontAlgn="base">
              <a:spcBef>
                <a:spcPts val="776"/>
              </a:spcBef>
              <a:spcAft>
                <a:spcPct val="0"/>
              </a:spcAft>
              <a:buFont typeface="Arial" panose="020B0604020202020204" pitchFamily="34" charset="0"/>
              <a:buChar char="•"/>
            </a:pPr>
            <a:r>
              <a:rPr lang="en-US" kern="0" dirty="0">
                <a:solidFill>
                  <a:srgbClr val="000000">
                    <a:lumMod val="65000"/>
                    <a:lumOff val="35000"/>
                  </a:srgbClr>
                </a:solidFill>
                <a:latin typeface="Arial" pitchFamily="34" charset="0"/>
                <a:ea typeface="ＭＳ Ｐゴシック" charset="0"/>
                <a:cs typeface="Arial" pitchFamily="34" charset="0"/>
              </a:rPr>
              <a:t>Nature and extent of risks arising from financial instruments</a:t>
            </a:r>
          </a:p>
        </p:txBody>
      </p:sp>
    </p:spTree>
    <p:extLst>
      <p:ext uri="{BB962C8B-B14F-4D97-AF65-F5344CB8AC3E}">
        <p14:creationId xmlns:p14="http://schemas.microsoft.com/office/powerpoint/2010/main" val="3811484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250258" y="881956"/>
            <a:ext cx="8585734" cy="505010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Policy Note</a:t>
            </a:r>
          </a:p>
          <a:p>
            <a:endParaRPr lang="en-US" sz="1850" b="1" dirty="0">
              <a:solidFill>
                <a:schemeClr val="bg1">
                  <a:lumMod val="50000"/>
                </a:schemeClr>
              </a:solidFill>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The Commission has adopted following classifications of its financial assets and financial liabilities</a:t>
            </a:r>
          </a:p>
          <a:p>
            <a:pPr marL="694944" lvl="1" indent="-347472" defTabSz="914400" fontAlgn="base">
              <a:spcBef>
                <a:spcPts val="776"/>
              </a:spcBef>
              <a:spcAft>
                <a:spcPct val="0"/>
              </a:spcAft>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Cash is classified as "assets held for trading through surplus or deficit" and is measured at fair value.</a:t>
            </a:r>
          </a:p>
          <a:p>
            <a:pPr marL="694944" lvl="1" indent="-347472" defTabSz="914400" fontAlgn="base">
              <a:spcBef>
                <a:spcPts val="776"/>
              </a:spcBef>
              <a:spcAft>
                <a:spcPct val="0"/>
              </a:spcAft>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Accounts receivable are classified as “financial assets measured at amortized cost“ and accounts payable are classified as “financial liabilities measured at amortized cost“ They are initially measured at the initial invoice amount and subsequently measured at amortized cost using the effective interest rate.</a:t>
            </a:r>
          </a:p>
          <a:p>
            <a:pPr marL="694944" lvl="1" indent="-347472" defTabSz="914400" fontAlgn="base">
              <a:spcBef>
                <a:spcPts val="776"/>
              </a:spcBef>
              <a:spcAft>
                <a:spcPct val="0"/>
              </a:spcAft>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Long-term loans are classified as “financial liabilities measured at amortized cost." They are initially measured at fair value, and subsequently measured at amortized cost using the effective interest rate.</a:t>
            </a: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120798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287258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Carrying Amount and Fair Value Illustrative Disclosure Note</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Fair values liabilities and financial assets are estimates and are generally calculated using market conditions at a specific point in time. The following table presents the carrying amounts and fair values. </a:t>
            </a:r>
          </a:p>
          <a:p>
            <a:endParaRPr lang="en-US" sz="1850" b="1" dirty="0">
              <a:solidFill>
                <a:schemeClr val="bg1">
                  <a:lumMod val="50000"/>
                </a:schemeClr>
              </a:solidFill>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graphicFrame>
        <p:nvGraphicFramePr>
          <p:cNvPr id="4" name="Table 3">
            <a:extLst>
              <a:ext uri="{FF2B5EF4-FFF2-40B4-BE49-F238E27FC236}">
                <a16:creationId xmlns:a16="http://schemas.microsoft.com/office/drawing/2014/main" id="{6CC397A6-A41B-452C-93FA-9C66AED29B20}"/>
              </a:ext>
            </a:extLst>
          </p:cNvPr>
          <p:cNvGraphicFramePr>
            <a:graphicFrameLocks noGrp="1"/>
          </p:cNvGraphicFramePr>
          <p:nvPr>
            <p:extLst>
              <p:ext uri="{D42A27DB-BD31-4B8C-83A1-F6EECF244321}">
                <p14:modId xmlns:p14="http://schemas.microsoft.com/office/powerpoint/2010/main" val="3286432331"/>
              </p:ext>
            </p:extLst>
          </p:nvPr>
        </p:nvGraphicFramePr>
        <p:xfrm>
          <a:off x="558799" y="2666657"/>
          <a:ext cx="7815181" cy="2285808"/>
        </p:xfrm>
        <a:graphic>
          <a:graphicData uri="http://schemas.openxmlformats.org/drawingml/2006/table">
            <a:tbl>
              <a:tblPr firstRow="1" firstCol="1" lastRow="1" lastCol="1" bandRow="1" bandCol="1"/>
              <a:tblGrid>
                <a:gridCol w="3206151">
                  <a:extLst>
                    <a:ext uri="{9D8B030D-6E8A-4147-A177-3AD203B41FA5}">
                      <a16:colId xmlns:a16="http://schemas.microsoft.com/office/drawing/2014/main" val="82177909"/>
                    </a:ext>
                  </a:extLst>
                </a:gridCol>
                <a:gridCol w="1154125">
                  <a:extLst>
                    <a:ext uri="{9D8B030D-6E8A-4147-A177-3AD203B41FA5}">
                      <a16:colId xmlns:a16="http://schemas.microsoft.com/office/drawing/2014/main" val="3719901992"/>
                    </a:ext>
                  </a:extLst>
                </a:gridCol>
                <a:gridCol w="1154125">
                  <a:extLst>
                    <a:ext uri="{9D8B030D-6E8A-4147-A177-3AD203B41FA5}">
                      <a16:colId xmlns:a16="http://schemas.microsoft.com/office/drawing/2014/main" val="2300606110"/>
                    </a:ext>
                  </a:extLst>
                </a:gridCol>
                <a:gridCol w="1154125">
                  <a:extLst>
                    <a:ext uri="{9D8B030D-6E8A-4147-A177-3AD203B41FA5}">
                      <a16:colId xmlns:a16="http://schemas.microsoft.com/office/drawing/2014/main" val="3043133245"/>
                    </a:ext>
                  </a:extLst>
                </a:gridCol>
                <a:gridCol w="1146655">
                  <a:extLst>
                    <a:ext uri="{9D8B030D-6E8A-4147-A177-3AD203B41FA5}">
                      <a16:colId xmlns:a16="http://schemas.microsoft.com/office/drawing/2014/main" val="390568866"/>
                    </a:ext>
                  </a:extLst>
                </a:gridCol>
              </a:tblGrid>
              <a:tr h="654059">
                <a:tc>
                  <a:txBody>
                    <a:bodyPr/>
                    <a:lstStyle/>
                    <a:p>
                      <a:pPr>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2060"/>
                    </a:solidFill>
                  </a:tcPr>
                </a:tc>
                <a:tc>
                  <a:txBody>
                    <a:bodyPr/>
                    <a:lstStyle/>
                    <a:p>
                      <a:pPr marL="1905" algn="ctr">
                        <a:spcBef>
                          <a:spcPts val="190"/>
                        </a:spcBef>
                        <a:spcAft>
                          <a:spcPts val="0"/>
                        </a:spcAft>
                      </a:pPr>
                      <a:r>
                        <a:rPr lang="en-US" sz="1200" b="1" spc="10">
                          <a:solidFill>
                            <a:srgbClr val="FFFFFF"/>
                          </a:solidFill>
                          <a:effectLst/>
                          <a:latin typeface="Arial" panose="020B0604020202020204" pitchFamily="34" charset="0"/>
                          <a:ea typeface="Calibri" panose="020F0502020204030204" pitchFamily="34" charset="0"/>
                          <a:cs typeface="Arial" panose="020B0604020202020204" pitchFamily="34" charset="0"/>
                        </a:rPr>
                        <a:t>20X2</a:t>
                      </a:r>
                      <a:endParaRPr lang="en-GB" sz="1200">
                        <a:effectLst/>
                        <a:latin typeface="Arial" panose="020B0604020202020204" pitchFamily="34" charset="0"/>
                        <a:ea typeface="Calibri" panose="020F0502020204030204" pitchFamily="34" charset="0"/>
                        <a:cs typeface="Arial" panose="020B0604020202020204" pitchFamily="34" charset="0"/>
                      </a:endParaRPr>
                    </a:p>
                    <a:p>
                      <a:pPr marL="196850" marR="193040" algn="ctr">
                        <a:lnSpc>
                          <a:spcPts val="1200"/>
                        </a:lnSpc>
                        <a:spcBef>
                          <a:spcPts val="370"/>
                        </a:spcBef>
                        <a:spcAft>
                          <a:spcPts val="0"/>
                        </a:spcAft>
                      </a:pPr>
                      <a:r>
                        <a:rPr lang="en-US" sz="1200" b="1" spc="10">
                          <a:solidFill>
                            <a:srgbClr val="FFFFFF"/>
                          </a:solidFill>
                          <a:effectLst/>
                          <a:latin typeface="Arial" panose="020B0604020202020204" pitchFamily="34" charset="0"/>
                          <a:ea typeface="Calibri" panose="020F0502020204030204" pitchFamily="34" charset="0"/>
                          <a:cs typeface="Arial" panose="020B0604020202020204" pitchFamily="34" charset="0"/>
                        </a:rPr>
                        <a:t>Carr</a:t>
                      </a:r>
                      <a:r>
                        <a:rPr lang="en-US" sz="1200" b="1" spc="15">
                          <a:solidFill>
                            <a:srgbClr val="FFFFFF"/>
                          </a:solidFill>
                          <a:effectLst/>
                          <a:latin typeface="Arial" panose="020B0604020202020204" pitchFamily="34" charset="0"/>
                          <a:ea typeface="Calibri" panose="020F0502020204030204" pitchFamily="34" charset="0"/>
                          <a:cs typeface="Arial" panose="020B0604020202020204" pitchFamily="34" charset="0"/>
                        </a:rPr>
                        <a:t>ying</a:t>
                      </a:r>
                      <a:r>
                        <a:rPr lang="en-US" sz="1200" b="1" spc="120">
                          <a:solidFill>
                            <a:srgbClr val="FFFFFF"/>
                          </a:solidFill>
                          <a:effectLst/>
                          <a:latin typeface="Arial" panose="020B0604020202020204" pitchFamily="34" charset="0"/>
                          <a:ea typeface="Calibri" panose="020F0502020204030204" pitchFamily="34" charset="0"/>
                          <a:cs typeface="Arial" panose="020B0604020202020204" pitchFamily="34" charset="0"/>
                        </a:rPr>
                        <a:t> </a:t>
                      </a:r>
                      <a:r>
                        <a:rPr lang="en-US" sz="1200" b="1" spc="15">
                          <a:solidFill>
                            <a:srgbClr val="FFFFFF"/>
                          </a:solidFill>
                          <a:effectLst/>
                          <a:latin typeface="Arial" panose="020B0604020202020204" pitchFamily="34" charset="0"/>
                          <a:ea typeface="Calibri" panose="020F0502020204030204" pitchFamily="34" charset="0"/>
                          <a:cs typeface="Arial" panose="020B0604020202020204" pitchFamily="34" charset="0"/>
                        </a:rPr>
                        <a:t>Amount</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2060"/>
                    </a:solidFill>
                  </a:tcPr>
                </a:tc>
                <a:tc>
                  <a:txBody>
                    <a:bodyPr/>
                    <a:lstStyle/>
                    <a:p>
                      <a:pPr marL="1905" algn="ctr">
                        <a:spcBef>
                          <a:spcPts val="190"/>
                        </a:spcBef>
                        <a:spcAft>
                          <a:spcPts val="0"/>
                        </a:spcAft>
                      </a:pPr>
                      <a:r>
                        <a:rPr lang="en-US" sz="1200" b="1" spc="10">
                          <a:solidFill>
                            <a:srgbClr val="FFFFFF"/>
                          </a:solidFill>
                          <a:effectLst/>
                          <a:latin typeface="Arial" panose="020B0604020202020204" pitchFamily="34" charset="0"/>
                          <a:ea typeface="Calibri" panose="020F0502020204030204" pitchFamily="34" charset="0"/>
                          <a:cs typeface="Arial" panose="020B0604020202020204" pitchFamily="34" charset="0"/>
                        </a:rPr>
                        <a:t>20X2</a:t>
                      </a:r>
                      <a:endParaRPr lang="en-GB" sz="1200">
                        <a:effectLst/>
                        <a:latin typeface="Arial" panose="020B0604020202020204" pitchFamily="34" charset="0"/>
                        <a:ea typeface="Calibri" panose="020F0502020204030204" pitchFamily="34" charset="0"/>
                        <a:cs typeface="Arial" panose="020B0604020202020204" pitchFamily="34" charset="0"/>
                      </a:endParaRPr>
                    </a:p>
                    <a:p>
                      <a:pPr marL="1905" algn="ctr">
                        <a:spcBef>
                          <a:spcPts val="200"/>
                        </a:spcBef>
                        <a:spcAft>
                          <a:spcPts val="0"/>
                        </a:spcAft>
                      </a:pPr>
                      <a:r>
                        <a:rPr lang="en-US" sz="1200" b="1">
                          <a:solidFill>
                            <a:srgbClr val="FFFFFF"/>
                          </a:solidFill>
                          <a:effectLst/>
                          <a:latin typeface="Arial" panose="020B0604020202020204" pitchFamily="34" charset="0"/>
                          <a:ea typeface="Calibri" panose="020F0502020204030204" pitchFamily="34" charset="0"/>
                          <a:cs typeface="Arial" panose="020B0604020202020204" pitchFamily="34" charset="0"/>
                        </a:rPr>
                        <a:t>Fair</a:t>
                      </a:r>
                      <a:r>
                        <a:rPr lang="en-US" sz="1200" b="1" spc="-80">
                          <a:solidFill>
                            <a:srgbClr val="FFFFFF"/>
                          </a:solidFill>
                          <a:effectLst/>
                          <a:latin typeface="Arial" panose="020B0604020202020204" pitchFamily="34" charset="0"/>
                          <a:ea typeface="Calibri" panose="020F0502020204030204" pitchFamily="34" charset="0"/>
                          <a:cs typeface="Arial" panose="020B0604020202020204" pitchFamily="34" charset="0"/>
                        </a:rPr>
                        <a:t> </a:t>
                      </a:r>
                      <a:r>
                        <a:rPr lang="en-US" sz="1200" b="1" spc="-15">
                          <a:solidFill>
                            <a:srgbClr val="FFFFFF"/>
                          </a:solidFill>
                          <a:effectLst/>
                          <a:latin typeface="Arial" panose="020B0604020202020204" pitchFamily="34" charset="0"/>
                          <a:ea typeface="Calibri" panose="020F0502020204030204" pitchFamily="34" charset="0"/>
                          <a:cs typeface="Arial" panose="020B0604020202020204" pitchFamily="34" charset="0"/>
                        </a:rPr>
                        <a:t>Value</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2060"/>
                    </a:solidFill>
                  </a:tcPr>
                </a:tc>
                <a:tc>
                  <a:txBody>
                    <a:bodyPr/>
                    <a:lstStyle/>
                    <a:p>
                      <a:pPr marL="1905" algn="ctr">
                        <a:spcBef>
                          <a:spcPts val="190"/>
                        </a:spcBef>
                        <a:spcAft>
                          <a:spcPts val="0"/>
                        </a:spcAft>
                      </a:pPr>
                      <a:r>
                        <a:rPr lang="en-US" sz="1200" b="1" spc="10">
                          <a:solidFill>
                            <a:srgbClr val="FFFFFF"/>
                          </a:solidFill>
                          <a:effectLst/>
                          <a:latin typeface="Arial" panose="020B0604020202020204" pitchFamily="34" charset="0"/>
                          <a:ea typeface="Calibri" panose="020F0502020204030204" pitchFamily="34" charset="0"/>
                          <a:cs typeface="Arial" panose="020B0604020202020204" pitchFamily="34" charset="0"/>
                        </a:rPr>
                        <a:t>20X1</a:t>
                      </a:r>
                      <a:endParaRPr lang="en-GB" sz="1200">
                        <a:effectLst/>
                        <a:latin typeface="Arial" panose="020B0604020202020204" pitchFamily="34" charset="0"/>
                        <a:ea typeface="Calibri" panose="020F0502020204030204" pitchFamily="34" charset="0"/>
                        <a:cs typeface="Arial" panose="020B0604020202020204" pitchFamily="34" charset="0"/>
                      </a:endParaRPr>
                    </a:p>
                    <a:p>
                      <a:pPr marL="196850" marR="193040" algn="ctr">
                        <a:lnSpc>
                          <a:spcPts val="1200"/>
                        </a:lnSpc>
                        <a:spcBef>
                          <a:spcPts val="370"/>
                        </a:spcBef>
                        <a:spcAft>
                          <a:spcPts val="0"/>
                        </a:spcAft>
                      </a:pPr>
                      <a:r>
                        <a:rPr lang="en-US" sz="1200" b="1" spc="10">
                          <a:solidFill>
                            <a:srgbClr val="FFFFFF"/>
                          </a:solidFill>
                          <a:effectLst/>
                          <a:latin typeface="Arial" panose="020B0604020202020204" pitchFamily="34" charset="0"/>
                          <a:ea typeface="Calibri" panose="020F0502020204030204" pitchFamily="34" charset="0"/>
                          <a:cs typeface="Arial" panose="020B0604020202020204" pitchFamily="34" charset="0"/>
                        </a:rPr>
                        <a:t>Carr</a:t>
                      </a:r>
                      <a:r>
                        <a:rPr lang="en-US" sz="1200" b="1" spc="15">
                          <a:solidFill>
                            <a:srgbClr val="FFFFFF"/>
                          </a:solidFill>
                          <a:effectLst/>
                          <a:latin typeface="Arial" panose="020B0604020202020204" pitchFamily="34" charset="0"/>
                          <a:ea typeface="Calibri" panose="020F0502020204030204" pitchFamily="34" charset="0"/>
                          <a:cs typeface="Arial" panose="020B0604020202020204" pitchFamily="34" charset="0"/>
                        </a:rPr>
                        <a:t>ying</a:t>
                      </a:r>
                      <a:r>
                        <a:rPr lang="en-US" sz="1200" b="1" spc="120">
                          <a:solidFill>
                            <a:srgbClr val="FFFFFF"/>
                          </a:solidFill>
                          <a:effectLst/>
                          <a:latin typeface="Arial" panose="020B0604020202020204" pitchFamily="34" charset="0"/>
                          <a:ea typeface="Calibri" panose="020F0502020204030204" pitchFamily="34" charset="0"/>
                          <a:cs typeface="Arial" panose="020B0604020202020204" pitchFamily="34" charset="0"/>
                        </a:rPr>
                        <a:t> </a:t>
                      </a:r>
                      <a:r>
                        <a:rPr lang="en-US" sz="1200" b="1" spc="15">
                          <a:solidFill>
                            <a:srgbClr val="FFFFFF"/>
                          </a:solidFill>
                          <a:effectLst/>
                          <a:latin typeface="Arial" panose="020B0604020202020204" pitchFamily="34" charset="0"/>
                          <a:ea typeface="Calibri" panose="020F0502020204030204" pitchFamily="34" charset="0"/>
                          <a:cs typeface="Arial" panose="020B0604020202020204" pitchFamily="34" charset="0"/>
                        </a:rPr>
                        <a:t>Amount</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2060"/>
                    </a:solidFill>
                  </a:tcPr>
                </a:tc>
                <a:tc>
                  <a:txBody>
                    <a:bodyPr/>
                    <a:lstStyle/>
                    <a:p>
                      <a:pPr marL="1905" algn="ctr">
                        <a:spcBef>
                          <a:spcPts val="190"/>
                        </a:spcBef>
                        <a:spcAft>
                          <a:spcPts val="0"/>
                        </a:spcAft>
                      </a:pPr>
                      <a:r>
                        <a:rPr lang="en-US" sz="1200" b="1" spc="10" dirty="0">
                          <a:solidFill>
                            <a:srgbClr val="FFFFFF"/>
                          </a:solidFill>
                          <a:effectLst/>
                          <a:latin typeface="Arial" panose="020B0604020202020204" pitchFamily="34" charset="0"/>
                          <a:ea typeface="Calibri" panose="020F0502020204030204" pitchFamily="34" charset="0"/>
                          <a:cs typeface="Arial" panose="020B0604020202020204" pitchFamily="34" charset="0"/>
                        </a:rPr>
                        <a:t>20X1</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1905" algn="ctr">
                        <a:spcBef>
                          <a:spcPts val="200"/>
                        </a:spcBef>
                        <a:spcAft>
                          <a:spcPts val="0"/>
                        </a:spcAft>
                      </a:pPr>
                      <a:r>
                        <a:rPr lang="en-US"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Fair</a:t>
                      </a:r>
                      <a:r>
                        <a:rPr lang="en-US" sz="1200" b="1" spc="-80" dirty="0">
                          <a:solidFill>
                            <a:srgbClr val="FFFFFF"/>
                          </a:solidFill>
                          <a:effectLst/>
                          <a:latin typeface="Arial" panose="020B0604020202020204" pitchFamily="34" charset="0"/>
                          <a:ea typeface="Calibri" panose="020F0502020204030204" pitchFamily="34" charset="0"/>
                          <a:cs typeface="Arial" panose="020B0604020202020204" pitchFamily="34" charset="0"/>
                        </a:rPr>
                        <a:t> </a:t>
                      </a:r>
                      <a:r>
                        <a:rPr lang="en-US" sz="1200" b="1" spc="-15" dirty="0">
                          <a:solidFill>
                            <a:srgbClr val="FFFFFF"/>
                          </a:solidFill>
                          <a:effectLst/>
                          <a:latin typeface="Arial" panose="020B0604020202020204" pitchFamily="34" charset="0"/>
                          <a:ea typeface="Calibri" panose="020F0502020204030204" pitchFamily="34" charset="0"/>
                          <a:cs typeface="Arial" panose="020B0604020202020204" pitchFamily="34" charset="0"/>
                        </a:rPr>
                        <a:t>Value</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4264316323"/>
                  </a:ext>
                </a:extLst>
              </a:tr>
              <a:tr h="273360">
                <a:tc gridSpan="5">
                  <a:txBody>
                    <a:bodyPr/>
                    <a:lstStyle/>
                    <a:p>
                      <a:pPr marL="50800">
                        <a:spcBef>
                          <a:spcPts val="75"/>
                        </a:spcBef>
                        <a:spcAft>
                          <a:spcPts val="0"/>
                        </a:spcAft>
                      </a:pPr>
                      <a:r>
                        <a:rPr lang="en-US" sz="1200" dirty="0">
                          <a:solidFill>
                            <a:srgbClr val="231F20"/>
                          </a:solidFill>
                          <a:effectLst/>
                          <a:latin typeface="Arial" panose="020B0604020202020204" pitchFamily="34" charset="0"/>
                          <a:ea typeface="Calibri" panose="020F0502020204030204" pitchFamily="34" charset="0"/>
                          <a:cs typeface="Arial" panose="020B0604020202020204" pitchFamily="34" charset="0"/>
                        </a:rPr>
                        <a:t>Fin</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a</a:t>
                      </a:r>
                      <a:r>
                        <a:rPr lang="en-US" sz="1200" dirty="0">
                          <a:solidFill>
                            <a:srgbClr val="231F20"/>
                          </a:solidFill>
                          <a:effectLst/>
                          <a:latin typeface="Arial" panose="020B0604020202020204" pitchFamily="34" charset="0"/>
                          <a:ea typeface="Calibri" panose="020F0502020204030204" pitchFamily="34" charset="0"/>
                          <a:cs typeface="Arial" panose="020B0604020202020204" pitchFamily="34" charset="0"/>
                        </a:rPr>
                        <a:t>nci</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al</a:t>
                      </a:r>
                      <a:r>
                        <a:rPr lang="en-US" sz="1200" spc="9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L</a:t>
                      </a:r>
                      <a:r>
                        <a:rPr lang="en-US" sz="1200" dirty="0">
                          <a:solidFill>
                            <a:srgbClr val="231F20"/>
                          </a:solidFill>
                          <a:effectLst/>
                          <a:latin typeface="Arial" panose="020B0604020202020204" pitchFamily="34" charset="0"/>
                          <a:ea typeface="Calibri" panose="020F0502020204030204" pitchFamily="34" charset="0"/>
                          <a:cs typeface="Arial" panose="020B0604020202020204" pitchFamily="34" charset="0"/>
                        </a:rPr>
                        <a:t>i</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ab</a:t>
                      </a:r>
                      <a:r>
                        <a:rPr lang="en-US" sz="1200" dirty="0">
                          <a:solidFill>
                            <a:srgbClr val="231F20"/>
                          </a:solidFill>
                          <a:effectLst/>
                          <a:latin typeface="Arial" panose="020B0604020202020204" pitchFamily="34" charset="0"/>
                          <a:ea typeface="Calibri" panose="020F0502020204030204" pitchFamily="34" charset="0"/>
                          <a:cs typeface="Arial" panose="020B0604020202020204" pitchFamily="34" charset="0"/>
                        </a:rPr>
                        <a:t>i</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li</a:t>
                      </a:r>
                      <a:r>
                        <a:rPr lang="en-US" sz="1200" dirty="0">
                          <a:solidFill>
                            <a:srgbClr val="231F20"/>
                          </a:solidFill>
                          <a:effectLst/>
                          <a:latin typeface="Arial" panose="020B0604020202020204" pitchFamily="34" charset="0"/>
                          <a:ea typeface="Calibri" panose="020F0502020204030204" pitchFamily="34" charset="0"/>
                          <a:cs typeface="Arial" panose="020B0604020202020204" pitchFamily="34" charset="0"/>
                        </a:rPr>
                        <a:t>t</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ies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18671534"/>
                  </a:ext>
                </a:extLst>
              </a:tr>
              <a:tr h="273360">
                <a:tc>
                  <a:txBody>
                    <a:bodyPr/>
                    <a:lstStyle/>
                    <a:p>
                      <a:pPr marL="140970">
                        <a:spcBef>
                          <a:spcPts val="75"/>
                        </a:spcBef>
                        <a:spcAft>
                          <a:spcPts val="0"/>
                        </a:spcAft>
                      </a:pPr>
                      <a:r>
                        <a:rPr lang="en-US" sz="1200" spc="-30">
                          <a:solidFill>
                            <a:srgbClr val="231F20"/>
                          </a:solidFill>
                          <a:effectLst/>
                          <a:latin typeface="Arial" panose="020B0604020202020204" pitchFamily="34" charset="0"/>
                          <a:ea typeface="Calibri" panose="020F0502020204030204" pitchFamily="34" charset="0"/>
                          <a:cs typeface="Arial" panose="020B0604020202020204" pitchFamily="34" charset="0"/>
                        </a:rPr>
                        <a:t>P</a:t>
                      </a: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e</a:t>
                      </a:r>
                      <a:r>
                        <a:rPr lang="en-US" sz="1200">
                          <a:solidFill>
                            <a:srgbClr val="231F20"/>
                          </a:solidFill>
                          <a:effectLst/>
                          <a:latin typeface="Arial" panose="020B0604020202020204" pitchFamily="34" charset="0"/>
                          <a:ea typeface="Calibri" panose="020F0502020204030204" pitchFamily="34" charset="0"/>
                          <a:cs typeface="Arial" panose="020B0604020202020204" pitchFamily="34" charset="0"/>
                        </a:rPr>
                        <a:t>n</a:t>
                      </a: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si</a:t>
                      </a: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o</a:t>
                      </a:r>
                      <a:r>
                        <a:rPr lang="en-US" sz="1200">
                          <a:solidFill>
                            <a:srgbClr val="231F20"/>
                          </a:solidFill>
                          <a:effectLst/>
                          <a:latin typeface="Arial" panose="020B0604020202020204" pitchFamily="34" charset="0"/>
                          <a:ea typeface="Calibri" panose="020F0502020204030204" pitchFamily="34" charset="0"/>
                          <a:cs typeface="Arial" panose="020B0604020202020204" pitchFamily="34" charset="0"/>
                        </a:rPr>
                        <a:t>ns</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F3FD"/>
                    </a:solidFill>
                  </a:tcPr>
                </a:tc>
                <a:tc>
                  <a:txBody>
                    <a:bodyPr/>
                    <a:lstStyle/>
                    <a:p>
                      <a:pPr marL="282575">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142,843</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F3FD"/>
                    </a:solidFill>
                  </a:tcPr>
                </a:tc>
                <a:tc>
                  <a:txBody>
                    <a:bodyPr/>
                    <a:lstStyle/>
                    <a:p>
                      <a:pPr marL="282575">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154,630</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F3FD"/>
                    </a:solidFill>
                  </a:tcPr>
                </a:tc>
                <a:tc>
                  <a:txBody>
                    <a:bodyPr/>
                    <a:lstStyle/>
                    <a:p>
                      <a:pPr marL="282575">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139,909</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F3FD"/>
                    </a:solidFill>
                  </a:tcPr>
                </a:tc>
                <a:tc>
                  <a:txBody>
                    <a:bodyPr/>
                    <a:lstStyle/>
                    <a:p>
                      <a:pPr marL="279400">
                        <a:spcBef>
                          <a:spcPts val="75"/>
                        </a:spcBef>
                        <a:spcAft>
                          <a:spcPts val="0"/>
                        </a:spcAft>
                      </a:pPr>
                      <a:r>
                        <a:rPr lang="en-US" sz="12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155,877</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F3FD"/>
                    </a:solidFill>
                  </a:tcPr>
                </a:tc>
                <a:extLst>
                  <a:ext uri="{0D108BD9-81ED-4DB2-BD59-A6C34878D82A}">
                    <a16:rowId xmlns:a16="http://schemas.microsoft.com/office/drawing/2014/main" val="1519393044"/>
                  </a:ext>
                </a:extLst>
              </a:tr>
              <a:tr h="273360">
                <a:tc>
                  <a:txBody>
                    <a:bodyPr/>
                    <a:lstStyle/>
                    <a:p>
                      <a:pPr marL="140970">
                        <a:spcBef>
                          <a:spcPts val="75"/>
                        </a:spcBef>
                        <a:spcAft>
                          <a:spcPts val="0"/>
                        </a:spcAft>
                      </a:pPr>
                      <a:r>
                        <a:rPr lang="en-US" sz="1200">
                          <a:solidFill>
                            <a:srgbClr val="231F20"/>
                          </a:solidFill>
                          <a:effectLst/>
                          <a:latin typeface="Arial" panose="020B0604020202020204" pitchFamily="34" charset="0"/>
                          <a:ea typeface="Calibri" panose="020F0502020204030204" pitchFamily="34" charset="0"/>
                          <a:cs typeface="Arial" panose="020B0604020202020204" pitchFamily="34" charset="0"/>
                        </a:rPr>
                        <a:t>Debt</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282575">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559,126</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282575">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597,531</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282575">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514,020</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279400">
                        <a:spcBef>
                          <a:spcPts val="75"/>
                        </a:spcBef>
                        <a:spcAft>
                          <a:spcPts val="0"/>
                        </a:spcAft>
                      </a:pPr>
                      <a:r>
                        <a:rPr lang="en-US" sz="12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561,964</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extLst>
                  <a:ext uri="{0D108BD9-81ED-4DB2-BD59-A6C34878D82A}">
                    <a16:rowId xmlns:a16="http://schemas.microsoft.com/office/drawing/2014/main" val="2022649978"/>
                  </a:ext>
                </a:extLst>
              </a:tr>
              <a:tr h="273360">
                <a:tc gridSpan="5">
                  <a:txBody>
                    <a:bodyPr/>
                    <a:lstStyle/>
                    <a:p>
                      <a:pPr marL="50800">
                        <a:spcBef>
                          <a:spcPts val="75"/>
                        </a:spcBef>
                        <a:spcAft>
                          <a:spcPts val="0"/>
                        </a:spcAft>
                      </a:pPr>
                      <a:r>
                        <a:rPr lang="en-US" sz="1200" spc="-30" dirty="0">
                          <a:solidFill>
                            <a:srgbClr val="231F20"/>
                          </a:solidFill>
                          <a:effectLst/>
                          <a:latin typeface="Arial" panose="020B0604020202020204" pitchFamily="34" charset="0"/>
                          <a:ea typeface="Calibri" panose="020F0502020204030204" pitchFamily="34" charset="0"/>
                          <a:cs typeface="Arial" panose="020B0604020202020204" pitchFamily="34" charset="0"/>
                        </a:rPr>
                        <a:t>Fin</a:t>
                      </a:r>
                      <a:r>
                        <a:rPr lang="en-US" sz="1200" spc="-35" dirty="0">
                          <a:solidFill>
                            <a:srgbClr val="231F20"/>
                          </a:solidFill>
                          <a:effectLst/>
                          <a:latin typeface="Arial" panose="020B0604020202020204" pitchFamily="34" charset="0"/>
                          <a:ea typeface="Calibri" panose="020F0502020204030204" pitchFamily="34" charset="0"/>
                          <a:cs typeface="Arial" panose="020B0604020202020204" pitchFamily="34" charset="0"/>
                        </a:rPr>
                        <a:t>a</a:t>
                      </a:r>
                      <a:r>
                        <a:rPr lang="en-US" sz="1200" spc="-30" dirty="0">
                          <a:solidFill>
                            <a:srgbClr val="231F20"/>
                          </a:solidFill>
                          <a:effectLst/>
                          <a:latin typeface="Arial" panose="020B0604020202020204" pitchFamily="34" charset="0"/>
                          <a:ea typeface="Calibri" panose="020F0502020204030204" pitchFamily="34" charset="0"/>
                          <a:cs typeface="Arial" panose="020B0604020202020204" pitchFamily="34" charset="0"/>
                        </a:rPr>
                        <a:t>nci</a:t>
                      </a:r>
                      <a:r>
                        <a:rPr lang="en-US" sz="1200" spc="-35" dirty="0">
                          <a:solidFill>
                            <a:srgbClr val="231F20"/>
                          </a:solidFill>
                          <a:effectLst/>
                          <a:latin typeface="Arial" panose="020B0604020202020204" pitchFamily="34" charset="0"/>
                          <a:ea typeface="Calibri" panose="020F0502020204030204" pitchFamily="34" charset="0"/>
                          <a:cs typeface="Arial" panose="020B0604020202020204" pitchFamily="34" charset="0"/>
                        </a:rPr>
                        <a:t>al</a:t>
                      </a:r>
                      <a:r>
                        <a:rPr lang="en-US" sz="1200"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spc="-40" dirty="0">
                          <a:solidFill>
                            <a:srgbClr val="231F20"/>
                          </a:solidFill>
                          <a:effectLst/>
                          <a:latin typeface="Arial" panose="020B0604020202020204" pitchFamily="34" charset="0"/>
                          <a:ea typeface="Calibri" panose="020F0502020204030204" pitchFamily="34" charset="0"/>
                          <a:cs typeface="Arial" panose="020B0604020202020204" pitchFamily="34" charset="0"/>
                        </a:rPr>
                        <a:t>Assets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F3FD"/>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23105006"/>
                  </a:ext>
                </a:extLst>
              </a:tr>
              <a:tr h="273360">
                <a:tc>
                  <a:txBody>
                    <a:bodyPr/>
                    <a:lstStyle/>
                    <a:p>
                      <a:pPr marL="125730">
                        <a:spcBef>
                          <a:spcPts val="75"/>
                        </a:spcBef>
                        <a:spcAft>
                          <a:spcPts val="0"/>
                        </a:spcAft>
                      </a:pPr>
                      <a:r>
                        <a:rPr lang="en-US" sz="1200" spc="-35">
                          <a:solidFill>
                            <a:srgbClr val="231F20"/>
                          </a:solidFill>
                          <a:effectLst/>
                          <a:latin typeface="Arial" panose="020B0604020202020204" pitchFamily="34" charset="0"/>
                          <a:ea typeface="Calibri" panose="020F0502020204030204" pitchFamily="34" charset="0"/>
                          <a:cs typeface="Arial" panose="020B0604020202020204" pitchFamily="34" charset="0"/>
                        </a:rPr>
                        <a:t>R</a:t>
                      </a:r>
                      <a:r>
                        <a:rPr lang="en-US" sz="1200" spc="-40">
                          <a:solidFill>
                            <a:srgbClr val="231F20"/>
                          </a:solidFill>
                          <a:effectLst/>
                          <a:latin typeface="Arial" panose="020B0604020202020204" pitchFamily="34" charset="0"/>
                          <a:ea typeface="Calibri" panose="020F0502020204030204" pitchFamily="34" charset="0"/>
                          <a:cs typeface="Arial" panose="020B0604020202020204" pitchFamily="34" charset="0"/>
                        </a:rPr>
                        <a:t>e</a:t>
                      </a:r>
                      <a:r>
                        <a:rPr lang="en-US" sz="1200" spc="-35">
                          <a:solidFill>
                            <a:srgbClr val="231F20"/>
                          </a:solidFill>
                          <a:effectLst/>
                          <a:latin typeface="Arial" panose="020B0604020202020204" pitchFamily="34" charset="0"/>
                          <a:ea typeface="Calibri" panose="020F0502020204030204" pitchFamily="34" charset="0"/>
                          <a:cs typeface="Arial" panose="020B0604020202020204" pitchFamily="34" charset="0"/>
                        </a:rPr>
                        <a:t>cei</a:t>
                      </a:r>
                      <a:r>
                        <a:rPr lang="en-US" sz="1200" spc="-40">
                          <a:solidFill>
                            <a:srgbClr val="231F20"/>
                          </a:solidFill>
                          <a:effectLst/>
                          <a:latin typeface="Arial" panose="020B0604020202020204" pitchFamily="34" charset="0"/>
                          <a:ea typeface="Calibri" panose="020F0502020204030204" pitchFamily="34" charset="0"/>
                          <a:cs typeface="Arial" panose="020B0604020202020204" pitchFamily="34" charset="0"/>
                        </a:rPr>
                        <a:t>va</a:t>
                      </a:r>
                      <a:r>
                        <a:rPr lang="en-US" sz="1200" spc="-35">
                          <a:solidFill>
                            <a:srgbClr val="231F20"/>
                          </a:solidFill>
                          <a:effectLst/>
                          <a:latin typeface="Arial" panose="020B0604020202020204" pitchFamily="34" charset="0"/>
                          <a:ea typeface="Calibri" panose="020F0502020204030204" pitchFamily="34" charset="0"/>
                          <a:cs typeface="Arial" panose="020B0604020202020204" pitchFamily="34" charset="0"/>
                        </a:rPr>
                        <a:t>b</a:t>
                      </a:r>
                      <a:r>
                        <a:rPr lang="en-US" sz="1200" spc="-40">
                          <a:solidFill>
                            <a:srgbClr val="231F20"/>
                          </a:solidFill>
                          <a:effectLst/>
                          <a:latin typeface="Arial" panose="020B0604020202020204" pitchFamily="34" charset="0"/>
                          <a:ea typeface="Calibri" panose="020F0502020204030204" pitchFamily="34" charset="0"/>
                          <a:cs typeface="Arial" panose="020B0604020202020204" pitchFamily="34" charset="0"/>
                        </a:rPr>
                        <a:t>les</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282575">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101,205</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313690">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95,627</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282575">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122,147</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279400">
                        <a:spcBef>
                          <a:spcPts val="75"/>
                        </a:spcBef>
                        <a:spcAft>
                          <a:spcPts val="0"/>
                        </a:spcAft>
                      </a:pPr>
                      <a:r>
                        <a:rPr lang="en-US" sz="12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121,207</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extLst>
                  <a:ext uri="{0D108BD9-81ED-4DB2-BD59-A6C34878D82A}">
                    <a16:rowId xmlns:a16="http://schemas.microsoft.com/office/drawing/2014/main" val="3605090398"/>
                  </a:ext>
                </a:extLst>
              </a:tr>
              <a:tr h="264949">
                <a:tc>
                  <a:txBody>
                    <a:bodyPr/>
                    <a:lstStyle/>
                    <a:p>
                      <a:pPr marL="125730">
                        <a:spcBef>
                          <a:spcPts val="75"/>
                        </a:spcBef>
                        <a:spcAft>
                          <a:spcPts val="0"/>
                        </a:spcAft>
                      </a:pPr>
                      <a:r>
                        <a:rPr lang="en-US" sz="1200" spc="-40">
                          <a:solidFill>
                            <a:srgbClr val="231F20"/>
                          </a:solidFill>
                          <a:effectLst/>
                          <a:latin typeface="Arial" panose="020B0604020202020204" pitchFamily="34" charset="0"/>
                          <a:ea typeface="Calibri" panose="020F0502020204030204" pitchFamily="34" charset="0"/>
                          <a:cs typeface="Arial" panose="020B0604020202020204" pitchFamily="34" charset="0"/>
                        </a:rPr>
                        <a:t>I</a:t>
                      </a:r>
                      <a:r>
                        <a:rPr lang="en-US" sz="1200" spc="-45">
                          <a:solidFill>
                            <a:srgbClr val="231F20"/>
                          </a:solidFill>
                          <a:effectLst/>
                          <a:latin typeface="Arial" panose="020B0604020202020204" pitchFamily="34" charset="0"/>
                          <a:ea typeface="Calibri" panose="020F0502020204030204" pitchFamily="34" charset="0"/>
                          <a:cs typeface="Arial" panose="020B0604020202020204" pitchFamily="34" charset="0"/>
                        </a:rPr>
                        <a:t>n</a:t>
                      </a:r>
                      <a:r>
                        <a:rPr lang="en-US" sz="1200" spc="-50">
                          <a:solidFill>
                            <a:srgbClr val="231F20"/>
                          </a:solidFill>
                          <a:effectLst/>
                          <a:latin typeface="Arial" panose="020B0604020202020204" pitchFamily="34" charset="0"/>
                          <a:ea typeface="Calibri" panose="020F0502020204030204" pitchFamily="34" charset="0"/>
                          <a:cs typeface="Arial" panose="020B0604020202020204" pitchFamily="34" charset="0"/>
                        </a:rPr>
                        <a:t>ves</a:t>
                      </a:r>
                      <a:r>
                        <a:rPr lang="en-US" sz="1200" spc="-45">
                          <a:solidFill>
                            <a:srgbClr val="231F20"/>
                          </a:solidFill>
                          <a:effectLst/>
                          <a:latin typeface="Arial" panose="020B0604020202020204" pitchFamily="34" charset="0"/>
                          <a:ea typeface="Calibri" panose="020F0502020204030204" pitchFamily="34" charset="0"/>
                          <a:cs typeface="Arial" panose="020B0604020202020204" pitchFamily="34" charset="0"/>
                        </a:rPr>
                        <a:t>tments</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F3FD"/>
                    </a:solidFill>
                  </a:tcPr>
                </a:tc>
                <a:tc>
                  <a:txBody>
                    <a:bodyPr/>
                    <a:lstStyle/>
                    <a:p>
                      <a:pPr marL="282575">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121,207</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0F3FD"/>
                    </a:solidFill>
                  </a:tcPr>
                </a:tc>
                <a:tc>
                  <a:txBody>
                    <a:bodyPr/>
                    <a:lstStyle/>
                    <a:p>
                      <a:pPr marL="282575">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121,207</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0F3FD"/>
                    </a:solidFill>
                  </a:tcPr>
                </a:tc>
                <a:tc>
                  <a:txBody>
                    <a:bodyPr/>
                    <a:lstStyle/>
                    <a:p>
                      <a:pPr marL="313690">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99,926</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0F3FD"/>
                    </a:solidFill>
                  </a:tcPr>
                </a:tc>
                <a:tc>
                  <a:txBody>
                    <a:bodyPr/>
                    <a:lstStyle/>
                    <a:p>
                      <a:pPr marL="279400">
                        <a:spcBef>
                          <a:spcPts val="75"/>
                        </a:spcBef>
                        <a:spcAft>
                          <a:spcPts val="0"/>
                        </a:spcAft>
                      </a:pPr>
                      <a:r>
                        <a:rPr lang="en-US" sz="12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104,925</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0F3FD"/>
                    </a:solidFill>
                  </a:tcPr>
                </a:tc>
                <a:extLst>
                  <a:ext uri="{0D108BD9-81ED-4DB2-BD59-A6C34878D82A}">
                    <a16:rowId xmlns:a16="http://schemas.microsoft.com/office/drawing/2014/main" val="1921562775"/>
                  </a:ext>
                </a:extLst>
              </a:tr>
            </a:tbl>
          </a:graphicData>
        </a:graphic>
      </p:graphicFrame>
    </p:spTree>
    <p:extLst>
      <p:ext uri="{BB962C8B-B14F-4D97-AF65-F5344CB8AC3E}">
        <p14:creationId xmlns:p14="http://schemas.microsoft.com/office/powerpoint/2010/main" val="1044572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287514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Fair Value Hierarchy</a:t>
            </a:r>
          </a:p>
          <a:p>
            <a:endParaRPr lang="en-US" sz="800" b="1" dirty="0">
              <a:solidFill>
                <a:schemeClr val="bg1">
                  <a:lumMod val="50000"/>
                </a:schemeClr>
              </a:solidFill>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The following table shows the fair value hierarchy for fair value measurements of financial assets recognized in the statement of financial position. </a:t>
            </a:r>
          </a:p>
          <a:p>
            <a:pPr lvl="0" defTabSz="914400" fontAlgn="base">
              <a:spcBef>
                <a:spcPts val="776"/>
              </a:spcBef>
              <a:spcAft>
                <a:spcPct val="0"/>
              </a:spcAft>
              <a:defRPr/>
            </a:pPr>
            <a:endParaRPr lang="en-US" sz="2400" kern="0" dirty="0">
              <a:solidFill>
                <a:srgbClr val="000000">
                  <a:lumMod val="65000"/>
                  <a:lumOff val="35000"/>
                </a:srgbClr>
              </a:solidFill>
              <a:latin typeface="Arial"/>
              <a:ea typeface="ＭＳ Ｐゴシック" charset="0"/>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graphicFrame>
        <p:nvGraphicFramePr>
          <p:cNvPr id="3" name="Table 2">
            <a:extLst>
              <a:ext uri="{FF2B5EF4-FFF2-40B4-BE49-F238E27FC236}">
                <a16:creationId xmlns:a16="http://schemas.microsoft.com/office/drawing/2014/main" id="{2B56A26C-27EA-49E1-9200-DF6B53C3B09D}"/>
              </a:ext>
            </a:extLst>
          </p:cNvPr>
          <p:cNvGraphicFramePr>
            <a:graphicFrameLocks noGrp="1"/>
          </p:cNvGraphicFramePr>
          <p:nvPr>
            <p:extLst>
              <p:ext uri="{D42A27DB-BD31-4B8C-83A1-F6EECF244321}">
                <p14:modId xmlns:p14="http://schemas.microsoft.com/office/powerpoint/2010/main" val="3876466239"/>
              </p:ext>
            </p:extLst>
          </p:nvPr>
        </p:nvGraphicFramePr>
        <p:xfrm>
          <a:off x="1116532" y="2484098"/>
          <a:ext cx="6776188" cy="2895125"/>
        </p:xfrm>
        <a:graphic>
          <a:graphicData uri="http://schemas.openxmlformats.org/drawingml/2006/table">
            <a:tbl>
              <a:tblPr firstRow="1" firstCol="1" lastRow="1" lastCol="1" bandRow="1" bandCol="1"/>
              <a:tblGrid>
                <a:gridCol w="2779642">
                  <a:extLst>
                    <a:ext uri="{9D8B030D-6E8A-4147-A177-3AD203B41FA5}">
                      <a16:colId xmlns:a16="http://schemas.microsoft.com/office/drawing/2014/main" val="402712242"/>
                    </a:ext>
                  </a:extLst>
                </a:gridCol>
                <a:gridCol w="947487">
                  <a:extLst>
                    <a:ext uri="{9D8B030D-6E8A-4147-A177-3AD203B41FA5}">
                      <a16:colId xmlns:a16="http://schemas.microsoft.com/office/drawing/2014/main" val="3488847070"/>
                    </a:ext>
                  </a:extLst>
                </a:gridCol>
                <a:gridCol w="1016137">
                  <a:extLst>
                    <a:ext uri="{9D8B030D-6E8A-4147-A177-3AD203B41FA5}">
                      <a16:colId xmlns:a16="http://schemas.microsoft.com/office/drawing/2014/main" val="3764389282"/>
                    </a:ext>
                  </a:extLst>
                </a:gridCol>
                <a:gridCol w="1016137">
                  <a:extLst>
                    <a:ext uri="{9D8B030D-6E8A-4147-A177-3AD203B41FA5}">
                      <a16:colId xmlns:a16="http://schemas.microsoft.com/office/drawing/2014/main" val="3768602099"/>
                    </a:ext>
                  </a:extLst>
                </a:gridCol>
                <a:gridCol w="1016785">
                  <a:extLst>
                    <a:ext uri="{9D8B030D-6E8A-4147-A177-3AD203B41FA5}">
                      <a16:colId xmlns:a16="http://schemas.microsoft.com/office/drawing/2014/main" val="3607362488"/>
                    </a:ext>
                  </a:extLst>
                </a:gridCol>
              </a:tblGrid>
              <a:tr h="634490">
                <a:tc>
                  <a:txBody>
                    <a:bodyPr/>
                    <a:lstStyle/>
                    <a:p>
                      <a:pPr marL="50800">
                        <a:spcAft>
                          <a:spcPts val="0"/>
                        </a:spcAft>
                      </a:pPr>
                      <a:r>
                        <a:rPr lang="en-US" sz="1200" b="1" spc="5" dirty="0">
                          <a:solidFill>
                            <a:srgbClr val="FFFFFF"/>
                          </a:solidFill>
                          <a:effectLst/>
                          <a:latin typeface="Arial" panose="020B0604020202020204" pitchFamily="34" charset="0"/>
                          <a:ea typeface="Calibri" panose="020F0502020204030204" pitchFamily="34" charset="0"/>
                          <a:cs typeface="Arial" panose="020B0604020202020204" pitchFamily="34" charset="0"/>
                        </a:rPr>
                        <a:t>Description</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a:spcBef>
                          <a:spcPts val="140"/>
                        </a:spcBef>
                        <a:spcAft>
                          <a:spcPts val="0"/>
                        </a:spcAft>
                      </a:pPr>
                      <a:r>
                        <a:rPr lang="en-US" sz="1200" b="1" spc="10" dirty="0">
                          <a:solidFill>
                            <a:srgbClr val="FFFFFF"/>
                          </a:solidFill>
                          <a:effectLst/>
                          <a:latin typeface="Arial" panose="020B0604020202020204" pitchFamily="34" charset="0"/>
                          <a:ea typeface="Calibri" panose="020F0502020204030204" pitchFamily="34" charset="0"/>
                          <a:cs typeface="Arial" panose="020B0604020202020204" pitchFamily="34" charset="0"/>
                        </a:rPr>
                        <a:t>20X2</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ctr">
                        <a:lnSpc>
                          <a:spcPts val="1200"/>
                        </a:lnSpc>
                        <a:spcBef>
                          <a:spcPts val="370"/>
                        </a:spcBef>
                        <a:spcAft>
                          <a:spcPts val="0"/>
                        </a:spcAft>
                      </a:pPr>
                      <a:r>
                        <a:rPr lang="en-US" sz="1200" b="1" spc="10" dirty="0">
                          <a:solidFill>
                            <a:srgbClr val="FFFFFF"/>
                          </a:solidFill>
                          <a:effectLst/>
                          <a:latin typeface="Arial" panose="020B0604020202020204" pitchFamily="34" charset="0"/>
                          <a:ea typeface="Calibri" panose="020F0502020204030204" pitchFamily="34" charset="0"/>
                          <a:cs typeface="Arial" panose="020B0604020202020204" pitchFamily="34" charset="0"/>
                        </a:rPr>
                        <a:t>CU</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a:spcBef>
                          <a:spcPts val="200"/>
                        </a:spcBef>
                        <a:spcAft>
                          <a:spcPts val="0"/>
                        </a:spcAft>
                      </a:pPr>
                      <a:r>
                        <a:rPr lang="en-US" sz="1200" b="1" spc="-15" dirty="0">
                          <a:solidFill>
                            <a:srgbClr val="FFFFFF"/>
                          </a:solidFill>
                          <a:effectLst/>
                          <a:latin typeface="Arial" panose="020B0604020202020204" pitchFamily="34" charset="0"/>
                          <a:ea typeface="Calibri" panose="020F0502020204030204" pitchFamily="34" charset="0"/>
                          <a:cs typeface="Arial" panose="020B0604020202020204" pitchFamily="34" charset="0"/>
                        </a:rPr>
                        <a:t>Level 1</a:t>
                      </a:r>
                      <a:br>
                        <a:rPr lang="en-US" sz="1200" b="1" spc="-15" dirty="0">
                          <a:solidFill>
                            <a:srgbClr val="FFFFFF"/>
                          </a:solidFill>
                          <a:effectLst/>
                          <a:latin typeface="Arial" panose="020B0604020202020204" pitchFamily="34" charset="0"/>
                          <a:ea typeface="Calibri" panose="020F0502020204030204" pitchFamily="34" charset="0"/>
                          <a:cs typeface="Arial" panose="020B0604020202020204" pitchFamily="34" charset="0"/>
                        </a:rPr>
                      </a:br>
                      <a:r>
                        <a:rPr lang="en-US" sz="1200" b="1" spc="-15" dirty="0">
                          <a:solidFill>
                            <a:srgbClr val="FFFFFF"/>
                          </a:solidFill>
                          <a:effectLst/>
                          <a:latin typeface="Arial" panose="020B0604020202020204" pitchFamily="34" charset="0"/>
                          <a:ea typeface="Calibri" panose="020F0502020204030204" pitchFamily="34" charset="0"/>
                          <a:cs typeface="Arial" panose="020B0604020202020204" pitchFamily="34" charset="0"/>
                        </a:rPr>
                        <a:t>CU</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a:spcBef>
                          <a:spcPts val="200"/>
                        </a:spcBef>
                        <a:spcAft>
                          <a:spcPts val="0"/>
                        </a:spcAft>
                      </a:pPr>
                      <a:r>
                        <a:rPr lang="en-US" sz="1200" b="1" spc="-15" dirty="0">
                          <a:solidFill>
                            <a:srgbClr val="FFFFFF"/>
                          </a:solidFill>
                          <a:effectLst/>
                          <a:latin typeface="Arial" panose="020B0604020202020204" pitchFamily="34" charset="0"/>
                          <a:ea typeface="Calibri" panose="020F0502020204030204" pitchFamily="34" charset="0"/>
                          <a:cs typeface="Arial" panose="020B0604020202020204" pitchFamily="34" charset="0"/>
                        </a:rPr>
                        <a:t>Level 2</a:t>
                      </a:r>
                      <a:br>
                        <a:rPr lang="en-US" sz="1200" b="1" spc="-15" dirty="0">
                          <a:solidFill>
                            <a:srgbClr val="FFFFFF"/>
                          </a:solidFill>
                          <a:effectLst/>
                          <a:latin typeface="Arial" panose="020B0604020202020204" pitchFamily="34" charset="0"/>
                          <a:ea typeface="Calibri" panose="020F0502020204030204" pitchFamily="34" charset="0"/>
                          <a:cs typeface="Arial" panose="020B0604020202020204" pitchFamily="34" charset="0"/>
                        </a:rPr>
                      </a:br>
                      <a:r>
                        <a:rPr lang="en-US" sz="1200" b="1" spc="-15" dirty="0">
                          <a:solidFill>
                            <a:srgbClr val="FFFFFF"/>
                          </a:solidFill>
                          <a:effectLst/>
                          <a:latin typeface="Arial" panose="020B0604020202020204" pitchFamily="34" charset="0"/>
                          <a:ea typeface="Calibri" panose="020F0502020204030204" pitchFamily="34" charset="0"/>
                          <a:cs typeface="Arial" panose="020B0604020202020204" pitchFamily="34" charset="0"/>
                        </a:rPr>
                        <a:t>CU</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a:spcBef>
                          <a:spcPts val="200"/>
                        </a:spcBef>
                        <a:spcAft>
                          <a:spcPts val="0"/>
                        </a:spcAft>
                      </a:pPr>
                      <a:r>
                        <a:rPr lang="en-US" sz="1200" b="1" spc="-15" dirty="0">
                          <a:solidFill>
                            <a:srgbClr val="FFFFFF"/>
                          </a:solidFill>
                          <a:effectLst/>
                          <a:latin typeface="Arial" panose="020B0604020202020204" pitchFamily="34" charset="0"/>
                          <a:ea typeface="Calibri" panose="020F0502020204030204" pitchFamily="34" charset="0"/>
                          <a:cs typeface="Arial" panose="020B0604020202020204" pitchFamily="34" charset="0"/>
                        </a:rPr>
                        <a:t>Level 3</a:t>
                      </a:r>
                      <a:br>
                        <a:rPr lang="en-US" sz="1200" b="1" spc="-15" dirty="0">
                          <a:solidFill>
                            <a:srgbClr val="FFFFFF"/>
                          </a:solidFill>
                          <a:effectLst/>
                          <a:latin typeface="Arial" panose="020B0604020202020204" pitchFamily="34" charset="0"/>
                          <a:ea typeface="Calibri" panose="020F0502020204030204" pitchFamily="34" charset="0"/>
                          <a:cs typeface="Arial" panose="020B0604020202020204" pitchFamily="34" charset="0"/>
                        </a:rPr>
                      </a:br>
                      <a:r>
                        <a:rPr lang="en-US" sz="1200" b="1" spc="-15" dirty="0">
                          <a:solidFill>
                            <a:srgbClr val="FFFFFF"/>
                          </a:solidFill>
                          <a:effectLst/>
                          <a:latin typeface="Arial" panose="020B0604020202020204" pitchFamily="34" charset="0"/>
                          <a:ea typeface="Calibri" panose="020F0502020204030204" pitchFamily="34" charset="0"/>
                          <a:cs typeface="Arial" panose="020B0604020202020204" pitchFamily="34" charset="0"/>
                        </a:rPr>
                        <a:t>CU</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486221355"/>
                  </a:ext>
                </a:extLst>
              </a:tr>
              <a:tr h="304226">
                <a:tc gridSpan="5">
                  <a:txBody>
                    <a:bodyPr/>
                    <a:lstStyle/>
                    <a:p>
                      <a:pPr marL="50165">
                        <a:spcBef>
                          <a:spcPts val="75"/>
                        </a:spcBef>
                        <a:spcAft>
                          <a:spcPts val="0"/>
                        </a:spcAft>
                      </a:pP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Financial</a:t>
                      </a:r>
                      <a:r>
                        <a:rPr lang="en-US" sz="1200" spc="-1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assets</a:t>
                      </a:r>
                      <a:r>
                        <a:rPr lang="en-US" sz="1200" spc="-1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a</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a:t>
                      </a:r>
                      <a:r>
                        <a:rPr lang="en-US" sz="1200" spc="-10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fair</a:t>
                      </a:r>
                      <a:r>
                        <a:rPr lang="en-US" sz="1200" spc="-1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value</a:t>
                      </a:r>
                      <a:r>
                        <a:rPr lang="en-US" sz="1200" spc="-10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through</a:t>
                      </a:r>
                      <a:r>
                        <a:rPr lang="en-US" sz="1200" spc="-1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surplus</a:t>
                      </a:r>
                      <a:r>
                        <a:rPr lang="en-US" sz="1200" spc="-1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or</a:t>
                      </a:r>
                      <a:r>
                        <a:rPr lang="en-US" sz="1200" spc="-10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deficit</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71431020"/>
                  </a:ext>
                </a:extLst>
              </a:tr>
              <a:tr h="449319">
                <a:tc>
                  <a:txBody>
                    <a:bodyPr/>
                    <a:lstStyle/>
                    <a:p>
                      <a:pPr marL="140970">
                        <a:spcBef>
                          <a:spcPts val="75"/>
                        </a:spcBef>
                        <a:spcAft>
                          <a:spcPts val="0"/>
                        </a:spcAft>
                      </a:pP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Tradin</a:t>
                      </a:r>
                      <a:r>
                        <a:rPr lang="en-US" sz="12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g</a:t>
                      </a:r>
                      <a:r>
                        <a:rPr lang="en-US" sz="1200" spc="7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Se</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c</a:t>
                      </a:r>
                      <a:r>
                        <a:rPr lang="en-US" sz="12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ur</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it</a:t>
                      </a:r>
                      <a:r>
                        <a:rPr lang="en-US" sz="12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ies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F3FD"/>
                    </a:solidFill>
                  </a:tcPr>
                </a:tc>
                <a:tc>
                  <a:txBody>
                    <a:bodyPr/>
                    <a:lstStyle/>
                    <a:p>
                      <a:pPr marL="313690">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15,650</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F3FD"/>
                    </a:solidFill>
                  </a:tcPr>
                </a:tc>
                <a:tc>
                  <a:txBody>
                    <a:bodyPr/>
                    <a:lstStyle/>
                    <a:p>
                      <a:pPr marL="635" algn="ctr">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9,325</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F3FD"/>
                    </a:solidFill>
                  </a:tcPr>
                </a:tc>
                <a:tc>
                  <a:txBody>
                    <a:bodyPr/>
                    <a:lstStyle/>
                    <a:p>
                      <a:pPr marL="1270" algn="ctr">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4,175</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F3FD"/>
                    </a:solidFill>
                  </a:tcPr>
                </a:tc>
                <a:tc>
                  <a:txBody>
                    <a:bodyPr/>
                    <a:lstStyle/>
                    <a:p>
                      <a:pPr marL="1270" algn="ctr">
                        <a:spcBef>
                          <a:spcPts val="75"/>
                        </a:spcBef>
                        <a:spcAft>
                          <a:spcPts val="0"/>
                        </a:spcAft>
                      </a:pPr>
                      <a:r>
                        <a:rPr lang="en-US" sz="12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2,150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F3FD"/>
                    </a:solidFill>
                  </a:tcPr>
                </a:tc>
                <a:extLst>
                  <a:ext uri="{0D108BD9-81ED-4DB2-BD59-A6C34878D82A}">
                    <a16:rowId xmlns:a16="http://schemas.microsoft.com/office/drawing/2014/main" val="4093135690"/>
                  </a:ext>
                </a:extLst>
              </a:tr>
              <a:tr h="449319">
                <a:tc>
                  <a:txBody>
                    <a:bodyPr/>
                    <a:lstStyle/>
                    <a:p>
                      <a:pPr marL="140970">
                        <a:spcBef>
                          <a:spcPts val="75"/>
                        </a:spcBef>
                        <a:spcAft>
                          <a:spcPts val="0"/>
                        </a:spcAft>
                      </a:pPr>
                      <a:r>
                        <a:rPr lang="en-US" sz="1200" spc="5">
                          <a:solidFill>
                            <a:srgbClr val="231F20"/>
                          </a:solidFill>
                          <a:effectLst/>
                          <a:latin typeface="Arial" panose="020B0604020202020204" pitchFamily="34" charset="0"/>
                          <a:ea typeface="Calibri" panose="020F0502020204030204" pitchFamily="34" charset="0"/>
                          <a:cs typeface="Arial" panose="020B0604020202020204" pitchFamily="34" charset="0"/>
                        </a:rPr>
                        <a:t>Derivatives</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313690">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25,420</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313690">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10,168</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1270" algn="ctr">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7,827</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1270" algn="ctr">
                        <a:spcBef>
                          <a:spcPts val="75"/>
                        </a:spcBef>
                        <a:spcAft>
                          <a:spcPts val="0"/>
                        </a:spcAft>
                      </a:pPr>
                      <a:r>
                        <a:rPr lang="en-US" sz="12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7,425</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extLst>
                  <a:ext uri="{0D108BD9-81ED-4DB2-BD59-A6C34878D82A}">
                    <a16:rowId xmlns:a16="http://schemas.microsoft.com/office/drawing/2014/main" val="4069451203"/>
                  </a:ext>
                </a:extLst>
              </a:tr>
              <a:tr h="304226">
                <a:tc gridSpan="5">
                  <a:txBody>
                    <a:bodyPr/>
                    <a:lstStyle/>
                    <a:p>
                      <a:pPr marL="50165">
                        <a:spcBef>
                          <a:spcPts val="75"/>
                        </a:spcBef>
                        <a:spcAft>
                          <a:spcPts val="0"/>
                        </a:spcAft>
                      </a:pPr>
                      <a:r>
                        <a:rPr lang="en-US" sz="1200" dirty="0">
                          <a:solidFill>
                            <a:srgbClr val="231F20"/>
                          </a:solidFill>
                          <a:effectLst/>
                          <a:latin typeface="Arial" panose="020B0604020202020204" pitchFamily="34" charset="0"/>
                          <a:ea typeface="Calibri" panose="020F0502020204030204" pitchFamily="34" charset="0"/>
                          <a:cs typeface="Arial" panose="020B0604020202020204" pitchFamily="34" charset="0"/>
                        </a:rPr>
                        <a:t>Investments in equity instruments at fair value through net assets/equity</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F3FD"/>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92809700"/>
                  </a:ext>
                </a:extLst>
              </a:tr>
              <a:tr h="304226">
                <a:tc>
                  <a:txBody>
                    <a:bodyPr/>
                    <a:lstStyle/>
                    <a:p>
                      <a:pPr marL="125730">
                        <a:spcBef>
                          <a:spcPts val="75"/>
                        </a:spcBef>
                        <a:spcAft>
                          <a:spcPts val="0"/>
                        </a:spcAft>
                      </a:pPr>
                      <a:r>
                        <a:rPr lang="en-US" sz="1200">
                          <a:solidFill>
                            <a:srgbClr val="231F20"/>
                          </a:solidFill>
                          <a:effectLst/>
                          <a:latin typeface="Arial" panose="020B0604020202020204" pitchFamily="34" charset="0"/>
                          <a:ea typeface="Calibri" panose="020F0502020204030204" pitchFamily="34" charset="0"/>
                          <a:cs typeface="Arial" panose="020B0604020202020204" pitchFamily="34" charset="0"/>
                        </a:rPr>
                        <a:t>E</a:t>
                      </a:r>
                      <a:r>
                        <a:rPr lang="en-US" sz="1200" spc="5">
                          <a:solidFill>
                            <a:srgbClr val="231F20"/>
                          </a:solidFill>
                          <a:effectLst/>
                          <a:latin typeface="Arial" panose="020B0604020202020204" pitchFamily="34" charset="0"/>
                          <a:ea typeface="Calibri" panose="020F0502020204030204" pitchFamily="34" charset="0"/>
                          <a:cs typeface="Arial" panose="020B0604020202020204" pitchFamily="34" charset="0"/>
                        </a:rPr>
                        <a:t>qui</a:t>
                      </a:r>
                      <a:r>
                        <a:rPr lang="en-US" sz="1200">
                          <a:solidFill>
                            <a:srgbClr val="231F20"/>
                          </a:solidFill>
                          <a:effectLst/>
                          <a:latin typeface="Arial" panose="020B0604020202020204" pitchFamily="34" charset="0"/>
                          <a:ea typeface="Calibri" panose="020F0502020204030204" pitchFamily="34" charset="0"/>
                          <a:cs typeface="Arial" panose="020B0604020202020204" pitchFamily="34" charset="0"/>
                        </a:rPr>
                        <a:t>t</a:t>
                      </a:r>
                      <a:r>
                        <a:rPr lang="en-US" sz="1200" spc="5">
                          <a:solidFill>
                            <a:srgbClr val="231F20"/>
                          </a:solidFill>
                          <a:effectLst/>
                          <a:latin typeface="Arial" panose="020B0604020202020204" pitchFamily="34" charset="0"/>
                          <a:ea typeface="Calibri" panose="020F0502020204030204" pitchFamily="34" charset="0"/>
                          <a:cs typeface="Arial" panose="020B0604020202020204" pitchFamily="34" charset="0"/>
                        </a:rPr>
                        <a:t>y</a:t>
                      </a: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a:solidFill>
                            <a:srgbClr val="231F20"/>
                          </a:solidFill>
                          <a:effectLst/>
                          <a:latin typeface="Arial" panose="020B0604020202020204" pitchFamily="34" charset="0"/>
                          <a:ea typeface="Calibri" panose="020F0502020204030204" pitchFamily="34" charset="0"/>
                          <a:cs typeface="Arial" panose="020B0604020202020204" pitchFamily="34" charset="0"/>
                        </a:rPr>
                        <a:t>Investments</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1270" algn="ctr">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9,575</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635" algn="ctr">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925</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1270" algn="ctr">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2,875</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1270" algn="ctr">
                        <a:spcBef>
                          <a:spcPts val="75"/>
                        </a:spcBef>
                        <a:spcAft>
                          <a:spcPts val="0"/>
                        </a:spcAft>
                      </a:pPr>
                      <a:r>
                        <a:rPr lang="en-US" sz="12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5,775</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extLst>
                  <a:ext uri="{0D108BD9-81ED-4DB2-BD59-A6C34878D82A}">
                    <a16:rowId xmlns:a16="http://schemas.microsoft.com/office/drawing/2014/main" val="3635672737"/>
                  </a:ext>
                </a:extLst>
              </a:tr>
              <a:tr h="449319">
                <a:tc>
                  <a:txBody>
                    <a:bodyPr/>
                    <a:lstStyle/>
                    <a:p>
                      <a:pPr marL="50165">
                        <a:spcBef>
                          <a:spcPts val="75"/>
                        </a:spcBef>
                        <a:spcAft>
                          <a:spcPts val="0"/>
                        </a:spcAft>
                      </a:pPr>
                      <a:r>
                        <a:rPr lang="en-US" sz="1200" spc="-50">
                          <a:solidFill>
                            <a:srgbClr val="231F20"/>
                          </a:solidFill>
                          <a:effectLst/>
                          <a:latin typeface="Arial" panose="020B0604020202020204" pitchFamily="34" charset="0"/>
                          <a:ea typeface="Calibri" panose="020F0502020204030204" pitchFamily="34" charset="0"/>
                          <a:cs typeface="Arial" panose="020B0604020202020204" pitchFamily="34" charset="0"/>
                        </a:rPr>
                        <a:t>Tot</a:t>
                      </a:r>
                      <a:r>
                        <a:rPr lang="en-US" sz="1200" spc="-55">
                          <a:solidFill>
                            <a:srgbClr val="231F20"/>
                          </a:solidFill>
                          <a:effectLst/>
                          <a:latin typeface="Arial" panose="020B0604020202020204" pitchFamily="34" charset="0"/>
                          <a:ea typeface="Calibri" panose="020F0502020204030204" pitchFamily="34" charset="0"/>
                          <a:cs typeface="Arial" panose="020B0604020202020204" pitchFamily="34" charset="0"/>
                        </a:rPr>
                        <a:t>al</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0F3FD"/>
                    </a:solidFill>
                  </a:tcPr>
                </a:tc>
                <a:tc>
                  <a:txBody>
                    <a:bodyPr/>
                    <a:lstStyle/>
                    <a:p>
                      <a:pPr marL="313690">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50,645</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0F3FD"/>
                    </a:solidFill>
                  </a:tcPr>
                </a:tc>
                <a:tc>
                  <a:txBody>
                    <a:bodyPr/>
                    <a:lstStyle/>
                    <a:p>
                      <a:pPr marL="313690">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20,418</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0F3FD"/>
                    </a:solidFill>
                  </a:tcPr>
                </a:tc>
                <a:tc>
                  <a:txBody>
                    <a:bodyPr/>
                    <a:lstStyle/>
                    <a:p>
                      <a:pPr marL="313690">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14,877</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0F3FD"/>
                    </a:solidFill>
                  </a:tcPr>
                </a:tc>
                <a:tc>
                  <a:txBody>
                    <a:bodyPr/>
                    <a:lstStyle/>
                    <a:p>
                      <a:pPr marL="310515">
                        <a:spcBef>
                          <a:spcPts val="75"/>
                        </a:spcBef>
                        <a:spcAft>
                          <a:spcPts val="0"/>
                        </a:spcAft>
                      </a:pPr>
                      <a:r>
                        <a:rPr lang="en-US" sz="12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15,350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0F3FD"/>
                    </a:solidFill>
                  </a:tcPr>
                </a:tc>
                <a:extLst>
                  <a:ext uri="{0D108BD9-81ED-4DB2-BD59-A6C34878D82A}">
                    <a16:rowId xmlns:a16="http://schemas.microsoft.com/office/drawing/2014/main" val="1002536341"/>
                  </a:ext>
                </a:extLst>
              </a:tr>
            </a:tbl>
          </a:graphicData>
        </a:graphic>
      </p:graphicFrame>
    </p:spTree>
    <p:extLst>
      <p:ext uri="{BB962C8B-B14F-4D97-AF65-F5344CB8AC3E}">
        <p14:creationId xmlns:p14="http://schemas.microsoft.com/office/powerpoint/2010/main" val="2560515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33195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Credit Risk</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Note X - Credit Risk</a:t>
            </a: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The use of derivatives introduces the credit risk of a counterparty defaulting on contractual obligations. The Province manages its credit risk by dealing only with high credit quality counterparties and entering into contractual agreements that provide for termination netting . The table below presents the gross credit risk for the derivative financial instrument portfolio.</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pic>
        <p:nvPicPr>
          <p:cNvPr id="2" name="Picture 1"/>
          <p:cNvPicPr>
            <a:picLocks noChangeAspect="1"/>
          </p:cNvPicPr>
          <p:nvPr/>
        </p:nvPicPr>
        <p:blipFill>
          <a:blip r:embed="rId3"/>
          <a:stretch>
            <a:fillRect/>
          </a:stretch>
        </p:blipFill>
        <p:spPr>
          <a:xfrm>
            <a:off x="533400" y="3929861"/>
            <a:ext cx="7126842" cy="1268078"/>
          </a:xfrm>
          <a:prstGeom prst="rect">
            <a:avLst/>
          </a:prstGeom>
        </p:spPr>
      </p:pic>
    </p:spTree>
    <p:extLst>
      <p:ext uri="{BB962C8B-B14F-4D97-AF65-F5344CB8AC3E}">
        <p14:creationId xmlns:p14="http://schemas.microsoft.com/office/powerpoint/2010/main" val="724725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5334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2903670954"/>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235F10-5C4D-4125-9888-BD00E915D890}">
  <ds:schemaRefs>
    <ds:schemaRef ds:uri="http://schemas.microsoft.com/office/2006/metadata/properties"/>
    <ds:schemaRef ds:uri="http://schemas.microsoft.com/office/infopath/2007/PartnerControls"/>
    <ds:schemaRef ds:uri="d3ac02cf-6679-4554-901c-1b28d4a0203e"/>
    <ds:schemaRef ds:uri="a5f5a3eb-0a2d-4d6a-9165-21ef9946a014"/>
  </ds:schemaRefs>
</ds:datastoreItem>
</file>

<file path=customXml/itemProps2.xml><?xml version="1.0" encoding="utf-8"?>
<ds:datastoreItem xmlns:ds="http://schemas.openxmlformats.org/officeDocument/2006/customXml" ds:itemID="{D59C3183-6802-45BC-BD47-718D02E16F75}">
  <ds:schemaRefs>
    <ds:schemaRef ds:uri="http://schemas.microsoft.com/sharepoint/v3/contenttype/forms"/>
  </ds:schemaRefs>
</ds:datastoreItem>
</file>

<file path=customXml/itemProps3.xml><?xml version="1.0" encoding="utf-8"?>
<ds:datastoreItem xmlns:ds="http://schemas.openxmlformats.org/officeDocument/2006/customXml" ds:itemID="{0B8BB684-0E89-41BE-8C6B-2DA4A1297A46}"/>
</file>

<file path=docProps/app.xml><?xml version="1.0" encoding="utf-8"?>
<Properties xmlns="http://schemas.openxmlformats.org/officeDocument/2006/extended-properties" xmlns:vt="http://schemas.openxmlformats.org/officeDocument/2006/docPropsVTypes">
  <TotalTime>1032</TotalTime>
  <Words>883</Words>
  <Application>Microsoft Office PowerPoint</Application>
  <PresentationFormat>On-screen Show (4:3)</PresentationFormat>
  <Paragraphs>139</Paragraphs>
  <Slides>9</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41</cp:revision>
  <dcterms:created xsi:type="dcterms:W3CDTF">2014-09-10T19:10:10Z</dcterms:created>
  <dcterms:modified xsi:type="dcterms:W3CDTF">2024-02-22T19:44:27Z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