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72" r:id="rId6"/>
    <p:sldId id="257" r:id="rId7"/>
    <p:sldId id="274" r:id="rId8"/>
    <p:sldId id="275" r:id="rId9"/>
    <p:sldId id="276" r:id="rId10"/>
    <p:sldId id="277" r:id="rId11"/>
    <p:sldId id="273" r:id="rId12"/>
  </p:sldIdLst>
  <p:sldSz cx="9144000" cy="6858000" type="screen4x3"/>
  <p:notesSz cx="6858000" cy="2790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85742-1C58-4C6A-8A1C-F5B862A237B9}" v="1" dt="2024-02-22T19:44:50.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094" autoAdjust="0"/>
  </p:normalViewPr>
  <p:slideViewPr>
    <p:cSldViewPr snapToGrid="0" snapToObjects="1">
      <p:cViewPr varScale="1">
        <p:scale>
          <a:sx n="65" d="100"/>
          <a:sy n="65" d="100"/>
        </p:scale>
        <p:origin x="1530"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713BE-1723-4615-A59C-6838370C0C5F}"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ABD1-63AF-4DD0-B7F6-414C7B5662D2}" type="slidenum">
              <a:rPr lang="en-GB" smtClean="0"/>
              <a:t>‹#›</a:t>
            </a:fld>
            <a:endParaRPr lang="en-GB"/>
          </a:p>
        </p:txBody>
      </p:sp>
    </p:spTree>
    <p:extLst>
      <p:ext uri="{BB962C8B-B14F-4D97-AF65-F5344CB8AC3E}">
        <p14:creationId xmlns:p14="http://schemas.microsoft.com/office/powerpoint/2010/main" val="42885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825" y="4400550"/>
            <a:ext cx="5976851" cy="3600450"/>
          </a:xfrm>
        </p:spPr>
        <p:txBody>
          <a:bodyPr/>
          <a:lstStyle/>
          <a:p>
            <a:r>
              <a:rPr lang="en-GB" dirty="0"/>
              <a:t>These public sector specific instruments are usually found in a country’s monetary authority (usually a Central Bank). Entities other than the monetary authority and the entity that consolidates the monetary authority are extremely unlikely to ever see these instruments. Consider how relevant this presentation will be for participants.</a:t>
            </a:r>
          </a:p>
        </p:txBody>
      </p:sp>
      <p:sp>
        <p:nvSpPr>
          <p:cNvPr id="4" name="Slide Number Placeholder 3"/>
          <p:cNvSpPr>
            <a:spLocks noGrp="1"/>
          </p:cNvSpPr>
          <p:nvPr>
            <p:ph type="sldNum" sz="quarter" idx="5"/>
          </p:nvPr>
        </p:nvSpPr>
        <p:spPr/>
        <p:txBody>
          <a:bodyPr/>
          <a:lstStyle/>
          <a:p>
            <a:fld id="{6F8EABD1-63AF-4DD0-B7F6-414C7B5662D2}" type="slidenum">
              <a:rPr lang="en-GB" smtClean="0"/>
              <a:t>1</a:t>
            </a:fld>
            <a:endParaRPr lang="en-GB"/>
          </a:p>
        </p:txBody>
      </p:sp>
    </p:spTree>
    <p:extLst>
      <p:ext uri="{BB962C8B-B14F-4D97-AF65-F5344CB8AC3E}">
        <p14:creationId xmlns:p14="http://schemas.microsoft.com/office/powerpoint/2010/main" val="21078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included in IPSAS 41 covering instruments that are unique to the public sector and that are either financial instruments or have similarities with financial instruments.</a:t>
            </a:r>
          </a:p>
        </p:txBody>
      </p:sp>
      <p:sp>
        <p:nvSpPr>
          <p:cNvPr id="4" name="Slide Number Placeholder 3"/>
          <p:cNvSpPr>
            <a:spLocks noGrp="1"/>
          </p:cNvSpPr>
          <p:nvPr>
            <p:ph type="sldNum" sz="quarter" idx="5"/>
          </p:nvPr>
        </p:nvSpPr>
        <p:spPr/>
        <p:txBody>
          <a:bodyPr/>
          <a:lstStyle/>
          <a:p>
            <a:fld id="{6F8EABD1-63AF-4DD0-B7F6-414C7B5662D2}" type="slidenum">
              <a:rPr lang="en-GB" smtClean="0"/>
              <a:t>3</a:t>
            </a:fld>
            <a:endParaRPr lang="en-GB"/>
          </a:p>
        </p:txBody>
      </p:sp>
    </p:spTree>
    <p:extLst>
      <p:ext uri="{BB962C8B-B14F-4D97-AF65-F5344CB8AC3E}">
        <p14:creationId xmlns:p14="http://schemas.microsoft.com/office/powerpoint/2010/main" val="21608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Financial Instruments Public Sector Specific Instruments (page 61) for more details.</a:t>
            </a:r>
          </a:p>
        </p:txBody>
      </p:sp>
      <p:sp>
        <p:nvSpPr>
          <p:cNvPr id="4" name="Slide Number Placeholder 3"/>
          <p:cNvSpPr>
            <a:spLocks noGrp="1"/>
          </p:cNvSpPr>
          <p:nvPr>
            <p:ph type="sldNum" sz="quarter" idx="5"/>
          </p:nvPr>
        </p:nvSpPr>
        <p:spPr/>
        <p:txBody>
          <a:bodyPr/>
          <a:lstStyle/>
          <a:p>
            <a:fld id="{6F8EABD1-63AF-4DD0-B7F6-414C7B5662D2}" type="slidenum">
              <a:rPr lang="en-GB" smtClean="0"/>
              <a:t>4</a:t>
            </a:fld>
            <a:endParaRPr lang="en-GB"/>
          </a:p>
        </p:txBody>
      </p:sp>
    </p:spTree>
    <p:extLst>
      <p:ext uri="{BB962C8B-B14F-4D97-AF65-F5344CB8AC3E}">
        <p14:creationId xmlns:p14="http://schemas.microsoft.com/office/powerpoint/2010/main" val="70653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Module Financial Instruments Public Sector Specific Instruments (page 62) for more details.</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5</a:t>
            </a:fld>
            <a:endParaRPr lang="en-GB"/>
          </a:p>
        </p:txBody>
      </p:sp>
    </p:spTree>
    <p:extLst>
      <p:ext uri="{BB962C8B-B14F-4D97-AF65-F5344CB8AC3E}">
        <p14:creationId xmlns:p14="http://schemas.microsoft.com/office/powerpoint/2010/main" val="274363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Module Financial Instruments Public Sector Specific Instruments (page 63) for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a discussion on this question. Although participants are unlikely to be aware of the specific transaction, the answer can be found by applying the principles covered in the Core Concepts presentation. If conducting the training online, consider the use of chat or breakout rooms.</a:t>
            </a:r>
          </a:p>
          <a:p>
            <a:endParaRPr lang="en-GB" dirty="0"/>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6</a:t>
            </a:fld>
            <a:endParaRPr lang="en-GB"/>
          </a:p>
        </p:txBody>
      </p:sp>
    </p:spTree>
    <p:extLst>
      <p:ext uri="{BB962C8B-B14F-4D97-AF65-F5344CB8AC3E}">
        <p14:creationId xmlns:p14="http://schemas.microsoft.com/office/powerpoint/2010/main" val="133443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Module Financial Instruments Public Sector Specific Instruments (page 63) for answer.</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7</a:t>
            </a:fld>
            <a:endParaRPr lang="en-GB"/>
          </a:p>
        </p:txBody>
      </p:sp>
    </p:spTree>
    <p:extLst>
      <p:ext uri="{BB962C8B-B14F-4D97-AF65-F5344CB8AC3E}">
        <p14:creationId xmlns:p14="http://schemas.microsoft.com/office/powerpoint/2010/main" val="308012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IMPLEMENTING IPSAS</a:t>
            </a:r>
          </a:p>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Public Sector Specific Instruments</a:t>
            </a:r>
          </a:p>
          <a:p>
            <a:pPr algn="l"/>
            <a:endParaRPr lang="en-US" sz="1250" dirty="0"/>
          </a:p>
          <a:p>
            <a:pPr algn="l"/>
            <a:endParaRPr lang="en-US" sz="1250" dirty="0"/>
          </a:p>
        </p:txBody>
      </p:sp>
      <p:sp>
        <p:nvSpPr>
          <p:cNvPr id="3" name="TextBox 2">
            <a:extLst>
              <a:ext uri="{FF2B5EF4-FFF2-40B4-BE49-F238E27FC236}">
                <a16:creationId xmlns:a16="http://schemas.microsoft.com/office/drawing/2014/main" id="{6C84E5CD-99D3-3CE8-F57C-0BB0961387F2}"/>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1072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274947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Public Sector Specific Instruments</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Monetary gold</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Currency in circulation</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International Monetary Fund (IMF) quota subscriptions</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IMF Special Drawing Rights (SDRs)</a:t>
            </a: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441146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Monetary Gold</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Monetary gold is gold held by monetary authorities (such as central banks) as reserve assets that are available to them in carrying out their mandates</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Question - is monetary gold a financial instrument (like cash)?</a:t>
            </a:r>
          </a:p>
          <a:p>
            <a:pPr marL="800100" lvl="1"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No. Similar to gold bullion, monetary gold is not a financial instrument as there is no contractual right to receive cash or another financial asset inherent in the item.</a:t>
            </a:r>
          </a:p>
          <a:p>
            <a:pPr marL="800100" lvl="1"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Shares several characteristics with a financial asset – may be appropriate to apply principles in IPSAS 41 in accounting for monetary gold</a:t>
            </a:r>
          </a:p>
        </p:txBody>
      </p:sp>
    </p:spTree>
    <p:extLst>
      <p:ext uri="{BB962C8B-B14F-4D97-AF65-F5344CB8AC3E}">
        <p14:creationId xmlns:p14="http://schemas.microsoft.com/office/powerpoint/2010/main" val="255449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384207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Currency in Circulation</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Question - does issuing currency as legal tender create a financial liability for the issuer?</a:t>
            </a:r>
          </a:p>
          <a:p>
            <a:pPr marL="800100" lvl="1"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It depends. Currency derives its value, in part, through the statutory arrangement established between the issuer and the holder of the currency whereby currency is accepted as a medium of exchange and is recognized legally as a valid form of payment</a:t>
            </a:r>
          </a:p>
          <a:p>
            <a:pPr marL="800100" lvl="1"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In some jurisdictions, this statutory arrangement further obligates the issuer to exchange currency when it is presented by holders and may explicitly indicate that currency is a charge on government assets.</a:t>
            </a:r>
          </a:p>
        </p:txBody>
      </p:sp>
    </p:spTree>
    <p:extLst>
      <p:ext uri="{BB962C8B-B14F-4D97-AF65-F5344CB8AC3E}">
        <p14:creationId xmlns:p14="http://schemas.microsoft.com/office/powerpoint/2010/main" val="220941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441659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International Monetary Fund (IMF) quota subscriptions - Example</a:t>
            </a:r>
          </a:p>
          <a:p>
            <a:pPr marL="342900" lvl="0"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In order to participate in and support the activities of International Development Bank A, Federal Government B invested and acquired a fixed number of subscription rights in International Development Bank A, based on Federal Government B’s proportional share of global Gross Domestic Product.</a:t>
            </a:r>
          </a:p>
          <a:p>
            <a:pPr marL="342900" lvl="0"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Each subscription right costs CU1,000, which provides Federal Government B with the right to put the subscription rights back to International Development Bank A in exchange for the initial amount invested (i.e., CU1,000 per subscription right). International Development Bank A has no obligation to deliver dividends on the subscription rights.</a:t>
            </a:r>
          </a:p>
          <a:p>
            <a:pPr marL="342900" lvl="0" indent="-342900" defTabSz="914400" fontAlgn="base">
              <a:spcBef>
                <a:spcPts val="1800"/>
              </a:spcBef>
              <a:spcAft>
                <a:spcPct val="0"/>
              </a:spcAft>
              <a:buFont typeface="Arial" panose="020B0604020202020204" pitchFamily="34" charset="0"/>
              <a:buChar char="•"/>
            </a:pPr>
            <a:r>
              <a:rPr lang="en-GB" dirty="0">
                <a:solidFill>
                  <a:schemeClr val="bg1">
                    <a:lumMod val="50000"/>
                  </a:schemeClr>
                </a:solidFill>
                <a:latin typeface="Arial" panose="020B0604020202020204" pitchFamily="34" charset="0"/>
                <a:cs typeface="Arial" panose="020B0604020202020204" pitchFamily="34" charset="0"/>
              </a:rPr>
              <a:t>How should Federal Government B classify the financial asset based on the terms of the subscription rights?</a:t>
            </a:r>
          </a:p>
        </p:txBody>
      </p:sp>
    </p:spTree>
    <p:extLst>
      <p:ext uri="{BB962C8B-B14F-4D97-AF65-F5344CB8AC3E}">
        <p14:creationId xmlns:p14="http://schemas.microsoft.com/office/powerpoint/2010/main" val="252661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4708981"/>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IMF Special Drawing Rights</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SDR is an international reserve asset created by the IMF to supplement the official reserves of its member countries. The SDR is not a currency. It is a potential claim on the freely usable currencies of IMF members. As such, SDRs can provide a country with liquidity. A basket of currencies defines the SDR: the US dollar, Euro, Chinese Yuan, Japanese Yen, and the British Pound. </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Questions</a:t>
            </a:r>
          </a:p>
          <a:p>
            <a:pPr marL="800100" lvl="1"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Do Special Drawing Rights (SDR) Holdings meet the definition of a financial asset?</a:t>
            </a:r>
          </a:p>
          <a:p>
            <a:pPr marL="800100" lvl="1"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Do Special Drawing Rights (SDR) Allocations meet the definition of a financial liability?</a:t>
            </a:r>
          </a:p>
        </p:txBody>
      </p:sp>
    </p:spTree>
    <p:extLst>
      <p:ext uri="{BB962C8B-B14F-4D97-AF65-F5344CB8AC3E}">
        <p14:creationId xmlns:p14="http://schemas.microsoft.com/office/powerpoint/2010/main" val="18146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903670954"/>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35F10-5C4D-4125-9888-BD00E915D890}">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D59C3183-6802-45BC-BD47-718D02E16F75}">
  <ds:schemaRefs>
    <ds:schemaRef ds:uri="http://schemas.microsoft.com/sharepoint/v3/contenttype/forms"/>
  </ds:schemaRefs>
</ds:datastoreItem>
</file>

<file path=customXml/itemProps3.xml><?xml version="1.0" encoding="utf-8"?>
<ds:datastoreItem xmlns:ds="http://schemas.openxmlformats.org/officeDocument/2006/customXml" ds:itemID="{47D9A5FD-A4AF-4B2F-A321-A39DAAB3C510}"/>
</file>

<file path=docProps/app.xml><?xml version="1.0" encoding="utf-8"?>
<Properties xmlns="http://schemas.openxmlformats.org/officeDocument/2006/extended-properties" xmlns:vt="http://schemas.openxmlformats.org/officeDocument/2006/docPropsVTypes">
  <TotalTime>1383</TotalTime>
  <Words>732</Words>
  <Application>Microsoft Office PowerPoint</Application>
  <PresentationFormat>On-screen Show (4:3)</PresentationFormat>
  <Paragraphs>56</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41</cp:revision>
  <dcterms:created xsi:type="dcterms:W3CDTF">2014-09-10T19:10:10Z</dcterms:created>
  <dcterms:modified xsi:type="dcterms:W3CDTF">2024-02-22T19:45:04Z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