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8" r:id="rId5"/>
    <p:sldId id="270" r:id="rId6"/>
    <p:sldId id="257" r:id="rId7"/>
    <p:sldId id="259" r:id="rId8"/>
    <p:sldId id="260" r:id="rId9"/>
    <p:sldId id="271" r:id="rId10"/>
    <p:sldId id="272" r:id="rId11"/>
    <p:sldId id="268" r:id="rId12"/>
    <p:sldId id="269" r:id="rId13"/>
    <p:sldId id="273" r:id="rId14"/>
    <p:sldId id="264" r:id="rId15"/>
    <p:sldId id="261" r:id="rId16"/>
    <p:sldId id="274" r:id="rId17"/>
    <p:sldId id="266" r:id="rId18"/>
    <p:sldId id="265"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A8958-9361-46CE-BCF7-B2031C89F791}" v="1" dt="2024-02-23T16:54:21.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7124" autoAdjust="0"/>
  </p:normalViewPr>
  <p:slideViewPr>
    <p:cSldViewPr snapToGrid="0" snapToObjects="1">
      <p:cViewPr varScale="1">
        <p:scale>
          <a:sx n="44" d="100"/>
          <a:sy n="44" d="100"/>
        </p:scale>
        <p:origin x="2004" y="4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first section of this module covers IPSAS 34 – 38. This is a suite of standards that cover all aspects of producing consolidated financial statements. Because of the interactions between the standards, these are presented as a single section, not individually.</a:t>
            </a:r>
          </a:p>
          <a:p>
            <a:endParaRPr lang="en-GB" sz="1200" dirty="0"/>
          </a:p>
          <a:p>
            <a:r>
              <a:rPr lang="en-GB" sz="1200" dirty="0"/>
              <a:t>IPSAS 34 – 38 are based on the equivalent IFRS. If participants are familiar with IFRS, consider highlighting this. The related IFRS are:</a:t>
            </a:r>
          </a:p>
          <a:p>
            <a:endParaRPr lang="en-GB" sz="1200" dirty="0"/>
          </a:p>
          <a:p>
            <a:r>
              <a:rPr lang="en-GB" sz="1200" dirty="0"/>
              <a:t>IPSAS 34, </a:t>
            </a:r>
            <a:r>
              <a:rPr lang="en-GB" sz="1200" i="1" dirty="0"/>
              <a:t>Separate Financial Statements</a:t>
            </a:r>
            <a:r>
              <a:rPr lang="en-GB" sz="1200" i="0" dirty="0"/>
              <a:t> </a:t>
            </a:r>
            <a:r>
              <a:rPr lang="en-GB" sz="1200" i="0" dirty="0">
                <a:sym typeface="Wingdings" panose="05000000000000000000" pitchFamily="2" charset="2"/>
              </a:rPr>
              <a:t></a:t>
            </a:r>
            <a:r>
              <a:rPr lang="en-GB" sz="1200" i="0" dirty="0"/>
              <a:t> IAS 27</a:t>
            </a:r>
          </a:p>
          <a:p>
            <a:r>
              <a:rPr lang="en-GB" sz="1200" i="0" dirty="0"/>
              <a:t>IPSAS 35, </a:t>
            </a:r>
            <a:r>
              <a:rPr lang="en-GB" sz="1200" i="1" dirty="0"/>
              <a:t>Consolidated Financial Statements</a:t>
            </a:r>
            <a:r>
              <a:rPr lang="en-GB" sz="1200" i="0" dirty="0"/>
              <a:t> </a:t>
            </a:r>
            <a:r>
              <a:rPr lang="en-GB" sz="1200" i="0" dirty="0">
                <a:sym typeface="Wingdings" panose="05000000000000000000" pitchFamily="2" charset="2"/>
              </a:rPr>
              <a:t> IFRS 10</a:t>
            </a:r>
          </a:p>
          <a:p>
            <a:r>
              <a:rPr lang="en-GB" sz="1200" i="0" dirty="0">
                <a:sym typeface="Wingdings" panose="05000000000000000000" pitchFamily="2" charset="2"/>
              </a:rPr>
              <a:t>IPSAS 36, </a:t>
            </a:r>
            <a:r>
              <a:rPr lang="en-GB" sz="1200" i="1" dirty="0">
                <a:sym typeface="Wingdings" panose="05000000000000000000" pitchFamily="2" charset="2"/>
              </a:rPr>
              <a:t>Investments in Associates and Joint Ventures</a:t>
            </a:r>
            <a:r>
              <a:rPr lang="en-GB" sz="1200" i="0" dirty="0">
                <a:sym typeface="Wingdings" panose="05000000000000000000" pitchFamily="2" charset="2"/>
              </a:rPr>
              <a:t>  IAS 28</a:t>
            </a:r>
          </a:p>
          <a:p>
            <a:r>
              <a:rPr lang="en-GB" sz="1200" i="0" dirty="0">
                <a:sym typeface="Wingdings" panose="05000000000000000000" pitchFamily="2" charset="2"/>
              </a:rPr>
              <a:t>IPSAS 37, </a:t>
            </a:r>
            <a:r>
              <a:rPr lang="en-GB" sz="1200" i="1" dirty="0">
                <a:sym typeface="Wingdings" panose="05000000000000000000" pitchFamily="2" charset="2"/>
              </a:rPr>
              <a:t>Joint Arrangements</a:t>
            </a:r>
            <a:r>
              <a:rPr lang="en-GB" sz="1200" i="0" dirty="0">
                <a:sym typeface="Wingdings" panose="05000000000000000000" pitchFamily="2" charset="2"/>
              </a:rPr>
              <a:t>  IFRS 11</a:t>
            </a:r>
          </a:p>
          <a:p>
            <a:r>
              <a:rPr lang="en-GB" sz="1200" i="0" dirty="0">
                <a:sym typeface="Wingdings" panose="05000000000000000000" pitchFamily="2" charset="2"/>
              </a:rPr>
              <a:t>IPSAS 38, </a:t>
            </a:r>
            <a:r>
              <a:rPr lang="en-GB" sz="1200" i="1" dirty="0">
                <a:sym typeface="Wingdings" panose="05000000000000000000" pitchFamily="2" charset="2"/>
              </a:rPr>
              <a:t>Disclosures of Interests in Other Entities</a:t>
            </a:r>
            <a:r>
              <a:rPr lang="en-GB" sz="1200" i="0" dirty="0">
                <a:sym typeface="Wingdings" panose="05000000000000000000" pitchFamily="2" charset="2"/>
              </a:rPr>
              <a:t>  IFRS 12</a:t>
            </a:r>
          </a:p>
          <a:p>
            <a:endParaRPr lang="en-GB" sz="1200" i="0" dirty="0">
              <a:sym typeface="Wingdings" panose="05000000000000000000" pitchFamily="2" charset="2"/>
            </a:endParaRPr>
          </a:p>
          <a:p>
            <a:r>
              <a:rPr lang="en-GB" sz="1200" i="0" dirty="0">
                <a:sym typeface="Wingdings" panose="05000000000000000000" pitchFamily="2" charset="2"/>
              </a:rPr>
              <a:t>Consolidation is a complex subject, and brings practical difficulties. For many jurisdictions, it will be the last area of accrual accounting to be implemented. Consider the extent to which this module will be relevant to participants, depending on when consolidation is expected to be implemented. If this will be in the near future, consider expanding the presentation with additional material from the Consolidation and Public Sector Combinations module.</a:t>
            </a:r>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a:t>
            </a:r>
            <a:r>
              <a:rPr lang="en-GB"/>
              <a:t>page 22).</a:t>
            </a:r>
            <a:endParaRPr lang="en-GB"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138291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7 for more details (starting at page 24)</a:t>
            </a:r>
          </a:p>
        </p:txBody>
      </p:sp>
      <p:sp>
        <p:nvSpPr>
          <p:cNvPr id="4" name="Slide Number Placeholder 3"/>
          <p:cNvSpPr>
            <a:spLocks noGrp="1"/>
          </p:cNvSpPr>
          <p:nvPr>
            <p:ph type="sldNum" sz="quarter" idx="5"/>
          </p:nvPr>
        </p:nvSpPr>
        <p:spPr/>
        <p:txBody>
          <a:bodyPr/>
          <a:lstStyle/>
          <a:p>
            <a:fld id="{9B9581AB-1609-4268-9CE5-E9299A318D8A}" type="slidenum">
              <a:rPr lang="en-GB" smtClean="0"/>
              <a:t>13</a:t>
            </a:fld>
            <a:endParaRPr lang="en-GB"/>
          </a:p>
        </p:txBody>
      </p:sp>
    </p:spTree>
    <p:extLst>
      <p:ext uri="{BB962C8B-B14F-4D97-AF65-F5344CB8AC3E}">
        <p14:creationId xmlns:p14="http://schemas.microsoft.com/office/powerpoint/2010/main" val="241051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(page 26).</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338221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15</a:t>
            </a:fld>
            <a:endParaRPr lang="en-GB"/>
          </a:p>
        </p:txBody>
      </p:sp>
    </p:spTree>
    <p:extLst>
      <p:ext uri="{BB962C8B-B14F-4D97-AF65-F5344CB8AC3E}">
        <p14:creationId xmlns:p14="http://schemas.microsoft.com/office/powerpoint/2010/main" val="415061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a summary of each Standard (starting at page 5).</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more details on each of these definitions (page 8 - 12).</a:t>
            </a:r>
          </a:p>
          <a:p>
            <a:endParaRPr lang="en-GB" dirty="0"/>
          </a:p>
          <a:p>
            <a:r>
              <a:rPr lang="en-GB" dirty="0"/>
              <a:t>Control is a key concept for consolidation. Ensure that participants are comfortable with the concept, especially if their jurisdiction prepares, or will shortly prepare, consolidated financial statements.</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250401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396932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more details on each step in this decision tree (starting at page 13).</a:t>
            </a:r>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253536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more details of these procedures (starting from page 15).</a:t>
            </a:r>
          </a:p>
          <a:p>
            <a:endParaRPr lang="en-GB" dirty="0"/>
          </a:p>
          <a:p>
            <a:r>
              <a:rPr lang="en-GB" dirty="0"/>
              <a:t>Consolidation procedures are difficult for many entities to implement. Consider discussing practical experiences if participants will be preparing consolidated financial statements, or including additional slides with local examples.</a:t>
            </a:r>
          </a:p>
          <a:p>
            <a:endParaRPr lang="en-GB" dirty="0"/>
          </a:p>
          <a:p>
            <a:r>
              <a:rPr lang="en-GB" dirty="0"/>
              <a:t>If a practical example is required, consider using Review Question 5 as a worked example.</a:t>
            </a:r>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294989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further details (pages 16 and 17)</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291425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(starting from page 17)</a:t>
            </a:r>
          </a:p>
          <a:p>
            <a:endParaRPr lang="en-GB" dirty="0"/>
          </a:p>
          <a:p>
            <a:r>
              <a:rPr lang="en-GB" dirty="0"/>
              <a:t>Many public sector entities will not have investment entities. Consider the relevance of this slide for participants. If some public sector entities in the participants’ jurisdiction will have investment entities, consider providing local examples. These may include sovereign wealth funds.</a:t>
            </a:r>
          </a:p>
          <a:p>
            <a:endParaRPr lang="en-GB" dirty="0"/>
          </a:p>
          <a:p>
            <a:r>
              <a:rPr lang="en-GB" dirty="0"/>
              <a:t>Fair value is defined in </a:t>
            </a:r>
            <a:r>
              <a:rPr lang="en-GB" i="0" dirty="0"/>
              <a:t>IPSAS 46, </a:t>
            </a:r>
            <a:r>
              <a:rPr lang="en-GB" i="1" dirty="0"/>
              <a:t>Measurement</a:t>
            </a:r>
            <a:r>
              <a:rPr lang="en-GB" i="0" dirty="0"/>
              <a:t>:</a:t>
            </a:r>
          </a:p>
          <a:p>
            <a:endParaRPr lang="en-GB" i="0" dirty="0">
              <a:latin typeface="+mn-lt"/>
            </a:endParaRPr>
          </a:p>
          <a:p>
            <a:r>
              <a:rPr lang="en-GB" sz="1800" b="1" i="0" u="sng" dirty="0">
                <a:solidFill>
                  <a:srgbClr val="000000"/>
                </a:solidFill>
                <a:effectLst/>
                <a:latin typeface="+mn-lt"/>
              </a:rPr>
              <a:t>Fair value</a:t>
            </a:r>
            <a:r>
              <a:rPr lang="en-GB" sz="1800" b="1" i="0" u="none" dirty="0">
                <a:solidFill>
                  <a:srgbClr val="000000"/>
                </a:solidFill>
                <a:effectLst/>
                <a:latin typeface="+mn-lt"/>
              </a:rPr>
              <a:t> </a:t>
            </a:r>
            <a:r>
              <a:rPr lang="en-GB" sz="1800" b="1" i="0" dirty="0">
                <a:solidFill>
                  <a:srgbClr val="000000"/>
                </a:solidFill>
                <a:effectLst/>
                <a:latin typeface="+mn-lt"/>
              </a:rPr>
              <a:t>is the price that would be received to sell an asset or paid to transfer a liability in an orderly transaction between market participants at the measurement date.</a:t>
            </a:r>
            <a:r>
              <a:rPr lang="en-GB" b="1" dirty="0">
                <a:latin typeface="+mn-lt"/>
              </a:rPr>
              <a:t> </a:t>
            </a:r>
          </a:p>
          <a:p>
            <a:endParaRPr lang="en-GB" dirty="0"/>
          </a:p>
          <a:p>
            <a:r>
              <a:rPr lang="en-GB" dirty="0"/>
              <a:t>This definition of fair value is consistent with IFRS 13 and is an exit value.</a:t>
            </a:r>
            <a:br>
              <a:rPr lang="en-GB" dirty="0"/>
            </a:b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338036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(page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whether a local example illustrating the equity method is needed.</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264056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616467"/>
            <a:ext cx="9586108" cy="6388640"/>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latin typeface="Arial" panose="020B0604020202020204" pitchFamily="34" charset="0"/>
                <a:cs typeface="Arial" panose="020B0604020202020204" pitchFamily="34" charset="0"/>
              </a:rPr>
              <a:t>IMPLEMENTING IPSAS</a:t>
            </a:r>
          </a:p>
          <a:p>
            <a:pPr algn="l"/>
            <a:r>
              <a:rPr lang="en-GB" b="1">
                <a:latin typeface="Arial" panose="020B0604020202020204" pitchFamily="34" charset="0"/>
                <a:cs typeface="Arial" panose="020B0604020202020204" pitchFamily="34" charset="0"/>
              </a:rPr>
              <a:t>Consolidation</a:t>
            </a:r>
            <a:endParaRPr lang="en-GB"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34 – 38</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6E7399-1D40-2157-B8E9-377A5DB315F0}"/>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00" y="882000"/>
            <a:ext cx="7835901" cy="4557534"/>
          </a:xfrm>
        </p:spPr>
        <p:txBody>
          <a:bodyPr/>
          <a:lstStyle/>
          <a:p>
            <a:r>
              <a:rPr lang="en-US" sz="2000" b="1" dirty="0">
                <a:solidFill>
                  <a:schemeClr val="bg1">
                    <a:lumMod val="50000"/>
                  </a:schemeClr>
                </a:solidFill>
                <a:latin typeface="Arial" panose="020B0604020202020204" pitchFamily="34" charset="0"/>
                <a:cs typeface="Arial" panose="020B0604020202020204" pitchFamily="34" charset="0"/>
              </a:rPr>
              <a:t>Investment Entities (IPSAS 35)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60363" lvl="0" indent="-360363"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Fair Value Requirement</a:t>
            </a:r>
          </a:p>
          <a:p>
            <a:pPr marL="628650" lvl="2" indent="-268288" defTabSz="914400" fontAlgn="base">
              <a:spcBef>
                <a:spcPts val="775"/>
              </a:spcBef>
              <a:spcAft>
                <a:spcPct val="0"/>
              </a:spcAft>
              <a:buClr>
                <a:srgbClr val="000000"/>
              </a:buClr>
              <a:buFontTx/>
              <a:buChar char="•"/>
            </a:pPr>
            <a:r>
              <a:rPr lang="en-CA" altLang="en-US" sz="1800" kern="0" dirty="0">
                <a:solidFill>
                  <a:srgbClr val="595959"/>
                </a:solidFill>
                <a:latin typeface="Arial"/>
                <a:ea typeface="ＭＳ Ｐゴシック" panose="020B0600070205080204" pitchFamily="34" charset="-128"/>
                <a:cs typeface="Arial" panose="020B0604020202020204" pitchFamily="34" charset="0"/>
              </a:rPr>
              <a:t>Exception for controlled entity that provides services related to the investment activities</a:t>
            </a:r>
            <a:endParaRPr lang="en-US" altLang="en-US" sz="1800" kern="0" dirty="0">
              <a:solidFill>
                <a:srgbClr val="595959"/>
              </a:solidFill>
              <a:latin typeface="Arial"/>
              <a:ea typeface="ＭＳ Ｐゴシック" panose="020B0600070205080204" pitchFamily="34" charset="-128"/>
              <a:cs typeface="Arial" panose="020B0604020202020204" pitchFamily="34" charset="0"/>
            </a:endParaRPr>
          </a:p>
          <a:p>
            <a:pPr marL="360363" lvl="0" indent="-360363" defTabSz="914400" fontAlgn="base">
              <a:spcBef>
                <a:spcPts val="775"/>
              </a:spcBef>
              <a:spcAft>
                <a:spcPct val="0"/>
              </a:spcAft>
              <a:buClr>
                <a:srgbClr val="000000"/>
              </a:buClr>
              <a:buFontTx/>
              <a:buChar char="•"/>
            </a:pPr>
            <a:r>
              <a:rPr lang="en-CA" altLang="en-US" sz="2000" kern="0" dirty="0">
                <a:solidFill>
                  <a:srgbClr val="595959"/>
                </a:solidFill>
                <a:latin typeface="Arial"/>
                <a:ea typeface="ＭＳ Ｐゴシック" panose="020B0600070205080204" pitchFamily="34" charset="-128"/>
                <a:cs typeface="Arial" panose="020B0604020202020204" pitchFamily="34" charset="0"/>
              </a:rPr>
              <a:t>Determining Whether an Entity is an Investment Entity</a:t>
            </a:r>
          </a:p>
          <a:p>
            <a:pPr marL="360363" lvl="0" indent="-360363" defTabSz="914400" fontAlgn="base">
              <a:spcBef>
                <a:spcPts val="775"/>
              </a:spcBef>
              <a:spcAft>
                <a:spcPct val="0"/>
              </a:spcAft>
              <a:buClr>
                <a:srgbClr val="000000"/>
              </a:buClr>
              <a:buFontTx/>
              <a:buChar char="•"/>
            </a:pPr>
            <a:r>
              <a:rPr lang="en-CA" altLang="en-US" sz="2000" kern="0" dirty="0">
                <a:solidFill>
                  <a:srgbClr val="595959"/>
                </a:solidFill>
                <a:latin typeface="Arial"/>
                <a:ea typeface="ＭＳ Ｐゴシック" panose="020B0600070205080204" pitchFamily="34" charset="-128"/>
                <a:cs typeface="Arial" panose="020B0604020202020204" pitchFamily="34" charset="0"/>
              </a:rPr>
              <a:t>Judgments and Assumptions</a:t>
            </a:r>
          </a:p>
          <a:p>
            <a:pPr marL="360363" lvl="0" indent="-360363" defTabSz="914400" fontAlgn="base">
              <a:spcBef>
                <a:spcPts val="775"/>
              </a:spcBef>
              <a:spcAft>
                <a:spcPct val="0"/>
              </a:spcAft>
              <a:buClr>
                <a:srgbClr val="000000"/>
              </a:buClr>
              <a:buFontTx/>
              <a:buChar char="•"/>
            </a:pPr>
            <a:r>
              <a:rPr lang="en-CA" altLang="en-US" sz="2000" kern="0" dirty="0">
                <a:solidFill>
                  <a:srgbClr val="595959"/>
                </a:solidFill>
                <a:latin typeface="Arial"/>
                <a:ea typeface="ＭＳ Ｐゴシック" panose="020B0600070205080204" pitchFamily="34" charset="-128"/>
                <a:cs typeface="Arial" panose="020B0604020202020204" pitchFamily="34" charset="0"/>
              </a:rPr>
              <a:t>Accounting for a Change in Investment Entity Status</a:t>
            </a:r>
          </a:p>
          <a:p>
            <a:pPr marL="342900" lvl="0" indent="-342900" defTabSz="914400" fontAlgn="base">
              <a:spcBef>
                <a:spcPts val="775"/>
              </a:spcBef>
              <a:spcAft>
                <a:spcPct val="0"/>
              </a:spcAft>
              <a:buClr>
                <a:srgbClr val="000000"/>
              </a:buClr>
              <a:buFontTx/>
              <a:buChar char="•"/>
            </a:pP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endParaRPr lang="en-US" sz="2000" dirty="0"/>
          </a:p>
        </p:txBody>
      </p:sp>
    </p:spTree>
    <p:extLst>
      <p:ext uri="{BB962C8B-B14F-4D97-AF65-F5344CB8AC3E}">
        <p14:creationId xmlns:p14="http://schemas.microsoft.com/office/powerpoint/2010/main" val="183938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523220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Investments in Associates and Joint Ventures (IPSAS 36)</a:t>
            </a:r>
          </a:p>
          <a:p>
            <a:endParaRPr lang="en-US" sz="6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Accounted for using equity method</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Investment initially recognized at cost</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Carrying amount adjusted for share of surplus or deficit </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Carrying amount reduced for distributions received</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Elimination of unrealized surpluses and deficits </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Adjusted to conform accounting policies</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Adjusted for significant transactions between reporting dates</a:t>
            </a:r>
          </a:p>
          <a:p>
            <a:pPr marL="342900" lvl="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Tested for impairment</a:t>
            </a:r>
          </a:p>
          <a:p>
            <a:pPr marL="342900" lvl="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Accounted for in accordance with IPSAS 44 if associate or joint venture is classified as held-for-sale, or part of a disposal group that is classified as held-for-sale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9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55509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Joint Arrangements (IPSAS 37)</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Joint Operation or Joint Venture?</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No separate vehicle – joint operation</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Separate vehicle – consider:</a:t>
            </a:r>
          </a:p>
          <a:p>
            <a:pPr marL="896938" lvl="2" indent="-266700"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Structure and legal form</a:t>
            </a:r>
          </a:p>
          <a:p>
            <a:pPr marL="896938" lvl="2" indent="-266700"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Terms</a:t>
            </a:r>
          </a:p>
          <a:p>
            <a:pPr marL="896938" lvl="2" indent="-266700"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Other factors and circumstances</a:t>
            </a:r>
          </a:p>
          <a:p>
            <a:pPr marL="342900" lvl="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Accounting for Joint Operations</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Assets, liabilities, revenue and expenses</a:t>
            </a:r>
          </a:p>
          <a:p>
            <a:pPr marL="342900" lvl="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93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4935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Separate Financial Statements (IPSAS 34)</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Not required by IPSAS (election or regulation)</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Except where exempt from consolidation or applying equity method</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Controlled entities, joint ventures and associates accounted for:</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At cost</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In accordance with IPSAS 29/41</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Using the equity method</a:t>
            </a:r>
          </a:p>
          <a:p>
            <a:pPr marL="34290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Dividends and similar distributions:</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Surplus or deficit; or</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Reduce carrying amount of the investment (equity method)</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67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52431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Requirements (IPSAS 38)</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Significant judgments and assumptions made</a:t>
            </a:r>
          </a:p>
          <a:p>
            <a:pPr marL="342900" lvl="0" indent="-342900" defTabSz="914400" fontAlgn="base">
              <a:spcBef>
                <a:spcPts val="775"/>
              </a:spcBef>
              <a:spcAft>
                <a:spcPct val="0"/>
              </a:spcAft>
              <a:buClr>
                <a:srgbClr val="000000"/>
              </a:buClr>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Information about its interests in:</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Controlled entities</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Joint arrangements and associates</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Structured entities that are not consolidated</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Non-quantifiable ownership interests</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Controlling interests acquired with the intention of disposal</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Current value measurement</a:t>
            </a:r>
          </a:p>
          <a:p>
            <a:pPr marL="342900" lvl="0" indent="-342900" defTabSz="914400" fontAlgn="base">
              <a:spcBef>
                <a:spcPts val="775"/>
              </a:spcBef>
              <a:spcAft>
                <a:spcPct val="0"/>
              </a:spcAft>
              <a:buClr>
                <a:srgbClr val="000000"/>
              </a:buClr>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3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57561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Transitional Provisions for First-time Adopters of Accrual IPSASs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Transitional provisions for first-time adopters of accrual-basis IPSASs are provided in IPSAS 33, </a:t>
            </a:r>
            <a:r>
              <a:rPr lang="en-GB" altLang="en-US" sz="2000" i="1" kern="0" dirty="0">
                <a:solidFill>
                  <a:srgbClr val="595959"/>
                </a:solidFill>
                <a:latin typeface="Arial"/>
                <a:ea typeface="ＭＳ Ｐゴシック" panose="020B0600070205080204" pitchFamily="34" charset="-128"/>
                <a:cs typeface="Arial" panose="020B0604020202020204" pitchFamily="34" charset="0"/>
              </a:rPr>
              <a:t>First-time Adoption of Accrual Basis International Public Sector Accounting Standards (IPSASs)</a:t>
            </a:r>
            <a:r>
              <a:rPr lang="en-GB" altLang="en-US" sz="2000" kern="0" dirty="0">
                <a:solidFill>
                  <a:srgbClr val="595959"/>
                </a:solidFill>
                <a:latin typeface="Arial"/>
                <a:ea typeface="ＭＳ Ｐゴシック" panose="020B0600070205080204" pitchFamily="34" charset="-128"/>
                <a:cs typeface="Arial" panose="020B0604020202020204" pitchFamily="34" charset="0"/>
              </a:rPr>
              <a:t>. See the First-time Adoption of Accrual Basis IPSAS module for further details.</a:t>
            </a: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kern="0" dirty="0">
              <a:solidFill>
                <a:srgbClr val="595959"/>
              </a:solidFill>
              <a:latin typeface="Arial"/>
              <a:ea typeface="ＭＳ Ｐゴシック" panose="020B0600070205080204" pitchFamily="34" charset="-128"/>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34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Consolidation</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520142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34, </a:t>
            </a:r>
            <a:r>
              <a:rPr lang="en-US" sz="2000" i="1" kern="0" dirty="0">
                <a:solidFill>
                  <a:srgbClr val="595959"/>
                </a:solidFill>
                <a:latin typeface="Arial"/>
                <a:ea typeface="ＭＳ Ｐゴシック" panose="020B0600070205080204" pitchFamily="34" charset="-128"/>
                <a:cs typeface="Arial" panose="020B0604020202020204" pitchFamily="34" charset="0"/>
              </a:rPr>
              <a:t>Separate Financial Statements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35, </a:t>
            </a:r>
            <a:r>
              <a:rPr lang="en-US" sz="2000" i="1" kern="0" dirty="0">
                <a:solidFill>
                  <a:srgbClr val="595959"/>
                </a:solidFill>
                <a:latin typeface="Arial"/>
                <a:ea typeface="ＭＳ Ｐゴシック" panose="020B0600070205080204" pitchFamily="34" charset="-128"/>
                <a:cs typeface="Arial" panose="020B0604020202020204" pitchFamily="34" charset="0"/>
              </a:rPr>
              <a:t>Consolidated Financial Statements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36, </a:t>
            </a:r>
            <a:r>
              <a:rPr lang="en-US" sz="2000" i="1" kern="0" dirty="0">
                <a:solidFill>
                  <a:srgbClr val="595959"/>
                </a:solidFill>
                <a:latin typeface="Arial"/>
                <a:ea typeface="ＭＳ Ｐゴシック" panose="020B0600070205080204" pitchFamily="34" charset="-128"/>
                <a:cs typeface="Arial" panose="020B0604020202020204" pitchFamily="34" charset="0"/>
              </a:rPr>
              <a:t>Investments in Associates and Joint Ventures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37, </a:t>
            </a:r>
            <a:r>
              <a:rPr lang="en-US" sz="2000" i="1" kern="0" dirty="0">
                <a:solidFill>
                  <a:srgbClr val="595959"/>
                </a:solidFill>
                <a:latin typeface="Arial"/>
                <a:ea typeface="ＭＳ Ｐゴシック" panose="020B0600070205080204" pitchFamily="34" charset="-128"/>
                <a:cs typeface="Arial" panose="020B0604020202020204" pitchFamily="34" charset="0"/>
              </a:rPr>
              <a:t>Joint Arrangements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38, </a:t>
            </a:r>
            <a:r>
              <a:rPr lang="en-US" sz="2000" i="1" kern="0" dirty="0">
                <a:solidFill>
                  <a:srgbClr val="595959"/>
                </a:solidFill>
                <a:latin typeface="Arial"/>
                <a:ea typeface="ＭＳ Ｐゴシック" panose="020B0600070205080204" pitchFamily="34" charset="-128"/>
                <a:cs typeface="Arial" panose="020B0604020202020204" pitchFamily="34" charset="0"/>
              </a:rPr>
              <a:t>Disclosure of Interests in Other Entities</a:t>
            </a:r>
            <a:endParaRPr lang="en-US" altLang="en-US" sz="2000" i="1"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You are able to apply:</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The requirements for the preparation and presentation of consolidated financial statements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The definition of “control”</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Consolidation procedures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IPSAS 34 – 38</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60363" lvl="0" indent="-360363"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An entity’s investment in another entity, whether that entity is:</a:t>
            </a:r>
          </a:p>
          <a:p>
            <a:pPr marL="628650" lvl="1" indent="-268288" defTabSz="914400" fontAlgn="base">
              <a:spcBef>
                <a:spcPts val="775"/>
              </a:spcBef>
              <a:spcAft>
                <a:spcPct val="0"/>
              </a:spcAft>
              <a:buFontTx/>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 controlled entity (consolidation accounting)</a:t>
            </a:r>
          </a:p>
          <a:p>
            <a:pPr marL="628650" lvl="1" indent="-268288" defTabSz="914400" fontAlgn="base">
              <a:spcBef>
                <a:spcPts val="775"/>
              </a:spcBef>
              <a:spcAft>
                <a:spcPct val="0"/>
              </a:spcAft>
              <a:buFontTx/>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An investment in an associate or joint venture (equity method)</a:t>
            </a:r>
          </a:p>
          <a:p>
            <a:pPr marL="628650" lvl="1" indent="-268288" defTabSz="914400" fontAlgn="base">
              <a:spcBef>
                <a:spcPts val="775"/>
              </a:spcBef>
              <a:spcAft>
                <a:spcPct val="0"/>
              </a:spcAft>
              <a:buFontTx/>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 joint operation (accounting for assets and liabilities)</a:t>
            </a:r>
          </a:p>
          <a:p>
            <a:pPr marL="360363" lvl="1" defTabSz="914400" fontAlgn="base">
              <a:spcBef>
                <a:spcPts val="775"/>
              </a:spcBef>
              <a:spcAft>
                <a:spcPct val="0"/>
              </a:spcAft>
            </a:pPr>
            <a:r>
              <a:rPr lang="en-US" altLang="en-US" sz="2000" kern="0" dirty="0">
                <a:solidFill>
                  <a:srgbClr val="595959"/>
                </a:solidFill>
                <a:latin typeface="Arial"/>
                <a:ea typeface="ＭＳ Ｐゴシック" panose="020B0600070205080204" pitchFamily="34" charset="-128"/>
                <a:cs typeface="Arial" panose="020B0604020202020204" pitchFamily="34" charset="0"/>
              </a:rPr>
              <a:t>determines which standard applies</a:t>
            </a:r>
          </a:p>
          <a:p>
            <a:pPr marL="342900" lvl="0" indent="-342900" defTabSz="914400" fontAlgn="base">
              <a:spcBef>
                <a:spcPts val="775"/>
              </a:spcBef>
              <a:spcAft>
                <a:spcPct val="0"/>
              </a:spcAft>
              <a:buFontTx/>
              <a:buChar char="•"/>
            </a:pP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pPr marL="360363" lvl="0" indent="-360363"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Concepts of control and significant influence drive assessment of what type of an investment an entity has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75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Analyzing Control and Influence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b="1" kern="0" dirty="0">
                <a:solidFill>
                  <a:srgbClr val="595959"/>
                </a:solidFill>
                <a:latin typeface="Arial"/>
                <a:ea typeface="ＭＳ Ｐゴシック" panose="020B0600070205080204" pitchFamily="34" charset="-128"/>
                <a:cs typeface="Arial" panose="020B0604020202020204" pitchFamily="34" charset="0"/>
              </a:rPr>
              <a:t>Control</a:t>
            </a:r>
            <a:r>
              <a:rPr lang="en-US" altLang="en-US" sz="2000" kern="0" dirty="0">
                <a:solidFill>
                  <a:srgbClr val="595959"/>
                </a:solidFill>
                <a:latin typeface="Arial"/>
                <a:ea typeface="ＭＳ Ｐゴシック" panose="020B0600070205080204" pitchFamily="34" charset="-128"/>
                <a:cs typeface="Arial" panose="020B0604020202020204" pitchFamily="34" charset="0"/>
              </a:rPr>
              <a:t> – </a:t>
            </a:r>
            <a:r>
              <a:rPr lang="en-CA" altLang="en-US" sz="2000" kern="0" dirty="0">
                <a:solidFill>
                  <a:srgbClr val="595959"/>
                </a:solidFill>
                <a:latin typeface="Arial"/>
                <a:ea typeface="ＭＳ Ｐゴシック" panose="020B0600070205080204" pitchFamily="34" charset="-128"/>
                <a:cs typeface="Arial" panose="020B0604020202020204" pitchFamily="34" charset="0"/>
              </a:rPr>
              <a:t>An entity controls another entity when the entity is exposed, or has rights, to variable benefits from its involvement with the other entity and has the ability to affect the nature or amount of those benefits through its power over the other entity</a:t>
            </a: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b="1" kern="0" dirty="0">
                <a:solidFill>
                  <a:srgbClr val="595959"/>
                </a:solidFill>
                <a:latin typeface="Arial"/>
                <a:ea typeface="ＭＳ Ｐゴシック" panose="020B0600070205080204" pitchFamily="34" charset="-128"/>
                <a:cs typeface="Arial" panose="020B0604020202020204" pitchFamily="34" charset="0"/>
              </a:rPr>
              <a:t>Joint Control </a:t>
            </a:r>
            <a:r>
              <a:rPr lang="en-US" altLang="en-US" sz="2000" kern="0" dirty="0">
                <a:solidFill>
                  <a:srgbClr val="595959"/>
                </a:solidFill>
                <a:latin typeface="Arial"/>
                <a:ea typeface="ＭＳ Ｐゴシック" panose="020B0600070205080204" pitchFamily="34" charset="-128"/>
                <a:cs typeface="Arial" panose="020B0604020202020204" pitchFamily="34" charset="0"/>
              </a:rPr>
              <a:t>– </a:t>
            </a:r>
            <a:r>
              <a:rPr lang="en-CA" altLang="en-US" sz="2000" kern="0" dirty="0">
                <a:solidFill>
                  <a:srgbClr val="595959"/>
                </a:solidFill>
                <a:latin typeface="Arial"/>
                <a:ea typeface="ＭＳ Ｐゴシック" panose="020B0600070205080204" pitchFamily="34" charset="-128"/>
                <a:cs typeface="Arial" panose="020B0604020202020204" pitchFamily="34" charset="0"/>
              </a:rPr>
              <a:t>Agreed sharing of control of an arrangement by way of a binding arrangement, which exists only when decisions about the relevant activities require the unanimous consent of the parties sharing control</a:t>
            </a: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b="1" kern="0" dirty="0">
                <a:solidFill>
                  <a:srgbClr val="595959"/>
                </a:solidFill>
                <a:latin typeface="Arial"/>
                <a:ea typeface="ＭＳ Ｐゴシック" panose="020B0600070205080204" pitchFamily="34" charset="-128"/>
                <a:cs typeface="Arial" panose="020B0604020202020204" pitchFamily="34" charset="0"/>
              </a:rPr>
              <a:t>Significant Influence </a:t>
            </a:r>
            <a:r>
              <a:rPr lang="en-US" altLang="en-US" sz="2000" kern="0" dirty="0">
                <a:solidFill>
                  <a:srgbClr val="595959"/>
                </a:solidFill>
                <a:latin typeface="Arial"/>
                <a:ea typeface="ＭＳ Ｐゴシック" panose="020B0600070205080204" pitchFamily="34" charset="-128"/>
                <a:cs typeface="Arial" panose="020B0604020202020204" pitchFamily="34" charset="0"/>
              </a:rPr>
              <a:t>– </a:t>
            </a:r>
            <a:r>
              <a:rPr lang="en-CA" altLang="en-US" sz="2000" kern="0" dirty="0">
                <a:solidFill>
                  <a:srgbClr val="595959"/>
                </a:solidFill>
                <a:latin typeface="Arial"/>
                <a:ea typeface="ＭＳ Ｐゴシック" panose="020B0600070205080204" pitchFamily="34" charset="-128"/>
                <a:cs typeface="Arial" panose="020B0604020202020204" pitchFamily="34" charset="0"/>
              </a:rPr>
              <a:t>Power to participate in the financial and operating policy decisions of another entity but is not control or joint control of those policies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82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Control, Influence and Accounting</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36134488"/>
              </p:ext>
            </p:extLst>
          </p:nvPr>
        </p:nvGraphicFramePr>
        <p:xfrm>
          <a:off x="533401" y="1547919"/>
          <a:ext cx="7747000" cy="3583375"/>
        </p:xfrm>
        <a:graphic>
          <a:graphicData uri="http://schemas.openxmlformats.org/drawingml/2006/table">
            <a:tbl>
              <a:tblPr firstRow="1" bandRow="1">
                <a:tableStyleId>{5C22544A-7EE6-4342-B048-85BDC9FD1C3A}</a:tableStyleId>
              </a:tblPr>
              <a:tblGrid>
                <a:gridCol w="1772634">
                  <a:extLst>
                    <a:ext uri="{9D8B030D-6E8A-4147-A177-3AD203B41FA5}">
                      <a16:colId xmlns:a16="http://schemas.microsoft.com/office/drawing/2014/main" val="20000"/>
                    </a:ext>
                  </a:extLst>
                </a:gridCol>
                <a:gridCol w="5974366">
                  <a:extLst>
                    <a:ext uri="{9D8B030D-6E8A-4147-A177-3AD203B41FA5}">
                      <a16:colId xmlns:a16="http://schemas.microsoft.com/office/drawing/2014/main" val="20001"/>
                    </a:ext>
                  </a:extLst>
                </a:gridCol>
              </a:tblGrid>
              <a:tr h="716675">
                <a:tc>
                  <a:txBody>
                    <a:bodyPr/>
                    <a:lstStyle/>
                    <a:p>
                      <a:r>
                        <a:rPr lang="en-CA" sz="2800" dirty="0"/>
                        <a:t>Influence</a:t>
                      </a:r>
                      <a:endParaRPr lang="en-US" sz="2800" dirty="0"/>
                    </a:p>
                  </a:txBody>
                  <a:tcPr anchor="ctr">
                    <a:solidFill>
                      <a:schemeClr val="bg2"/>
                    </a:solidFill>
                  </a:tcPr>
                </a:tc>
                <a:tc>
                  <a:txBody>
                    <a:bodyPr/>
                    <a:lstStyle/>
                    <a:p>
                      <a:r>
                        <a:rPr lang="en-CA" sz="2800" dirty="0"/>
                        <a:t>Accounting</a:t>
                      </a:r>
                      <a:endParaRPr lang="en-US" sz="2800" dirty="0"/>
                    </a:p>
                  </a:txBody>
                  <a:tcPr anchor="ctr">
                    <a:solidFill>
                      <a:schemeClr val="bg2"/>
                    </a:solidFill>
                  </a:tcPr>
                </a:tc>
                <a:extLst>
                  <a:ext uri="{0D108BD9-81ED-4DB2-BD59-A6C34878D82A}">
                    <a16:rowId xmlns:a16="http://schemas.microsoft.com/office/drawing/2014/main" val="10000"/>
                  </a:ext>
                </a:extLst>
              </a:tr>
              <a:tr h="716675">
                <a:tc>
                  <a:txBody>
                    <a:bodyPr/>
                    <a:lstStyle/>
                    <a:p>
                      <a:r>
                        <a:rPr lang="en-CA" sz="2000" dirty="0">
                          <a:solidFill>
                            <a:schemeClr val="bg2"/>
                          </a:solidFill>
                        </a:rPr>
                        <a:t>Control</a:t>
                      </a:r>
                      <a:endParaRPr lang="en-US" sz="2000" dirty="0">
                        <a:solidFill>
                          <a:schemeClr val="bg2"/>
                        </a:solidFill>
                      </a:endParaRPr>
                    </a:p>
                  </a:txBody>
                  <a:tcPr anchor="ctr">
                    <a:solidFill>
                      <a:schemeClr val="accent1"/>
                    </a:solidFill>
                  </a:tcPr>
                </a:tc>
                <a:tc>
                  <a:txBody>
                    <a:bodyPr/>
                    <a:lstStyle/>
                    <a:p>
                      <a:r>
                        <a:rPr lang="en-CA" sz="2000" dirty="0">
                          <a:solidFill>
                            <a:schemeClr val="bg2"/>
                          </a:solidFill>
                        </a:rPr>
                        <a:t>Consolidation</a:t>
                      </a:r>
                      <a:endParaRPr lang="en-US" sz="2000" dirty="0">
                        <a:solidFill>
                          <a:schemeClr val="bg2"/>
                        </a:solidFill>
                      </a:endParaRPr>
                    </a:p>
                  </a:txBody>
                  <a:tcPr anchor="ctr">
                    <a:solidFill>
                      <a:schemeClr val="accent1"/>
                    </a:solidFill>
                  </a:tcPr>
                </a:tc>
                <a:extLst>
                  <a:ext uri="{0D108BD9-81ED-4DB2-BD59-A6C34878D82A}">
                    <a16:rowId xmlns:a16="http://schemas.microsoft.com/office/drawing/2014/main" val="10001"/>
                  </a:ext>
                </a:extLst>
              </a:tr>
              <a:tr h="716675">
                <a:tc>
                  <a:txBody>
                    <a:bodyPr/>
                    <a:lstStyle/>
                    <a:p>
                      <a:r>
                        <a:rPr lang="en-CA" sz="2000" dirty="0">
                          <a:solidFill>
                            <a:schemeClr val="bg2"/>
                          </a:solidFill>
                        </a:rPr>
                        <a:t>Joint</a:t>
                      </a:r>
                      <a:r>
                        <a:rPr lang="en-CA" sz="2000" baseline="0" dirty="0">
                          <a:solidFill>
                            <a:schemeClr val="bg2"/>
                          </a:solidFill>
                        </a:rPr>
                        <a:t> Control</a:t>
                      </a:r>
                      <a:endParaRPr lang="en-US" sz="2000" dirty="0">
                        <a:solidFill>
                          <a:schemeClr val="bg2"/>
                        </a:solidFill>
                      </a:endParaRPr>
                    </a:p>
                  </a:txBody>
                  <a:tcPr anchor="ctr">
                    <a:solidFill>
                      <a:schemeClr val="accent1">
                        <a:lumMod val="40000"/>
                        <a:lumOff val="60000"/>
                      </a:schemeClr>
                    </a:solidFill>
                  </a:tcPr>
                </a:tc>
                <a:tc>
                  <a:txBody>
                    <a:bodyPr/>
                    <a:lstStyle/>
                    <a:p>
                      <a:r>
                        <a:rPr lang="en-CA" sz="2000" dirty="0">
                          <a:solidFill>
                            <a:schemeClr val="bg2"/>
                          </a:solidFill>
                        </a:rPr>
                        <a:t>Joint venture – equity method (IPSAS 44 if held for sale)</a:t>
                      </a:r>
                    </a:p>
                    <a:p>
                      <a:r>
                        <a:rPr lang="en-CA" sz="2000" dirty="0">
                          <a:solidFill>
                            <a:schemeClr val="bg2"/>
                          </a:solidFill>
                        </a:rPr>
                        <a:t>Joint</a:t>
                      </a:r>
                      <a:r>
                        <a:rPr lang="en-CA" sz="2000" baseline="0" dirty="0">
                          <a:solidFill>
                            <a:schemeClr val="bg2"/>
                          </a:solidFill>
                        </a:rPr>
                        <a:t> operation – assets, liabilities, revenue, expenses</a:t>
                      </a:r>
                      <a:endParaRPr lang="en-US" sz="2000" dirty="0">
                        <a:solidFill>
                          <a:schemeClr val="bg2"/>
                        </a:solidFill>
                      </a:endParaRPr>
                    </a:p>
                  </a:txBody>
                  <a:tcPr anchor="ctr">
                    <a:solidFill>
                      <a:schemeClr val="accent1">
                        <a:lumMod val="40000"/>
                        <a:lumOff val="60000"/>
                      </a:schemeClr>
                    </a:solidFill>
                  </a:tcPr>
                </a:tc>
                <a:extLst>
                  <a:ext uri="{0D108BD9-81ED-4DB2-BD59-A6C34878D82A}">
                    <a16:rowId xmlns:a16="http://schemas.microsoft.com/office/drawing/2014/main" val="10002"/>
                  </a:ext>
                </a:extLst>
              </a:tr>
              <a:tr h="716675">
                <a:tc>
                  <a:txBody>
                    <a:bodyPr/>
                    <a:lstStyle/>
                    <a:p>
                      <a:r>
                        <a:rPr lang="en-CA" sz="2000" dirty="0">
                          <a:solidFill>
                            <a:schemeClr val="bg2"/>
                          </a:solidFill>
                        </a:rPr>
                        <a:t>Significant influence</a:t>
                      </a:r>
                      <a:endParaRPr lang="en-US" sz="2000" dirty="0">
                        <a:solidFill>
                          <a:schemeClr val="bg2"/>
                        </a:solidFill>
                      </a:endParaRPr>
                    </a:p>
                  </a:txBody>
                  <a:tcPr anchor="ctr">
                    <a:solidFill>
                      <a:schemeClr val="accent1"/>
                    </a:solidFill>
                  </a:tcPr>
                </a:tc>
                <a:tc>
                  <a:txBody>
                    <a:bodyPr/>
                    <a:lstStyle/>
                    <a:p>
                      <a:r>
                        <a:rPr lang="en-CA" sz="2000" dirty="0">
                          <a:solidFill>
                            <a:schemeClr val="bg2"/>
                          </a:solidFill>
                        </a:rPr>
                        <a:t>Equity method (IPSAS 44 if held for sale)</a:t>
                      </a:r>
                      <a:endParaRPr lang="en-US" sz="2000" dirty="0">
                        <a:solidFill>
                          <a:schemeClr val="bg2"/>
                        </a:solidFill>
                      </a:endParaRPr>
                    </a:p>
                  </a:txBody>
                  <a:tcPr anchor="ctr">
                    <a:solidFill>
                      <a:schemeClr val="accent1"/>
                    </a:solidFill>
                  </a:tcPr>
                </a:tc>
                <a:extLst>
                  <a:ext uri="{0D108BD9-81ED-4DB2-BD59-A6C34878D82A}">
                    <a16:rowId xmlns:a16="http://schemas.microsoft.com/office/drawing/2014/main" val="10003"/>
                  </a:ext>
                </a:extLst>
              </a:tr>
              <a:tr h="716675">
                <a:tc>
                  <a:txBody>
                    <a:bodyPr/>
                    <a:lstStyle/>
                    <a:p>
                      <a:r>
                        <a:rPr lang="en-CA" sz="2000" dirty="0">
                          <a:solidFill>
                            <a:schemeClr val="bg2"/>
                          </a:solidFill>
                        </a:rPr>
                        <a:t>Lack</a:t>
                      </a:r>
                      <a:r>
                        <a:rPr lang="en-CA" sz="2000" baseline="0" dirty="0">
                          <a:solidFill>
                            <a:schemeClr val="bg2"/>
                          </a:solidFill>
                        </a:rPr>
                        <a:t> of influence</a:t>
                      </a:r>
                      <a:endParaRPr lang="en-US" sz="2000" dirty="0">
                        <a:solidFill>
                          <a:schemeClr val="bg2"/>
                        </a:solidFill>
                      </a:endParaRPr>
                    </a:p>
                  </a:txBody>
                  <a:tcPr anchor="ctr">
                    <a:solidFill>
                      <a:schemeClr val="accent1">
                        <a:lumMod val="40000"/>
                        <a:lumOff val="60000"/>
                      </a:schemeClr>
                    </a:solidFill>
                  </a:tcPr>
                </a:tc>
                <a:tc>
                  <a:txBody>
                    <a:bodyPr/>
                    <a:lstStyle/>
                    <a:p>
                      <a:r>
                        <a:rPr lang="en-CA" sz="2000" dirty="0">
                          <a:solidFill>
                            <a:schemeClr val="bg2"/>
                          </a:solidFill>
                        </a:rPr>
                        <a:t>Financial</a:t>
                      </a:r>
                      <a:r>
                        <a:rPr lang="en-CA" sz="2000" baseline="0" dirty="0">
                          <a:solidFill>
                            <a:schemeClr val="bg2"/>
                          </a:solidFill>
                        </a:rPr>
                        <a:t> Instrument – IPSAS 41 or other IPSASs as appropriate</a:t>
                      </a:r>
                      <a:endParaRPr lang="en-US" sz="2000" dirty="0">
                        <a:solidFill>
                          <a:schemeClr val="bg2"/>
                        </a:solidFill>
                      </a:endParaRPr>
                    </a:p>
                  </a:txBody>
                  <a:tcPr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992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3315"/>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Involvement with Other Parties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3">
            <a:extLst>
              <a:ext uri="{FF2B5EF4-FFF2-40B4-BE49-F238E27FC236}">
                <a16:creationId xmlns:a16="http://schemas.microsoft.com/office/drawing/2014/main" id="{8EB3B4F1-8E88-4F00-8F97-E5288BEEFD6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77744" numCol="1" anchor="ctr" anchorCtr="0" compatLnSpc="1">
            <a:prstTxWarp prst="textNoShape">
              <a:avLst/>
            </a:prstTxWarp>
            <a:spAutoFit/>
          </a:bodyPr>
          <a:lstStyle/>
          <a:p>
            <a:endParaRPr lang="en-GB"/>
          </a:p>
        </p:txBody>
      </p:sp>
      <p:grpSp>
        <p:nvGrpSpPr>
          <p:cNvPr id="5" name="Group 1">
            <a:extLst>
              <a:ext uri="{FF2B5EF4-FFF2-40B4-BE49-F238E27FC236}">
                <a16:creationId xmlns:a16="http://schemas.microsoft.com/office/drawing/2014/main" id="{62B84660-BC8E-4DF5-A9B5-303481F0B4D3}"/>
              </a:ext>
            </a:extLst>
          </p:cNvPr>
          <p:cNvGrpSpPr>
            <a:grpSpLocks/>
          </p:cNvGrpSpPr>
          <p:nvPr/>
        </p:nvGrpSpPr>
        <p:grpSpPr bwMode="auto">
          <a:xfrm>
            <a:off x="777884" y="1495822"/>
            <a:ext cx="6575416" cy="5144821"/>
            <a:chOff x="1502" y="7608"/>
            <a:chExt cx="9263" cy="7013"/>
          </a:xfrm>
        </p:grpSpPr>
        <p:sp>
          <p:nvSpPr>
            <p:cNvPr id="6" name="Rounded Rectangle 14">
              <a:extLst>
                <a:ext uri="{FF2B5EF4-FFF2-40B4-BE49-F238E27FC236}">
                  <a16:creationId xmlns:a16="http://schemas.microsoft.com/office/drawing/2014/main" id="{4D523006-EDD5-4A1F-832B-3F5E22130CE8}"/>
                </a:ext>
              </a:extLst>
            </p:cNvPr>
            <p:cNvSpPr>
              <a:spLocks noChangeArrowheads="1"/>
            </p:cNvSpPr>
            <p:nvPr/>
          </p:nvSpPr>
          <p:spPr bwMode="auto">
            <a:xfrm>
              <a:off x="3169" y="7608"/>
              <a:ext cx="2594" cy="913"/>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Does the entity have control?</a:t>
              </a:r>
              <a:b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IPSAS 35</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ounded Rectangle 41">
              <a:extLst>
                <a:ext uri="{FF2B5EF4-FFF2-40B4-BE49-F238E27FC236}">
                  <a16:creationId xmlns:a16="http://schemas.microsoft.com/office/drawing/2014/main" id="{832AD279-60A9-42CC-BFA8-C5420578770F}"/>
                </a:ext>
              </a:extLst>
            </p:cNvPr>
            <p:cNvSpPr>
              <a:spLocks noChangeArrowheads="1"/>
            </p:cNvSpPr>
            <p:nvPr/>
          </p:nvSpPr>
          <p:spPr bwMode="auto">
            <a:xfrm>
              <a:off x="4837" y="9161"/>
              <a:ext cx="2593" cy="913"/>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Does the entity have joint control?</a:t>
              </a:r>
              <a:b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IPSAS 37</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42">
              <a:extLst>
                <a:ext uri="{FF2B5EF4-FFF2-40B4-BE49-F238E27FC236}">
                  <a16:creationId xmlns:a16="http://schemas.microsoft.com/office/drawing/2014/main" id="{1FCC2CB0-CE71-45BC-B8E7-EDEBEFE2952F}"/>
                </a:ext>
              </a:extLst>
            </p:cNvPr>
            <p:cNvSpPr>
              <a:spLocks noChangeArrowheads="1"/>
            </p:cNvSpPr>
            <p:nvPr/>
          </p:nvSpPr>
          <p:spPr bwMode="auto">
            <a:xfrm>
              <a:off x="1502" y="9161"/>
              <a:ext cx="2594" cy="913"/>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Consolidate unless investment entity</a:t>
              </a:r>
              <a:b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IPSAS 35</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10" name="Group 5">
              <a:extLst>
                <a:ext uri="{FF2B5EF4-FFF2-40B4-BE49-F238E27FC236}">
                  <a16:creationId xmlns:a16="http://schemas.microsoft.com/office/drawing/2014/main" id="{6A426B51-3AD4-48BD-BA8A-989FD0100BD0}"/>
                </a:ext>
              </a:extLst>
            </p:cNvPr>
            <p:cNvGrpSpPr>
              <a:grpSpLocks/>
            </p:cNvGrpSpPr>
            <p:nvPr/>
          </p:nvGrpSpPr>
          <p:grpSpPr bwMode="auto">
            <a:xfrm>
              <a:off x="3169" y="10753"/>
              <a:ext cx="5929" cy="913"/>
              <a:chOff x="12344" y="23805"/>
              <a:chExt cx="43891" cy="6908"/>
            </a:xfrm>
          </p:grpSpPr>
          <p:sp>
            <p:nvSpPr>
              <p:cNvPr id="38" name="Rounded Rectangle 44">
                <a:extLst>
                  <a:ext uri="{FF2B5EF4-FFF2-40B4-BE49-F238E27FC236}">
                    <a16:creationId xmlns:a16="http://schemas.microsoft.com/office/drawing/2014/main" id="{05870E82-7287-4A5C-8743-0C5BB0657B92}"/>
                  </a:ext>
                </a:extLst>
              </p:cNvPr>
              <p:cNvSpPr>
                <a:spLocks noChangeArrowheads="1"/>
              </p:cNvSpPr>
              <p:nvPr/>
            </p:nvSpPr>
            <p:spPr bwMode="auto">
              <a:xfrm>
                <a:off x="37033" y="23805"/>
                <a:ext cx="19202" cy="6908"/>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Does the entity have significant influence? IPSAS 36</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9" name="Rounded Rectangle 45">
                <a:extLst>
                  <a:ext uri="{FF2B5EF4-FFF2-40B4-BE49-F238E27FC236}">
                    <a16:creationId xmlns:a16="http://schemas.microsoft.com/office/drawing/2014/main" id="{ED3CA481-409E-4048-9F1D-311925F16599}"/>
                  </a:ext>
                </a:extLst>
              </p:cNvPr>
              <p:cNvSpPr>
                <a:spLocks noChangeArrowheads="1"/>
              </p:cNvSpPr>
              <p:nvPr/>
            </p:nvSpPr>
            <p:spPr bwMode="auto">
              <a:xfrm>
                <a:off x="12344" y="23805"/>
                <a:ext cx="19202" cy="6908"/>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Classify joint arrangement</a:t>
                </a:r>
                <a:endParaRPr kumimoji="0" lang="en-CA"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IPSAS 37</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nvGrpSpPr>
            <p:cNvPr id="11" name="Group 6">
              <a:extLst>
                <a:ext uri="{FF2B5EF4-FFF2-40B4-BE49-F238E27FC236}">
                  <a16:creationId xmlns:a16="http://schemas.microsoft.com/office/drawing/2014/main" id="{9C193C3A-1621-413A-AA2F-C2548C407FEF}"/>
                </a:ext>
              </a:extLst>
            </p:cNvPr>
            <p:cNvGrpSpPr>
              <a:grpSpLocks/>
            </p:cNvGrpSpPr>
            <p:nvPr/>
          </p:nvGrpSpPr>
          <p:grpSpPr bwMode="auto">
            <a:xfrm>
              <a:off x="1502" y="12345"/>
              <a:ext cx="9263" cy="912"/>
              <a:chOff x="0" y="35853"/>
              <a:chExt cx="68580" cy="6908"/>
            </a:xfrm>
          </p:grpSpPr>
          <p:sp>
            <p:nvSpPr>
              <p:cNvPr id="35" name="Rounded Rectangle 47">
                <a:extLst>
                  <a:ext uri="{FF2B5EF4-FFF2-40B4-BE49-F238E27FC236}">
                    <a16:creationId xmlns:a16="http://schemas.microsoft.com/office/drawing/2014/main" id="{0056A8A0-31BA-4267-824B-1863C07B0103}"/>
                  </a:ext>
                </a:extLst>
              </p:cNvPr>
              <p:cNvSpPr>
                <a:spLocks noChangeArrowheads="1"/>
              </p:cNvSpPr>
              <p:nvPr/>
            </p:nvSpPr>
            <p:spPr bwMode="auto">
              <a:xfrm>
                <a:off x="24688" y="35853"/>
                <a:ext cx="19203"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Account for using the equity method</a:t>
                </a:r>
                <a:endParaRPr kumimoji="0" lang="en-CA"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IPSAS 36*</a:t>
                </a:r>
                <a:endParaRPr kumimoji="0" lang="en-CA"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Rounded Rectangle 48">
                <a:extLst>
                  <a:ext uri="{FF2B5EF4-FFF2-40B4-BE49-F238E27FC236}">
                    <a16:creationId xmlns:a16="http://schemas.microsoft.com/office/drawing/2014/main" id="{CFB66F38-0DCD-4AFD-8F74-749AFC91887B}"/>
                  </a:ext>
                </a:extLst>
              </p:cNvPr>
              <p:cNvSpPr>
                <a:spLocks noChangeArrowheads="1"/>
              </p:cNvSpPr>
              <p:nvPr/>
            </p:nvSpPr>
            <p:spPr bwMode="auto">
              <a:xfrm>
                <a:off x="0" y="35853"/>
                <a:ext cx="19202"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Account for assets, liabilities, revenue, expenses IPSAS 37</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7" name="Rounded Rectangle 49">
                <a:extLst>
                  <a:ext uri="{FF2B5EF4-FFF2-40B4-BE49-F238E27FC236}">
                    <a16:creationId xmlns:a16="http://schemas.microsoft.com/office/drawing/2014/main" id="{F28B26B7-3D74-4723-8F0C-D5EEC40E3559}"/>
                  </a:ext>
                </a:extLst>
              </p:cNvPr>
              <p:cNvSpPr>
                <a:spLocks noChangeArrowheads="1"/>
              </p:cNvSpPr>
              <p:nvPr/>
            </p:nvSpPr>
            <p:spPr bwMode="auto">
              <a:xfrm>
                <a:off x="49377" y="35853"/>
                <a:ext cx="19203"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Account for using</a:t>
                </a:r>
                <a:br>
                  <a:rPr kumimoji="0" lang="en-CA" altLang="en-US" sz="120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IPSAS 41 or</a:t>
                </a:r>
                <a:br>
                  <a:rPr kumimoji="0" lang="en-CA" altLang="en-US" sz="120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other IPSAS</a:t>
                </a:r>
                <a:endParaRPr kumimoji="0" lang="en-CA"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12" name="Rounded Rectangle 50">
              <a:extLst>
                <a:ext uri="{FF2B5EF4-FFF2-40B4-BE49-F238E27FC236}">
                  <a16:creationId xmlns:a16="http://schemas.microsoft.com/office/drawing/2014/main" id="{6DA62761-2738-4BFD-B715-C98C009DC052}"/>
                </a:ext>
              </a:extLst>
            </p:cNvPr>
            <p:cNvSpPr>
              <a:spLocks noChangeArrowheads="1"/>
            </p:cNvSpPr>
            <p:nvPr/>
          </p:nvSpPr>
          <p:spPr bwMode="auto">
            <a:xfrm>
              <a:off x="1502" y="13433"/>
              <a:ext cx="9263" cy="1188"/>
            </a:xfrm>
            <a:prstGeom prst="roundRect">
              <a:avLst>
                <a:gd name="adj" fmla="val 16667"/>
              </a:avLst>
            </a:prstGeom>
            <a:solidFill>
              <a:srgbClr val="C2D69B"/>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i="0" u="none" strike="noStrike" cap="none" normalizeH="0" baseline="0" dirty="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 Apply IPSAS 44 instead of the equity method if the investment is classified as hel</a:t>
              </a:r>
              <a:r>
                <a:rPr lang="en-CA" altLang="en-US" sz="1200" dirty="0">
                  <a:solidFill>
                    <a:srgbClr val="4F6228"/>
                  </a:solidFill>
                  <a:latin typeface="Arial" panose="020B0604020202020204" pitchFamily="34" charset="0"/>
                  <a:ea typeface="Calibri" panose="020F0502020204030204" pitchFamily="34" charset="0"/>
                  <a:cs typeface="Arial" panose="020B0604020202020204" pitchFamily="34" charset="0"/>
                </a:rPr>
                <a:t>d for sale</a:t>
              </a:r>
              <a:endParaRPr kumimoji="0" lang="en-CA" altLang="en-US" sz="1200" i="0" u="none" strike="noStrike" cap="none" normalizeH="0" baseline="0" dirty="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In all cases, disclose in accordance with IPSAS 38 and other relevant IPSASs</a:t>
              </a:r>
              <a:endParaRPr kumimoji="0" lang="en-CA"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Entities with controlled entities or investments in associates or joint ventures may present separate financial statements in accordance with IPSAS 34</a:t>
              </a:r>
              <a:endParaRPr kumimoji="0" lang="en-CA"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3" name="Group 8">
              <a:extLst>
                <a:ext uri="{FF2B5EF4-FFF2-40B4-BE49-F238E27FC236}">
                  <a16:creationId xmlns:a16="http://schemas.microsoft.com/office/drawing/2014/main" id="{6A1AD709-AD34-4BD6-B918-EC021FD3AFC3}"/>
                </a:ext>
              </a:extLst>
            </p:cNvPr>
            <p:cNvGrpSpPr>
              <a:grpSpLocks/>
            </p:cNvGrpSpPr>
            <p:nvPr/>
          </p:nvGrpSpPr>
          <p:grpSpPr bwMode="auto">
            <a:xfrm>
              <a:off x="3510" y="8498"/>
              <a:ext cx="1912" cy="659"/>
              <a:chOff x="14865" y="6738"/>
              <a:chExt cx="14160" cy="4984"/>
            </a:xfrm>
          </p:grpSpPr>
          <p:sp>
            <p:nvSpPr>
              <p:cNvPr id="33" name="Elbow Connector 60">
                <a:extLst>
                  <a:ext uri="{FF2B5EF4-FFF2-40B4-BE49-F238E27FC236}">
                    <a16:creationId xmlns:a16="http://schemas.microsoft.com/office/drawing/2014/main" id="{DD4C3C5C-4065-4981-AAD7-70E5906E6EBE}"/>
                  </a:ext>
                </a:extLst>
              </p:cNvPr>
              <p:cNvSpPr>
                <a:spLocks noChangeShapeType="1"/>
              </p:cNvSpPr>
              <p:nvPr/>
            </p:nvSpPr>
            <p:spPr bwMode="auto">
              <a:xfrm rot="5400000">
                <a:off x="15905" y="5698"/>
                <a:ext cx="4985" cy="7065"/>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34" name="Elbow Connector 65">
                <a:extLst>
                  <a:ext uri="{FF2B5EF4-FFF2-40B4-BE49-F238E27FC236}">
                    <a16:creationId xmlns:a16="http://schemas.microsoft.com/office/drawing/2014/main" id="{0C3BC9BE-61E2-4A25-9A98-2FA9A62D04F4}"/>
                  </a:ext>
                </a:extLst>
              </p:cNvPr>
              <p:cNvSpPr>
                <a:spLocks noChangeShapeType="1"/>
              </p:cNvSpPr>
              <p:nvPr/>
            </p:nvSpPr>
            <p:spPr bwMode="auto">
              <a:xfrm rot="16200000" flipH="1">
                <a:off x="23000" y="5698"/>
                <a:ext cx="4985" cy="7065"/>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grpSp>
          <p:nvGrpSpPr>
            <p:cNvPr id="14" name="Group 9">
              <a:extLst>
                <a:ext uri="{FF2B5EF4-FFF2-40B4-BE49-F238E27FC236}">
                  <a16:creationId xmlns:a16="http://schemas.microsoft.com/office/drawing/2014/main" id="{DA6EE719-6C85-4E3C-800E-52A9C289F2C7}"/>
                </a:ext>
              </a:extLst>
            </p:cNvPr>
            <p:cNvGrpSpPr>
              <a:grpSpLocks/>
            </p:cNvGrpSpPr>
            <p:nvPr/>
          </p:nvGrpSpPr>
          <p:grpSpPr bwMode="auto">
            <a:xfrm>
              <a:off x="5177" y="10093"/>
              <a:ext cx="1913" cy="659"/>
              <a:chOff x="27209" y="18812"/>
              <a:chExt cx="9137" cy="4984"/>
            </a:xfrm>
          </p:grpSpPr>
          <p:sp>
            <p:nvSpPr>
              <p:cNvPr id="31" name="Elbow Connector 68">
                <a:extLst>
                  <a:ext uri="{FF2B5EF4-FFF2-40B4-BE49-F238E27FC236}">
                    <a16:creationId xmlns:a16="http://schemas.microsoft.com/office/drawing/2014/main" id="{8FFD5F95-F753-457A-98E1-4178169A4D3F}"/>
                  </a:ext>
                </a:extLst>
              </p:cNvPr>
              <p:cNvSpPr>
                <a:spLocks noChangeShapeType="1"/>
              </p:cNvSpPr>
              <p:nvPr/>
            </p:nvSpPr>
            <p:spPr bwMode="auto">
              <a:xfrm rot="5400000">
                <a:off x="26996" y="19025"/>
                <a:ext cx="4985" cy="4560"/>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32" name="Elbow Connector 69">
                <a:extLst>
                  <a:ext uri="{FF2B5EF4-FFF2-40B4-BE49-F238E27FC236}">
                    <a16:creationId xmlns:a16="http://schemas.microsoft.com/office/drawing/2014/main" id="{EC86307B-CEB5-4CCD-8871-5306BEA3D10A}"/>
                  </a:ext>
                </a:extLst>
              </p:cNvPr>
              <p:cNvSpPr>
                <a:spLocks noChangeShapeType="1"/>
              </p:cNvSpPr>
              <p:nvPr/>
            </p:nvSpPr>
            <p:spPr bwMode="auto">
              <a:xfrm rot="16200000" flipH="1">
                <a:off x="31575" y="19025"/>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grpSp>
          <p:nvGrpSpPr>
            <p:cNvPr id="16" name="Group 10">
              <a:extLst>
                <a:ext uri="{FF2B5EF4-FFF2-40B4-BE49-F238E27FC236}">
                  <a16:creationId xmlns:a16="http://schemas.microsoft.com/office/drawing/2014/main" id="{B5BBE8DE-2493-4828-A0A9-67806812D3D2}"/>
                </a:ext>
              </a:extLst>
            </p:cNvPr>
            <p:cNvGrpSpPr>
              <a:grpSpLocks/>
            </p:cNvGrpSpPr>
            <p:nvPr/>
          </p:nvGrpSpPr>
          <p:grpSpPr bwMode="auto">
            <a:xfrm>
              <a:off x="3510" y="11674"/>
              <a:ext cx="1912" cy="659"/>
              <a:chOff x="14865" y="30780"/>
              <a:chExt cx="9137" cy="4984"/>
            </a:xfrm>
          </p:grpSpPr>
          <p:sp>
            <p:nvSpPr>
              <p:cNvPr id="29" name="Elbow Connector 71">
                <a:extLst>
                  <a:ext uri="{FF2B5EF4-FFF2-40B4-BE49-F238E27FC236}">
                    <a16:creationId xmlns:a16="http://schemas.microsoft.com/office/drawing/2014/main" id="{C54197BC-DF8B-4A3C-BD3B-A7137F402980}"/>
                  </a:ext>
                </a:extLst>
              </p:cNvPr>
              <p:cNvSpPr>
                <a:spLocks noChangeShapeType="1"/>
              </p:cNvSpPr>
              <p:nvPr/>
            </p:nvSpPr>
            <p:spPr bwMode="auto">
              <a:xfrm rot="5400000">
                <a:off x="14653" y="30992"/>
                <a:ext cx="4984"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30" name="Elbow Connector 72">
                <a:extLst>
                  <a:ext uri="{FF2B5EF4-FFF2-40B4-BE49-F238E27FC236}">
                    <a16:creationId xmlns:a16="http://schemas.microsoft.com/office/drawing/2014/main" id="{D61074E1-DC50-4207-ABBF-88EF6C0FDE18}"/>
                  </a:ext>
                </a:extLst>
              </p:cNvPr>
              <p:cNvSpPr>
                <a:spLocks noChangeShapeType="1"/>
              </p:cNvSpPr>
              <p:nvPr/>
            </p:nvSpPr>
            <p:spPr bwMode="auto">
              <a:xfrm rot="16200000" flipH="1">
                <a:off x="19231" y="30992"/>
                <a:ext cx="4984"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grpSp>
          <p:nvGrpSpPr>
            <p:cNvPr id="18" name="Group 11">
              <a:extLst>
                <a:ext uri="{FF2B5EF4-FFF2-40B4-BE49-F238E27FC236}">
                  <a16:creationId xmlns:a16="http://schemas.microsoft.com/office/drawing/2014/main" id="{481D7819-DB78-419C-B062-CF20F22D40EB}"/>
                </a:ext>
              </a:extLst>
            </p:cNvPr>
            <p:cNvGrpSpPr>
              <a:grpSpLocks/>
            </p:cNvGrpSpPr>
            <p:nvPr/>
          </p:nvGrpSpPr>
          <p:grpSpPr bwMode="auto">
            <a:xfrm>
              <a:off x="6845" y="11692"/>
              <a:ext cx="1912" cy="658"/>
              <a:chOff x="39554" y="30910"/>
              <a:chExt cx="9137" cy="4984"/>
            </a:xfrm>
          </p:grpSpPr>
          <p:sp>
            <p:nvSpPr>
              <p:cNvPr id="27" name="Elbow Connector 74">
                <a:extLst>
                  <a:ext uri="{FF2B5EF4-FFF2-40B4-BE49-F238E27FC236}">
                    <a16:creationId xmlns:a16="http://schemas.microsoft.com/office/drawing/2014/main" id="{0EB270CD-5807-46F8-8C92-8DA5C0205B13}"/>
                  </a:ext>
                </a:extLst>
              </p:cNvPr>
              <p:cNvSpPr>
                <a:spLocks noChangeShapeType="1"/>
              </p:cNvSpPr>
              <p:nvPr/>
            </p:nvSpPr>
            <p:spPr bwMode="auto">
              <a:xfrm rot="5400000">
                <a:off x="39341" y="31123"/>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28" name="Elbow Connector 75">
                <a:extLst>
                  <a:ext uri="{FF2B5EF4-FFF2-40B4-BE49-F238E27FC236}">
                    <a16:creationId xmlns:a16="http://schemas.microsoft.com/office/drawing/2014/main" id="{A492C031-84FB-4235-9497-6B1F6B341E6C}"/>
                  </a:ext>
                </a:extLst>
              </p:cNvPr>
              <p:cNvSpPr>
                <a:spLocks noChangeShapeType="1"/>
              </p:cNvSpPr>
              <p:nvPr/>
            </p:nvSpPr>
            <p:spPr bwMode="auto">
              <a:xfrm rot="16200000" flipH="1">
                <a:off x="43919" y="31123"/>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sp>
          <p:nvSpPr>
            <p:cNvPr id="19" name="TextBox 76">
              <a:extLst>
                <a:ext uri="{FF2B5EF4-FFF2-40B4-BE49-F238E27FC236}">
                  <a16:creationId xmlns:a16="http://schemas.microsoft.com/office/drawing/2014/main" id="{B65B3525-BCDC-48A2-BFB4-E3CCC66D7761}"/>
                </a:ext>
              </a:extLst>
            </p:cNvPr>
            <p:cNvSpPr txBox="1">
              <a:spLocks noChangeArrowheads="1"/>
            </p:cNvSpPr>
            <p:nvPr/>
          </p:nvSpPr>
          <p:spPr bwMode="auto">
            <a:xfrm>
              <a:off x="3513" y="8482"/>
              <a:ext cx="64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Yes</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0" name="TextBox 77">
              <a:extLst>
                <a:ext uri="{FF2B5EF4-FFF2-40B4-BE49-F238E27FC236}">
                  <a16:creationId xmlns:a16="http://schemas.microsoft.com/office/drawing/2014/main" id="{C9025005-1FDB-4E07-B09A-487CCBB28EFB}"/>
                </a:ext>
              </a:extLst>
            </p:cNvPr>
            <p:cNvSpPr txBox="1">
              <a:spLocks noChangeArrowheads="1"/>
            </p:cNvSpPr>
            <p:nvPr/>
          </p:nvSpPr>
          <p:spPr bwMode="auto">
            <a:xfrm>
              <a:off x="5191" y="10067"/>
              <a:ext cx="5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Yes</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1" name="TextBox 78">
              <a:extLst>
                <a:ext uri="{FF2B5EF4-FFF2-40B4-BE49-F238E27FC236}">
                  <a16:creationId xmlns:a16="http://schemas.microsoft.com/office/drawing/2014/main" id="{3C180ED6-4C53-465E-80FA-FD7C8972D0E9}"/>
                </a:ext>
              </a:extLst>
            </p:cNvPr>
            <p:cNvSpPr txBox="1">
              <a:spLocks noChangeArrowheads="1"/>
            </p:cNvSpPr>
            <p:nvPr/>
          </p:nvSpPr>
          <p:spPr bwMode="auto">
            <a:xfrm>
              <a:off x="6859" y="11652"/>
              <a:ext cx="49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Yes</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2" name="TextBox 79">
              <a:extLst>
                <a:ext uri="{FF2B5EF4-FFF2-40B4-BE49-F238E27FC236}">
                  <a16:creationId xmlns:a16="http://schemas.microsoft.com/office/drawing/2014/main" id="{A904B941-E887-478C-9A0F-3A1F704B75EC}"/>
                </a:ext>
              </a:extLst>
            </p:cNvPr>
            <p:cNvSpPr txBox="1">
              <a:spLocks noChangeArrowheads="1"/>
            </p:cNvSpPr>
            <p:nvPr/>
          </p:nvSpPr>
          <p:spPr bwMode="auto">
            <a:xfrm>
              <a:off x="4890" y="8482"/>
              <a:ext cx="50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3" name="TextBox 80">
              <a:extLst>
                <a:ext uri="{FF2B5EF4-FFF2-40B4-BE49-F238E27FC236}">
                  <a16:creationId xmlns:a16="http://schemas.microsoft.com/office/drawing/2014/main" id="{83E52877-74BF-46D7-8B31-A031548599EF}"/>
                </a:ext>
              </a:extLst>
            </p:cNvPr>
            <p:cNvSpPr txBox="1">
              <a:spLocks noChangeArrowheads="1"/>
            </p:cNvSpPr>
            <p:nvPr/>
          </p:nvSpPr>
          <p:spPr bwMode="auto">
            <a:xfrm>
              <a:off x="6549" y="10067"/>
              <a:ext cx="5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4" name="TextBox 81">
              <a:extLst>
                <a:ext uri="{FF2B5EF4-FFF2-40B4-BE49-F238E27FC236}">
                  <a16:creationId xmlns:a16="http://schemas.microsoft.com/office/drawing/2014/main" id="{A6A20EA1-43C6-4776-B0B1-97D03A5833AE}"/>
                </a:ext>
              </a:extLst>
            </p:cNvPr>
            <p:cNvSpPr txBox="1">
              <a:spLocks noChangeArrowheads="1"/>
            </p:cNvSpPr>
            <p:nvPr/>
          </p:nvSpPr>
          <p:spPr bwMode="auto">
            <a:xfrm>
              <a:off x="8315" y="11652"/>
              <a:ext cx="41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5" name="TextBox 82">
              <a:extLst>
                <a:ext uri="{FF2B5EF4-FFF2-40B4-BE49-F238E27FC236}">
                  <a16:creationId xmlns:a16="http://schemas.microsoft.com/office/drawing/2014/main" id="{731CB8F9-605F-4CD2-A327-3FFD7C75D9BF}"/>
                </a:ext>
              </a:extLst>
            </p:cNvPr>
            <p:cNvSpPr txBox="1">
              <a:spLocks noChangeArrowheads="1"/>
            </p:cNvSpPr>
            <p:nvPr/>
          </p:nvSpPr>
          <p:spPr bwMode="auto">
            <a:xfrm>
              <a:off x="2857" y="11652"/>
              <a:ext cx="1470"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Joint Operation</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6" name="TextBox 83">
              <a:extLst>
                <a:ext uri="{FF2B5EF4-FFF2-40B4-BE49-F238E27FC236}">
                  <a16:creationId xmlns:a16="http://schemas.microsoft.com/office/drawing/2014/main" id="{A95FC0FE-1A82-4209-A601-1F868C996BA0}"/>
                </a:ext>
              </a:extLst>
            </p:cNvPr>
            <p:cNvSpPr txBox="1">
              <a:spLocks noChangeArrowheads="1"/>
            </p:cNvSpPr>
            <p:nvPr/>
          </p:nvSpPr>
          <p:spPr bwMode="auto">
            <a:xfrm>
              <a:off x="4524" y="11652"/>
              <a:ext cx="133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Joint Venture</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543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Consolidation Procedures (IPSAS 35)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Combine assets, liabilities, net assets/equity, revenues, expenses and cash flows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Eliminate investments in controlled entities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Eliminate balances and transactions between entities of the economic entity</a:t>
            </a:r>
          </a:p>
          <a:p>
            <a:pPr marL="34290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If necessary, adjust to conform accounting policies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If necessary, adjust for significant transactions between financial statement dates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Identify minority interests in surplus or deficit and net assets/equity</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32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Acquisitions, disposals and loss of control (IPSAS 35)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Revenues and expenses of controlled entity are included from date of acquisition</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Revenues and expenses included until date control ceases during reporting period </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Gain or loss reported on disposal of controlled entity </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If control ceases, the controlled entity is accounted for as financial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42591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2.xml><?xml version="1.0" encoding="utf-8"?>
<ds:datastoreItem xmlns:ds="http://schemas.openxmlformats.org/officeDocument/2006/customXml" ds:itemID="{F8EE1AFD-F376-4BB5-957E-5562A6E3BD02}"/>
</file>

<file path=customXml/itemProps3.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docProps/app.xml><?xml version="1.0" encoding="utf-8"?>
<Properties xmlns="http://schemas.openxmlformats.org/officeDocument/2006/extended-properties" xmlns:vt="http://schemas.openxmlformats.org/officeDocument/2006/docPropsVTypes">
  <TotalTime>2742</TotalTime>
  <Words>1542</Words>
  <Application>Microsoft Office PowerPoint</Application>
  <PresentationFormat>On-screen Show (4:3)</PresentationFormat>
  <Paragraphs>205</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68</cp:revision>
  <dcterms:created xsi:type="dcterms:W3CDTF">2014-09-10T19:10:10Z</dcterms:created>
  <dcterms:modified xsi:type="dcterms:W3CDTF">2024-02-23T16:54:39Z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