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8" r:id="rId5"/>
    <p:sldId id="270" r:id="rId6"/>
    <p:sldId id="257" r:id="rId7"/>
    <p:sldId id="271" r:id="rId8"/>
    <p:sldId id="287" r:id="rId9"/>
    <p:sldId id="274" r:id="rId10"/>
    <p:sldId id="272" r:id="rId11"/>
    <p:sldId id="275" r:id="rId12"/>
    <p:sldId id="276" r:id="rId13"/>
    <p:sldId id="277" r:id="rId14"/>
    <p:sldId id="278" r:id="rId15"/>
    <p:sldId id="288" r:id="rId16"/>
    <p:sldId id="279" r:id="rId17"/>
    <p:sldId id="280" r:id="rId18"/>
    <p:sldId id="281" r:id="rId19"/>
    <p:sldId id="282" r:id="rId20"/>
    <p:sldId id="283" r:id="rId21"/>
    <p:sldId id="2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D8171A-67E0-4BE3-A44D-09722A565AB5}" v="1" dt="2024-02-23T16:54:47.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57938" autoAdjust="0"/>
  </p:normalViewPr>
  <p:slideViewPr>
    <p:cSldViewPr snapToGrid="0" snapToObjects="1">
      <p:cViewPr varScale="1">
        <p:scale>
          <a:sx n="38" d="100"/>
          <a:sy n="38" d="100"/>
        </p:scale>
        <p:origin x="2184" y="42"/>
      </p:cViewPr>
      <p:guideLst>
        <p:guide orient="horz" pos="2160"/>
        <p:guide pos="2880"/>
      </p:guideLst>
    </p:cSldViewPr>
  </p:slideViewPr>
  <p:notesTextViewPr>
    <p:cViewPr>
      <p:scale>
        <a:sx n="3" d="2"/>
        <a:sy n="3" d="2"/>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IPSAS 40 is applied prospectively – combinations that took place before the standard is applied are not restated.</a:t>
            </a:r>
          </a:p>
          <a:p>
            <a:endParaRPr lang="en-GB" sz="1200" dirty="0"/>
          </a:p>
          <a:p>
            <a:r>
              <a:rPr lang="en-GB" sz="1200" dirty="0"/>
              <a:t>For entities transitioning to accrual basis IPSAS, IPSAS 40 can only be applied once all assets and liabilities are recognised – the gain/loss/goodwill from a combination can only calculated if all assets and liabilities are recognised.</a:t>
            </a:r>
          </a:p>
          <a:p>
            <a:endParaRPr lang="en-GB" sz="1200" dirty="0"/>
          </a:p>
          <a:p>
            <a:r>
              <a:rPr lang="en-GB" sz="1200" dirty="0"/>
              <a:t>Consequently, if participants are from jurisdictions that are only at the start of the process of adopting accrual basis IPSAS, this session may be less immediately relevant.</a:t>
            </a:r>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determining whether this should be classified as an amalgamation or an acquisition, the first question to consider is whether one of the parties to the combination has gained control of operations as a result of the combination.</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has a newly elected governing body, unrelated to the governing bodies of A and B. Neither A nor B has power over the C. Neither do they have exposure, or rights, to variable benefits from any involvement with C.</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Neither A nor B have gained control over C as a result of the public sector combination. Consequently, the combination is classified as an amalgamation.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1 and Example 2 (next slide) lend themselves to breakout group discussions.</a:t>
            </a:r>
          </a:p>
        </p:txBody>
      </p:sp>
      <p:sp>
        <p:nvSpPr>
          <p:cNvPr id="4" name="Slide Number Placeholder 3"/>
          <p:cNvSpPr>
            <a:spLocks noGrp="1"/>
          </p:cNvSpPr>
          <p:nvPr>
            <p:ph type="sldNum" sz="quarter" idx="5"/>
          </p:nvPr>
        </p:nvSpPr>
        <p:spPr/>
        <p:txBody>
          <a:bodyPr/>
          <a:lstStyle/>
          <a:p>
            <a:fld id="{9B9581AB-1609-4268-9CE5-E9299A318D8A}" type="slidenum">
              <a:rPr lang="en-GB" smtClean="0"/>
              <a:t>11</a:t>
            </a:fld>
            <a:endParaRPr lang="en-GB"/>
          </a:p>
        </p:txBody>
      </p:sp>
    </p:spTree>
    <p:extLst>
      <p:ext uri="{BB962C8B-B14F-4D97-AF65-F5344CB8AC3E}">
        <p14:creationId xmlns:p14="http://schemas.microsoft.com/office/powerpoint/2010/main" val="3157909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answer to this example can be found in the Consolidation and Public Sector Combinations module (pages 46 - 47)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further examples are required, refer to the Illustrative Examples in IPSAS 40.</a:t>
            </a:r>
          </a:p>
        </p:txBody>
      </p:sp>
      <p:sp>
        <p:nvSpPr>
          <p:cNvPr id="4" name="Slide Number Placeholder 3"/>
          <p:cNvSpPr>
            <a:spLocks noGrp="1"/>
          </p:cNvSpPr>
          <p:nvPr>
            <p:ph type="sldNum" sz="quarter" idx="5"/>
          </p:nvPr>
        </p:nvSpPr>
        <p:spPr/>
        <p:txBody>
          <a:bodyPr/>
          <a:lstStyle/>
          <a:p>
            <a:fld id="{9B9581AB-1609-4268-9CE5-E9299A318D8A}" type="slidenum">
              <a:rPr lang="en-GB" smtClean="0"/>
              <a:t>12</a:t>
            </a:fld>
            <a:endParaRPr lang="en-GB"/>
          </a:p>
        </p:txBody>
      </p:sp>
    </p:spTree>
    <p:extLst>
      <p:ext uri="{BB962C8B-B14F-4D97-AF65-F5344CB8AC3E}">
        <p14:creationId xmlns:p14="http://schemas.microsoft.com/office/powerpoint/2010/main" val="68981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13</a:t>
            </a:fld>
            <a:endParaRPr lang="en-GB"/>
          </a:p>
        </p:txBody>
      </p:sp>
    </p:spTree>
    <p:extLst>
      <p:ext uri="{BB962C8B-B14F-4D97-AF65-F5344CB8AC3E}">
        <p14:creationId xmlns:p14="http://schemas.microsoft.com/office/powerpoint/2010/main" val="1455254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modified pooling of interests method of accounting is a variation of the pooling of interests method of accounting (sometimes referred to as “merger accounting”) in which the amalgamation is recognized on the date it takes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may be familiar with the pooling of interests method / merger accounting (which is sometimes used by companies where combinations take place under common control. Under that method,  balances are often restated as if the resulting entity had always existed – i.e., adjustments are made to the opening balances of the earliest period presented, unlike under IPSAS 40. If participants are familiar with the pooling of interests method / merger accounting , this difference should be explained.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can be found in the Consolidation and Public Sector Combinations module (page 48).</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14</a:t>
            </a:fld>
            <a:endParaRPr lang="en-GB"/>
          </a:p>
        </p:txBody>
      </p:sp>
    </p:spTree>
    <p:extLst>
      <p:ext uri="{BB962C8B-B14F-4D97-AF65-F5344CB8AC3E}">
        <p14:creationId xmlns:p14="http://schemas.microsoft.com/office/powerpoint/2010/main" val="70650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15</a:t>
            </a:fld>
            <a:endParaRPr lang="en-GB"/>
          </a:p>
        </p:txBody>
      </p:sp>
    </p:spTree>
    <p:extLst>
      <p:ext uri="{BB962C8B-B14F-4D97-AF65-F5344CB8AC3E}">
        <p14:creationId xmlns:p14="http://schemas.microsoft.com/office/powerpoint/2010/main" val="77133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acquisition method of accounting adopted in IPSAS 40 is that set out in IFRS 3, </a:t>
            </a:r>
            <a:r>
              <a:rPr lang="en-US" sz="1200" i="1" kern="1200" dirty="0">
                <a:solidFill>
                  <a:schemeClr val="tx1"/>
                </a:solidFill>
                <a:effectLst/>
                <a:latin typeface="+mn-lt"/>
                <a:ea typeface="+mn-ea"/>
                <a:cs typeface="+mn-cs"/>
              </a:rPr>
              <a:t>Business Combinations</a:t>
            </a:r>
            <a:r>
              <a:rPr lang="en-US" sz="1200" kern="1200" dirty="0">
                <a:solidFill>
                  <a:schemeClr val="tx1"/>
                </a:solidFill>
                <a:effectLst/>
                <a:latin typeface="+mn-lt"/>
                <a:ea typeface="+mn-ea"/>
                <a:cs typeface="+mn-cs"/>
              </a:rPr>
              <a:t>, supplemented by additional guidance for public sector specific circumstances.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participants are familiar with IFRS, this should be highlighted.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can be found in the Consolidation and Public Sector Combinations module (</a:t>
            </a:r>
            <a:r>
              <a:rPr lang="en-US" sz="1200" kern="1200">
                <a:solidFill>
                  <a:schemeClr val="tx1"/>
                </a:solidFill>
                <a:effectLst/>
                <a:latin typeface="+mn-lt"/>
                <a:ea typeface="+mn-ea"/>
                <a:cs typeface="+mn-cs"/>
              </a:rPr>
              <a:t>page 49).</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9581AB-1609-4268-9CE5-E9299A318D8A}" type="slidenum">
              <a:rPr lang="en-GB" smtClean="0"/>
              <a:t>16</a:t>
            </a:fld>
            <a:endParaRPr lang="en-GB"/>
          </a:p>
        </p:txBody>
      </p:sp>
    </p:spTree>
    <p:extLst>
      <p:ext uri="{BB962C8B-B14F-4D97-AF65-F5344CB8AC3E}">
        <p14:creationId xmlns:p14="http://schemas.microsoft.com/office/powerpoint/2010/main" val="168954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disclosure requirements are detailed – refer to IPSAS 40 if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the purpose of the disclosures – to enable </a:t>
            </a:r>
            <a:r>
              <a:rPr lang="en-GB" sz="1200" dirty="0">
                <a:solidFill>
                  <a:schemeClr val="bg1">
                    <a:lumMod val="50000"/>
                  </a:schemeClr>
                </a:solidFill>
                <a:latin typeface="Arial" panose="020B0604020202020204" pitchFamily="34" charset="0"/>
                <a:cs typeface="Arial" panose="020B0604020202020204" pitchFamily="34" charset="0"/>
              </a:rPr>
              <a:t>users of the financial statements to evaluate the nature and financial effect of public sector combinations.</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17</a:t>
            </a:fld>
            <a:endParaRPr lang="en-GB"/>
          </a:p>
        </p:txBody>
      </p:sp>
    </p:spTree>
    <p:extLst>
      <p:ext uri="{BB962C8B-B14F-4D97-AF65-F5344CB8AC3E}">
        <p14:creationId xmlns:p14="http://schemas.microsoft.com/office/powerpoint/2010/main" val="129138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IPSAS 40 </a:t>
            </a:r>
            <a:r>
              <a:rPr lang="en-GB" i="1" dirty="0"/>
              <a:t>Public Sector Combinations</a:t>
            </a:r>
            <a:r>
              <a:rPr lang="en-GB" i="0" dirty="0"/>
              <a:t> is a public sector specific IPSAS. While it adopts the same approach to accounting for acquisitions as IFRS 3, it also includes accounting for amalgamations, and guidance on distinguishing between acquisitions and amalgamations. This is because, unlike the private sector, amalgamations are common. If participants are familiar with IFRS, this distinction should be emphasized.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details of operations is included in the Consolidation and Public Sector Combinations module (starting at page 41).</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260277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providing specific examples that are relevant to the participants.</a:t>
            </a:r>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326996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purchase of the landfill waste disposal site does not constitute a public sector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public sector combination is the bringing together of separate operations into one public sector 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operation is an integrated set of activities and related assets and/or liabilities. In this case, no activities are included in the purchase; only assets and a liability are transferred, and therefore the purchase does not involve an 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follows that, as the purchase does not involve an operation, it cannot be a public sector combination, which is the bringing together of separate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delivering the training online, consider using a poll to obtain views. Participants could explain their reasons over a chat feature.</a:t>
            </a:r>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12728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participants who are familiar with IFRS 3, </a:t>
            </a:r>
            <a:r>
              <a:rPr lang="en-GB" i="1" dirty="0"/>
              <a:t>Business Combinations</a:t>
            </a:r>
            <a:r>
              <a:rPr lang="en-GB" i="0" dirty="0"/>
              <a:t>, this is a key difference. Under IFRS 3, all business combinations are acquisitions (note however that IFRS 3 does not apply to business combinations under common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Unlike the private sector, amalgamations are common in the public sector.</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139852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Classification of public sector combinations is central to IPSAS 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next slides discuss the two test here – control and economic substance. Make sure that participants are confident in applying the tests.</a:t>
            </a:r>
          </a:p>
        </p:txBody>
      </p:sp>
      <p:sp>
        <p:nvSpPr>
          <p:cNvPr id="4" name="Slide Number Placeholder 3"/>
          <p:cNvSpPr>
            <a:spLocks noGrp="1"/>
          </p:cNvSpPr>
          <p:nvPr>
            <p:ph type="sldNum" sz="quarter" idx="5"/>
          </p:nvPr>
        </p:nvSpPr>
        <p:spPr/>
        <p:txBody>
          <a:bodyPr/>
          <a:lstStyle/>
          <a:p>
            <a:fld id="{9B9581AB-1609-4268-9CE5-E9299A318D8A}" type="slidenum">
              <a:rPr lang="en-GB" smtClean="0"/>
              <a:t>8</a:t>
            </a:fld>
            <a:endParaRPr lang="en-GB"/>
          </a:p>
        </p:txBody>
      </p:sp>
    </p:spTree>
    <p:extLst>
      <p:ext uri="{BB962C8B-B14F-4D97-AF65-F5344CB8AC3E}">
        <p14:creationId xmlns:p14="http://schemas.microsoft.com/office/powerpoint/2010/main" val="171216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 to the discussion on control under IPSAS 35 earlier in the Consolidation and Public Sector Combinations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principles are the same – two minor changes for the context of public sector combinations: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IPSAS 35 refers to having control, IPSAS 40 to gaining control.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IPSAS 35 refers to control over an entity; under IPSAS 40, it can be control over an operation as well as an entity.</a:t>
            </a: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92169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Consolidation and Public Sector Combinations module for further details (page 45).</a:t>
            </a:r>
          </a:p>
        </p:txBody>
      </p:sp>
      <p:sp>
        <p:nvSpPr>
          <p:cNvPr id="4" name="Slide Number Placeholder 3"/>
          <p:cNvSpPr>
            <a:spLocks noGrp="1"/>
          </p:cNvSpPr>
          <p:nvPr>
            <p:ph type="sldNum" sz="quarter" idx="5"/>
          </p:nvPr>
        </p:nvSpPr>
        <p:spPr/>
        <p:txBody>
          <a:bodyPr/>
          <a:lstStyle/>
          <a:p>
            <a:fld id="{9B9581AB-1609-4268-9CE5-E9299A318D8A}" type="slidenum">
              <a:rPr lang="en-GB" smtClean="0"/>
              <a:t>10</a:t>
            </a:fld>
            <a:endParaRPr lang="en-GB"/>
          </a:p>
        </p:txBody>
      </p:sp>
    </p:spTree>
    <p:extLst>
      <p:ext uri="{BB962C8B-B14F-4D97-AF65-F5344CB8AC3E}">
        <p14:creationId xmlns:p14="http://schemas.microsoft.com/office/powerpoint/2010/main" val="110635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616467"/>
            <a:ext cx="9586108" cy="6388640"/>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latin typeface="Arial" panose="020B0604020202020204" pitchFamily="34" charset="0"/>
                <a:cs typeface="Arial" panose="020B0604020202020204" pitchFamily="34" charset="0"/>
              </a:rPr>
              <a:t>IMPLEMENTING IPSAS</a:t>
            </a:r>
          </a:p>
          <a:p>
            <a:pPr algn="l"/>
            <a:r>
              <a:rPr lang="en-GB" b="1">
                <a:latin typeface="Arial" panose="020B0604020202020204" pitchFamily="34" charset="0"/>
                <a:cs typeface="Arial" panose="020B0604020202020204" pitchFamily="34" charset="0"/>
              </a:rPr>
              <a:t>Public </a:t>
            </a:r>
            <a:r>
              <a:rPr lang="en-GB" b="1" dirty="0">
                <a:latin typeface="Arial" panose="020B0604020202020204" pitchFamily="34" charset="0"/>
                <a:cs typeface="Arial" panose="020B0604020202020204" pitchFamily="34" charset="0"/>
              </a:rPr>
              <a:t>Sector Combinations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40</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40A114D-4ED5-8821-B57D-F26007AF145B}"/>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44012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Assessing the Economic Substance of a Combination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Consideration</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Other than to compensate for transfer of net assets</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No consideration paid</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No (former) owners</a:t>
            </a:r>
          </a:p>
          <a:p>
            <a:pPr marL="342900" indent="-342900" defTabSz="914400" fontAlgn="base">
              <a:spcBef>
                <a:spcPts val="775"/>
              </a:spcBef>
              <a:spcAft>
                <a:spcPct val="0"/>
              </a:spcAft>
              <a:buFontTx/>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Decision Making</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Under common control</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Imposed by third party</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Approval by referenda</a:t>
            </a:r>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91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3820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1</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The territorial boundaries of two existing municipalities, A and B, are redrawn by Parliament through legislation; neither Parliament nor Central Government controls A or B. Responsibility for part of each municipality’s former territory is transferred to a new municipality, C. Operations in respect of the transferred territories are combined to form C.</a:t>
            </a:r>
          </a:p>
          <a:p>
            <a:pPr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A and B remain otherwise unchanged and retain their governing bodies. A new governing body (unrelated to the governing bodies of A and B) is elected for C to manage the operations that are transferred from the other municipalities.</a:t>
            </a:r>
          </a:p>
          <a:p>
            <a:pPr defTabSz="914400" fontAlgn="base">
              <a:spcBef>
                <a:spcPts val="775"/>
              </a:spcBef>
              <a:spcAft>
                <a:spcPct val="0"/>
              </a:spcAft>
            </a:pPr>
            <a:r>
              <a:rPr lang="en-US" sz="2000" b="1" dirty="0">
                <a:solidFill>
                  <a:schemeClr val="bg1">
                    <a:lumMod val="50000"/>
                  </a:schemeClr>
                </a:solidFill>
                <a:latin typeface="Arial" panose="020B0604020202020204" pitchFamily="34" charset="0"/>
                <a:cs typeface="Arial" panose="020B0604020202020204" pitchFamily="34" charset="0"/>
              </a:rPr>
              <a:t>Should this public sector combination be classified as an amalgamation or an acquisition?</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926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382000" cy="450379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2</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The Primary School Nutrition operation is transferred from the Government’s Department of Health to its Department of Education. Both departments are controlled by the Government prior to and after the combination.</a:t>
            </a:r>
          </a:p>
          <a:p>
            <a:pPr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As the Government controls the same operations both before and after the public sector combination, the Government does not report a combination in its consolidated financial statements. The combination is reported by the Department of Education.</a:t>
            </a:r>
          </a:p>
          <a:p>
            <a:pPr defTabSz="914400" fontAlgn="base">
              <a:spcBef>
                <a:spcPts val="775"/>
              </a:spcBef>
              <a:spcAft>
                <a:spcPct val="0"/>
              </a:spcAft>
            </a:pPr>
            <a:r>
              <a:rPr lang="en-US" sz="2000" b="1" dirty="0">
                <a:solidFill>
                  <a:schemeClr val="bg1">
                    <a:lumMod val="50000"/>
                  </a:schemeClr>
                </a:solidFill>
                <a:latin typeface="Arial" panose="020B0604020202020204" pitchFamily="34" charset="0"/>
                <a:cs typeface="Arial" panose="020B0604020202020204" pitchFamily="34" charset="0"/>
              </a:rPr>
              <a:t>Should this public sector combination be classified as an amalgamation or an acquisition?</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20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Amalgamations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resulting entity accounts for each amalgamation by applying the </a:t>
            </a:r>
            <a:r>
              <a:rPr lang="en-GB" sz="2000" b="1" dirty="0">
                <a:solidFill>
                  <a:schemeClr val="bg1">
                    <a:lumMod val="50000"/>
                  </a:schemeClr>
                </a:solidFill>
                <a:latin typeface="Arial" panose="020B0604020202020204" pitchFamily="34" charset="0"/>
                <a:cs typeface="Arial" panose="020B0604020202020204" pitchFamily="34" charset="0"/>
              </a:rPr>
              <a:t>modified pooling of interests method</a:t>
            </a:r>
            <a:r>
              <a:rPr lang="en-GB" sz="2000" dirty="0">
                <a:solidFill>
                  <a:schemeClr val="bg1">
                    <a:lumMod val="50000"/>
                  </a:schemeClr>
                </a:solidFill>
                <a:latin typeface="Arial" panose="020B0604020202020204" pitchFamily="34" charset="0"/>
                <a:cs typeface="Arial" panose="020B0604020202020204" pitchFamily="34" charset="0"/>
              </a:rPr>
              <a:t> of accounting.</a:t>
            </a:r>
          </a:p>
          <a:p>
            <a:pPr marL="342900" indent="-342900" defTabSz="914400" fontAlgn="base">
              <a:spcBef>
                <a:spcPts val="775"/>
              </a:spcBef>
              <a:spcAft>
                <a:spcPct val="0"/>
              </a:spcAft>
              <a:buFontTx/>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resulting entity is defined as “the entity that is the result of two or more operations combining in an amalgamation.”</a:t>
            </a:r>
          </a:p>
          <a:p>
            <a:pPr marL="342900" indent="-342900" defTabSz="914400" fontAlgn="base">
              <a:spcBef>
                <a:spcPts val="775"/>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66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7820025"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Modified Pooling of Interests Method</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Identify the resulting entity</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Determine the amalgamation date</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Recognize and measure the assets received, the liabilities assumed and any non-controlling interest in the combining operations; and</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Recognize and measure components of net assets/equity and other adjustments.</a:t>
            </a:r>
          </a:p>
          <a:p>
            <a:pPr marL="342900" indent="-342900" defTabSz="914400" fontAlgn="base">
              <a:spcBef>
                <a:spcPts val="775"/>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92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Acquisitions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acquirer accounts for each acquisition by applying the </a:t>
            </a:r>
            <a:r>
              <a:rPr lang="en-GB" sz="2000" b="1" dirty="0">
                <a:solidFill>
                  <a:schemeClr val="bg1">
                    <a:lumMod val="50000"/>
                  </a:schemeClr>
                </a:solidFill>
                <a:latin typeface="Arial" panose="020B0604020202020204" pitchFamily="34" charset="0"/>
                <a:cs typeface="Arial" panose="020B0604020202020204" pitchFamily="34" charset="0"/>
              </a:rPr>
              <a:t>acquisition method </a:t>
            </a:r>
            <a:r>
              <a:rPr lang="en-GB" sz="2000" dirty="0">
                <a:solidFill>
                  <a:schemeClr val="bg1">
                    <a:lumMod val="50000"/>
                  </a:schemeClr>
                </a:solidFill>
                <a:latin typeface="Arial" panose="020B0604020202020204" pitchFamily="34" charset="0"/>
                <a:cs typeface="Arial" panose="020B0604020202020204" pitchFamily="34" charset="0"/>
              </a:rPr>
              <a:t>of accounting.</a:t>
            </a:r>
          </a:p>
          <a:p>
            <a:pPr marL="342900" indent="-342900" defTabSz="914400" fontAlgn="base">
              <a:spcBef>
                <a:spcPts val="775"/>
              </a:spcBef>
              <a:spcAft>
                <a:spcPct val="0"/>
              </a:spcAft>
              <a:buFontTx/>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acquirer is the entity that gains control of one or more operations in an acquisition.</a:t>
            </a:r>
          </a:p>
          <a:p>
            <a:pPr marL="342900" indent="-342900" defTabSz="914400" fontAlgn="base">
              <a:spcBef>
                <a:spcPts val="775"/>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25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Acquisition Method</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Identify the acquirer;</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Determine the acquisition date;</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Recognize and measure the identifiable assets acquired, the liabilities assumed and any non-controlling interest in the acquired operation; and</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Recognize and measure goodwill, a gain or a loss from an acquisition.</a:t>
            </a:r>
          </a:p>
          <a:p>
            <a:pPr marL="342900" indent="-342900" defTabSz="914400" fontAlgn="base">
              <a:spcBef>
                <a:spcPts val="775"/>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73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resulting entity discloses information that enables users of its financial statements to evaluate the nature and financial effect of an amalgamation</a:t>
            </a:r>
          </a:p>
          <a:p>
            <a:pPr marL="342900" indent="-342900" defTabSz="914400" fontAlgn="base">
              <a:spcBef>
                <a:spcPts val="775"/>
              </a:spcBef>
              <a:spcAft>
                <a:spcPct val="0"/>
              </a:spcAft>
              <a:buFontTx/>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acquirer discloses information that enables users of its financial statements to evaluate the nature and financial effect of an acquisition that occurs either:</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During the current reporting period; or</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After the end of the reporting period but before the financial statements are authorized for issue.</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63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57486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Be able to identify public sector combinations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Be able to classify public sector combinations as either an amalgamation or an acquisition</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Understand how to account for amalgamations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Understand how to account for acquisitions.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Public Sector Combinations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endParaRPr lang="en-GB"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A public sector combination is the bringing together of separate operations into one public sector entity.</a:t>
            </a:r>
          </a:p>
          <a:p>
            <a:pPr marL="342900" indent="-342900" defTabSz="914400" fontAlgn="base">
              <a:spcBef>
                <a:spcPts val="775"/>
              </a:spcBef>
              <a:spcAft>
                <a:spcPct val="0"/>
              </a:spcAft>
              <a:buFontTx/>
              <a:buChar char="•"/>
            </a:pPr>
            <a:endParaRPr lang="en-GB" sz="2000"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An operation is an integrated set of activities and related assets and/or liabilities that is capable of being conducted and managed for the purpose of achieving an entity’s objectives, by providing goods and/or services.</a:t>
            </a:r>
            <a:endParaRPr 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pPr marL="800100" lvl="1"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03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0192-E79E-4FF1-A8EA-554A97350B45}"/>
              </a:ext>
            </a:extLst>
          </p:cNvPr>
          <p:cNvSpPr>
            <a:spLocks noGrp="1"/>
          </p:cNvSpPr>
          <p:nvPr>
            <p:ph type="title"/>
          </p:nvPr>
        </p:nvSpPr>
        <p:spPr>
          <a:xfrm>
            <a:off x="457200" y="609600"/>
            <a:ext cx="8229600" cy="514350"/>
          </a:xfrm>
        </p:spPr>
        <p:txBody>
          <a:bodyPr/>
          <a:lstStyle/>
          <a:p>
            <a:pPr lvl="0">
              <a:spcBef>
                <a:spcPts val="0"/>
              </a:spcBef>
            </a:pPr>
            <a:r>
              <a:rPr lang="en-US" sz="2000" b="1" dirty="0">
                <a:solidFill>
                  <a:prstClr val="white">
                    <a:lumMod val="50000"/>
                  </a:prstClr>
                </a:solidFill>
                <a:latin typeface="Arial" panose="020B0604020202020204" pitchFamily="34" charset="0"/>
                <a:ea typeface="+mn-ea"/>
                <a:cs typeface="Arial" panose="020B0604020202020204" pitchFamily="34" charset="0"/>
              </a:rPr>
              <a:t>Examples</a:t>
            </a:r>
            <a:br>
              <a:rPr lang="en-US" sz="2000" b="1" dirty="0">
                <a:solidFill>
                  <a:prstClr val="white">
                    <a:lumMod val="50000"/>
                  </a:prstClr>
                </a:solidFill>
                <a:latin typeface="Arial" panose="020B0604020202020204" pitchFamily="34" charset="0"/>
                <a:ea typeface="+mn-ea"/>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1CEE2496-3DA3-43DE-9878-85F9C7763E34}"/>
              </a:ext>
            </a:extLst>
          </p:cNvPr>
          <p:cNvSpPr>
            <a:spLocks noGrp="1"/>
          </p:cNvSpPr>
          <p:nvPr>
            <p:ph sz="half" idx="1"/>
          </p:nvPr>
        </p:nvSpPr>
        <p:spPr>
          <a:xfrm>
            <a:off x="457200" y="1162050"/>
            <a:ext cx="4038600" cy="4276725"/>
          </a:xfrm>
        </p:spPr>
        <p:txBody>
          <a:bodyPr/>
          <a:lstStyle/>
          <a:p>
            <a:pPr defTabSz="914400" fontAlgn="base">
              <a:spcBef>
                <a:spcPts val="775"/>
              </a:spcBef>
              <a:spcAft>
                <a:spcPct val="0"/>
              </a:spcAft>
            </a:pPr>
            <a:r>
              <a:rPr lang="en-US" sz="2000" kern="0" dirty="0">
                <a:solidFill>
                  <a:srgbClr val="595959"/>
                </a:solidFill>
                <a:latin typeface="Arial"/>
                <a:ea typeface="ＭＳ Ｐゴシック" panose="020B0600070205080204" pitchFamily="34" charset="-128"/>
                <a:cs typeface="Arial" panose="020B0604020202020204" pitchFamily="34" charset="0"/>
              </a:rPr>
              <a:t>Public Sector Combinations</a:t>
            </a:r>
          </a:p>
          <a:p>
            <a:pPr marL="342900" lvl="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Nationalizations:</a:t>
            </a:r>
          </a:p>
          <a:p>
            <a:pPr marL="742950" lvl="2" indent="-342900" defTabSz="914400" fontAlgn="base">
              <a:spcBef>
                <a:spcPts val="775"/>
              </a:spcBef>
              <a:spcAft>
                <a:spcPct val="0"/>
              </a:spcAft>
              <a:buFontTx/>
              <a:buChar char="•"/>
            </a:pPr>
            <a:r>
              <a:rPr lang="en-US" sz="1800" kern="0" dirty="0">
                <a:solidFill>
                  <a:srgbClr val="595959"/>
                </a:solidFill>
                <a:latin typeface="Arial"/>
                <a:ea typeface="ＭＳ Ｐゴシック" panose="020B0600070205080204" pitchFamily="34" charset="-128"/>
                <a:cs typeface="Arial" panose="020B0604020202020204" pitchFamily="34" charset="0"/>
              </a:rPr>
              <a:t>Purchases</a:t>
            </a:r>
          </a:p>
          <a:p>
            <a:pPr marL="742950" lvl="2" indent="-342900" defTabSz="914400" fontAlgn="base">
              <a:spcBef>
                <a:spcPts val="775"/>
              </a:spcBef>
              <a:spcAft>
                <a:spcPct val="0"/>
              </a:spcAft>
              <a:buFontTx/>
              <a:buChar char="•"/>
            </a:pPr>
            <a:r>
              <a:rPr lang="en-US" sz="1800" kern="0" dirty="0">
                <a:solidFill>
                  <a:srgbClr val="595959"/>
                </a:solidFill>
                <a:latin typeface="Arial"/>
                <a:ea typeface="ＭＳ Ｐゴシック" panose="020B0600070205080204" pitchFamily="34" charset="-128"/>
                <a:cs typeface="Arial" panose="020B0604020202020204" pitchFamily="34" charset="0"/>
              </a:rPr>
              <a:t>Seizures</a:t>
            </a:r>
          </a:p>
          <a:p>
            <a:pPr marL="742950" lvl="2" indent="-342900" defTabSz="914400" fontAlgn="base">
              <a:spcBef>
                <a:spcPts val="775"/>
              </a:spcBef>
              <a:spcAft>
                <a:spcPct val="0"/>
              </a:spcAft>
              <a:buFontTx/>
              <a:buChar char="•"/>
            </a:pPr>
            <a:r>
              <a:rPr lang="en-US" sz="1800" kern="0" dirty="0">
                <a:solidFill>
                  <a:srgbClr val="595959"/>
                </a:solidFill>
                <a:latin typeface="Arial"/>
                <a:ea typeface="ＭＳ Ｐゴシック" panose="020B0600070205080204" pitchFamily="34" charset="-128"/>
                <a:cs typeface="Arial" panose="020B0604020202020204" pitchFamily="34" charset="0"/>
              </a:rPr>
              <a:t>Bailouts</a:t>
            </a:r>
          </a:p>
          <a:p>
            <a:pPr marL="342900" lvl="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Reorganizations of local or regional governments</a:t>
            </a:r>
          </a:p>
          <a:p>
            <a:pPr marL="342900" lvl="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Transfers of operations from one government to another.</a:t>
            </a:r>
          </a:p>
          <a:p>
            <a:pPr marL="342900" lvl="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Restructurings of central government ministries</a:t>
            </a:r>
          </a:p>
        </p:txBody>
      </p:sp>
      <p:sp>
        <p:nvSpPr>
          <p:cNvPr id="4" name="Content Placeholder 3">
            <a:extLst>
              <a:ext uri="{FF2B5EF4-FFF2-40B4-BE49-F238E27FC236}">
                <a16:creationId xmlns:a16="http://schemas.microsoft.com/office/drawing/2014/main" id="{8EF517ED-DB7E-4852-8EF1-BFA8433AE73D}"/>
              </a:ext>
            </a:extLst>
          </p:cNvPr>
          <p:cNvSpPr>
            <a:spLocks noGrp="1"/>
          </p:cNvSpPr>
          <p:nvPr>
            <p:ph sz="half" idx="2"/>
          </p:nvPr>
        </p:nvSpPr>
        <p:spPr>
          <a:xfrm>
            <a:off x="4648199" y="1162050"/>
            <a:ext cx="4124325" cy="4964113"/>
          </a:xfrm>
        </p:spPr>
        <p:txBody>
          <a:bodyPr/>
          <a:lstStyle/>
          <a:p>
            <a:pPr lvl="0" defTabSz="914400" fontAlgn="base">
              <a:spcBef>
                <a:spcPts val="775"/>
              </a:spcBef>
              <a:spcAft>
                <a:spcPct val="0"/>
              </a:spcAft>
            </a:pPr>
            <a:r>
              <a:rPr lang="en-US" sz="2000" kern="0" dirty="0">
                <a:solidFill>
                  <a:srgbClr val="595959"/>
                </a:solidFill>
                <a:latin typeface="Arial"/>
                <a:ea typeface="ＭＳ Ｐゴシック" panose="020B0600070205080204" pitchFamily="34" charset="-128"/>
                <a:cs typeface="Arial" panose="020B0604020202020204" pitchFamily="34" charset="0"/>
              </a:rPr>
              <a:t>Not Public Sector Combinations</a:t>
            </a:r>
          </a:p>
          <a:p>
            <a:pPr marL="342900" indent="-342900" defTabSz="914400" fontAlgn="base">
              <a:spcBef>
                <a:spcPts val="775"/>
              </a:spcBef>
              <a:spcAft>
                <a:spcPct val="0"/>
              </a:spcAft>
              <a:buFontTx/>
              <a:buChar char="•"/>
            </a:pPr>
            <a:endParaRPr lang="en-GB" sz="2000" b="1" dirty="0">
              <a:solidFill>
                <a:prstClr val="white">
                  <a:lumMod val="50000"/>
                </a:prst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Transactions that do not include operations</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Joint arrangements</a:t>
            </a:r>
          </a:p>
          <a:p>
            <a:pPr marL="342900" indent="-342900" defTabSz="914400" fontAlgn="base">
              <a:spcBef>
                <a:spcPts val="775"/>
              </a:spcBef>
              <a:spcAft>
                <a:spcPct val="0"/>
              </a:spcAft>
              <a:buFontTx/>
              <a:buChar char="•"/>
            </a:pPr>
            <a:endParaRPr lang="en-GB" sz="2000" b="1" dirty="0">
              <a:solidFill>
                <a:prstClr val="white">
                  <a:lumMod val="50000"/>
                </a:prstClr>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64794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378565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Discussion Question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US" sz="2000" kern="0" dirty="0">
                <a:solidFill>
                  <a:srgbClr val="595959"/>
                </a:solidFill>
                <a:latin typeface="Arial"/>
                <a:ea typeface="ＭＳ Ｐゴシック" panose="020B0600070205080204" pitchFamily="34" charset="-128"/>
                <a:cs typeface="Arial" panose="020B0604020202020204" pitchFamily="34" charset="0"/>
              </a:rPr>
              <a:t>A public sector entity purchases a site to be used for landfill waste disposal. The purchase includes the land and buildings on the site. The public sector entity assumes the liability to restore the site at the end of its useful life. No staff or processes are transferred as a result of the purchase.</a:t>
            </a:r>
          </a:p>
          <a:p>
            <a:pPr defTabSz="914400" fontAlgn="base">
              <a:spcBef>
                <a:spcPts val="775"/>
              </a:spcBef>
              <a:spcAft>
                <a:spcPct val="0"/>
              </a:spcAft>
            </a:pPr>
            <a:endParaRPr lang="en-US" sz="2000" kern="0" dirty="0">
              <a:solidFill>
                <a:srgbClr val="595959"/>
              </a:solidFill>
              <a:latin typeface="Arial"/>
              <a:ea typeface="ＭＳ Ｐゴシック" panose="020B0600070205080204" pitchFamily="34" charset="-128"/>
              <a:cs typeface="Arial" panose="020B0604020202020204" pitchFamily="34" charset="0"/>
            </a:endParaRPr>
          </a:p>
          <a:p>
            <a:pPr defTabSz="914400" fontAlgn="base">
              <a:spcBef>
                <a:spcPts val="775"/>
              </a:spcBef>
              <a:spcAft>
                <a:spcPct val="0"/>
              </a:spcAft>
            </a:pPr>
            <a:r>
              <a:rPr lang="en-US" sz="2000" kern="0" dirty="0">
                <a:solidFill>
                  <a:srgbClr val="595959"/>
                </a:solidFill>
                <a:latin typeface="Arial"/>
                <a:ea typeface="ＭＳ Ｐゴシック" panose="020B0600070205080204" pitchFamily="34" charset="-128"/>
                <a:cs typeface="Arial" panose="020B0604020202020204" pitchFamily="34" charset="0"/>
              </a:rPr>
              <a:t>Does the purchase of the landfill waste disposal site constitute a public sector combination? Explain your reasoning.</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70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44012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Types of Public Sector Combination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r>
              <a:rPr lang="en-GB" sz="2000" dirty="0">
                <a:solidFill>
                  <a:srgbClr val="464746"/>
                </a:solidFill>
                <a:latin typeface="Arial" panose="020B0604020202020204" pitchFamily="34" charset="0"/>
                <a:cs typeface="Arial" panose="020B0604020202020204" pitchFamily="34" charset="0"/>
              </a:rPr>
              <a:t>An </a:t>
            </a:r>
            <a:r>
              <a:rPr lang="en-GB" sz="2000" b="1" dirty="0">
                <a:solidFill>
                  <a:srgbClr val="464746"/>
                </a:solidFill>
                <a:latin typeface="Arial" panose="020B0604020202020204" pitchFamily="34" charset="0"/>
                <a:cs typeface="Arial" panose="020B0604020202020204" pitchFamily="34" charset="0"/>
              </a:rPr>
              <a:t>amalgamation</a:t>
            </a:r>
            <a:r>
              <a:rPr lang="en-GB" sz="2000" dirty="0">
                <a:solidFill>
                  <a:srgbClr val="464746"/>
                </a:solidFill>
                <a:latin typeface="Arial" panose="020B0604020202020204" pitchFamily="34" charset="0"/>
                <a:cs typeface="Arial" panose="020B0604020202020204" pitchFamily="34" charset="0"/>
              </a:rPr>
              <a:t> gives rise to a resulting entity and is either:</a:t>
            </a:r>
          </a:p>
          <a:p>
            <a:endParaRPr lang="en-GB" sz="2000" dirty="0">
              <a:solidFill>
                <a:srgbClr val="464746"/>
              </a:solidFill>
              <a:latin typeface="Arial" panose="020B0604020202020204" pitchFamily="34" charset="0"/>
              <a:cs typeface="Arial" panose="020B0604020202020204" pitchFamily="34" charset="0"/>
            </a:endParaRPr>
          </a:p>
          <a:p>
            <a:pPr marL="447675" indent="-447675"/>
            <a:r>
              <a:rPr lang="en-GB" sz="2000" dirty="0">
                <a:solidFill>
                  <a:srgbClr val="464746"/>
                </a:solidFill>
                <a:latin typeface="Arial" panose="020B0604020202020204" pitchFamily="34" charset="0"/>
                <a:cs typeface="Arial" panose="020B0604020202020204" pitchFamily="34" charset="0"/>
              </a:rPr>
              <a:t>(a)	A public sector combination in which no party to the combination gains control of one or more operations; or</a:t>
            </a:r>
          </a:p>
          <a:p>
            <a:pPr marL="457200" indent="-457200">
              <a:buAutoNum type="alphaLcParenBoth" startAt="2"/>
            </a:pPr>
            <a:r>
              <a:rPr lang="en-GB" sz="2000" dirty="0">
                <a:solidFill>
                  <a:srgbClr val="464746"/>
                </a:solidFill>
                <a:latin typeface="Arial" panose="020B0604020202020204" pitchFamily="34" charset="0"/>
                <a:cs typeface="Arial" panose="020B0604020202020204" pitchFamily="34" charset="0"/>
              </a:rPr>
              <a:t>A public sector combination in which one party to the combination gains control of one or more operations, and in which there is evidence that the combination has the economic substance of an amalgamation.</a:t>
            </a:r>
          </a:p>
          <a:p>
            <a:endParaRPr lang="en-GB" sz="2000" dirty="0">
              <a:solidFill>
                <a:srgbClr val="464746"/>
              </a:solidFill>
              <a:latin typeface="Arial" panose="020B0604020202020204" pitchFamily="34" charset="0"/>
              <a:cs typeface="Arial" panose="020B0604020202020204" pitchFamily="34" charset="0"/>
            </a:endParaRPr>
          </a:p>
          <a:p>
            <a:r>
              <a:rPr lang="en-GB" sz="2000" dirty="0">
                <a:solidFill>
                  <a:srgbClr val="464746"/>
                </a:solidFill>
                <a:latin typeface="Arial" panose="020B0604020202020204" pitchFamily="34" charset="0"/>
                <a:cs typeface="Arial" panose="020B0604020202020204" pitchFamily="34" charset="0"/>
              </a:rPr>
              <a:t>An </a:t>
            </a:r>
            <a:r>
              <a:rPr lang="en-GB" sz="2000" b="1" dirty="0">
                <a:solidFill>
                  <a:srgbClr val="464746"/>
                </a:solidFill>
                <a:latin typeface="Arial" panose="020B0604020202020204" pitchFamily="34" charset="0"/>
                <a:cs typeface="Arial" panose="020B0604020202020204" pitchFamily="34" charset="0"/>
              </a:rPr>
              <a:t>acquisition</a:t>
            </a:r>
            <a:r>
              <a:rPr lang="en-GB" sz="2000" dirty="0">
                <a:solidFill>
                  <a:srgbClr val="464746"/>
                </a:solidFill>
                <a:latin typeface="Arial" panose="020B0604020202020204" pitchFamily="34" charset="0"/>
                <a:cs typeface="Arial" panose="020B0604020202020204" pitchFamily="34" charset="0"/>
              </a:rPr>
              <a:t> is a public sector combination in which one party to the combination gains control of one or more operations, and there is evidence that the combination is not an amalgamation.</a:t>
            </a:r>
            <a:endParaRPr lang="en-US" sz="2000"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05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70788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Classification of Public Sector Combinations</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E933524F-A76E-43F5-9DB9-7BCFF81BC408}"/>
              </a:ext>
            </a:extLst>
          </p:cNvPr>
          <p:cNvCxnSpPr/>
          <p:nvPr/>
        </p:nvCxnSpPr>
        <p:spPr>
          <a:xfrm>
            <a:off x="2558208" y="2195710"/>
            <a:ext cx="0" cy="2652489"/>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026663A-6006-4529-B57B-5FFFC360D53B}"/>
              </a:ext>
            </a:extLst>
          </p:cNvPr>
          <p:cNvCxnSpPr/>
          <p:nvPr/>
        </p:nvCxnSpPr>
        <p:spPr>
          <a:xfrm>
            <a:off x="4208244" y="2176769"/>
            <a:ext cx="0" cy="872062"/>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E173AE0-306B-4C55-B2EC-E33B4A3A0999}"/>
              </a:ext>
            </a:extLst>
          </p:cNvPr>
          <p:cNvCxnSpPr/>
          <p:nvPr/>
        </p:nvCxnSpPr>
        <p:spPr>
          <a:xfrm>
            <a:off x="5537192" y="3862493"/>
            <a:ext cx="0" cy="984128"/>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6536FF1-B2CB-49DB-A115-35922700D852}"/>
              </a:ext>
            </a:extLst>
          </p:cNvPr>
          <p:cNvCxnSpPr/>
          <p:nvPr/>
        </p:nvCxnSpPr>
        <p:spPr>
          <a:xfrm>
            <a:off x="3530392" y="3862493"/>
            <a:ext cx="0" cy="984321"/>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14">
            <a:extLst>
              <a:ext uri="{FF2B5EF4-FFF2-40B4-BE49-F238E27FC236}">
                <a16:creationId xmlns:a16="http://schemas.microsoft.com/office/drawing/2014/main" id="{43FFE10C-3F16-4457-8F5E-E37A4B40B806}"/>
              </a:ext>
            </a:extLst>
          </p:cNvPr>
          <p:cNvSpPr txBox="1"/>
          <p:nvPr/>
        </p:nvSpPr>
        <p:spPr>
          <a:xfrm>
            <a:off x="2558208" y="2385117"/>
            <a:ext cx="437037" cy="3504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0"/>
              </a:spcAft>
            </a:pPr>
            <a:r>
              <a:rPr lang="en-CA" sz="1400" dirty="0">
                <a:solidFill>
                  <a:srgbClr val="005BAA"/>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 Box 15">
            <a:extLst>
              <a:ext uri="{FF2B5EF4-FFF2-40B4-BE49-F238E27FC236}">
                <a16:creationId xmlns:a16="http://schemas.microsoft.com/office/drawing/2014/main" id="{F00CE406-9E04-4D91-AF5B-0B87DF3BE782}"/>
              </a:ext>
            </a:extLst>
          </p:cNvPr>
          <p:cNvSpPr txBox="1"/>
          <p:nvPr/>
        </p:nvSpPr>
        <p:spPr>
          <a:xfrm>
            <a:off x="3682016" y="2385117"/>
            <a:ext cx="526228" cy="3504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ts val="1400"/>
              </a:lnSpc>
              <a:spcAft>
                <a:spcPts val="0"/>
              </a:spcAft>
            </a:pPr>
            <a:r>
              <a:rPr lang="en-CA" sz="1400" dirty="0">
                <a:solidFill>
                  <a:srgbClr val="005BAA"/>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 Box 16">
            <a:extLst>
              <a:ext uri="{FF2B5EF4-FFF2-40B4-BE49-F238E27FC236}">
                <a16:creationId xmlns:a16="http://schemas.microsoft.com/office/drawing/2014/main" id="{DF0E2D5F-D6B3-480D-80C0-D340D8578C35}"/>
              </a:ext>
            </a:extLst>
          </p:cNvPr>
          <p:cNvSpPr txBox="1"/>
          <p:nvPr/>
        </p:nvSpPr>
        <p:spPr>
          <a:xfrm>
            <a:off x="5100155" y="4212896"/>
            <a:ext cx="437037" cy="3504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ts val="1400"/>
              </a:lnSpc>
              <a:spcAft>
                <a:spcPts val="0"/>
              </a:spcAft>
            </a:pPr>
            <a:r>
              <a:rPr lang="en-CA" sz="1400" dirty="0">
                <a:solidFill>
                  <a:srgbClr val="005BAA"/>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 Box 17">
            <a:extLst>
              <a:ext uri="{FF2B5EF4-FFF2-40B4-BE49-F238E27FC236}">
                <a16:creationId xmlns:a16="http://schemas.microsoft.com/office/drawing/2014/main" id="{A0B19E3A-09FD-45BE-896C-E41FB5F07AD0}"/>
              </a:ext>
            </a:extLst>
          </p:cNvPr>
          <p:cNvSpPr txBox="1"/>
          <p:nvPr/>
        </p:nvSpPr>
        <p:spPr>
          <a:xfrm>
            <a:off x="3530392" y="4212896"/>
            <a:ext cx="499470" cy="3504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0"/>
              </a:spcAft>
            </a:pPr>
            <a:r>
              <a:rPr lang="en-CA" sz="1400" dirty="0">
                <a:solidFill>
                  <a:srgbClr val="005BAA"/>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ounded Rectangle 13">
            <a:extLst>
              <a:ext uri="{FF2B5EF4-FFF2-40B4-BE49-F238E27FC236}">
                <a16:creationId xmlns:a16="http://schemas.microsoft.com/office/drawing/2014/main" id="{F7FFF780-563F-4407-A068-7ADD6CDED410}"/>
              </a:ext>
            </a:extLst>
          </p:cNvPr>
          <p:cNvSpPr/>
          <p:nvPr/>
        </p:nvSpPr>
        <p:spPr>
          <a:xfrm>
            <a:off x="2308473" y="1400200"/>
            <a:ext cx="2095992" cy="794914"/>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en-CA" sz="1400" dirty="0">
                <a:effectLst/>
                <a:latin typeface="Arial" panose="020B0604020202020204" pitchFamily="34" charset="0"/>
                <a:ea typeface="Calibri" panose="020F0502020204030204" pitchFamily="34" charset="0"/>
                <a:cs typeface="Times New Roman" panose="02020603050405020304" pitchFamily="18" charset="0"/>
              </a:rPr>
              <a:t>Does one party to the public sector combination gain control of operations?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C0F75CAD-4508-4952-AEA5-746323AB2A3F}"/>
              </a:ext>
            </a:extLst>
          </p:cNvPr>
          <p:cNvSpPr/>
          <p:nvPr/>
        </p:nvSpPr>
        <p:spPr>
          <a:xfrm>
            <a:off x="3236061" y="3038572"/>
            <a:ext cx="2533028" cy="953916"/>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en-CA" sz="1400" dirty="0">
                <a:latin typeface="Arial" panose="020B0604020202020204" pitchFamily="34" charset="0"/>
                <a:ea typeface="Calibri" panose="020F0502020204030204" pitchFamily="34" charset="0"/>
                <a:cs typeface="Times New Roman" panose="02020603050405020304" pitchFamily="18" charset="0"/>
              </a:rPr>
              <a:t>Is the economic substance of the public sector combination that of an amalgamation?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Rounded Rectangle 15">
            <a:extLst>
              <a:ext uri="{FF2B5EF4-FFF2-40B4-BE49-F238E27FC236}">
                <a16:creationId xmlns:a16="http://schemas.microsoft.com/office/drawing/2014/main" id="{EC550EEE-8A65-4FA0-959B-0587DC4578AC}"/>
              </a:ext>
            </a:extLst>
          </p:cNvPr>
          <p:cNvSpPr/>
          <p:nvPr/>
        </p:nvSpPr>
        <p:spPr>
          <a:xfrm>
            <a:off x="2308473" y="4847410"/>
            <a:ext cx="1471654" cy="520870"/>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en-CA" sz="1400" dirty="0">
                <a:effectLst/>
                <a:latin typeface="Arial" panose="020B0604020202020204" pitchFamily="34" charset="0"/>
                <a:ea typeface="Calibri" panose="020F0502020204030204" pitchFamily="34" charset="0"/>
                <a:cs typeface="Times New Roman" panose="02020603050405020304" pitchFamily="18" charset="0"/>
              </a:rPr>
              <a:t>Amalgamation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ounded Rectangle 16">
            <a:extLst>
              <a:ext uri="{FF2B5EF4-FFF2-40B4-BE49-F238E27FC236}">
                <a16:creationId xmlns:a16="http://schemas.microsoft.com/office/drawing/2014/main" id="{16E1EBFB-8B8F-48DA-81EC-5286FFB330A9}"/>
              </a:ext>
            </a:extLst>
          </p:cNvPr>
          <p:cNvSpPr/>
          <p:nvPr/>
        </p:nvSpPr>
        <p:spPr>
          <a:xfrm>
            <a:off x="4297435" y="4847410"/>
            <a:ext cx="1471654" cy="520870"/>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en-CA" sz="1400">
                <a:effectLst/>
                <a:latin typeface="Arial" panose="020B0604020202020204" pitchFamily="34" charset="0"/>
                <a:ea typeface="Calibri" panose="020F0502020204030204" pitchFamily="34" charset="0"/>
                <a:cs typeface="Times New Roman" panose="02020603050405020304" pitchFamily="18" charset="0"/>
              </a:rPr>
              <a:t>Acquisition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1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2000"/>
                                        <p:tgtEl>
                                          <p:spTgt spid="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2000"/>
                                        <p:tgtEl>
                                          <p:spTgt spid="9"/>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2000"/>
                                        <p:tgtEl>
                                          <p:spTgt spid="8"/>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44012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Entity Gains Control</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An entity </a:t>
            </a:r>
            <a:r>
              <a:rPr lang="en-GB" sz="2000" b="1" i="1" dirty="0">
                <a:solidFill>
                  <a:schemeClr val="bg1">
                    <a:lumMod val="50000"/>
                  </a:schemeClr>
                </a:solidFill>
                <a:latin typeface="Arial" panose="020B0604020202020204" pitchFamily="34" charset="0"/>
                <a:cs typeface="Arial" panose="020B0604020202020204" pitchFamily="34" charset="0"/>
              </a:rPr>
              <a:t>gains control </a:t>
            </a:r>
            <a:r>
              <a:rPr lang="en-GB" sz="2000" dirty="0">
                <a:solidFill>
                  <a:schemeClr val="bg1">
                    <a:lumMod val="50000"/>
                  </a:schemeClr>
                </a:solidFill>
                <a:latin typeface="Arial" panose="020B0604020202020204" pitchFamily="34" charset="0"/>
                <a:cs typeface="Arial" panose="020B0604020202020204" pitchFamily="34" charset="0"/>
              </a:rPr>
              <a:t>of an operation if and only if the entity </a:t>
            </a:r>
            <a:r>
              <a:rPr lang="en-GB" sz="2000" b="1" i="1" dirty="0">
                <a:solidFill>
                  <a:schemeClr val="bg1">
                    <a:lumMod val="50000"/>
                  </a:schemeClr>
                </a:solidFill>
                <a:latin typeface="Arial" panose="020B0604020202020204" pitchFamily="34" charset="0"/>
                <a:cs typeface="Arial" panose="020B0604020202020204" pitchFamily="34" charset="0"/>
              </a:rPr>
              <a:t>gains</a:t>
            </a:r>
            <a:r>
              <a:rPr lang="en-GB" sz="2000" dirty="0">
                <a:solidFill>
                  <a:schemeClr val="bg1">
                    <a:lumMod val="50000"/>
                  </a:schemeClr>
                </a:solidFill>
                <a:latin typeface="Arial" panose="020B0604020202020204" pitchFamily="34" charset="0"/>
                <a:cs typeface="Arial" panose="020B0604020202020204" pitchFamily="34" charset="0"/>
              </a:rPr>
              <a:t> all the following:</a:t>
            </a:r>
          </a:p>
          <a:p>
            <a:pPr marL="628650" indent="-628650" defTabSz="914400" fontAlgn="base">
              <a:spcBef>
                <a:spcPts val="775"/>
              </a:spcBef>
              <a:spcAft>
                <a:spcPct val="0"/>
              </a:spcAft>
            </a:pPr>
            <a:endParaRPr lang="en-GB" sz="2000" dirty="0">
              <a:solidFill>
                <a:schemeClr val="bg1">
                  <a:lumMod val="50000"/>
                </a:schemeClr>
              </a:solidFill>
              <a:latin typeface="Arial" panose="020B0604020202020204" pitchFamily="34" charset="0"/>
              <a:cs typeface="Arial" panose="020B0604020202020204" pitchFamily="34" charset="0"/>
            </a:endParaRPr>
          </a:p>
          <a:p>
            <a:pPr marL="628650" indent="-628650"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(a)	Power over the operation</a:t>
            </a:r>
          </a:p>
          <a:p>
            <a:pPr marL="628650" indent="-628650"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(b)	Exposure, or rights, to variable benefits from its involvement with the operation</a:t>
            </a:r>
          </a:p>
          <a:p>
            <a:pPr marL="628650" indent="-628650"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(c)	The ability to use its power over the operation to affect the nature or amount of the benefits from its involvement with the operation</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07945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ECBC3B-C7C8-42C0-ABB4-B86235F4B71B}">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389FFEDB-FBA1-4E10-90FE-A78AB3473FF5}">
  <ds:schemaRefs>
    <ds:schemaRef ds:uri="http://schemas.microsoft.com/sharepoint/v3/contenttype/forms"/>
  </ds:schemaRefs>
</ds:datastoreItem>
</file>

<file path=customXml/itemProps3.xml><?xml version="1.0" encoding="utf-8"?>
<ds:datastoreItem xmlns:ds="http://schemas.openxmlformats.org/officeDocument/2006/customXml" ds:itemID="{C4067090-DFAE-4F67-8EC1-C4EEB99A2C94}"/>
</file>

<file path=docProps/app.xml><?xml version="1.0" encoding="utf-8"?>
<Properties xmlns="http://schemas.openxmlformats.org/officeDocument/2006/extended-properties" xmlns:vt="http://schemas.openxmlformats.org/officeDocument/2006/docPropsVTypes">
  <TotalTime>3320</TotalTime>
  <Words>1968</Words>
  <Application>Microsoft Office PowerPoint</Application>
  <PresentationFormat>On-screen Show (4:3)</PresentationFormat>
  <Paragraphs>202</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Examples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68</cp:revision>
  <dcterms:created xsi:type="dcterms:W3CDTF">2014-09-10T19:10:10Z</dcterms:created>
  <dcterms:modified xsi:type="dcterms:W3CDTF">2024-02-23T16:55:07Z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