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6"/>
  </p:notesMasterIdLst>
  <p:sldIdLst>
    <p:sldId id="258" r:id="rId5"/>
    <p:sldId id="278" r:id="rId6"/>
    <p:sldId id="257"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7" r:id="rId21"/>
    <p:sldId id="276" r:id="rId22"/>
    <p:sldId id="275" r:id="rId23"/>
    <p:sldId id="274" r:id="rId24"/>
    <p:sldId id="273"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474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EFA8CD-F021-484E-93AF-D4D83D66AA52}" v="1" dt="2024-02-23T16:56:19.68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46" autoAdjust="0"/>
    <p:restoredTop sz="75451" autoAdjust="0"/>
  </p:normalViewPr>
  <p:slideViewPr>
    <p:cSldViewPr snapToGrid="0" snapToObjects="1">
      <p:cViewPr varScale="1">
        <p:scale>
          <a:sx n="49" d="100"/>
          <a:sy n="49" d="100"/>
        </p:scale>
        <p:origin x="1854" y="5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75" d="100"/>
          <a:sy n="75" d="100"/>
        </p:scale>
        <p:origin x="2772" y="5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071A86-C1C0-45E2-859F-1CBAA489492C}" type="datetimeFigureOut">
              <a:rPr lang="en-GB" smtClean="0"/>
              <a:t>23/02/2024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CB514D-2589-4109-9D7D-B1FA99F5C0BC}" type="slidenum">
              <a:rPr lang="en-GB" smtClean="0"/>
              <a:t>‹#›</a:t>
            </a:fld>
            <a:endParaRPr lang="en-GB"/>
          </a:p>
        </p:txBody>
      </p:sp>
    </p:spTree>
    <p:extLst>
      <p:ext uri="{BB962C8B-B14F-4D97-AF65-F5344CB8AC3E}">
        <p14:creationId xmlns:p14="http://schemas.microsoft.com/office/powerpoint/2010/main" val="32333404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ifac.org/system/files/publications/files/IPSASB-Staff-Q-and-A-Materiality.pdf"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IPSAS 1 was based on IAS 1, </a:t>
            </a:r>
            <a:r>
              <a:rPr lang="en-GB" i="1" dirty="0"/>
              <a:t>Presentation of Financial Statements</a:t>
            </a:r>
            <a:r>
              <a:rPr lang="en-GB" i="0" dirty="0"/>
              <a:t>, and has many of the same core concepts (current/non-current presentation, materiality) for example, but the financial statements presented differ. For participants who are familiar with IAS 1, highlight the fact that there are differences in IPSAS 1.</a:t>
            </a:r>
            <a:endParaRPr lang="en-GB" dirty="0"/>
          </a:p>
        </p:txBody>
      </p:sp>
      <p:sp>
        <p:nvSpPr>
          <p:cNvPr id="4" name="Slide Number Placeholder 3"/>
          <p:cNvSpPr>
            <a:spLocks noGrp="1"/>
          </p:cNvSpPr>
          <p:nvPr>
            <p:ph type="sldNum" sz="quarter" idx="5"/>
          </p:nvPr>
        </p:nvSpPr>
        <p:spPr/>
        <p:txBody>
          <a:bodyPr/>
          <a:lstStyle/>
          <a:p>
            <a:fld id="{63CB514D-2589-4109-9D7D-B1FA99F5C0BC}" type="slidenum">
              <a:rPr lang="en-GB" smtClean="0"/>
              <a:t>1</a:t>
            </a:fld>
            <a:endParaRPr lang="en-GB"/>
          </a:p>
        </p:txBody>
      </p:sp>
    </p:spTree>
    <p:extLst>
      <p:ext uri="{BB962C8B-B14F-4D97-AF65-F5344CB8AC3E}">
        <p14:creationId xmlns:p14="http://schemas.microsoft.com/office/powerpoint/2010/main" val="23993680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example shows expenses classified by nature. Consider a discussion (using chat or break-out rooms if delivering the training online) about what other items may be relevant to the participants’ organizations.</a:t>
            </a:r>
          </a:p>
          <a:p>
            <a:endParaRPr lang="en-GB" dirty="0"/>
          </a:p>
          <a:p>
            <a:r>
              <a:rPr lang="en-GB" dirty="0"/>
              <a:t>The COVID-19 pandemic may have caused entities to take on new type of expenditure – consider a discussion as to whether any of the participants’ organizations have undertaken new activities that would require separate presentation when expenses are classified by nature. For example, have entities given grants to individuals or organizations for the </a:t>
            </a:r>
            <a:r>
              <a:rPr lang="en-GB"/>
              <a:t>first time?</a:t>
            </a:r>
            <a:endParaRPr lang="en-GB" dirty="0"/>
          </a:p>
        </p:txBody>
      </p:sp>
      <p:sp>
        <p:nvSpPr>
          <p:cNvPr id="4" name="Slide Number Placeholder 3"/>
          <p:cNvSpPr>
            <a:spLocks noGrp="1"/>
          </p:cNvSpPr>
          <p:nvPr>
            <p:ph type="sldNum" sz="quarter" idx="5"/>
          </p:nvPr>
        </p:nvSpPr>
        <p:spPr/>
        <p:txBody>
          <a:bodyPr/>
          <a:lstStyle/>
          <a:p>
            <a:fld id="{63CB514D-2589-4109-9D7D-B1FA99F5C0BC}" type="slidenum">
              <a:rPr lang="en-GB" smtClean="0"/>
              <a:t>14</a:t>
            </a:fld>
            <a:endParaRPr lang="en-GB"/>
          </a:p>
        </p:txBody>
      </p:sp>
    </p:spTree>
    <p:extLst>
      <p:ext uri="{BB962C8B-B14F-4D97-AF65-F5344CB8AC3E}">
        <p14:creationId xmlns:p14="http://schemas.microsoft.com/office/powerpoint/2010/main" val="5526257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example shows expenses classified by functions. Consider a discussion (using chat or break-out rooms if delivering the training online) about what other items may be relevant to the participants’ organizations. This example is most likely to apply to the consolidated financial statements of a government; what would be relevant for a lower level entity, for example a government ministry?</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COVID-19 pandemic may have caused entities to take on new type of expenditure – consider a discussion as to whether any of the participants’ organizations have undertaken new activities that would require separate presentation when expenses are classified by function. For example, have entities established new “test and trace” functions?</a:t>
            </a:r>
          </a:p>
          <a:p>
            <a:endParaRPr lang="en-GB" dirty="0"/>
          </a:p>
        </p:txBody>
      </p:sp>
      <p:sp>
        <p:nvSpPr>
          <p:cNvPr id="4" name="Slide Number Placeholder 3"/>
          <p:cNvSpPr>
            <a:spLocks noGrp="1"/>
          </p:cNvSpPr>
          <p:nvPr>
            <p:ph type="sldNum" sz="quarter" idx="5"/>
          </p:nvPr>
        </p:nvSpPr>
        <p:spPr/>
        <p:txBody>
          <a:bodyPr/>
          <a:lstStyle/>
          <a:p>
            <a:fld id="{63CB514D-2589-4109-9D7D-B1FA99F5C0BC}" type="slidenum">
              <a:rPr lang="en-GB" smtClean="0"/>
              <a:t>15</a:t>
            </a:fld>
            <a:endParaRPr lang="en-GB"/>
          </a:p>
        </p:txBody>
      </p:sp>
    </p:spTree>
    <p:extLst>
      <p:ext uri="{BB962C8B-B14F-4D97-AF65-F5344CB8AC3E}">
        <p14:creationId xmlns:p14="http://schemas.microsoft.com/office/powerpoint/2010/main" val="2046971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Components of net assets/equity may be required by an IPSAS (for example a revaluation reserve for revalued property, plant and equipment) or may be established by a public sector entity (for example, specific reserves). Consider a discussion (using chat or break-out rooms if delivering the training online) about which components would be relevant to the participants’ organizations.</a:t>
            </a:r>
          </a:p>
        </p:txBody>
      </p:sp>
      <p:sp>
        <p:nvSpPr>
          <p:cNvPr id="4" name="Slide Number Placeholder 3"/>
          <p:cNvSpPr>
            <a:spLocks noGrp="1"/>
          </p:cNvSpPr>
          <p:nvPr>
            <p:ph type="sldNum" sz="quarter" idx="5"/>
          </p:nvPr>
        </p:nvSpPr>
        <p:spPr/>
        <p:txBody>
          <a:bodyPr/>
          <a:lstStyle/>
          <a:p>
            <a:fld id="{63CB514D-2589-4109-9D7D-B1FA99F5C0BC}" type="slidenum">
              <a:rPr lang="en-GB" smtClean="0"/>
              <a:t>18</a:t>
            </a:fld>
            <a:endParaRPr lang="en-GB"/>
          </a:p>
        </p:txBody>
      </p:sp>
    </p:spTree>
    <p:extLst>
      <p:ext uri="{BB962C8B-B14F-4D97-AF65-F5344CB8AC3E}">
        <p14:creationId xmlns:p14="http://schemas.microsoft.com/office/powerpoint/2010/main" val="3791172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Note each of the elements presented (name of the entity, currency, etc.</a:t>
            </a:r>
          </a:p>
          <a:p>
            <a:endParaRPr lang="en-GB" dirty="0"/>
          </a:p>
          <a:p>
            <a:r>
              <a:rPr lang="en-US" sz="1200" kern="1200" dirty="0">
                <a:solidFill>
                  <a:schemeClr val="tx1"/>
                </a:solidFill>
                <a:effectLst/>
                <a:latin typeface="+mn-lt"/>
                <a:ea typeface="+mn-ea"/>
                <a:cs typeface="+mn-cs"/>
              </a:rPr>
              <a:t>The change in net assets/equity for each period presented results only from a surplus or deficit. There are no items of revenue and expense for the periods presented that, as required by other standards, is recognized directly in net assets/equity. Therefore the total revenue and expense  for the period is the surplus for the period. In this illustration there are no amounts attributable to owners of the controlling entity and to minority interests.</a:t>
            </a:r>
            <a:endParaRPr lang="en-GB" dirty="0"/>
          </a:p>
        </p:txBody>
      </p:sp>
      <p:sp>
        <p:nvSpPr>
          <p:cNvPr id="4" name="Slide Number Placeholder 3"/>
          <p:cNvSpPr>
            <a:spLocks noGrp="1"/>
          </p:cNvSpPr>
          <p:nvPr>
            <p:ph type="sldNum" sz="quarter" idx="5"/>
          </p:nvPr>
        </p:nvSpPr>
        <p:spPr/>
        <p:txBody>
          <a:bodyPr/>
          <a:lstStyle/>
          <a:p>
            <a:fld id="{63CB514D-2589-4109-9D7D-B1FA99F5C0BC}" type="slidenum">
              <a:rPr lang="en-GB" smtClean="0"/>
              <a:t>19</a:t>
            </a:fld>
            <a:endParaRPr lang="en-GB"/>
          </a:p>
        </p:txBody>
      </p:sp>
    </p:spTree>
    <p:extLst>
      <p:ext uri="{BB962C8B-B14F-4D97-AF65-F5344CB8AC3E}">
        <p14:creationId xmlns:p14="http://schemas.microsoft.com/office/powerpoint/2010/main" val="2777007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Consider a discussion about what information users need from financial statements. If presenting the training online, this could be done via chat, and would also be suitable for break-out groups.</a:t>
            </a:r>
          </a:p>
        </p:txBody>
      </p:sp>
      <p:sp>
        <p:nvSpPr>
          <p:cNvPr id="4" name="Slide Number Placeholder 3"/>
          <p:cNvSpPr>
            <a:spLocks noGrp="1"/>
          </p:cNvSpPr>
          <p:nvPr>
            <p:ph type="sldNum" sz="quarter" idx="5"/>
          </p:nvPr>
        </p:nvSpPr>
        <p:spPr/>
        <p:txBody>
          <a:bodyPr/>
          <a:lstStyle/>
          <a:p>
            <a:fld id="{63CB514D-2589-4109-9D7D-B1FA99F5C0BC}" type="slidenum">
              <a:rPr lang="en-GB" smtClean="0"/>
              <a:t>3</a:t>
            </a:fld>
            <a:endParaRPr lang="en-GB"/>
          </a:p>
        </p:txBody>
      </p:sp>
    </p:spTree>
    <p:extLst>
      <p:ext uri="{BB962C8B-B14F-4D97-AF65-F5344CB8AC3E}">
        <p14:creationId xmlns:p14="http://schemas.microsoft.com/office/powerpoint/2010/main" val="34406979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Note that while IPSAS uses this terminology, it permits other terminology to be used where the meaning is clear – some jurisdictions will still refer to a balance sheet.</a:t>
            </a:r>
          </a:p>
          <a:p>
            <a:endParaRPr lang="en-GB" dirty="0"/>
          </a:p>
          <a:p>
            <a:r>
              <a:rPr lang="en-GB" dirty="0"/>
              <a:t>For participants who are familiar with IFRS, consider highlighting that the statements required are broadly similar to those required by IFRS (although different terminology is used). IFRS does not require a comparison of budgets and actuals. Details of the individual statements differ, and IPSAS 1 does not present Other Comprehensive Income (OCI), which is used in IAS 1. Amounts that would appear in OCI under IAS 1 would be reported in the Statement of Changes in Nets Assets</a:t>
            </a:r>
            <a:r>
              <a:rPr lang="en-GB"/>
              <a:t>/Equity under IPSAS 1.</a:t>
            </a:r>
            <a:endParaRPr lang="en-GB" dirty="0"/>
          </a:p>
        </p:txBody>
      </p:sp>
      <p:sp>
        <p:nvSpPr>
          <p:cNvPr id="4" name="Slide Number Placeholder 3"/>
          <p:cNvSpPr>
            <a:spLocks noGrp="1"/>
          </p:cNvSpPr>
          <p:nvPr>
            <p:ph type="sldNum" sz="quarter" idx="5"/>
          </p:nvPr>
        </p:nvSpPr>
        <p:spPr/>
        <p:txBody>
          <a:bodyPr/>
          <a:lstStyle/>
          <a:p>
            <a:fld id="{63CB514D-2589-4109-9D7D-B1FA99F5C0BC}" type="slidenum">
              <a:rPr lang="en-GB" smtClean="0"/>
              <a:t>4</a:t>
            </a:fld>
            <a:endParaRPr lang="en-GB"/>
          </a:p>
        </p:txBody>
      </p:sp>
    </p:spTree>
    <p:extLst>
      <p:ext uri="{BB962C8B-B14F-4D97-AF65-F5344CB8AC3E}">
        <p14:creationId xmlns:p14="http://schemas.microsoft.com/office/powerpoint/2010/main" val="40646414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Further details are provided in the Presentation module</a:t>
            </a:r>
          </a:p>
        </p:txBody>
      </p:sp>
      <p:sp>
        <p:nvSpPr>
          <p:cNvPr id="4" name="Slide Number Placeholder 3"/>
          <p:cNvSpPr>
            <a:spLocks noGrp="1"/>
          </p:cNvSpPr>
          <p:nvPr>
            <p:ph type="sldNum" sz="quarter" idx="5"/>
          </p:nvPr>
        </p:nvSpPr>
        <p:spPr/>
        <p:txBody>
          <a:bodyPr/>
          <a:lstStyle/>
          <a:p>
            <a:fld id="{63CB514D-2589-4109-9D7D-B1FA99F5C0BC}" type="slidenum">
              <a:rPr lang="en-GB" smtClean="0"/>
              <a:t>6</a:t>
            </a:fld>
            <a:endParaRPr lang="en-GB"/>
          </a:p>
        </p:txBody>
      </p:sp>
    </p:spTree>
    <p:extLst>
      <p:ext uri="{BB962C8B-B14F-4D97-AF65-F5344CB8AC3E}">
        <p14:creationId xmlns:p14="http://schemas.microsoft.com/office/powerpoint/2010/main" val="42099987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materiality requirements are similar to those in IFRS and in auditing standards (ISA / ISSAI). If participants are familiar with other standards, highlight this issue.</a:t>
            </a:r>
          </a:p>
          <a:p>
            <a:endParaRPr lang="en-GB" dirty="0"/>
          </a:p>
          <a:p>
            <a:r>
              <a:rPr lang="en-GB" dirty="0"/>
              <a:t>Understanding materiality can be key in assisting with the first-time adoption of accrual basis IPSAS, and can help avoid spending a lot of time on non-material items. If participants are not familiar with the materiality concept, consider a discussion session (which could be via chat if online).</a:t>
            </a:r>
          </a:p>
          <a:p>
            <a:endParaRPr lang="en-GB" dirty="0"/>
          </a:p>
          <a:p>
            <a:r>
              <a:rPr lang="en-GB" dirty="0"/>
              <a:t>The materiality requirements in IPSAS are summarized in a staff Q&amp;A document - </a:t>
            </a:r>
            <a:r>
              <a:rPr lang="en-GB" dirty="0">
                <a:hlinkClick r:id="rId3"/>
              </a:rPr>
              <a:t>https://www.ifac.org/system/files/publications/files/IPSASB-Staff-Q-and-A-Materiality.pdf</a:t>
            </a:r>
            <a:endParaRPr lang="en-GB" dirty="0"/>
          </a:p>
        </p:txBody>
      </p:sp>
      <p:sp>
        <p:nvSpPr>
          <p:cNvPr id="4" name="Slide Number Placeholder 3"/>
          <p:cNvSpPr>
            <a:spLocks noGrp="1"/>
          </p:cNvSpPr>
          <p:nvPr>
            <p:ph type="sldNum" sz="quarter" idx="5"/>
          </p:nvPr>
        </p:nvSpPr>
        <p:spPr/>
        <p:txBody>
          <a:bodyPr/>
          <a:lstStyle/>
          <a:p>
            <a:fld id="{63CB514D-2589-4109-9D7D-B1FA99F5C0BC}" type="slidenum">
              <a:rPr lang="en-GB" smtClean="0"/>
              <a:t>7</a:t>
            </a:fld>
            <a:endParaRPr lang="en-GB"/>
          </a:p>
        </p:txBody>
      </p:sp>
    </p:spTree>
    <p:extLst>
      <p:ext uri="{BB962C8B-B14F-4D97-AF65-F5344CB8AC3E}">
        <p14:creationId xmlns:p14="http://schemas.microsoft.com/office/powerpoint/2010/main" val="11640532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Valuation allowances may be used as a means of restating items – e.g., an obsolescence allowance for inventory or a doubtful debts allowance for receivables. Measuring these items net of the valuation allowance is not offsetting; it is a means of moving from the previous carrying amount to the new carrying amount required by other IPSAS (the alternative being to revalue the item directly).</a:t>
            </a:r>
          </a:p>
        </p:txBody>
      </p:sp>
      <p:sp>
        <p:nvSpPr>
          <p:cNvPr id="4" name="Slide Number Placeholder 3"/>
          <p:cNvSpPr>
            <a:spLocks noGrp="1"/>
          </p:cNvSpPr>
          <p:nvPr>
            <p:ph type="sldNum" sz="quarter" idx="5"/>
          </p:nvPr>
        </p:nvSpPr>
        <p:spPr/>
        <p:txBody>
          <a:bodyPr/>
          <a:lstStyle/>
          <a:p>
            <a:fld id="{63CB514D-2589-4109-9D7D-B1FA99F5C0BC}" type="slidenum">
              <a:rPr lang="en-GB" smtClean="0"/>
              <a:t>8</a:t>
            </a:fld>
            <a:endParaRPr lang="en-GB"/>
          </a:p>
        </p:txBody>
      </p:sp>
    </p:spTree>
    <p:extLst>
      <p:ext uri="{BB962C8B-B14F-4D97-AF65-F5344CB8AC3E}">
        <p14:creationId xmlns:p14="http://schemas.microsoft.com/office/powerpoint/2010/main" val="1737766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Highlight information shown:</a:t>
            </a:r>
          </a:p>
          <a:p>
            <a:endParaRPr lang="en-GB" dirty="0"/>
          </a:p>
          <a:p>
            <a:pPr marL="342900" marR="0" lvl="0" indent="-342900" algn="just" defTabSz="914400" rtl="0" eaLnBrk="1" fontAlgn="auto" latinLnBrk="0" hangingPunct="1">
              <a:lnSpc>
                <a:spcPts val="1200"/>
              </a:lnSpc>
              <a:spcBef>
                <a:spcPts val="600"/>
              </a:spcBef>
              <a:spcAft>
                <a:spcPts val="0"/>
              </a:spcAft>
              <a:buClr>
                <a:srgbClr val="2296F3"/>
              </a:buClr>
              <a:buSzPts val="1000"/>
              <a:buFont typeface="Palatino Linotype" panose="02040502050505030304" pitchFamily="18" charset="0"/>
              <a:buChar char="•"/>
              <a:tabLst/>
              <a:defRPr/>
            </a:pPr>
            <a:r>
              <a:rPr lang="en-US" sz="1800" dirty="0">
                <a:solidFill>
                  <a:srgbClr val="2296F3"/>
                </a:solidFill>
                <a:effectLst/>
                <a:latin typeface="Arial" panose="020B0604020202020204" pitchFamily="34" charset="0"/>
                <a:ea typeface="MS Mincho" panose="02020609040205080304" pitchFamily="49" charset="-128"/>
                <a:cs typeface="Times New Roman" panose="02020603050405020304" pitchFamily="18" charset="0"/>
              </a:rPr>
              <a:t>Statement of Financial Position is clearly identified</a:t>
            </a:r>
          </a:p>
          <a:p>
            <a:pPr marL="342900" marR="0" lvl="0" indent="-342900" algn="just" defTabSz="914400" rtl="0" eaLnBrk="1" fontAlgn="auto" latinLnBrk="0" hangingPunct="1">
              <a:lnSpc>
                <a:spcPts val="1200"/>
              </a:lnSpc>
              <a:spcBef>
                <a:spcPts val="600"/>
              </a:spcBef>
              <a:spcAft>
                <a:spcPts val="0"/>
              </a:spcAft>
              <a:buClr>
                <a:srgbClr val="2296F3"/>
              </a:buClr>
              <a:buSzPts val="1000"/>
              <a:buFont typeface="Palatino Linotype" panose="02040502050505030304" pitchFamily="18" charset="0"/>
              <a:buChar char="•"/>
              <a:tabLst/>
              <a:defRPr/>
            </a:pPr>
            <a:r>
              <a:rPr lang="en-US" sz="1800" dirty="0">
                <a:solidFill>
                  <a:srgbClr val="2296F3"/>
                </a:solidFill>
                <a:effectLst/>
                <a:latin typeface="Arial" panose="020B0604020202020204" pitchFamily="34" charset="0"/>
                <a:ea typeface="MS Mincho" panose="02020609040205080304" pitchFamily="49" charset="-128"/>
                <a:cs typeface="Times New Roman" panose="02020603050405020304" pitchFamily="18" charset="0"/>
              </a:rPr>
              <a:t>The name of the reporting entity;</a:t>
            </a:r>
          </a:p>
          <a:p>
            <a:pPr marL="342900" lvl="0" indent="-342900" algn="just">
              <a:lnSpc>
                <a:spcPts val="1200"/>
              </a:lnSpc>
              <a:buClr>
                <a:srgbClr val="2296F3"/>
              </a:buClr>
              <a:buSzPts val="1000"/>
              <a:buFont typeface="Palatino Linotype" panose="02040502050505030304" pitchFamily="18" charset="0"/>
              <a:buChar char="•"/>
            </a:pPr>
            <a:r>
              <a:rPr lang="en-US" sz="1800" dirty="0">
                <a:solidFill>
                  <a:srgbClr val="2296F3"/>
                </a:solidFill>
                <a:effectLst/>
                <a:latin typeface="Arial" panose="020B0604020202020204" pitchFamily="34" charset="0"/>
                <a:ea typeface="MS Mincho" panose="02020609040205080304" pitchFamily="49" charset="-128"/>
                <a:cs typeface="Times New Roman" panose="02020603050405020304" pitchFamily="18" charset="0"/>
              </a:rPr>
              <a:t>The financial statements cover the economic entity;</a:t>
            </a:r>
            <a:endParaRPr lang="en-GB" sz="1800" dirty="0">
              <a:effectLst/>
              <a:latin typeface="Arial" panose="020B0604020202020204" pitchFamily="34" charset="0"/>
              <a:ea typeface="MS Mincho" panose="02020609040205080304" pitchFamily="49" charset="-128"/>
              <a:cs typeface="Times New Roman" panose="02020603050405020304" pitchFamily="18" charset="0"/>
            </a:endParaRPr>
          </a:p>
          <a:p>
            <a:pPr marL="342900" lvl="0" indent="-342900" algn="just">
              <a:lnSpc>
                <a:spcPts val="1200"/>
              </a:lnSpc>
              <a:buClr>
                <a:srgbClr val="2296F3"/>
              </a:buClr>
              <a:buSzPts val="1000"/>
              <a:buFont typeface="Palatino Linotype" panose="02040502050505030304" pitchFamily="18" charset="0"/>
              <a:buChar char="•"/>
            </a:pPr>
            <a:r>
              <a:rPr lang="en-US" sz="1800" dirty="0">
                <a:solidFill>
                  <a:srgbClr val="2296F3"/>
                </a:solidFill>
                <a:effectLst/>
                <a:latin typeface="Arial" panose="020B0604020202020204" pitchFamily="34" charset="0"/>
                <a:ea typeface="MS Mincho" panose="02020609040205080304" pitchFamily="49" charset="-128"/>
                <a:cs typeface="Times New Roman" panose="02020603050405020304" pitchFamily="18" charset="0"/>
              </a:rPr>
              <a:t>The reporting date (appropriate for this component of the financial statements);</a:t>
            </a:r>
            <a:endParaRPr lang="en-GB" sz="1800" dirty="0">
              <a:effectLst/>
              <a:latin typeface="Arial" panose="020B0604020202020204" pitchFamily="34" charset="0"/>
              <a:ea typeface="MS Mincho" panose="02020609040205080304" pitchFamily="49" charset="-128"/>
              <a:cs typeface="Times New Roman" panose="02020603050405020304" pitchFamily="18" charset="0"/>
            </a:endParaRPr>
          </a:p>
          <a:p>
            <a:pPr marL="342900" lvl="0" indent="-342900" algn="just">
              <a:lnSpc>
                <a:spcPts val="1200"/>
              </a:lnSpc>
              <a:buClr>
                <a:srgbClr val="2296F3"/>
              </a:buClr>
              <a:buSzPts val="1000"/>
              <a:buFont typeface="Palatino Linotype" panose="02040502050505030304" pitchFamily="18" charset="0"/>
              <a:buChar char="•"/>
            </a:pPr>
            <a:r>
              <a:rPr lang="en-US" sz="1800" dirty="0">
                <a:solidFill>
                  <a:srgbClr val="2296F3"/>
                </a:solidFill>
                <a:effectLst/>
                <a:latin typeface="Arial" panose="020B0604020202020204" pitchFamily="34" charset="0"/>
                <a:ea typeface="MS Mincho" panose="02020609040205080304" pitchFamily="49" charset="-128"/>
                <a:cs typeface="Times New Roman" panose="02020603050405020304" pitchFamily="18" charset="0"/>
              </a:rPr>
              <a:t>The presentation currency; and</a:t>
            </a:r>
            <a:endParaRPr lang="en-GB" sz="1800" dirty="0">
              <a:effectLst/>
              <a:latin typeface="Arial" panose="020B0604020202020204" pitchFamily="34" charset="0"/>
              <a:ea typeface="MS Mincho" panose="02020609040205080304" pitchFamily="49" charset="-128"/>
              <a:cs typeface="Times New Roman" panose="02020603050405020304" pitchFamily="18" charset="0"/>
            </a:endParaRPr>
          </a:p>
          <a:p>
            <a:pPr marL="342900" lvl="0" indent="-342900" algn="just">
              <a:lnSpc>
                <a:spcPts val="1200"/>
              </a:lnSpc>
              <a:spcAft>
                <a:spcPts val="600"/>
              </a:spcAft>
              <a:buClr>
                <a:srgbClr val="2296F3"/>
              </a:buClr>
              <a:buSzPts val="1000"/>
              <a:buFont typeface="Palatino Linotype" panose="02040502050505030304" pitchFamily="18" charset="0"/>
              <a:buChar char="•"/>
            </a:pPr>
            <a:r>
              <a:rPr lang="en-US" sz="1800" dirty="0">
                <a:solidFill>
                  <a:srgbClr val="2296F3"/>
                </a:solidFill>
                <a:effectLst/>
                <a:latin typeface="Arial" panose="020B0604020202020204" pitchFamily="34" charset="0"/>
                <a:ea typeface="MS Mincho" panose="02020609040205080304" pitchFamily="49" charset="-128"/>
                <a:cs typeface="Times New Roman" panose="02020603050405020304" pitchFamily="18" charset="0"/>
              </a:rPr>
              <a:t>The level of rounding used.</a:t>
            </a:r>
          </a:p>
          <a:p>
            <a:pPr marL="342900" lvl="0" indent="-342900" algn="just">
              <a:lnSpc>
                <a:spcPts val="1200"/>
              </a:lnSpc>
              <a:spcBef>
                <a:spcPts val="600"/>
              </a:spcBef>
              <a:spcAft>
                <a:spcPts val="600"/>
              </a:spcAft>
              <a:buClr>
                <a:srgbClr val="2296F3"/>
              </a:buClr>
              <a:buSzPts val="1000"/>
              <a:buFont typeface="Palatino Linotype" panose="02040502050505030304" pitchFamily="18" charset="0"/>
              <a:buChar char="•"/>
            </a:pPr>
            <a:r>
              <a:rPr lang="en-US" sz="1800" dirty="0">
                <a:solidFill>
                  <a:srgbClr val="2296F3"/>
                </a:solidFill>
                <a:effectLst/>
                <a:latin typeface="Arial" panose="020B0604020202020204" pitchFamily="34" charset="0"/>
                <a:ea typeface="MS Mincho" panose="02020609040205080304" pitchFamily="49" charset="-128"/>
                <a:cs typeface="Times New Roman" panose="02020603050405020304" pitchFamily="18" charset="0"/>
              </a:rPr>
              <a:t>Distinction between current and noncurrent assets and liabilities; and</a:t>
            </a:r>
          </a:p>
          <a:p>
            <a:pPr marL="342900" lvl="0" indent="-342900" algn="just">
              <a:lnSpc>
                <a:spcPts val="1200"/>
              </a:lnSpc>
              <a:spcBef>
                <a:spcPts val="600"/>
              </a:spcBef>
              <a:spcAft>
                <a:spcPts val="600"/>
              </a:spcAft>
              <a:buClr>
                <a:srgbClr val="2296F3"/>
              </a:buClr>
              <a:buSzPts val="1000"/>
              <a:buFont typeface="Palatino Linotype" panose="02040502050505030304" pitchFamily="18" charset="0"/>
              <a:buChar char="•"/>
            </a:pPr>
            <a:r>
              <a:rPr lang="en-US" sz="1800" dirty="0">
                <a:solidFill>
                  <a:srgbClr val="2296F3"/>
                </a:solidFill>
                <a:effectLst/>
                <a:latin typeface="Arial" panose="020B0604020202020204" pitchFamily="34" charset="0"/>
                <a:ea typeface="MS Mincho" panose="02020609040205080304" pitchFamily="49" charset="-128"/>
                <a:cs typeface="Times New Roman" panose="02020603050405020304" pitchFamily="18" charset="0"/>
              </a:rPr>
              <a:t>Net assets/equity.</a:t>
            </a:r>
            <a:endParaRPr lang="en-GB" sz="1800" dirty="0">
              <a:effectLst/>
              <a:latin typeface="Arial" panose="020B0604020202020204" pitchFamily="34" charset="0"/>
              <a:ea typeface="MS Mincho" panose="02020609040205080304" pitchFamily="49" charset="-128"/>
              <a:cs typeface="Times New Roman" panose="02020603050405020304" pitchFamily="18" charset="0"/>
            </a:endParaRPr>
          </a:p>
          <a:p>
            <a:endParaRPr lang="en-GB" dirty="0"/>
          </a:p>
          <a:p>
            <a:r>
              <a:rPr lang="en-US" sz="1800" dirty="0">
                <a:effectLst/>
                <a:latin typeface="Arial" panose="020B0604020202020204" pitchFamily="34" charset="0"/>
                <a:ea typeface="MS Mincho" panose="02020609040205080304" pitchFamily="49" charset="-128"/>
                <a:cs typeface="Times New Roman" panose="02020603050405020304" pitchFamily="18" charset="0"/>
              </a:rPr>
              <a:t>IPSAS 1 requires presentation of specific sub-classifications of assets, liabilities and net assets/equity be shown on the face of the statement. This has not been illustrated due to space limitations.</a:t>
            </a:r>
            <a:endParaRPr lang="en-GB" dirty="0"/>
          </a:p>
        </p:txBody>
      </p:sp>
      <p:sp>
        <p:nvSpPr>
          <p:cNvPr id="4" name="Slide Number Placeholder 3"/>
          <p:cNvSpPr>
            <a:spLocks noGrp="1"/>
          </p:cNvSpPr>
          <p:nvPr>
            <p:ph type="sldNum" sz="quarter" idx="5"/>
          </p:nvPr>
        </p:nvSpPr>
        <p:spPr/>
        <p:txBody>
          <a:bodyPr/>
          <a:lstStyle/>
          <a:p>
            <a:fld id="{63CB514D-2589-4109-9D7D-B1FA99F5C0BC}" type="slidenum">
              <a:rPr lang="en-GB" smtClean="0"/>
              <a:t>11</a:t>
            </a:fld>
            <a:endParaRPr lang="en-GB"/>
          </a:p>
        </p:txBody>
      </p:sp>
    </p:spTree>
    <p:extLst>
      <p:ext uri="{BB962C8B-B14F-4D97-AF65-F5344CB8AC3E}">
        <p14:creationId xmlns:p14="http://schemas.microsoft.com/office/powerpoint/2010/main" val="26979342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Gains or losses on reclassification cover (presented separately):</a:t>
            </a:r>
          </a:p>
          <a:p>
            <a:endParaRPr lang="en-GB" dirty="0"/>
          </a:p>
          <a:p>
            <a:r>
              <a:rPr lang="en-GB" dirty="0"/>
              <a:t> If a financial asset is reclassified out of the amortized cost measurement category so that it is measured at fair value through surplus or deficit, any gain or loss arising from a difference between the previous amortized cost of the financial asset and its fair value at the reclassification date</a:t>
            </a:r>
          </a:p>
          <a:p>
            <a:endParaRPr lang="en-GB" dirty="0"/>
          </a:p>
          <a:p>
            <a:r>
              <a:rPr lang="en-GB" dirty="0"/>
              <a:t>If a financial asset is reclassified out of the fair value through net asset/equity measurement category so that it is measured at fair value through surplus or deficit, any cumulative gain or loss previously recognized in net assets/equity that is reclassified to surplus or deficit</a:t>
            </a:r>
          </a:p>
          <a:p>
            <a:endParaRPr lang="en-GB" dirty="0"/>
          </a:p>
          <a:p>
            <a:r>
              <a:rPr lang="en-GB" dirty="0"/>
              <a:t>IPSAS 41 provides further details on reclassifying financial assets.</a:t>
            </a:r>
          </a:p>
        </p:txBody>
      </p:sp>
      <p:sp>
        <p:nvSpPr>
          <p:cNvPr id="4" name="Slide Number Placeholder 3"/>
          <p:cNvSpPr>
            <a:spLocks noGrp="1"/>
          </p:cNvSpPr>
          <p:nvPr>
            <p:ph type="sldNum" sz="quarter" idx="5"/>
          </p:nvPr>
        </p:nvSpPr>
        <p:spPr/>
        <p:txBody>
          <a:bodyPr/>
          <a:lstStyle/>
          <a:p>
            <a:fld id="{63CB514D-2589-4109-9D7D-B1FA99F5C0BC}" type="slidenum">
              <a:rPr lang="en-GB" smtClean="0"/>
              <a:t>12</a:t>
            </a:fld>
            <a:endParaRPr lang="en-GB"/>
          </a:p>
        </p:txBody>
      </p:sp>
    </p:spTree>
    <p:extLst>
      <p:ext uri="{BB962C8B-B14F-4D97-AF65-F5344CB8AC3E}">
        <p14:creationId xmlns:p14="http://schemas.microsoft.com/office/powerpoint/2010/main" val="32740892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are examples; see the Presentation module for </a:t>
            </a:r>
            <a:r>
              <a:rPr lang="en-GB"/>
              <a:t>further examples.</a:t>
            </a:r>
            <a:endParaRPr lang="en-GB" dirty="0"/>
          </a:p>
        </p:txBody>
      </p:sp>
      <p:sp>
        <p:nvSpPr>
          <p:cNvPr id="4" name="Slide Number Placeholder 3"/>
          <p:cNvSpPr>
            <a:spLocks noGrp="1"/>
          </p:cNvSpPr>
          <p:nvPr>
            <p:ph type="sldNum" sz="quarter" idx="5"/>
          </p:nvPr>
        </p:nvSpPr>
        <p:spPr/>
        <p:txBody>
          <a:bodyPr/>
          <a:lstStyle/>
          <a:p>
            <a:fld id="{63CB514D-2589-4109-9D7D-B1FA99F5C0BC}" type="slidenum">
              <a:rPr lang="en-GB" smtClean="0"/>
              <a:t>13</a:t>
            </a:fld>
            <a:endParaRPr lang="en-GB"/>
          </a:p>
        </p:txBody>
      </p:sp>
    </p:spTree>
    <p:extLst>
      <p:ext uri="{BB962C8B-B14F-4D97-AF65-F5344CB8AC3E}">
        <p14:creationId xmlns:p14="http://schemas.microsoft.com/office/powerpoint/2010/main" val="42237988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2/23/2024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1497015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2/23/2024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918455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2/23/2024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990451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2/23/2024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963446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2/23/2024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154451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2/23/2024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1753639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2/23/2024</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411980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2/23/2024</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383695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2/23/2024</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941653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2/23/2024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4188462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2/23/2024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788638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descr="7 - Presentation2.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627981" y="2713637"/>
            <a:ext cx="11964037" cy="8972326"/>
          </a:xfrm>
          <a:prstGeom prst="rect">
            <a:avLst/>
          </a:prstGeom>
        </p:spPr>
      </p:pic>
      <p:sp>
        <p:nvSpPr>
          <p:cNvPr id="3" name="Text Placeholder 2"/>
          <p:cNvSpPr>
            <a:spLocks noGrp="1"/>
          </p:cNvSpPr>
          <p:nvPr>
            <p:ph type="body" idx="1"/>
          </p:nvPr>
        </p:nvSpPr>
        <p:spPr>
          <a:xfrm>
            <a:off x="622299" y="484366"/>
            <a:ext cx="7835901" cy="4557534"/>
          </a:xfrm>
          <a:prstGeom prst="rect">
            <a:avLst/>
          </a:prstGeom>
        </p:spPr>
        <p:txBody>
          <a:bodyPr vert="horz" lIns="91440" tIns="45720" rIns="91440" bIns="45720" rtlCol="0">
            <a:noAutofit/>
          </a:bodyPr>
          <a:lstStyle/>
          <a:p>
            <a:pPr lvl="0"/>
            <a:r>
              <a:rPr lang="en-US" dirty="0"/>
              <a:t>Introduction to IPSAS</a:t>
            </a:r>
          </a:p>
          <a:p>
            <a:pPr lvl="1"/>
            <a:r>
              <a:rPr lang="en-US" dirty="0"/>
              <a:t>Second level</a:t>
            </a:r>
          </a:p>
        </p:txBody>
      </p:sp>
      <p:pic>
        <p:nvPicPr>
          <p:cNvPr id="11" name="Picture 10"/>
          <p:cNvPicPr>
            <a:picLocks noChangeAspect="1"/>
          </p:cNvPicPr>
          <p:nvPr userDrawn="1"/>
        </p:nvPicPr>
        <p:blipFill>
          <a:blip r:embed="rId14"/>
          <a:stretch>
            <a:fillRect/>
          </a:stretch>
        </p:blipFill>
        <p:spPr>
          <a:xfrm>
            <a:off x="8023668" y="6261100"/>
            <a:ext cx="774700" cy="457200"/>
          </a:xfrm>
          <a:prstGeom prst="rect">
            <a:avLst/>
          </a:prstGeom>
        </p:spPr>
      </p:pic>
    </p:spTree>
    <p:extLst>
      <p:ext uri="{BB962C8B-B14F-4D97-AF65-F5344CB8AC3E}">
        <p14:creationId xmlns:p14="http://schemas.microsoft.com/office/powerpoint/2010/main" val="26347004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24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4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4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rcRect/>
          <a:stretch/>
        </p:blipFill>
        <p:spPr>
          <a:xfrm>
            <a:off x="1" y="-2552095"/>
            <a:ext cx="9269352" cy="6767419"/>
          </a:xfrm>
          <a:prstGeom prst="rect">
            <a:avLst/>
          </a:prstGeom>
        </p:spPr>
      </p:pic>
      <p:pic>
        <p:nvPicPr>
          <p:cNvPr id="2" name="Picture 1" descr="7 - Presentatio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16797" y="1722260"/>
            <a:ext cx="11770641" cy="8827291"/>
          </a:xfrm>
          <a:prstGeom prst="rect">
            <a:avLst/>
          </a:prstGeom>
        </p:spPr>
      </p:pic>
      <p:sp>
        <p:nvSpPr>
          <p:cNvPr id="4" name="Text Placeholder 2"/>
          <p:cNvSpPr txBox="1">
            <a:spLocks/>
          </p:cNvSpPr>
          <p:nvPr/>
        </p:nvSpPr>
        <p:spPr>
          <a:xfrm>
            <a:off x="800099" y="4036836"/>
            <a:ext cx="7153719" cy="209726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b="1">
                <a:latin typeface="Arial" panose="020B0604020202020204" pitchFamily="34" charset="0"/>
                <a:cs typeface="Arial" panose="020B0604020202020204" pitchFamily="34" charset="0"/>
              </a:rPr>
              <a:t>IMPLEMENTING IPSAS</a:t>
            </a:r>
          </a:p>
          <a:p>
            <a:pPr algn="l"/>
            <a:r>
              <a:rPr lang="en-US" b="1">
                <a:latin typeface="Arial" panose="020B0604020202020204" pitchFamily="34" charset="0"/>
                <a:cs typeface="Arial" panose="020B0604020202020204" pitchFamily="34" charset="0"/>
              </a:rPr>
              <a:t>Presentation </a:t>
            </a:r>
            <a:r>
              <a:rPr lang="en-US" b="1" dirty="0">
                <a:latin typeface="Arial" panose="020B0604020202020204" pitchFamily="34" charset="0"/>
                <a:cs typeface="Arial" panose="020B0604020202020204" pitchFamily="34" charset="0"/>
              </a:rPr>
              <a:t>of Financial Statements</a:t>
            </a:r>
          </a:p>
          <a:p>
            <a:pPr algn="l"/>
            <a:r>
              <a:rPr lang="en-US" b="1" dirty="0">
                <a:latin typeface="Arial" panose="020B0604020202020204" pitchFamily="34" charset="0"/>
                <a:cs typeface="Arial" panose="020B0604020202020204" pitchFamily="34" charset="0"/>
              </a:rPr>
              <a:t>Statements of Financial Position, Financial Performance, and Changes in Net Assets/Equity</a:t>
            </a:r>
          </a:p>
          <a:p>
            <a:pPr algn="l"/>
            <a:r>
              <a:rPr lang="en-US" b="1" dirty="0">
                <a:latin typeface="Arial" panose="020B0604020202020204" pitchFamily="34" charset="0"/>
                <a:cs typeface="Arial" panose="020B0604020202020204" pitchFamily="34" charset="0"/>
              </a:rPr>
              <a:t>IPSAS</a:t>
            </a:r>
            <a:r>
              <a:rPr lang="en-US" b="1" baseline="30000" dirty="0">
                <a:latin typeface="Arial" panose="020B0604020202020204" pitchFamily="34" charset="0"/>
                <a:cs typeface="Arial" panose="020B0604020202020204" pitchFamily="34" charset="0"/>
              </a:rPr>
              <a:t>®</a:t>
            </a:r>
            <a:r>
              <a:rPr lang="en-US" b="1" dirty="0">
                <a:latin typeface="Arial" panose="020B0604020202020204" pitchFamily="34" charset="0"/>
                <a:cs typeface="Arial" panose="020B0604020202020204" pitchFamily="34" charset="0"/>
              </a:rPr>
              <a:t> 1</a:t>
            </a:r>
          </a:p>
          <a:p>
            <a:pPr algn="l"/>
            <a:endParaRPr lang="en-US" sz="1250" dirty="0"/>
          </a:p>
          <a:p>
            <a:pPr algn="l"/>
            <a:endParaRPr lang="en-US" sz="1250" dirty="0"/>
          </a:p>
        </p:txBody>
      </p:sp>
      <p:sp>
        <p:nvSpPr>
          <p:cNvPr id="3" name="TextBox 2">
            <a:extLst>
              <a:ext uri="{FF2B5EF4-FFF2-40B4-BE49-F238E27FC236}">
                <a16:creationId xmlns:a16="http://schemas.microsoft.com/office/drawing/2014/main" id="{333BBAF2-87A1-CBA8-B234-C0FD0E253AE5}"/>
              </a:ext>
            </a:extLst>
          </p:cNvPr>
          <p:cNvSpPr txBox="1"/>
          <p:nvPr/>
        </p:nvSpPr>
        <p:spPr>
          <a:xfrm>
            <a:off x="7089912" y="5941351"/>
            <a:ext cx="1664004"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2024 Edition</a:t>
            </a:r>
          </a:p>
        </p:txBody>
      </p:sp>
    </p:spTree>
    <p:extLst>
      <p:ext uri="{BB962C8B-B14F-4D97-AF65-F5344CB8AC3E}">
        <p14:creationId xmlns:p14="http://schemas.microsoft.com/office/powerpoint/2010/main" val="4120575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95300" y="881956"/>
            <a:ext cx="8089900" cy="3683060"/>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Current/Non-current Distinction</a:t>
            </a:r>
          </a:p>
          <a:p>
            <a:pPr marL="342900" lvl="0" indent="-342900" defTabSz="914400" fontAlgn="base">
              <a:spcBef>
                <a:spcPts val="776"/>
              </a:spcBef>
              <a:spcAft>
                <a:spcPct val="0"/>
              </a:spcAft>
              <a:buFontTx/>
              <a:buChar char="•"/>
            </a:pPr>
            <a:endParaRPr lang="en-US" sz="2000" kern="0" dirty="0">
              <a:solidFill>
                <a:srgbClr val="000000">
                  <a:lumMod val="65000"/>
                  <a:lumOff val="35000"/>
                </a:srgbClr>
              </a:solidFill>
              <a:latin typeface="Arial" pitchFamily="34" charset="0"/>
              <a:ea typeface="ＭＳ Ｐゴシック" charset="0"/>
              <a:cs typeface="Arial" pitchFamily="34" charset="0"/>
            </a:endParaRP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Statement of financial position presents current and non-current assets and liabilities separately</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Current asset is cash or cash equivalents or item expected to be realized within twelve months after the reporting date</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Current liability is expected to be settled within twelve months after the reporting date</a:t>
            </a:r>
          </a:p>
          <a:p>
            <a:pPr lvl="0" defTabSz="914400" fontAlgn="base">
              <a:spcBef>
                <a:spcPts val="776"/>
              </a:spcBef>
              <a:spcAft>
                <a:spcPct val="0"/>
              </a:spcAft>
            </a:pPr>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p:txBody>
      </p:sp>
      <p:sp>
        <p:nvSpPr>
          <p:cNvPr id="5" name="TextBox 4"/>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Presentation: Financial Statements</a:t>
            </a:r>
          </a:p>
        </p:txBody>
      </p:sp>
    </p:spTree>
    <p:extLst>
      <p:ext uri="{BB962C8B-B14F-4D97-AF65-F5344CB8AC3E}">
        <p14:creationId xmlns:p14="http://schemas.microsoft.com/office/powerpoint/2010/main" val="31256865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33400" y="1796356"/>
            <a:ext cx="8089900" cy="1118255"/>
          </a:xfrm>
          <a:prstGeom prst="rect">
            <a:avLst/>
          </a:prstGeom>
          <a:noFill/>
        </p:spPr>
        <p:txBody>
          <a:bodyPr wrap="square" rtlCol="0">
            <a:spAutoFit/>
          </a:bodyPr>
          <a:lstStyle/>
          <a:p>
            <a:pPr lvl="0" defTabSz="914400" fontAlgn="base">
              <a:spcBef>
                <a:spcPts val="776"/>
              </a:spcBef>
              <a:spcAft>
                <a:spcPct val="0"/>
              </a:spcAft>
            </a:pPr>
            <a:endParaRPr lang="en-US" sz="2000" kern="0" dirty="0">
              <a:solidFill>
                <a:srgbClr val="000000">
                  <a:lumMod val="65000"/>
                  <a:lumOff val="35000"/>
                </a:srgbClr>
              </a:solidFill>
              <a:latin typeface="Arial" pitchFamily="34" charset="0"/>
              <a:ea typeface="ＭＳ Ｐゴシック" charset="0"/>
              <a:cs typeface="Arial" pitchFamily="34" charset="0"/>
            </a:endParaRPr>
          </a:p>
          <a:p>
            <a:pPr lvl="0" defTabSz="914400" fontAlgn="base">
              <a:spcBef>
                <a:spcPts val="776"/>
              </a:spcBef>
              <a:spcAft>
                <a:spcPct val="0"/>
              </a:spcAft>
            </a:pPr>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p:txBody>
      </p:sp>
      <p:sp>
        <p:nvSpPr>
          <p:cNvPr id="4" name="Title 1"/>
          <p:cNvSpPr txBox="1">
            <a:spLocks/>
          </p:cNvSpPr>
          <p:nvPr/>
        </p:nvSpPr>
        <p:spPr bwMode="auto">
          <a:xfrm>
            <a:off x="63500" y="-121632"/>
            <a:ext cx="8305800" cy="1600200"/>
          </a:xfrm>
          <a:prstGeom prst="rect">
            <a:avLst/>
          </a:prstGeom>
          <a:noFill/>
          <a:ln>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Autofit/>
            <a:scene3d>
              <a:camera prst="orthographicFront"/>
              <a:lightRig rig="freezing" dir="t">
                <a:rot lat="0" lon="0" rev="5640000"/>
              </a:lightRig>
            </a:scene3d>
            <a:sp3d prstMaterial="flat">
              <a:contourClr>
                <a:schemeClr val="tx2"/>
              </a:contourClr>
            </a:sp3d>
          </a:bodyPr>
          <a:lstStyle>
            <a:lvl1pPr algn="l" rtl="0" eaLnBrk="1" fontAlgn="base" hangingPunct="1">
              <a:spcBef>
                <a:spcPct val="0"/>
              </a:spcBef>
              <a:spcAft>
                <a:spcPct val="0"/>
              </a:spcAft>
              <a:buNone/>
              <a:defRPr sz="5000" b="0">
                <a:ln>
                  <a:noFill/>
                </a:ln>
                <a:solidFill>
                  <a:schemeClr val="tx2"/>
                </a:solidFill>
                <a:effectLst/>
                <a:latin typeface="+mj-lt"/>
                <a:ea typeface="+mj-ea"/>
                <a:cs typeface="+mj-cs"/>
              </a:defRPr>
            </a:lvl1pPr>
            <a:lvl2pPr algn="l" rtl="0" eaLnBrk="1" fontAlgn="base" hangingPunct="1">
              <a:spcBef>
                <a:spcPct val="0"/>
              </a:spcBef>
              <a:spcAft>
                <a:spcPct val="0"/>
              </a:spcAft>
              <a:defRPr sz="2400" b="1">
                <a:solidFill>
                  <a:schemeClr val="bg1"/>
                </a:solidFill>
                <a:latin typeface="Arial" charset="0"/>
                <a:ea typeface="ＭＳ Ｐゴシック" charset="0"/>
                <a:cs typeface="ＭＳ Ｐゴシック" charset="0"/>
              </a:defRPr>
            </a:lvl2pPr>
            <a:lvl3pPr algn="l" rtl="0" eaLnBrk="1" fontAlgn="base" hangingPunct="1">
              <a:spcBef>
                <a:spcPct val="0"/>
              </a:spcBef>
              <a:spcAft>
                <a:spcPct val="0"/>
              </a:spcAft>
              <a:defRPr sz="2400" b="1">
                <a:solidFill>
                  <a:schemeClr val="bg1"/>
                </a:solidFill>
                <a:latin typeface="Arial" charset="0"/>
                <a:ea typeface="ＭＳ Ｐゴシック" charset="0"/>
                <a:cs typeface="ＭＳ Ｐゴシック" charset="0"/>
              </a:defRPr>
            </a:lvl3pPr>
            <a:lvl4pPr algn="l" rtl="0" eaLnBrk="1" fontAlgn="base" hangingPunct="1">
              <a:spcBef>
                <a:spcPct val="0"/>
              </a:spcBef>
              <a:spcAft>
                <a:spcPct val="0"/>
              </a:spcAft>
              <a:defRPr sz="2400" b="1">
                <a:solidFill>
                  <a:schemeClr val="bg1"/>
                </a:solidFill>
                <a:latin typeface="Arial" charset="0"/>
                <a:ea typeface="ＭＳ Ｐゴシック" charset="0"/>
                <a:cs typeface="ＭＳ Ｐゴシック" charset="0"/>
              </a:defRPr>
            </a:lvl4pPr>
            <a:lvl5pPr algn="l" rtl="0" eaLnBrk="1" fontAlgn="base" hangingPunct="1">
              <a:spcBef>
                <a:spcPct val="0"/>
              </a:spcBef>
              <a:spcAft>
                <a:spcPct val="0"/>
              </a:spcAft>
              <a:defRPr sz="2400" b="1">
                <a:solidFill>
                  <a:schemeClr val="bg1"/>
                </a:solidFill>
                <a:latin typeface="Arial" charset="0"/>
                <a:ea typeface="ＭＳ Ｐゴシック" charset="0"/>
                <a:cs typeface="ＭＳ Ｐゴシック" charset="0"/>
              </a:defRPr>
            </a:lvl5pPr>
            <a:lvl6pPr marL="457200" algn="l" rtl="0" eaLnBrk="1" fontAlgn="base" hangingPunct="1">
              <a:spcBef>
                <a:spcPct val="0"/>
              </a:spcBef>
              <a:spcAft>
                <a:spcPct val="0"/>
              </a:spcAft>
              <a:defRPr sz="2400">
                <a:solidFill>
                  <a:schemeClr val="bg1"/>
                </a:solidFill>
                <a:latin typeface="Arial" charset="0"/>
                <a:ea typeface="ヒラギノ角ゴ Pro W3" charset="-128"/>
                <a:cs typeface="ヒラギノ角ゴ Pro W3" charset="-128"/>
              </a:defRPr>
            </a:lvl6pPr>
            <a:lvl7pPr marL="914400" algn="l" rtl="0" eaLnBrk="1" fontAlgn="base" hangingPunct="1">
              <a:spcBef>
                <a:spcPct val="0"/>
              </a:spcBef>
              <a:spcAft>
                <a:spcPct val="0"/>
              </a:spcAft>
              <a:defRPr sz="2400">
                <a:solidFill>
                  <a:schemeClr val="bg1"/>
                </a:solidFill>
                <a:latin typeface="Arial" charset="0"/>
                <a:ea typeface="ヒラギノ角ゴ Pro W3" charset="-128"/>
                <a:cs typeface="ヒラギノ角ゴ Pro W3" charset="-128"/>
              </a:defRPr>
            </a:lvl7pPr>
            <a:lvl8pPr marL="1371600" algn="l" rtl="0" eaLnBrk="1" fontAlgn="base" hangingPunct="1">
              <a:spcBef>
                <a:spcPct val="0"/>
              </a:spcBef>
              <a:spcAft>
                <a:spcPct val="0"/>
              </a:spcAft>
              <a:defRPr sz="2400">
                <a:solidFill>
                  <a:schemeClr val="bg1"/>
                </a:solidFill>
                <a:latin typeface="Arial" charset="0"/>
                <a:ea typeface="ヒラギノ角ゴ Pro W3" charset="-128"/>
                <a:cs typeface="ヒラギノ角ゴ Pro W3" charset="-128"/>
              </a:defRPr>
            </a:lvl8pPr>
            <a:lvl9pPr marL="1828800" algn="l" rtl="0" eaLnBrk="1" fontAlgn="base" hangingPunct="1">
              <a:spcBef>
                <a:spcPct val="0"/>
              </a:spcBef>
              <a:spcAft>
                <a:spcPct val="0"/>
              </a:spcAft>
              <a:defRPr sz="2400">
                <a:solidFill>
                  <a:schemeClr val="bg1"/>
                </a:solidFill>
                <a:latin typeface="Arial" charset="0"/>
                <a:ea typeface="ヒラギノ角ゴ Pro W3" charset="-128"/>
                <a:cs typeface="ヒラギノ角ゴ Pro W3"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Arial" pitchFamily="34" charset="0"/>
                <a:ea typeface="+mj-ea"/>
                <a:cs typeface="Arial" pitchFamily="34" charset="0"/>
              </a:rPr>
              <a:t>Public Sector Entity</a:t>
            </a:r>
            <a:br>
              <a:rPr kumimoji="0" lang="en-US" sz="2000" b="0" i="0" u="none" strike="noStrike" kern="0" cap="none" spc="0" normalizeH="0" baseline="0" noProof="0" dirty="0">
                <a:ln>
                  <a:noFill/>
                </a:ln>
                <a:solidFill>
                  <a:srgbClr val="000000"/>
                </a:solidFill>
                <a:effectLst/>
                <a:uLnTx/>
                <a:uFillTx/>
                <a:latin typeface="Arial" pitchFamily="34" charset="0"/>
                <a:ea typeface="+mj-ea"/>
                <a:cs typeface="Arial" pitchFamily="34" charset="0"/>
              </a:rPr>
            </a:br>
            <a:r>
              <a:rPr kumimoji="0" lang="en-US" sz="2000" b="0" i="0" u="none" strike="noStrike" kern="0" cap="none" spc="0" normalizeH="0" baseline="0" noProof="0" dirty="0">
                <a:ln>
                  <a:noFill/>
                </a:ln>
                <a:solidFill>
                  <a:srgbClr val="000000"/>
                </a:solidFill>
                <a:effectLst/>
                <a:uLnTx/>
                <a:uFillTx/>
                <a:latin typeface="Arial" pitchFamily="34" charset="0"/>
                <a:ea typeface="+mj-ea"/>
                <a:cs typeface="Arial" pitchFamily="34" charset="0"/>
              </a:rPr>
              <a:t>Consolidated Statement of Financial Position</a:t>
            </a:r>
            <a:br>
              <a:rPr kumimoji="0" lang="en-US" sz="2000" b="0" i="0" u="none" strike="noStrike" kern="0" cap="none" spc="0" normalizeH="0" baseline="0" noProof="0" dirty="0">
                <a:ln>
                  <a:noFill/>
                </a:ln>
                <a:solidFill>
                  <a:srgbClr val="000000"/>
                </a:solidFill>
                <a:effectLst/>
                <a:uLnTx/>
                <a:uFillTx/>
                <a:latin typeface="Arial" pitchFamily="34" charset="0"/>
                <a:ea typeface="+mj-ea"/>
                <a:cs typeface="Arial" pitchFamily="34" charset="0"/>
              </a:rPr>
            </a:br>
            <a:r>
              <a:rPr kumimoji="0" lang="en-US" sz="2000" b="0" i="0" u="none" strike="noStrike" kern="0" cap="none" spc="0" normalizeH="0" baseline="0" noProof="0" dirty="0">
                <a:ln>
                  <a:noFill/>
                </a:ln>
                <a:solidFill>
                  <a:srgbClr val="000000"/>
                </a:solidFill>
                <a:effectLst/>
                <a:uLnTx/>
                <a:uFillTx/>
                <a:latin typeface="Arial" pitchFamily="34" charset="0"/>
                <a:ea typeface="+mj-ea"/>
                <a:cs typeface="Arial" pitchFamily="34" charset="0"/>
              </a:rPr>
              <a:t>As at December 31, 20X2</a:t>
            </a:r>
            <a:br>
              <a:rPr kumimoji="0" lang="en-US" sz="2000" b="0" i="0" u="none" strike="noStrike" kern="0" cap="none" spc="0" normalizeH="0" baseline="0" noProof="0" dirty="0">
                <a:ln>
                  <a:noFill/>
                </a:ln>
                <a:solidFill>
                  <a:srgbClr val="000000"/>
                </a:solidFill>
                <a:effectLst/>
                <a:uLnTx/>
                <a:uFillTx/>
                <a:latin typeface="Arial" pitchFamily="34" charset="0"/>
                <a:ea typeface="+mj-ea"/>
                <a:cs typeface="Arial" pitchFamily="34" charset="0"/>
              </a:rPr>
            </a:br>
            <a:r>
              <a:rPr kumimoji="0" lang="en-US" sz="2000" b="0" i="0" u="none" strike="noStrike" kern="0" cap="none" spc="0" normalizeH="0" baseline="0" noProof="0" dirty="0">
                <a:ln>
                  <a:noFill/>
                </a:ln>
                <a:solidFill>
                  <a:srgbClr val="000000"/>
                </a:solidFill>
                <a:effectLst/>
                <a:uLnTx/>
                <a:uFillTx/>
                <a:latin typeface="Arial" pitchFamily="34" charset="0"/>
                <a:ea typeface="+mj-ea"/>
                <a:cs typeface="Arial" pitchFamily="34" charset="0"/>
              </a:rPr>
              <a:t>(in thousands of currency units)</a:t>
            </a:r>
          </a:p>
        </p:txBody>
      </p:sp>
      <p:pic>
        <p:nvPicPr>
          <p:cNvPr id="2" name="Picture 1"/>
          <p:cNvPicPr>
            <a:picLocks noChangeAspect="1"/>
          </p:cNvPicPr>
          <p:nvPr/>
        </p:nvPicPr>
        <p:blipFill>
          <a:blip r:embed="rId3"/>
          <a:stretch>
            <a:fillRect/>
          </a:stretch>
        </p:blipFill>
        <p:spPr>
          <a:xfrm>
            <a:off x="348310" y="1272534"/>
            <a:ext cx="7919390" cy="4041998"/>
          </a:xfrm>
          <a:prstGeom prst="rect">
            <a:avLst/>
          </a:prstGeom>
        </p:spPr>
      </p:pic>
      <p:sp>
        <p:nvSpPr>
          <p:cNvPr id="9" name="TextBox 8"/>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Presentation: Financial Statements</a:t>
            </a:r>
          </a:p>
        </p:txBody>
      </p:sp>
    </p:spTree>
    <p:extLst>
      <p:ext uri="{BB962C8B-B14F-4D97-AF65-F5344CB8AC3E}">
        <p14:creationId xmlns:p14="http://schemas.microsoft.com/office/powerpoint/2010/main" val="31113191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95300" y="347123"/>
            <a:ext cx="8089900" cy="5847755"/>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Statement of Financial Performance</a:t>
            </a:r>
          </a:p>
          <a:p>
            <a:pPr lvl="0" defTabSz="914400" fontAlgn="base">
              <a:spcBef>
                <a:spcPts val="776"/>
              </a:spcBef>
              <a:spcAft>
                <a:spcPct val="0"/>
              </a:spcAft>
            </a:pPr>
            <a:r>
              <a:rPr lang="en-US" sz="2000" kern="0" dirty="0">
                <a:solidFill>
                  <a:srgbClr val="000000">
                    <a:lumMod val="65000"/>
                    <a:lumOff val="35000"/>
                  </a:srgbClr>
                </a:solidFill>
                <a:latin typeface="Arial" pitchFamily="34" charset="0"/>
                <a:ea typeface="ＭＳ Ｐゴシック" charset="0"/>
                <a:cs typeface="Arial" pitchFamily="34" charset="0"/>
              </a:rPr>
              <a:t>As a minimum, the face of the statement includes:</a:t>
            </a:r>
          </a:p>
          <a:p>
            <a:pPr marL="449263" lvl="1" indent="-449263" defTabSz="914400" fontAlgn="base">
              <a:spcBef>
                <a:spcPts val="776"/>
              </a:spcBef>
              <a:spcAft>
                <a:spcPct val="0"/>
              </a:spcAft>
              <a:buFontTx/>
              <a:buChar char="–"/>
            </a:pPr>
            <a:r>
              <a:rPr lang="en-US" kern="0" dirty="0">
                <a:solidFill>
                  <a:srgbClr val="000000">
                    <a:lumMod val="65000"/>
                    <a:lumOff val="35000"/>
                  </a:srgbClr>
                </a:solidFill>
                <a:latin typeface="Arial" pitchFamily="34" charset="0"/>
                <a:ea typeface="ＭＳ Ｐゴシック" charset="0"/>
                <a:cs typeface="Arial" pitchFamily="34" charset="0"/>
              </a:rPr>
              <a:t>Revenue, presenting separately:</a:t>
            </a:r>
          </a:p>
          <a:p>
            <a:pPr marL="906463" lvl="3" indent="-449263" defTabSz="914400" fontAlgn="base">
              <a:spcBef>
                <a:spcPts val="776"/>
              </a:spcBef>
              <a:spcAft>
                <a:spcPct val="0"/>
              </a:spcAft>
              <a:buFontTx/>
              <a:buChar char="–"/>
            </a:pPr>
            <a:r>
              <a:rPr lang="en-GB" sz="1600" kern="0" dirty="0">
                <a:solidFill>
                  <a:srgbClr val="000000">
                    <a:lumMod val="65000"/>
                    <a:lumOff val="35000"/>
                  </a:srgbClr>
                </a:solidFill>
                <a:latin typeface="Arial" pitchFamily="34" charset="0"/>
                <a:ea typeface="ＭＳ Ｐゴシック" charset="0"/>
                <a:cs typeface="Arial" pitchFamily="34" charset="0"/>
              </a:rPr>
              <a:t>Interest revenue calculated using the effective interest method</a:t>
            </a:r>
            <a:endParaRPr lang="en-US" sz="1600" kern="0" dirty="0">
              <a:solidFill>
                <a:srgbClr val="000000">
                  <a:lumMod val="65000"/>
                  <a:lumOff val="35000"/>
                </a:srgbClr>
              </a:solidFill>
              <a:latin typeface="Arial" pitchFamily="34" charset="0"/>
              <a:ea typeface="ＭＳ Ｐゴシック" charset="0"/>
              <a:cs typeface="Arial" pitchFamily="34" charset="0"/>
            </a:endParaRPr>
          </a:p>
          <a:p>
            <a:pPr marL="906463" lvl="3" indent="-449263" defTabSz="914400" fontAlgn="base">
              <a:spcBef>
                <a:spcPts val="776"/>
              </a:spcBef>
              <a:spcAft>
                <a:spcPct val="0"/>
              </a:spcAft>
              <a:buFontTx/>
              <a:buChar char="–"/>
            </a:pPr>
            <a:r>
              <a:rPr lang="en-GB" sz="1600" kern="0" dirty="0">
                <a:solidFill>
                  <a:srgbClr val="000000">
                    <a:lumMod val="65000"/>
                    <a:lumOff val="35000"/>
                  </a:srgbClr>
                </a:solidFill>
                <a:latin typeface="Arial" pitchFamily="34" charset="0"/>
                <a:ea typeface="ＭＳ Ｐゴシック" charset="0"/>
                <a:cs typeface="Arial" pitchFamily="34" charset="0"/>
              </a:rPr>
              <a:t>Gains and losses arising from the derecognition of financial assets measured at amortized cost;</a:t>
            </a:r>
            <a:endParaRPr lang="en-US" sz="1600" kern="0" dirty="0">
              <a:solidFill>
                <a:srgbClr val="000000">
                  <a:lumMod val="65000"/>
                  <a:lumOff val="35000"/>
                </a:srgbClr>
              </a:solidFill>
              <a:latin typeface="Arial" pitchFamily="34" charset="0"/>
              <a:ea typeface="ＭＳ Ｐゴシック" charset="0"/>
              <a:cs typeface="Arial" pitchFamily="34" charset="0"/>
            </a:endParaRPr>
          </a:p>
          <a:p>
            <a:pPr marL="449263" lvl="1" indent="-449263" defTabSz="914400" fontAlgn="base">
              <a:spcBef>
                <a:spcPts val="776"/>
              </a:spcBef>
              <a:spcAft>
                <a:spcPct val="0"/>
              </a:spcAft>
              <a:buFontTx/>
              <a:buChar char="–"/>
            </a:pPr>
            <a:r>
              <a:rPr lang="en-US" kern="0" dirty="0">
                <a:solidFill>
                  <a:srgbClr val="000000">
                    <a:lumMod val="65000"/>
                    <a:lumOff val="35000"/>
                  </a:srgbClr>
                </a:solidFill>
                <a:latin typeface="Arial" pitchFamily="34" charset="0"/>
                <a:ea typeface="ＭＳ Ｐゴシック" charset="0"/>
                <a:cs typeface="Arial" pitchFamily="34" charset="0"/>
              </a:rPr>
              <a:t>Finance costs</a:t>
            </a:r>
          </a:p>
          <a:p>
            <a:pPr marL="449263" lvl="1" indent="-449263" defTabSz="914400" fontAlgn="base">
              <a:spcBef>
                <a:spcPts val="776"/>
              </a:spcBef>
              <a:spcAft>
                <a:spcPct val="0"/>
              </a:spcAft>
              <a:buFontTx/>
              <a:buChar char="–"/>
            </a:pPr>
            <a:r>
              <a:rPr lang="en-US" kern="0" dirty="0">
                <a:solidFill>
                  <a:srgbClr val="000000">
                    <a:lumMod val="65000"/>
                    <a:lumOff val="35000"/>
                  </a:srgbClr>
                </a:solidFill>
                <a:latin typeface="Arial" pitchFamily="34" charset="0"/>
                <a:ea typeface="ＭＳ Ｐゴシック" charset="0"/>
                <a:cs typeface="Arial" pitchFamily="34" charset="0"/>
              </a:rPr>
              <a:t>Impairment losses</a:t>
            </a:r>
          </a:p>
          <a:p>
            <a:pPr marL="449263" lvl="1" indent="-449263" defTabSz="914400" fontAlgn="base">
              <a:spcBef>
                <a:spcPts val="776"/>
              </a:spcBef>
              <a:spcAft>
                <a:spcPct val="0"/>
              </a:spcAft>
              <a:buFontTx/>
              <a:buChar char="–"/>
            </a:pPr>
            <a:r>
              <a:rPr lang="en-US" kern="0" dirty="0">
                <a:solidFill>
                  <a:srgbClr val="000000">
                    <a:lumMod val="65000"/>
                    <a:lumOff val="35000"/>
                  </a:srgbClr>
                </a:solidFill>
                <a:latin typeface="Arial" pitchFamily="34" charset="0"/>
                <a:ea typeface="ＭＳ Ｐゴシック" charset="0"/>
                <a:cs typeface="Arial" pitchFamily="34" charset="0"/>
              </a:rPr>
              <a:t>Share of the surplus or deficit of associates and joint ventures</a:t>
            </a:r>
          </a:p>
          <a:p>
            <a:pPr marL="449263" lvl="1" indent="-449263" defTabSz="914400" fontAlgn="base">
              <a:spcBef>
                <a:spcPts val="776"/>
              </a:spcBef>
              <a:spcAft>
                <a:spcPct val="0"/>
              </a:spcAft>
              <a:buFontTx/>
              <a:buChar char="–"/>
            </a:pPr>
            <a:r>
              <a:rPr lang="en-US" kern="0" dirty="0">
                <a:solidFill>
                  <a:srgbClr val="000000">
                    <a:lumMod val="65000"/>
                    <a:lumOff val="35000"/>
                  </a:srgbClr>
                </a:solidFill>
                <a:latin typeface="Arial" pitchFamily="34" charset="0"/>
                <a:ea typeface="ＭＳ Ｐゴシック" charset="0"/>
                <a:cs typeface="Arial" pitchFamily="34" charset="0"/>
              </a:rPr>
              <a:t>Gains or losses on reclassification of financial assets</a:t>
            </a:r>
          </a:p>
          <a:p>
            <a:pPr marL="449263" lvl="1" indent="-449263" defTabSz="914400" fontAlgn="base">
              <a:spcBef>
                <a:spcPts val="776"/>
              </a:spcBef>
              <a:spcAft>
                <a:spcPct val="0"/>
              </a:spcAft>
              <a:buFontTx/>
              <a:buChar char="–"/>
            </a:pPr>
            <a:r>
              <a:rPr lang="en-US" kern="0" dirty="0">
                <a:solidFill>
                  <a:srgbClr val="000000">
                    <a:lumMod val="65000"/>
                    <a:lumOff val="35000"/>
                  </a:srgbClr>
                </a:solidFill>
                <a:latin typeface="Arial" pitchFamily="34" charset="0"/>
                <a:ea typeface="ＭＳ Ｐゴシック" charset="0"/>
                <a:cs typeface="Arial" pitchFamily="34" charset="0"/>
              </a:rPr>
              <a:t>Surplus or deficit</a:t>
            </a:r>
          </a:p>
          <a:p>
            <a:pPr marL="449263" lvl="1" indent="-449263" defTabSz="914400" fontAlgn="base">
              <a:spcBef>
                <a:spcPts val="776"/>
              </a:spcBef>
              <a:spcAft>
                <a:spcPct val="0"/>
              </a:spcAft>
              <a:buFontTx/>
              <a:buChar char="–"/>
            </a:pPr>
            <a:r>
              <a:rPr lang="en-GB" kern="0" dirty="0">
                <a:solidFill>
                  <a:srgbClr val="000000">
                    <a:lumMod val="65000"/>
                    <a:lumOff val="35000"/>
                  </a:srgbClr>
                </a:solidFill>
                <a:latin typeface="Arial" pitchFamily="34" charset="0"/>
                <a:ea typeface="ＭＳ Ｐゴシック" charset="0"/>
                <a:cs typeface="Arial" pitchFamily="34" charset="0"/>
              </a:rPr>
              <a:t>A single amount for the total of discontinued operations</a:t>
            </a:r>
            <a:endParaRPr lang="en-US" kern="0" dirty="0">
              <a:solidFill>
                <a:srgbClr val="000000">
                  <a:lumMod val="65000"/>
                  <a:lumOff val="35000"/>
                </a:srgbClr>
              </a:solidFill>
              <a:latin typeface="Arial" pitchFamily="34" charset="0"/>
              <a:ea typeface="ＭＳ Ｐゴシック" charset="0"/>
              <a:cs typeface="Arial" pitchFamily="34" charset="0"/>
            </a:endParaRPr>
          </a:p>
          <a:p>
            <a:pPr marL="342900" lvl="0" indent="-342900" defTabSz="914400" fontAlgn="base">
              <a:spcBef>
                <a:spcPts val="776"/>
              </a:spcBef>
              <a:spcAft>
                <a:spcPct val="0"/>
              </a:spcAft>
              <a:buFontTx/>
              <a:buChar char="•"/>
            </a:pPr>
            <a:r>
              <a:rPr lang="en-US" sz="2000" i="1" kern="0" dirty="0">
                <a:solidFill>
                  <a:srgbClr val="000000">
                    <a:lumMod val="65000"/>
                    <a:lumOff val="35000"/>
                  </a:srgbClr>
                </a:solidFill>
                <a:latin typeface="Arial" pitchFamily="34" charset="0"/>
                <a:ea typeface="ＭＳ Ｐゴシック" charset="0"/>
                <a:cs typeface="Arial" pitchFamily="34" charset="0"/>
              </a:rPr>
              <a:t>Additional items are presented if relevant to users understanding of financial performance</a:t>
            </a:r>
          </a:p>
          <a:p>
            <a:pPr lvl="0" defTabSz="914400" fontAlgn="base">
              <a:spcBef>
                <a:spcPts val="776"/>
              </a:spcBef>
              <a:spcAft>
                <a:spcPct val="0"/>
              </a:spcAft>
            </a:pPr>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p:txBody>
      </p:sp>
      <p:sp>
        <p:nvSpPr>
          <p:cNvPr id="5" name="TextBox 4"/>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Presentation: Financial Statements</a:t>
            </a:r>
          </a:p>
        </p:txBody>
      </p:sp>
    </p:spTree>
    <p:extLst>
      <p:ext uri="{BB962C8B-B14F-4D97-AF65-F5344CB8AC3E}">
        <p14:creationId xmlns:p14="http://schemas.microsoft.com/office/powerpoint/2010/main" val="28823557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95300" y="881956"/>
            <a:ext cx="8089900" cy="4903907"/>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Items Presented on Face or in Notes</a:t>
            </a:r>
          </a:p>
          <a:p>
            <a:endParaRPr lang="en-US" sz="2000" kern="0" dirty="0">
              <a:solidFill>
                <a:srgbClr val="000000">
                  <a:lumMod val="65000"/>
                  <a:lumOff val="35000"/>
                </a:srgbClr>
              </a:solidFill>
              <a:latin typeface="Arial" pitchFamily="34" charset="0"/>
              <a:ea typeface="ＭＳ Ｐゴシック" charset="0"/>
              <a:cs typeface="Arial" pitchFamily="34" charset="0"/>
            </a:endParaRP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Revenue by operations</a:t>
            </a:r>
          </a:p>
          <a:p>
            <a:pPr marL="694944" lvl="1" indent="-347472" defTabSz="914400" fontAlgn="base">
              <a:spcBef>
                <a:spcPts val="776"/>
              </a:spcBef>
              <a:spcAft>
                <a:spcPct val="0"/>
              </a:spcAft>
              <a:buSzPct val="95000"/>
              <a:buFontTx/>
              <a:buChar char="–"/>
            </a:pPr>
            <a:r>
              <a:rPr lang="en-US" kern="0" dirty="0">
                <a:solidFill>
                  <a:srgbClr val="000000">
                    <a:lumMod val="65000"/>
                    <a:lumOff val="35000"/>
                  </a:srgbClr>
                </a:solidFill>
                <a:latin typeface="Arial" pitchFamily="34" charset="0"/>
                <a:ea typeface="ＭＳ Ｐゴシック" charset="0"/>
                <a:cs typeface="Arial" pitchFamily="34" charset="0"/>
              </a:rPr>
              <a:t>Analysis of expenses classified by nature or function</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Material revenues and expenses such as</a:t>
            </a:r>
          </a:p>
          <a:p>
            <a:pPr marL="694944" lvl="1" indent="-347472" defTabSz="914400" fontAlgn="base">
              <a:spcBef>
                <a:spcPts val="776"/>
              </a:spcBef>
              <a:spcAft>
                <a:spcPct val="0"/>
              </a:spcAft>
              <a:buFontTx/>
              <a:buChar char="–"/>
            </a:pPr>
            <a:r>
              <a:rPr lang="en-US" kern="0" dirty="0">
                <a:solidFill>
                  <a:srgbClr val="000000">
                    <a:lumMod val="65000"/>
                    <a:lumOff val="35000"/>
                  </a:srgbClr>
                </a:solidFill>
                <a:latin typeface="Arial" pitchFamily="34" charset="0"/>
                <a:ea typeface="ＭＳ Ｐゴシック" charset="0"/>
                <a:cs typeface="Arial" pitchFamily="34" charset="0"/>
              </a:rPr>
              <a:t>Revenue by operations</a:t>
            </a:r>
          </a:p>
          <a:p>
            <a:pPr marL="694944" lvl="1" indent="-347472" defTabSz="914400" fontAlgn="base">
              <a:spcBef>
                <a:spcPts val="776"/>
              </a:spcBef>
              <a:spcAft>
                <a:spcPct val="0"/>
              </a:spcAft>
              <a:buFontTx/>
              <a:buChar char="–"/>
            </a:pPr>
            <a:r>
              <a:rPr lang="en-US" kern="0" dirty="0">
                <a:solidFill>
                  <a:srgbClr val="000000">
                    <a:lumMod val="65000"/>
                    <a:lumOff val="35000"/>
                  </a:srgbClr>
                </a:solidFill>
                <a:latin typeface="Arial" pitchFamily="34" charset="0"/>
                <a:ea typeface="ＭＳ Ｐゴシック" charset="0"/>
                <a:cs typeface="Arial" pitchFamily="34" charset="0"/>
              </a:rPr>
              <a:t>Write-downs and reversals</a:t>
            </a:r>
          </a:p>
          <a:p>
            <a:pPr marL="694944" lvl="1" indent="-347472" defTabSz="914400" fontAlgn="base">
              <a:spcBef>
                <a:spcPts val="776"/>
              </a:spcBef>
              <a:spcAft>
                <a:spcPct val="0"/>
              </a:spcAft>
              <a:buFontTx/>
              <a:buChar char="–"/>
            </a:pPr>
            <a:r>
              <a:rPr lang="en-US" kern="0" dirty="0">
                <a:solidFill>
                  <a:srgbClr val="000000">
                    <a:lumMod val="65000"/>
                    <a:lumOff val="35000"/>
                  </a:srgbClr>
                </a:solidFill>
                <a:latin typeface="Arial" pitchFamily="34" charset="0"/>
                <a:ea typeface="ＭＳ Ｐゴシック" charset="0"/>
                <a:cs typeface="Arial" pitchFamily="34" charset="0"/>
              </a:rPr>
              <a:t>Restructuring costs</a:t>
            </a:r>
          </a:p>
          <a:p>
            <a:pPr marL="694944" lvl="1" indent="-347472" defTabSz="914400" fontAlgn="base">
              <a:spcBef>
                <a:spcPts val="776"/>
              </a:spcBef>
              <a:spcAft>
                <a:spcPct val="0"/>
              </a:spcAft>
              <a:buFontTx/>
              <a:buChar char="–"/>
            </a:pPr>
            <a:r>
              <a:rPr lang="en-US" kern="0" dirty="0">
                <a:solidFill>
                  <a:srgbClr val="000000">
                    <a:lumMod val="65000"/>
                    <a:lumOff val="35000"/>
                  </a:srgbClr>
                </a:solidFill>
                <a:latin typeface="Arial" pitchFamily="34" charset="0"/>
                <a:ea typeface="ＭＳ Ｐゴシック" charset="0"/>
                <a:cs typeface="Arial" pitchFamily="34" charset="0"/>
              </a:rPr>
              <a:t>Gains or losses on disposals </a:t>
            </a:r>
          </a:p>
          <a:p>
            <a:pPr marL="694944" lvl="1" indent="-347472" defTabSz="914400" fontAlgn="base">
              <a:spcBef>
                <a:spcPts val="776"/>
              </a:spcBef>
              <a:spcAft>
                <a:spcPct val="0"/>
              </a:spcAft>
              <a:buFontTx/>
              <a:buChar char="–"/>
            </a:pPr>
            <a:r>
              <a:rPr lang="en-US" kern="0" dirty="0">
                <a:solidFill>
                  <a:srgbClr val="000000">
                    <a:lumMod val="65000"/>
                    <a:lumOff val="35000"/>
                  </a:srgbClr>
                </a:solidFill>
                <a:latin typeface="Arial" pitchFamily="34" charset="0"/>
                <a:ea typeface="ＭＳ Ｐゴシック" charset="0"/>
                <a:cs typeface="Arial" pitchFamily="34" charset="0"/>
              </a:rPr>
              <a:t>Reversals of provisions</a:t>
            </a:r>
          </a:p>
          <a:p>
            <a:pPr marL="694944" lvl="1" indent="-347472" defTabSz="914400" fontAlgn="base">
              <a:spcBef>
                <a:spcPts val="776"/>
              </a:spcBef>
              <a:spcAft>
                <a:spcPct val="0"/>
              </a:spcAft>
              <a:buFontTx/>
              <a:buChar char="–"/>
            </a:pPr>
            <a:r>
              <a:rPr lang="en-US" kern="0" dirty="0">
                <a:solidFill>
                  <a:srgbClr val="000000">
                    <a:lumMod val="65000"/>
                    <a:lumOff val="35000"/>
                  </a:srgbClr>
                </a:solidFill>
                <a:latin typeface="Arial" pitchFamily="34" charset="0"/>
                <a:ea typeface="ＭＳ Ｐゴシック" charset="0"/>
                <a:cs typeface="Arial" pitchFamily="34" charset="0"/>
              </a:rPr>
              <a:t>Other unusual or material items</a:t>
            </a:r>
          </a:p>
          <a:p>
            <a:pPr lvl="0" defTabSz="914400" fontAlgn="base">
              <a:spcBef>
                <a:spcPts val="776"/>
              </a:spcBef>
              <a:spcAft>
                <a:spcPct val="0"/>
              </a:spcAft>
            </a:pPr>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p:txBody>
      </p:sp>
      <p:sp>
        <p:nvSpPr>
          <p:cNvPr id="5" name="TextBox 4"/>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Presentation: Financial Statements</a:t>
            </a:r>
          </a:p>
        </p:txBody>
      </p:sp>
    </p:spTree>
    <p:extLst>
      <p:ext uri="{BB962C8B-B14F-4D97-AF65-F5344CB8AC3E}">
        <p14:creationId xmlns:p14="http://schemas.microsoft.com/office/powerpoint/2010/main" val="4918783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95300" y="881956"/>
            <a:ext cx="8089900" cy="5119350"/>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Expenses Classified by Nature</a:t>
            </a:r>
          </a:p>
          <a:p>
            <a:endParaRPr lang="en-US" sz="1400" kern="0" dirty="0">
              <a:solidFill>
                <a:srgbClr val="000000">
                  <a:lumMod val="65000"/>
                  <a:lumOff val="35000"/>
                </a:srgbClr>
              </a:solidFill>
              <a:latin typeface="Arial" pitchFamily="34" charset="0"/>
              <a:ea typeface="ＭＳ Ｐゴシック" charset="0"/>
              <a:cs typeface="Arial" pitchFamily="34" charset="0"/>
            </a:endParaRPr>
          </a:p>
          <a:p>
            <a:pPr fontAlgn="t"/>
            <a:r>
              <a:rPr lang="en-US" sz="1600" b="1" dirty="0">
                <a:solidFill>
                  <a:srgbClr val="000000"/>
                </a:solidFill>
                <a:latin typeface="Arial" panose="020B0604020202020204" pitchFamily="34" charset="0"/>
                <a:cs typeface="Arial" panose="020B0604020202020204" pitchFamily="34" charset="0"/>
              </a:rPr>
              <a:t>Revenues</a:t>
            </a:r>
            <a:endParaRPr lang="en-CA" sz="1600" dirty="0">
              <a:latin typeface="Arial" panose="020B0604020202020204" pitchFamily="34" charset="0"/>
            </a:endParaRPr>
          </a:p>
          <a:p>
            <a:pPr algn="r" fontAlgn="t"/>
            <a:r>
              <a:rPr lang="en-US" sz="1600" u="sng" dirty="0">
                <a:solidFill>
                  <a:srgbClr val="000000"/>
                </a:solidFill>
                <a:latin typeface="Arial" panose="020B0604020202020204" pitchFamily="34" charset="0"/>
                <a:cs typeface="Arial" panose="020B0604020202020204" pitchFamily="34" charset="0"/>
              </a:rPr>
              <a:t>X,XXX,XXX</a:t>
            </a:r>
            <a:endParaRPr lang="en-CA" sz="1600" dirty="0">
              <a:latin typeface="Arial" panose="020B0604020202020204" pitchFamily="34" charset="0"/>
            </a:endParaRPr>
          </a:p>
          <a:p>
            <a:pPr fontAlgn="t"/>
            <a:r>
              <a:rPr lang="en-US" sz="1600" b="1" dirty="0">
                <a:solidFill>
                  <a:srgbClr val="000000"/>
                </a:solidFill>
                <a:latin typeface="Arial" panose="020B0604020202020204" pitchFamily="34" charset="0"/>
                <a:cs typeface="Arial" panose="020B0604020202020204" pitchFamily="34" charset="0"/>
              </a:rPr>
              <a:t>Expenses</a:t>
            </a:r>
            <a:endParaRPr lang="en-CA" sz="1600" dirty="0">
              <a:latin typeface="Arial" panose="020B0604020202020204" pitchFamily="34" charset="0"/>
            </a:endParaRPr>
          </a:p>
          <a:p>
            <a:pPr fontAlgn="t"/>
            <a:r>
              <a:rPr lang="en-US" sz="1600" dirty="0">
                <a:solidFill>
                  <a:srgbClr val="000000"/>
                </a:solidFill>
                <a:latin typeface="Arial" panose="020B0604020202020204" pitchFamily="34" charset="0"/>
                <a:cs typeface="Arial" panose="020B0604020202020204" pitchFamily="34" charset="0"/>
              </a:rPr>
              <a:t>  Employee benefits</a:t>
            </a:r>
            <a:endParaRPr lang="en-CA" sz="1600" dirty="0">
              <a:latin typeface="Arial" panose="020B0604020202020204" pitchFamily="34" charset="0"/>
            </a:endParaRPr>
          </a:p>
          <a:p>
            <a:pPr algn="r" fontAlgn="t"/>
            <a:r>
              <a:rPr lang="en-US" sz="1600" dirty="0">
                <a:solidFill>
                  <a:srgbClr val="000000"/>
                </a:solidFill>
                <a:latin typeface="Arial" panose="020B0604020202020204" pitchFamily="34" charset="0"/>
                <a:cs typeface="Arial" panose="020B0604020202020204" pitchFamily="34" charset="0"/>
              </a:rPr>
              <a:t>(X,XXX,XXX)</a:t>
            </a:r>
            <a:endParaRPr lang="en-CA" sz="1600" dirty="0">
              <a:latin typeface="Arial" panose="020B0604020202020204" pitchFamily="34" charset="0"/>
            </a:endParaRPr>
          </a:p>
          <a:p>
            <a:pPr fontAlgn="t"/>
            <a:r>
              <a:rPr lang="en-US" sz="1600" dirty="0">
                <a:solidFill>
                  <a:srgbClr val="000000"/>
                </a:solidFill>
                <a:latin typeface="Arial" panose="020B0604020202020204" pitchFamily="34" charset="0"/>
                <a:cs typeface="Arial" panose="020B0604020202020204" pitchFamily="34" charset="0"/>
              </a:rPr>
              <a:t>  Grants &amp; other transfers payments</a:t>
            </a:r>
            <a:endParaRPr lang="en-CA" sz="1600" dirty="0">
              <a:latin typeface="Arial" panose="020B0604020202020204" pitchFamily="34" charset="0"/>
            </a:endParaRPr>
          </a:p>
          <a:p>
            <a:pPr algn="r" fontAlgn="t"/>
            <a:r>
              <a:rPr lang="en-US" sz="1600" dirty="0">
                <a:solidFill>
                  <a:srgbClr val="000000"/>
                </a:solidFill>
                <a:latin typeface="Arial" panose="020B0604020202020204" pitchFamily="34" charset="0"/>
                <a:cs typeface="Arial" panose="020B0604020202020204" pitchFamily="34" charset="0"/>
              </a:rPr>
              <a:t>(X,XXX,XXX)</a:t>
            </a:r>
            <a:endParaRPr lang="en-CA" sz="1600" dirty="0">
              <a:latin typeface="Arial" panose="020B0604020202020204" pitchFamily="34" charset="0"/>
            </a:endParaRPr>
          </a:p>
          <a:p>
            <a:pPr fontAlgn="t"/>
            <a:r>
              <a:rPr lang="en-US" sz="1600" dirty="0">
                <a:solidFill>
                  <a:srgbClr val="000000"/>
                </a:solidFill>
                <a:latin typeface="Arial" panose="020B0604020202020204" pitchFamily="34" charset="0"/>
                <a:cs typeface="Arial" panose="020B0604020202020204" pitchFamily="34" charset="0"/>
              </a:rPr>
              <a:t>  Depreciation &amp; amortization</a:t>
            </a:r>
            <a:endParaRPr lang="en-CA" sz="1600" dirty="0">
              <a:latin typeface="Arial" panose="020B0604020202020204" pitchFamily="34" charset="0"/>
            </a:endParaRPr>
          </a:p>
          <a:p>
            <a:pPr algn="r" fontAlgn="t"/>
            <a:r>
              <a:rPr lang="en-US" sz="1600" u="sng" dirty="0">
                <a:solidFill>
                  <a:srgbClr val="000000"/>
                </a:solidFill>
                <a:latin typeface="Arial" panose="020B0604020202020204" pitchFamily="34" charset="0"/>
                <a:cs typeface="Arial" panose="020B0604020202020204" pitchFamily="34" charset="0"/>
              </a:rPr>
              <a:t>(X,XXX,XXX)</a:t>
            </a:r>
            <a:endParaRPr lang="en-CA" sz="1600" dirty="0">
              <a:latin typeface="Arial" panose="020B0604020202020204" pitchFamily="34" charset="0"/>
            </a:endParaRPr>
          </a:p>
          <a:p>
            <a:pPr fontAlgn="t"/>
            <a:r>
              <a:rPr lang="en-US" sz="1600" dirty="0">
                <a:solidFill>
                  <a:srgbClr val="000000"/>
                </a:solidFill>
                <a:latin typeface="Arial" panose="020B0604020202020204" pitchFamily="34" charset="0"/>
                <a:cs typeface="Arial" panose="020B0604020202020204" pitchFamily="34" charset="0"/>
              </a:rPr>
              <a:t>  Other expenses</a:t>
            </a:r>
            <a:endParaRPr lang="en-CA" sz="1600" dirty="0">
              <a:latin typeface="Arial" panose="020B0604020202020204" pitchFamily="34" charset="0"/>
            </a:endParaRPr>
          </a:p>
          <a:p>
            <a:pPr algn="r" fontAlgn="t"/>
            <a:r>
              <a:rPr lang="en-US" sz="1600" u="sng" dirty="0">
                <a:solidFill>
                  <a:srgbClr val="000000"/>
                </a:solidFill>
                <a:latin typeface="Arial" panose="020B0604020202020204" pitchFamily="34" charset="0"/>
                <a:cs typeface="Arial" panose="020B0604020202020204" pitchFamily="34" charset="0"/>
              </a:rPr>
              <a:t>(X,XXX,XXX)</a:t>
            </a:r>
            <a:endParaRPr lang="en-CA" sz="1600" dirty="0">
              <a:latin typeface="Arial" panose="020B0604020202020204" pitchFamily="34" charset="0"/>
            </a:endParaRPr>
          </a:p>
          <a:p>
            <a:pPr fontAlgn="t"/>
            <a:r>
              <a:rPr lang="en-US" sz="1600" b="1" dirty="0">
                <a:solidFill>
                  <a:srgbClr val="000000"/>
                </a:solidFill>
                <a:latin typeface="Arial" panose="020B0604020202020204" pitchFamily="34" charset="0"/>
                <a:cs typeface="Arial" panose="020B0604020202020204" pitchFamily="34" charset="0"/>
              </a:rPr>
              <a:t>Total expenses</a:t>
            </a:r>
            <a:endParaRPr lang="en-CA" sz="1600" dirty="0">
              <a:latin typeface="Arial" panose="020B0604020202020204" pitchFamily="34" charset="0"/>
            </a:endParaRPr>
          </a:p>
          <a:p>
            <a:pPr algn="r" fontAlgn="t"/>
            <a:r>
              <a:rPr lang="en-US" sz="1600" u="sng" dirty="0">
                <a:solidFill>
                  <a:srgbClr val="000000"/>
                </a:solidFill>
                <a:latin typeface="Arial" panose="020B0604020202020204" pitchFamily="34" charset="0"/>
                <a:cs typeface="Arial" panose="020B0604020202020204" pitchFamily="34" charset="0"/>
              </a:rPr>
              <a:t>(X,XXX,XXX)</a:t>
            </a:r>
            <a:endParaRPr lang="en-CA" sz="1600" dirty="0">
              <a:latin typeface="Arial" panose="020B0604020202020204" pitchFamily="34" charset="0"/>
            </a:endParaRPr>
          </a:p>
          <a:p>
            <a:pPr fontAlgn="t"/>
            <a:r>
              <a:rPr lang="en-US" sz="1600" b="1" dirty="0">
                <a:solidFill>
                  <a:srgbClr val="000000"/>
                </a:solidFill>
                <a:latin typeface="Arial" panose="020B0604020202020204" pitchFamily="34" charset="0"/>
                <a:cs typeface="Arial" panose="020B0604020202020204" pitchFamily="34" charset="0"/>
              </a:rPr>
              <a:t>Surplus/(deficit) for continuing operations</a:t>
            </a:r>
            <a:endParaRPr lang="en-CA" sz="1600" dirty="0">
              <a:latin typeface="Arial" panose="020B0604020202020204" pitchFamily="34" charset="0"/>
            </a:endParaRPr>
          </a:p>
          <a:p>
            <a:pPr algn="r" fontAlgn="t"/>
            <a:r>
              <a:rPr lang="en-US" sz="1600" u="dbl" dirty="0">
                <a:solidFill>
                  <a:srgbClr val="000000"/>
                </a:solidFill>
                <a:latin typeface="Arial" panose="020B0604020202020204" pitchFamily="34" charset="0"/>
                <a:cs typeface="Arial" panose="020B0604020202020204" pitchFamily="34" charset="0"/>
              </a:rPr>
              <a:t>X,XXX,XXX</a:t>
            </a:r>
            <a:endParaRPr lang="en-CA" sz="1600" dirty="0">
              <a:latin typeface="Arial" panose="020B0604020202020204" pitchFamily="34" charset="0"/>
            </a:endParaRPr>
          </a:p>
          <a:p>
            <a:pPr lvl="0" defTabSz="914400" fontAlgn="base">
              <a:spcBef>
                <a:spcPts val="776"/>
              </a:spcBef>
              <a:spcAft>
                <a:spcPct val="0"/>
              </a:spcAft>
            </a:pPr>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p:txBody>
      </p:sp>
      <p:sp>
        <p:nvSpPr>
          <p:cNvPr id="5" name="TextBox 4"/>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Presentation: Financial Statements</a:t>
            </a:r>
          </a:p>
        </p:txBody>
      </p:sp>
    </p:spTree>
    <p:extLst>
      <p:ext uri="{BB962C8B-B14F-4D97-AF65-F5344CB8AC3E}">
        <p14:creationId xmlns:p14="http://schemas.microsoft.com/office/powerpoint/2010/main" val="17039163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95300" y="881956"/>
            <a:ext cx="8089900" cy="5119350"/>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Expenses by Functional Classification</a:t>
            </a:r>
          </a:p>
          <a:p>
            <a:endParaRPr lang="en-US" sz="1600" kern="0" dirty="0">
              <a:solidFill>
                <a:srgbClr val="000000">
                  <a:lumMod val="65000"/>
                  <a:lumOff val="35000"/>
                </a:srgbClr>
              </a:solidFill>
              <a:latin typeface="Arial" pitchFamily="34" charset="0"/>
              <a:ea typeface="ＭＳ Ｐゴシック" charset="0"/>
              <a:cs typeface="Arial" pitchFamily="34" charset="0"/>
            </a:endParaRPr>
          </a:p>
          <a:p>
            <a:pPr fontAlgn="t"/>
            <a:r>
              <a:rPr lang="en-US" sz="1600" b="1" dirty="0">
                <a:solidFill>
                  <a:srgbClr val="000000"/>
                </a:solidFill>
                <a:latin typeface="Arial" panose="020B0604020202020204" pitchFamily="34" charset="0"/>
                <a:cs typeface="Arial" panose="020B0604020202020204" pitchFamily="34" charset="0"/>
              </a:rPr>
              <a:t>Revenues</a:t>
            </a:r>
            <a:endParaRPr lang="en-CA" sz="1600" dirty="0">
              <a:latin typeface="Arial" panose="020B0604020202020204" pitchFamily="34" charset="0"/>
            </a:endParaRPr>
          </a:p>
          <a:p>
            <a:pPr algn="r" fontAlgn="t"/>
            <a:r>
              <a:rPr lang="en-US" sz="1600" u="sng" dirty="0">
                <a:solidFill>
                  <a:srgbClr val="000000"/>
                </a:solidFill>
                <a:latin typeface="Arial" panose="020B0604020202020204" pitchFamily="34" charset="0"/>
                <a:cs typeface="Arial" panose="020B0604020202020204" pitchFamily="34" charset="0"/>
              </a:rPr>
              <a:t>X,XXX,XXX</a:t>
            </a:r>
            <a:endParaRPr lang="en-CA" sz="1600" dirty="0">
              <a:latin typeface="Arial" panose="020B0604020202020204" pitchFamily="34" charset="0"/>
            </a:endParaRPr>
          </a:p>
          <a:p>
            <a:pPr fontAlgn="t"/>
            <a:r>
              <a:rPr lang="en-US" sz="1600" b="1" dirty="0">
                <a:solidFill>
                  <a:srgbClr val="000000"/>
                </a:solidFill>
                <a:latin typeface="Arial" panose="020B0604020202020204" pitchFamily="34" charset="0"/>
                <a:cs typeface="Arial" panose="020B0604020202020204" pitchFamily="34" charset="0"/>
              </a:rPr>
              <a:t>Expenses</a:t>
            </a:r>
            <a:endParaRPr lang="en-CA" sz="1600" dirty="0">
              <a:latin typeface="Arial" panose="020B0604020202020204" pitchFamily="34" charset="0"/>
            </a:endParaRPr>
          </a:p>
          <a:p>
            <a:pPr fontAlgn="t"/>
            <a:r>
              <a:rPr lang="en-US" sz="1600" dirty="0">
                <a:solidFill>
                  <a:srgbClr val="000000"/>
                </a:solidFill>
                <a:latin typeface="Arial" panose="020B0604020202020204" pitchFamily="34" charset="0"/>
                <a:cs typeface="Arial" panose="020B0604020202020204" pitchFamily="34" charset="0"/>
              </a:rPr>
              <a:t>  Health</a:t>
            </a:r>
            <a:endParaRPr lang="en-CA" sz="1600" dirty="0">
              <a:latin typeface="Arial" panose="020B0604020202020204" pitchFamily="34" charset="0"/>
            </a:endParaRPr>
          </a:p>
          <a:p>
            <a:pPr algn="r" fontAlgn="t"/>
            <a:r>
              <a:rPr lang="en-US" sz="1600" dirty="0">
                <a:solidFill>
                  <a:srgbClr val="000000"/>
                </a:solidFill>
                <a:latin typeface="Arial" panose="020B0604020202020204" pitchFamily="34" charset="0"/>
                <a:cs typeface="Arial" panose="020B0604020202020204" pitchFamily="34" charset="0"/>
              </a:rPr>
              <a:t>(X,XXX,XXX)</a:t>
            </a:r>
            <a:endParaRPr lang="en-CA" sz="1600" dirty="0">
              <a:latin typeface="Arial" panose="020B0604020202020204" pitchFamily="34" charset="0"/>
            </a:endParaRPr>
          </a:p>
          <a:p>
            <a:pPr fontAlgn="t"/>
            <a:r>
              <a:rPr lang="en-US" sz="1600" dirty="0">
                <a:solidFill>
                  <a:srgbClr val="000000"/>
                </a:solidFill>
                <a:latin typeface="Arial" panose="020B0604020202020204" pitchFamily="34" charset="0"/>
                <a:cs typeface="Arial" panose="020B0604020202020204" pitchFamily="34" charset="0"/>
              </a:rPr>
              <a:t>  Education</a:t>
            </a:r>
            <a:endParaRPr lang="en-CA" sz="1600" dirty="0">
              <a:latin typeface="Arial" panose="020B0604020202020204" pitchFamily="34" charset="0"/>
            </a:endParaRPr>
          </a:p>
          <a:p>
            <a:pPr algn="r" fontAlgn="t"/>
            <a:r>
              <a:rPr lang="en-US" sz="1600" dirty="0">
                <a:solidFill>
                  <a:srgbClr val="000000"/>
                </a:solidFill>
                <a:latin typeface="Arial" panose="020B0604020202020204" pitchFamily="34" charset="0"/>
                <a:cs typeface="Arial" panose="020B0604020202020204" pitchFamily="34" charset="0"/>
              </a:rPr>
              <a:t>(X,XXX,XXX)</a:t>
            </a:r>
            <a:endParaRPr lang="en-CA" sz="1600" dirty="0">
              <a:latin typeface="Arial" panose="020B0604020202020204" pitchFamily="34" charset="0"/>
            </a:endParaRPr>
          </a:p>
          <a:p>
            <a:pPr fontAlgn="t"/>
            <a:r>
              <a:rPr lang="en-US" sz="1600" dirty="0">
                <a:solidFill>
                  <a:srgbClr val="000000"/>
                </a:solidFill>
                <a:latin typeface="Arial" panose="020B0604020202020204" pitchFamily="34" charset="0"/>
                <a:cs typeface="Arial" panose="020B0604020202020204" pitchFamily="34" charset="0"/>
              </a:rPr>
              <a:t>  Social protection</a:t>
            </a:r>
            <a:endParaRPr lang="en-CA" sz="1600" dirty="0">
              <a:latin typeface="Arial" panose="020B0604020202020204" pitchFamily="34" charset="0"/>
            </a:endParaRPr>
          </a:p>
          <a:p>
            <a:pPr algn="r" fontAlgn="t"/>
            <a:r>
              <a:rPr lang="en-US" sz="1600" u="sng" dirty="0">
                <a:solidFill>
                  <a:srgbClr val="000000"/>
                </a:solidFill>
                <a:latin typeface="Arial" panose="020B0604020202020204" pitchFamily="34" charset="0"/>
                <a:cs typeface="Arial" panose="020B0604020202020204" pitchFamily="34" charset="0"/>
              </a:rPr>
              <a:t>(X,XXX,XXX)</a:t>
            </a:r>
            <a:endParaRPr lang="en-CA" sz="1600" dirty="0">
              <a:latin typeface="Arial" panose="020B0604020202020204" pitchFamily="34" charset="0"/>
            </a:endParaRPr>
          </a:p>
          <a:p>
            <a:pPr fontAlgn="t"/>
            <a:r>
              <a:rPr lang="en-US" sz="1600" dirty="0">
                <a:solidFill>
                  <a:srgbClr val="000000"/>
                </a:solidFill>
                <a:latin typeface="Arial" panose="020B0604020202020204" pitchFamily="34" charset="0"/>
                <a:cs typeface="Arial" panose="020B0604020202020204" pitchFamily="34" charset="0"/>
              </a:rPr>
              <a:t>  Other expenses</a:t>
            </a:r>
            <a:endParaRPr lang="en-CA" sz="1600" dirty="0">
              <a:latin typeface="Arial" panose="020B0604020202020204" pitchFamily="34" charset="0"/>
            </a:endParaRPr>
          </a:p>
          <a:p>
            <a:pPr algn="r" fontAlgn="t"/>
            <a:r>
              <a:rPr lang="en-US" sz="1600" u="sng" dirty="0">
                <a:solidFill>
                  <a:srgbClr val="000000"/>
                </a:solidFill>
                <a:latin typeface="Arial" panose="020B0604020202020204" pitchFamily="34" charset="0"/>
                <a:cs typeface="Arial" panose="020B0604020202020204" pitchFamily="34" charset="0"/>
              </a:rPr>
              <a:t>(X,XXX,XXX)</a:t>
            </a:r>
            <a:endParaRPr lang="en-CA" sz="1600" dirty="0">
              <a:latin typeface="Arial" panose="020B0604020202020204" pitchFamily="34" charset="0"/>
            </a:endParaRPr>
          </a:p>
          <a:p>
            <a:pPr fontAlgn="t"/>
            <a:r>
              <a:rPr lang="en-US" sz="1600" b="1" dirty="0">
                <a:solidFill>
                  <a:srgbClr val="000000"/>
                </a:solidFill>
                <a:latin typeface="Arial" panose="020B0604020202020204" pitchFamily="34" charset="0"/>
                <a:cs typeface="Arial" panose="020B0604020202020204" pitchFamily="34" charset="0"/>
              </a:rPr>
              <a:t>Total expenses</a:t>
            </a:r>
            <a:endParaRPr lang="en-CA" sz="1600" dirty="0">
              <a:latin typeface="Arial" panose="020B0604020202020204" pitchFamily="34" charset="0"/>
            </a:endParaRPr>
          </a:p>
          <a:p>
            <a:pPr algn="r" fontAlgn="t"/>
            <a:r>
              <a:rPr lang="en-US" sz="1600" u="sng" dirty="0">
                <a:solidFill>
                  <a:srgbClr val="000000"/>
                </a:solidFill>
                <a:latin typeface="Arial" panose="020B0604020202020204" pitchFamily="34" charset="0"/>
                <a:cs typeface="Arial" panose="020B0604020202020204" pitchFamily="34" charset="0"/>
              </a:rPr>
              <a:t>(X,XXX,XXX)</a:t>
            </a:r>
            <a:endParaRPr lang="en-CA" sz="1600" dirty="0">
              <a:latin typeface="Arial" panose="020B0604020202020204" pitchFamily="34" charset="0"/>
            </a:endParaRPr>
          </a:p>
          <a:p>
            <a:pPr fontAlgn="t"/>
            <a:r>
              <a:rPr lang="en-US" sz="1600" b="1" dirty="0">
                <a:solidFill>
                  <a:srgbClr val="000000"/>
                </a:solidFill>
                <a:latin typeface="Arial" panose="020B0604020202020204" pitchFamily="34" charset="0"/>
                <a:cs typeface="Arial" panose="020B0604020202020204" pitchFamily="34" charset="0"/>
              </a:rPr>
              <a:t>Surplus/(deficit) for continuing operations</a:t>
            </a:r>
            <a:endParaRPr lang="en-CA" sz="1600" dirty="0">
              <a:latin typeface="Arial" panose="020B0604020202020204" pitchFamily="34" charset="0"/>
            </a:endParaRPr>
          </a:p>
          <a:p>
            <a:pPr algn="r" fontAlgn="t"/>
            <a:r>
              <a:rPr lang="en-US" sz="1600" u="dbl" dirty="0">
                <a:solidFill>
                  <a:srgbClr val="000000"/>
                </a:solidFill>
                <a:latin typeface="Arial" panose="020B0604020202020204" pitchFamily="34" charset="0"/>
                <a:cs typeface="Arial" panose="020B0604020202020204" pitchFamily="34" charset="0"/>
              </a:rPr>
              <a:t>X,XXX,XXX</a:t>
            </a:r>
            <a:endParaRPr lang="en-CA" sz="1600" dirty="0">
              <a:latin typeface="Arial" panose="020B0604020202020204" pitchFamily="34" charset="0"/>
            </a:endParaRPr>
          </a:p>
          <a:p>
            <a:pPr lvl="0" defTabSz="914400" fontAlgn="base">
              <a:spcBef>
                <a:spcPts val="776"/>
              </a:spcBef>
              <a:spcAft>
                <a:spcPct val="0"/>
              </a:spcAft>
            </a:pPr>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p:txBody>
      </p:sp>
      <p:sp>
        <p:nvSpPr>
          <p:cNvPr id="5" name="TextBox 4"/>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Presentation: Financial Statements</a:t>
            </a:r>
          </a:p>
        </p:txBody>
      </p:sp>
    </p:spTree>
    <p:extLst>
      <p:ext uri="{BB962C8B-B14F-4D97-AF65-F5344CB8AC3E}">
        <p14:creationId xmlns:p14="http://schemas.microsoft.com/office/powerpoint/2010/main" val="10719685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95300" y="881956"/>
            <a:ext cx="8089900" cy="1118255"/>
          </a:xfrm>
          <a:prstGeom prst="rect">
            <a:avLst/>
          </a:prstGeom>
          <a:noFill/>
        </p:spPr>
        <p:txBody>
          <a:bodyPr wrap="square" rtlCol="0">
            <a:spAutoFit/>
          </a:bodyPr>
          <a:lstStyle/>
          <a:p>
            <a:endParaRPr lang="en-US" sz="2000" kern="0" dirty="0">
              <a:solidFill>
                <a:srgbClr val="000000">
                  <a:lumMod val="65000"/>
                  <a:lumOff val="35000"/>
                </a:srgbClr>
              </a:solidFill>
              <a:latin typeface="Arial" pitchFamily="34" charset="0"/>
              <a:ea typeface="ＭＳ Ｐゴシック" charset="0"/>
              <a:cs typeface="Arial" pitchFamily="34" charset="0"/>
            </a:endParaRPr>
          </a:p>
          <a:p>
            <a:pPr lvl="0" defTabSz="914400" fontAlgn="base">
              <a:spcBef>
                <a:spcPts val="776"/>
              </a:spcBef>
              <a:spcAft>
                <a:spcPct val="0"/>
              </a:spcAft>
            </a:pPr>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p:txBody>
      </p:sp>
      <p:sp>
        <p:nvSpPr>
          <p:cNvPr id="4" name="Title 1"/>
          <p:cNvSpPr txBox="1">
            <a:spLocks/>
          </p:cNvSpPr>
          <p:nvPr/>
        </p:nvSpPr>
        <p:spPr bwMode="auto">
          <a:xfrm>
            <a:off x="457200" y="76200"/>
            <a:ext cx="8305800" cy="1600200"/>
          </a:xfrm>
          <a:prstGeom prst="rect">
            <a:avLst/>
          </a:prstGeom>
          <a:noFill/>
          <a:ln>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Autofit/>
            <a:scene3d>
              <a:camera prst="orthographicFront"/>
              <a:lightRig rig="freezing" dir="t">
                <a:rot lat="0" lon="0" rev="5640000"/>
              </a:lightRig>
            </a:scene3d>
            <a:sp3d prstMaterial="flat">
              <a:contourClr>
                <a:schemeClr val="tx2"/>
              </a:contourClr>
            </a:sp3d>
          </a:bodyPr>
          <a:lstStyle>
            <a:lvl1pPr algn="l" rtl="0" eaLnBrk="1" fontAlgn="base" hangingPunct="1">
              <a:spcBef>
                <a:spcPct val="0"/>
              </a:spcBef>
              <a:spcAft>
                <a:spcPct val="0"/>
              </a:spcAft>
              <a:buNone/>
              <a:defRPr sz="5000" b="0">
                <a:ln>
                  <a:noFill/>
                </a:ln>
                <a:solidFill>
                  <a:schemeClr val="tx2"/>
                </a:solidFill>
                <a:effectLst/>
                <a:latin typeface="+mj-lt"/>
                <a:ea typeface="+mj-ea"/>
                <a:cs typeface="+mj-cs"/>
              </a:defRPr>
            </a:lvl1pPr>
            <a:lvl2pPr algn="l" rtl="0" eaLnBrk="1" fontAlgn="base" hangingPunct="1">
              <a:spcBef>
                <a:spcPct val="0"/>
              </a:spcBef>
              <a:spcAft>
                <a:spcPct val="0"/>
              </a:spcAft>
              <a:defRPr sz="2400" b="1">
                <a:solidFill>
                  <a:schemeClr val="bg1"/>
                </a:solidFill>
                <a:latin typeface="Arial" charset="0"/>
                <a:ea typeface="ＭＳ Ｐゴシック" charset="0"/>
                <a:cs typeface="ＭＳ Ｐゴシック" charset="0"/>
              </a:defRPr>
            </a:lvl2pPr>
            <a:lvl3pPr algn="l" rtl="0" eaLnBrk="1" fontAlgn="base" hangingPunct="1">
              <a:spcBef>
                <a:spcPct val="0"/>
              </a:spcBef>
              <a:spcAft>
                <a:spcPct val="0"/>
              </a:spcAft>
              <a:defRPr sz="2400" b="1">
                <a:solidFill>
                  <a:schemeClr val="bg1"/>
                </a:solidFill>
                <a:latin typeface="Arial" charset="0"/>
                <a:ea typeface="ＭＳ Ｐゴシック" charset="0"/>
                <a:cs typeface="ＭＳ Ｐゴシック" charset="0"/>
              </a:defRPr>
            </a:lvl3pPr>
            <a:lvl4pPr algn="l" rtl="0" eaLnBrk="1" fontAlgn="base" hangingPunct="1">
              <a:spcBef>
                <a:spcPct val="0"/>
              </a:spcBef>
              <a:spcAft>
                <a:spcPct val="0"/>
              </a:spcAft>
              <a:defRPr sz="2400" b="1">
                <a:solidFill>
                  <a:schemeClr val="bg1"/>
                </a:solidFill>
                <a:latin typeface="Arial" charset="0"/>
                <a:ea typeface="ＭＳ Ｐゴシック" charset="0"/>
                <a:cs typeface="ＭＳ Ｐゴシック" charset="0"/>
              </a:defRPr>
            </a:lvl4pPr>
            <a:lvl5pPr algn="l" rtl="0" eaLnBrk="1" fontAlgn="base" hangingPunct="1">
              <a:spcBef>
                <a:spcPct val="0"/>
              </a:spcBef>
              <a:spcAft>
                <a:spcPct val="0"/>
              </a:spcAft>
              <a:defRPr sz="2400" b="1">
                <a:solidFill>
                  <a:schemeClr val="bg1"/>
                </a:solidFill>
                <a:latin typeface="Arial" charset="0"/>
                <a:ea typeface="ＭＳ Ｐゴシック" charset="0"/>
                <a:cs typeface="ＭＳ Ｐゴシック" charset="0"/>
              </a:defRPr>
            </a:lvl5pPr>
            <a:lvl6pPr marL="457200" algn="l" rtl="0" eaLnBrk="1" fontAlgn="base" hangingPunct="1">
              <a:spcBef>
                <a:spcPct val="0"/>
              </a:spcBef>
              <a:spcAft>
                <a:spcPct val="0"/>
              </a:spcAft>
              <a:defRPr sz="2400">
                <a:solidFill>
                  <a:schemeClr val="bg1"/>
                </a:solidFill>
                <a:latin typeface="Arial" charset="0"/>
                <a:ea typeface="ヒラギノ角ゴ Pro W3" charset="-128"/>
                <a:cs typeface="ヒラギノ角ゴ Pro W3" charset="-128"/>
              </a:defRPr>
            </a:lvl6pPr>
            <a:lvl7pPr marL="914400" algn="l" rtl="0" eaLnBrk="1" fontAlgn="base" hangingPunct="1">
              <a:spcBef>
                <a:spcPct val="0"/>
              </a:spcBef>
              <a:spcAft>
                <a:spcPct val="0"/>
              </a:spcAft>
              <a:defRPr sz="2400">
                <a:solidFill>
                  <a:schemeClr val="bg1"/>
                </a:solidFill>
                <a:latin typeface="Arial" charset="0"/>
                <a:ea typeface="ヒラギノ角ゴ Pro W3" charset="-128"/>
                <a:cs typeface="ヒラギノ角ゴ Pro W3" charset="-128"/>
              </a:defRPr>
            </a:lvl7pPr>
            <a:lvl8pPr marL="1371600" algn="l" rtl="0" eaLnBrk="1" fontAlgn="base" hangingPunct="1">
              <a:spcBef>
                <a:spcPct val="0"/>
              </a:spcBef>
              <a:spcAft>
                <a:spcPct val="0"/>
              </a:spcAft>
              <a:defRPr sz="2400">
                <a:solidFill>
                  <a:schemeClr val="bg1"/>
                </a:solidFill>
                <a:latin typeface="Arial" charset="0"/>
                <a:ea typeface="ヒラギノ角ゴ Pro W3" charset="-128"/>
                <a:cs typeface="ヒラギノ角ゴ Pro W3" charset="-128"/>
              </a:defRPr>
            </a:lvl8pPr>
            <a:lvl9pPr marL="1828800" algn="l" rtl="0" eaLnBrk="1" fontAlgn="base" hangingPunct="1">
              <a:spcBef>
                <a:spcPct val="0"/>
              </a:spcBef>
              <a:spcAft>
                <a:spcPct val="0"/>
              </a:spcAft>
              <a:defRPr sz="2400">
                <a:solidFill>
                  <a:schemeClr val="bg1"/>
                </a:solidFill>
                <a:latin typeface="Arial" charset="0"/>
                <a:ea typeface="ヒラギノ角ゴ Pro W3" charset="-128"/>
                <a:cs typeface="ヒラギノ角ゴ Pro W3" charset="-128"/>
              </a:defRPr>
            </a:lvl9pPr>
          </a:lstStyle>
          <a:p>
            <a:pPr algn="ctr" defTabSz="914400">
              <a:defRPr/>
            </a:pPr>
            <a:r>
              <a:rPr kumimoji="0" lang="en-US" sz="2000" b="0" i="0" u="none" strike="noStrike" kern="0" cap="none" spc="0" normalizeH="0" baseline="0" noProof="0" dirty="0">
                <a:ln>
                  <a:noFill/>
                </a:ln>
                <a:solidFill>
                  <a:srgbClr val="000000"/>
                </a:solidFill>
                <a:effectLst/>
                <a:uLnTx/>
                <a:uFillTx/>
                <a:latin typeface="Arial" pitchFamily="34" charset="0"/>
                <a:ea typeface="+mj-ea"/>
                <a:cs typeface="Arial" pitchFamily="34" charset="0"/>
              </a:rPr>
              <a:t>Public Sector Entity</a:t>
            </a:r>
            <a:br>
              <a:rPr kumimoji="0" lang="en-US" sz="2000" b="0" i="0" u="none" strike="noStrike" kern="0" cap="none" spc="0" normalizeH="0" baseline="0" noProof="0" dirty="0">
                <a:ln>
                  <a:noFill/>
                </a:ln>
                <a:solidFill>
                  <a:srgbClr val="000000"/>
                </a:solidFill>
                <a:effectLst/>
                <a:uLnTx/>
                <a:uFillTx/>
                <a:latin typeface="Arial" pitchFamily="34" charset="0"/>
                <a:ea typeface="+mj-ea"/>
                <a:cs typeface="Arial" pitchFamily="34" charset="0"/>
              </a:rPr>
            </a:br>
            <a:r>
              <a:rPr kumimoji="0" lang="en-US" sz="2000" b="0" i="0" u="none" strike="noStrike" kern="0" cap="none" spc="0" normalizeH="0" baseline="0" noProof="0" dirty="0">
                <a:ln>
                  <a:noFill/>
                </a:ln>
                <a:solidFill>
                  <a:srgbClr val="000000"/>
                </a:solidFill>
                <a:effectLst/>
                <a:uLnTx/>
                <a:uFillTx/>
                <a:latin typeface="Arial" pitchFamily="34" charset="0"/>
                <a:ea typeface="+mj-ea"/>
                <a:cs typeface="Arial" pitchFamily="34" charset="0"/>
              </a:rPr>
              <a:t>Consolidated Statement of Financial Performance</a:t>
            </a:r>
            <a:br>
              <a:rPr kumimoji="0" lang="en-US" sz="2000" b="0" i="0" u="none" strike="noStrike" kern="0" cap="none" spc="0" normalizeH="0" baseline="0" noProof="0" dirty="0">
                <a:ln>
                  <a:noFill/>
                </a:ln>
                <a:solidFill>
                  <a:srgbClr val="000000"/>
                </a:solidFill>
                <a:effectLst/>
                <a:uLnTx/>
                <a:uFillTx/>
                <a:latin typeface="Arial" pitchFamily="34" charset="0"/>
                <a:ea typeface="+mj-ea"/>
                <a:cs typeface="Arial" pitchFamily="34" charset="0"/>
              </a:rPr>
            </a:br>
            <a:r>
              <a:rPr kumimoji="0" lang="en-US" sz="2000" b="0" i="0" u="none" strike="noStrike" kern="0" cap="none" spc="0" normalizeH="0" baseline="0" noProof="0" dirty="0">
                <a:ln>
                  <a:noFill/>
                </a:ln>
                <a:solidFill>
                  <a:srgbClr val="000000"/>
                </a:solidFill>
                <a:effectLst/>
                <a:uLnTx/>
                <a:uFillTx/>
                <a:latin typeface="Arial" pitchFamily="34" charset="0"/>
                <a:ea typeface="+mj-ea"/>
                <a:cs typeface="Arial" pitchFamily="34" charset="0"/>
              </a:rPr>
              <a:t>For the Year Ended December 31, 20X2</a:t>
            </a:r>
            <a:br>
              <a:rPr kumimoji="0" lang="en-US" sz="2000" b="0" i="0" u="none" strike="noStrike" kern="0" cap="none" spc="0" normalizeH="0" baseline="0" noProof="0" dirty="0">
                <a:ln>
                  <a:noFill/>
                </a:ln>
                <a:solidFill>
                  <a:srgbClr val="000000"/>
                </a:solidFill>
                <a:effectLst/>
                <a:uLnTx/>
                <a:uFillTx/>
                <a:latin typeface="Arial" pitchFamily="34" charset="0"/>
                <a:ea typeface="+mj-ea"/>
                <a:cs typeface="Arial" pitchFamily="34" charset="0"/>
              </a:rPr>
            </a:br>
            <a:r>
              <a:rPr kumimoji="0" lang="en-US" sz="2000" b="0" i="0" u="none" strike="noStrike" kern="0" cap="none" spc="0" normalizeH="0" baseline="0" noProof="0" dirty="0">
                <a:ln>
                  <a:noFill/>
                </a:ln>
                <a:solidFill>
                  <a:srgbClr val="000000"/>
                </a:solidFill>
                <a:effectLst/>
                <a:uLnTx/>
                <a:uFillTx/>
                <a:latin typeface="Arial" pitchFamily="34" charset="0"/>
                <a:ea typeface="+mj-ea"/>
                <a:cs typeface="Arial" pitchFamily="34" charset="0"/>
              </a:rPr>
              <a:t>(in thousands of currency units)</a:t>
            </a:r>
          </a:p>
        </p:txBody>
      </p:sp>
      <p:sp>
        <p:nvSpPr>
          <p:cNvPr id="9" name="TextBox 8"/>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Presentation: Financial Statements</a:t>
            </a:r>
          </a:p>
        </p:txBody>
      </p:sp>
      <p:graphicFrame>
        <p:nvGraphicFramePr>
          <p:cNvPr id="2" name="Table 1">
            <a:extLst>
              <a:ext uri="{FF2B5EF4-FFF2-40B4-BE49-F238E27FC236}">
                <a16:creationId xmlns:a16="http://schemas.microsoft.com/office/drawing/2014/main" id="{9C4D5B35-E25E-51F6-F9C4-6A2666D8D331}"/>
              </a:ext>
            </a:extLst>
          </p:cNvPr>
          <p:cNvGraphicFramePr>
            <a:graphicFrameLocks noGrp="1"/>
          </p:cNvGraphicFramePr>
          <p:nvPr>
            <p:extLst>
              <p:ext uri="{D42A27DB-BD31-4B8C-83A1-F6EECF244321}">
                <p14:modId xmlns:p14="http://schemas.microsoft.com/office/powerpoint/2010/main" val="127304750"/>
              </p:ext>
            </p:extLst>
          </p:nvPr>
        </p:nvGraphicFramePr>
        <p:xfrm>
          <a:off x="965248" y="1676400"/>
          <a:ext cx="7523144" cy="4137799"/>
        </p:xfrm>
        <a:graphic>
          <a:graphicData uri="http://schemas.openxmlformats.org/drawingml/2006/table">
            <a:tbl>
              <a:tblPr firstRow="1" firstCol="1" lastRow="1" lastCol="1" bandRow="1" bandCol="1">
                <a:tableStyleId>{72833802-FEF1-4C79-8D5D-14CF1EAF98D9}</a:tableStyleId>
              </a:tblPr>
              <a:tblGrid>
                <a:gridCol w="4232598">
                  <a:extLst>
                    <a:ext uri="{9D8B030D-6E8A-4147-A177-3AD203B41FA5}">
                      <a16:colId xmlns:a16="http://schemas.microsoft.com/office/drawing/2014/main" val="2429508317"/>
                    </a:ext>
                  </a:extLst>
                </a:gridCol>
                <a:gridCol w="1645273">
                  <a:extLst>
                    <a:ext uri="{9D8B030D-6E8A-4147-A177-3AD203B41FA5}">
                      <a16:colId xmlns:a16="http://schemas.microsoft.com/office/drawing/2014/main" val="3791685799"/>
                    </a:ext>
                  </a:extLst>
                </a:gridCol>
                <a:gridCol w="1645273">
                  <a:extLst>
                    <a:ext uri="{9D8B030D-6E8A-4147-A177-3AD203B41FA5}">
                      <a16:colId xmlns:a16="http://schemas.microsoft.com/office/drawing/2014/main" val="1125137839"/>
                    </a:ext>
                  </a:extLst>
                </a:gridCol>
              </a:tblGrid>
              <a:tr h="291496">
                <a:tc>
                  <a:txBody>
                    <a:bodyPr/>
                    <a:lstStyle/>
                    <a:p>
                      <a:pPr algn="just">
                        <a:lnSpc>
                          <a:spcPts val="1200"/>
                        </a:lnSpc>
                        <a:spcBef>
                          <a:spcPts val="600"/>
                        </a:spcBef>
                        <a:spcAft>
                          <a:spcPts val="600"/>
                        </a:spcAft>
                      </a:pPr>
                      <a:r>
                        <a:rPr lang="en-US" sz="1600" b="1">
                          <a:effectLst/>
                        </a:rPr>
                        <a:t> </a:t>
                      </a:r>
                      <a:endParaRPr lang="en-GB" sz="1600" b="1">
                        <a:effectLst/>
                        <a:latin typeface="Arial" panose="020B0604020202020204" pitchFamily="34" charset="0"/>
                        <a:ea typeface="MS Mincho" panose="02020609040205080304" pitchFamily="49" charset="-128"/>
                        <a:cs typeface="Times New Roman" panose="02020603050405020304" pitchFamily="18" charset="0"/>
                      </a:endParaRPr>
                    </a:p>
                  </a:txBody>
                  <a:tcPr marL="0" marR="0" marT="0" marB="0" anchor="ctr">
                    <a:lnB w="9525" cap="flat" cmpd="sng" algn="ctr">
                      <a:noFill/>
                      <a:prstDash val="solid"/>
                    </a:lnB>
                  </a:tcPr>
                </a:tc>
                <a:tc>
                  <a:txBody>
                    <a:bodyPr/>
                    <a:lstStyle/>
                    <a:p>
                      <a:pPr marL="161925" algn="r">
                        <a:lnSpc>
                          <a:spcPts val="1200"/>
                        </a:lnSpc>
                        <a:spcBef>
                          <a:spcPts val="190"/>
                        </a:spcBef>
                        <a:spcAft>
                          <a:spcPts val="0"/>
                        </a:spcAft>
                      </a:pPr>
                      <a:r>
                        <a:rPr lang="en-US" sz="1600" b="1" spc="5">
                          <a:effectLst/>
                        </a:rPr>
                        <a:t>20X2</a:t>
                      </a:r>
                      <a:endParaRPr lang="en-GB" sz="1600" b="1">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B w="9525" cap="flat" cmpd="sng" algn="ctr">
                      <a:noFill/>
                      <a:prstDash val="solid"/>
                    </a:lnB>
                  </a:tcPr>
                </a:tc>
                <a:tc>
                  <a:txBody>
                    <a:bodyPr/>
                    <a:lstStyle/>
                    <a:p>
                      <a:pPr marL="153035" algn="r">
                        <a:lnSpc>
                          <a:spcPts val="1200"/>
                        </a:lnSpc>
                        <a:spcBef>
                          <a:spcPts val="190"/>
                        </a:spcBef>
                        <a:spcAft>
                          <a:spcPts val="0"/>
                        </a:spcAft>
                      </a:pPr>
                      <a:r>
                        <a:rPr lang="en-US" sz="1600" b="1" spc="5" dirty="0">
                          <a:effectLst/>
                        </a:rPr>
                        <a:t>20X1</a:t>
                      </a:r>
                      <a:endParaRPr lang="en-GB" sz="1600" b="1"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B w="9525" cap="flat" cmpd="sng" algn="ctr">
                      <a:noFill/>
                      <a:prstDash val="solid"/>
                    </a:lnB>
                  </a:tcPr>
                </a:tc>
                <a:extLst>
                  <a:ext uri="{0D108BD9-81ED-4DB2-BD59-A6C34878D82A}">
                    <a16:rowId xmlns:a16="http://schemas.microsoft.com/office/drawing/2014/main" val="1116070524"/>
                  </a:ext>
                </a:extLst>
              </a:tr>
              <a:tr h="260264">
                <a:tc gridSpan="3">
                  <a:txBody>
                    <a:bodyPr/>
                    <a:lstStyle/>
                    <a:p>
                      <a:pPr marL="56515" algn="l">
                        <a:lnSpc>
                          <a:spcPts val="1200"/>
                        </a:lnSpc>
                        <a:spcBef>
                          <a:spcPts val="75"/>
                        </a:spcBef>
                        <a:spcAft>
                          <a:spcPts val="0"/>
                        </a:spcAft>
                      </a:pPr>
                      <a:r>
                        <a:rPr lang="en-US" sz="1600" b="1" spc="5" dirty="0">
                          <a:solidFill>
                            <a:schemeClr val="accent5"/>
                          </a:solidFill>
                          <a:effectLst/>
                        </a:rPr>
                        <a:t>Revenues</a:t>
                      </a:r>
                      <a:endParaRPr lang="en-GB" sz="2000" b="1" dirty="0">
                        <a:solidFill>
                          <a:schemeClr val="accent5"/>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tx1"/>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519672927"/>
                  </a:ext>
                </a:extLst>
              </a:tr>
              <a:tr h="260264">
                <a:tc>
                  <a:txBody>
                    <a:bodyPr/>
                    <a:lstStyle/>
                    <a:p>
                      <a:pPr marL="147320" algn="l">
                        <a:lnSpc>
                          <a:spcPts val="1200"/>
                        </a:lnSpc>
                        <a:spcBef>
                          <a:spcPts val="75"/>
                        </a:spcBef>
                        <a:spcAft>
                          <a:spcPts val="0"/>
                        </a:spcAft>
                      </a:pPr>
                      <a:r>
                        <a:rPr lang="en-US" sz="1600" b="1" spc="-15" dirty="0">
                          <a:solidFill>
                            <a:schemeClr val="accent5"/>
                          </a:solidFill>
                          <a:effectLst/>
                        </a:rPr>
                        <a:t>T</a:t>
                      </a:r>
                      <a:r>
                        <a:rPr lang="en-US" sz="1600" b="1" spc="-20" dirty="0">
                          <a:solidFill>
                            <a:schemeClr val="accent5"/>
                          </a:solidFill>
                          <a:effectLst/>
                        </a:rPr>
                        <a:t>axes</a:t>
                      </a:r>
                      <a:endParaRPr lang="en-GB" sz="2000" b="1" dirty="0">
                        <a:solidFill>
                          <a:schemeClr val="accent5"/>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2">
                        <a:lumMod val="20000"/>
                        <a:lumOff val="80000"/>
                      </a:schemeClr>
                    </a:solidFill>
                  </a:tcPr>
                </a:tc>
                <a:tc>
                  <a:txBody>
                    <a:bodyPr/>
                    <a:lstStyle/>
                    <a:p>
                      <a:pPr marL="83185" algn="r">
                        <a:lnSpc>
                          <a:spcPts val="1200"/>
                        </a:lnSpc>
                        <a:spcBef>
                          <a:spcPts val="75"/>
                        </a:spcBef>
                        <a:spcAft>
                          <a:spcPts val="0"/>
                        </a:spcAft>
                      </a:pPr>
                      <a:r>
                        <a:rPr lang="en-US" sz="1600" b="1" spc="10" dirty="0" err="1">
                          <a:solidFill>
                            <a:schemeClr val="accent5"/>
                          </a:solidFill>
                          <a:effectLst/>
                        </a:rPr>
                        <a:t>x,xxx,xxx</a:t>
                      </a:r>
                      <a:endParaRPr lang="en-GB" sz="2000" b="1" dirty="0">
                        <a:solidFill>
                          <a:schemeClr val="accent5"/>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2">
                        <a:lumMod val="20000"/>
                        <a:lumOff val="80000"/>
                      </a:schemeClr>
                    </a:solidFill>
                  </a:tcPr>
                </a:tc>
                <a:tc>
                  <a:txBody>
                    <a:bodyPr/>
                    <a:lstStyle/>
                    <a:p>
                      <a:pPr marL="74930" algn="r">
                        <a:lnSpc>
                          <a:spcPts val="1200"/>
                        </a:lnSpc>
                        <a:spcBef>
                          <a:spcPts val="75"/>
                        </a:spcBef>
                        <a:spcAft>
                          <a:spcPts val="0"/>
                        </a:spcAft>
                      </a:pPr>
                      <a:r>
                        <a:rPr lang="en-US" sz="1600" b="1" spc="10" dirty="0" err="1">
                          <a:solidFill>
                            <a:schemeClr val="accent5"/>
                          </a:solidFill>
                          <a:effectLst/>
                        </a:rPr>
                        <a:t>x,xxx,xxx</a:t>
                      </a:r>
                      <a:endParaRPr lang="en-GB" sz="2000" b="1" dirty="0">
                        <a:solidFill>
                          <a:schemeClr val="accent5"/>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290048482"/>
                  </a:ext>
                </a:extLst>
              </a:tr>
              <a:tr h="260264">
                <a:tc>
                  <a:txBody>
                    <a:bodyPr/>
                    <a:lstStyle/>
                    <a:p>
                      <a:pPr marL="143510" algn="l">
                        <a:lnSpc>
                          <a:spcPts val="1200"/>
                        </a:lnSpc>
                        <a:spcBef>
                          <a:spcPts val="75"/>
                        </a:spcBef>
                        <a:spcAft>
                          <a:spcPts val="0"/>
                        </a:spcAft>
                      </a:pPr>
                      <a:r>
                        <a:rPr lang="en-US" sz="1600" b="1" spc="-5">
                          <a:solidFill>
                            <a:schemeClr val="accent5"/>
                          </a:solidFill>
                          <a:effectLst/>
                        </a:rPr>
                        <a:t>Fees,</a:t>
                      </a:r>
                      <a:r>
                        <a:rPr lang="en-US" sz="1600" b="1" spc="-25">
                          <a:solidFill>
                            <a:schemeClr val="accent5"/>
                          </a:solidFill>
                          <a:effectLst/>
                        </a:rPr>
                        <a:t> </a:t>
                      </a:r>
                      <a:r>
                        <a:rPr lang="en-US" sz="1600" b="1" spc="-5">
                          <a:solidFill>
                            <a:schemeClr val="accent5"/>
                          </a:solidFill>
                          <a:effectLst/>
                        </a:rPr>
                        <a:t>fines,</a:t>
                      </a:r>
                      <a:r>
                        <a:rPr lang="en-US" sz="1600" b="1" spc="-25">
                          <a:solidFill>
                            <a:schemeClr val="accent5"/>
                          </a:solidFill>
                          <a:effectLst/>
                        </a:rPr>
                        <a:t> </a:t>
                      </a:r>
                      <a:r>
                        <a:rPr lang="en-US" sz="1600" b="1" spc="-10">
                          <a:solidFill>
                            <a:schemeClr val="accent5"/>
                          </a:solidFill>
                          <a:effectLst/>
                        </a:rPr>
                        <a:t>p</a:t>
                      </a:r>
                      <a:r>
                        <a:rPr lang="en-US" sz="1600" b="1" spc="-5">
                          <a:solidFill>
                            <a:schemeClr val="accent5"/>
                          </a:solidFill>
                          <a:effectLst/>
                        </a:rPr>
                        <a:t>en</a:t>
                      </a:r>
                      <a:r>
                        <a:rPr lang="en-US" sz="1600" b="1" spc="-10">
                          <a:solidFill>
                            <a:schemeClr val="accent5"/>
                          </a:solidFill>
                          <a:effectLst/>
                        </a:rPr>
                        <a:t>al</a:t>
                      </a:r>
                      <a:r>
                        <a:rPr lang="en-US" sz="1600" b="1" spc="-5">
                          <a:solidFill>
                            <a:schemeClr val="accent5"/>
                          </a:solidFill>
                          <a:effectLst/>
                        </a:rPr>
                        <a:t>ties</a:t>
                      </a:r>
                      <a:r>
                        <a:rPr lang="en-US" sz="1600" b="1" spc="-20">
                          <a:solidFill>
                            <a:schemeClr val="accent5"/>
                          </a:solidFill>
                          <a:effectLst/>
                        </a:rPr>
                        <a:t> </a:t>
                      </a:r>
                      <a:r>
                        <a:rPr lang="en-US" sz="1600" b="1" spc="-10">
                          <a:solidFill>
                            <a:schemeClr val="accent5"/>
                          </a:solidFill>
                          <a:effectLst/>
                        </a:rPr>
                        <a:t>a</a:t>
                      </a:r>
                      <a:r>
                        <a:rPr lang="en-US" sz="1600" b="1" spc="-5">
                          <a:solidFill>
                            <a:schemeClr val="accent5"/>
                          </a:solidFill>
                          <a:effectLst/>
                        </a:rPr>
                        <a:t>n</a:t>
                      </a:r>
                      <a:r>
                        <a:rPr lang="en-US" sz="1600" b="1" spc="-10">
                          <a:solidFill>
                            <a:schemeClr val="accent5"/>
                          </a:solidFill>
                          <a:effectLst/>
                        </a:rPr>
                        <a:t>d</a:t>
                      </a:r>
                      <a:r>
                        <a:rPr lang="en-US" sz="1600" b="1" spc="-25">
                          <a:solidFill>
                            <a:schemeClr val="accent5"/>
                          </a:solidFill>
                          <a:effectLst/>
                        </a:rPr>
                        <a:t> </a:t>
                      </a:r>
                      <a:r>
                        <a:rPr lang="en-US" sz="1600" b="1" spc="-5">
                          <a:solidFill>
                            <a:schemeClr val="accent5"/>
                          </a:solidFill>
                          <a:effectLst/>
                        </a:rPr>
                        <a:t>licen</a:t>
                      </a:r>
                      <a:r>
                        <a:rPr lang="en-US" sz="1600" b="1" spc="-10">
                          <a:solidFill>
                            <a:schemeClr val="accent5"/>
                          </a:solidFill>
                          <a:effectLst/>
                        </a:rPr>
                        <a:t>ses</a:t>
                      </a:r>
                      <a:endParaRPr lang="en-GB" sz="2000" b="1">
                        <a:solidFill>
                          <a:schemeClr val="accent5"/>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tx1"/>
                    </a:solidFill>
                  </a:tcPr>
                </a:tc>
                <a:tc>
                  <a:txBody>
                    <a:bodyPr/>
                    <a:lstStyle/>
                    <a:p>
                      <a:pPr marL="83185" algn="r">
                        <a:lnSpc>
                          <a:spcPts val="1200"/>
                        </a:lnSpc>
                        <a:spcBef>
                          <a:spcPts val="75"/>
                        </a:spcBef>
                        <a:spcAft>
                          <a:spcPts val="0"/>
                        </a:spcAft>
                      </a:pPr>
                      <a:r>
                        <a:rPr lang="en-US" sz="1600" b="1" spc="10" dirty="0" err="1">
                          <a:solidFill>
                            <a:schemeClr val="accent5"/>
                          </a:solidFill>
                          <a:effectLst/>
                        </a:rPr>
                        <a:t>x,xxx,xxx</a:t>
                      </a:r>
                      <a:endParaRPr lang="en-GB" sz="2000" b="1" dirty="0">
                        <a:solidFill>
                          <a:schemeClr val="accent5"/>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tx1"/>
                    </a:solidFill>
                  </a:tcPr>
                </a:tc>
                <a:tc>
                  <a:txBody>
                    <a:bodyPr/>
                    <a:lstStyle/>
                    <a:p>
                      <a:pPr marL="74930" algn="r">
                        <a:lnSpc>
                          <a:spcPts val="1200"/>
                        </a:lnSpc>
                        <a:spcBef>
                          <a:spcPts val="75"/>
                        </a:spcBef>
                        <a:spcAft>
                          <a:spcPts val="0"/>
                        </a:spcAft>
                      </a:pPr>
                      <a:r>
                        <a:rPr lang="en-US" sz="1600" b="1" spc="10" dirty="0" err="1">
                          <a:solidFill>
                            <a:schemeClr val="accent5"/>
                          </a:solidFill>
                          <a:effectLst/>
                        </a:rPr>
                        <a:t>x,xxx,xxx</a:t>
                      </a:r>
                      <a:endParaRPr lang="en-GB" sz="2000" b="1" dirty="0">
                        <a:solidFill>
                          <a:schemeClr val="accent5"/>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957961512"/>
                  </a:ext>
                </a:extLst>
              </a:tr>
              <a:tr h="260264">
                <a:tc>
                  <a:txBody>
                    <a:bodyPr/>
                    <a:lstStyle/>
                    <a:p>
                      <a:pPr marL="137795" algn="l">
                        <a:lnSpc>
                          <a:spcPts val="1200"/>
                        </a:lnSpc>
                        <a:spcBef>
                          <a:spcPts val="75"/>
                        </a:spcBef>
                        <a:spcAft>
                          <a:spcPts val="0"/>
                        </a:spcAft>
                      </a:pPr>
                      <a:r>
                        <a:rPr lang="en-US" sz="1600" b="1" spc="-30" dirty="0">
                          <a:solidFill>
                            <a:schemeClr val="accent5"/>
                          </a:solidFill>
                          <a:effectLst/>
                        </a:rPr>
                        <a:t>Tran</a:t>
                      </a:r>
                      <a:r>
                        <a:rPr lang="en-US" sz="1600" b="1" spc="-35" dirty="0">
                          <a:solidFill>
                            <a:schemeClr val="accent5"/>
                          </a:solidFill>
                          <a:effectLst/>
                        </a:rPr>
                        <a:t>sf</a:t>
                      </a:r>
                      <a:r>
                        <a:rPr lang="en-US" sz="1600" b="1" spc="-30" dirty="0">
                          <a:solidFill>
                            <a:schemeClr val="accent5"/>
                          </a:solidFill>
                          <a:effectLst/>
                        </a:rPr>
                        <a:t>er</a:t>
                      </a:r>
                      <a:r>
                        <a:rPr lang="en-US" sz="1600" b="1" spc="-35" dirty="0">
                          <a:solidFill>
                            <a:schemeClr val="accent5"/>
                          </a:solidFill>
                          <a:effectLst/>
                        </a:rPr>
                        <a:t>s</a:t>
                      </a:r>
                      <a:r>
                        <a:rPr lang="en-US" sz="1600" b="1" spc="20" dirty="0">
                          <a:solidFill>
                            <a:schemeClr val="accent5"/>
                          </a:solidFill>
                          <a:effectLst/>
                        </a:rPr>
                        <a:t> </a:t>
                      </a:r>
                      <a:r>
                        <a:rPr lang="en-US" sz="1600" b="1" spc="-25" dirty="0">
                          <a:solidFill>
                            <a:schemeClr val="accent5"/>
                          </a:solidFill>
                          <a:effectLst/>
                        </a:rPr>
                        <a:t>f</a:t>
                      </a:r>
                      <a:r>
                        <a:rPr lang="en-US" sz="1600" b="1" spc="-20" dirty="0">
                          <a:solidFill>
                            <a:schemeClr val="accent5"/>
                          </a:solidFill>
                          <a:effectLst/>
                        </a:rPr>
                        <a:t>rom</a:t>
                      </a:r>
                      <a:r>
                        <a:rPr lang="en-US" sz="1600" b="1" spc="20" dirty="0">
                          <a:solidFill>
                            <a:schemeClr val="accent5"/>
                          </a:solidFill>
                          <a:effectLst/>
                        </a:rPr>
                        <a:t> </a:t>
                      </a:r>
                      <a:r>
                        <a:rPr lang="en-US" sz="1600" b="1" spc="-15" dirty="0">
                          <a:solidFill>
                            <a:schemeClr val="accent5"/>
                          </a:solidFill>
                          <a:effectLst/>
                        </a:rPr>
                        <a:t>other</a:t>
                      </a:r>
                      <a:r>
                        <a:rPr lang="en-US" sz="1600" b="1" spc="25" dirty="0">
                          <a:solidFill>
                            <a:schemeClr val="accent5"/>
                          </a:solidFill>
                          <a:effectLst/>
                        </a:rPr>
                        <a:t> </a:t>
                      </a:r>
                      <a:r>
                        <a:rPr lang="en-US" sz="1600" b="1" spc="-30" dirty="0">
                          <a:solidFill>
                            <a:schemeClr val="accent5"/>
                          </a:solidFill>
                          <a:effectLst/>
                        </a:rPr>
                        <a:t>g</a:t>
                      </a:r>
                      <a:r>
                        <a:rPr lang="en-US" sz="1600" b="1" spc="-25" dirty="0">
                          <a:solidFill>
                            <a:schemeClr val="accent5"/>
                          </a:solidFill>
                          <a:effectLst/>
                        </a:rPr>
                        <a:t>o</a:t>
                      </a:r>
                      <a:r>
                        <a:rPr lang="en-US" sz="1600" b="1" spc="-30" dirty="0">
                          <a:solidFill>
                            <a:schemeClr val="accent5"/>
                          </a:solidFill>
                          <a:effectLst/>
                        </a:rPr>
                        <a:t>v</a:t>
                      </a:r>
                      <a:r>
                        <a:rPr lang="en-US" sz="1600" b="1" spc="-25" dirty="0">
                          <a:solidFill>
                            <a:schemeClr val="accent5"/>
                          </a:solidFill>
                          <a:effectLst/>
                        </a:rPr>
                        <a:t>ernmen</a:t>
                      </a:r>
                      <a:r>
                        <a:rPr lang="en-US" sz="1600" b="1" spc="-30" dirty="0">
                          <a:solidFill>
                            <a:schemeClr val="accent5"/>
                          </a:solidFill>
                          <a:effectLst/>
                        </a:rPr>
                        <a:t>ts</a:t>
                      </a:r>
                      <a:endParaRPr lang="en-GB" sz="2000" b="1" dirty="0">
                        <a:solidFill>
                          <a:schemeClr val="accent5"/>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2">
                        <a:lumMod val="20000"/>
                        <a:lumOff val="80000"/>
                      </a:schemeClr>
                    </a:solidFill>
                  </a:tcPr>
                </a:tc>
                <a:tc>
                  <a:txBody>
                    <a:bodyPr/>
                    <a:lstStyle/>
                    <a:p>
                      <a:pPr marL="83185" algn="r">
                        <a:lnSpc>
                          <a:spcPts val="1200"/>
                        </a:lnSpc>
                        <a:spcBef>
                          <a:spcPts val="75"/>
                        </a:spcBef>
                        <a:spcAft>
                          <a:spcPts val="0"/>
                        </a:spcAft>
                      </a:pPr>
                      <a:r>
                        <a:rPr lang="en-US" sz="1600" b="1" spc="10" dirty="0" err="1">
                          <a:solidFill>
                            <a:schemeClr val="accent5"/>
                          </a:solidFill>
                          <a:effectLst/>
                        </a:rPr>
                        <a:t>x,xxx,xxx</a:t>
                      </a:r>
                      <a:endParaRPr lang="en-GB" sz="2000" b="1" dirty="0">
                        <a:solidFill>
                          <a:schemeClr val="accent5"/>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2">
                        <a:lumMod val="20000"/>
                        <a:lumOff val="80000"/>
                      </a:schemeClr>
                    </a:solidFill>
                  </a:tcPr>
                </a:tc>
                <a:tc>
                  <a:txBody>
                    <a:bodyPr/>
                    <a:lstStyle/>
                    <a:p>
                      <a:pPr marL="74930" algn="r">
                        <a:lnSpc>
                          <a:spcPts val="1200"/>
                        </a:lnSpc>
                        <a:spcBef>
                          <a:spcPts val="75"/>
                        </a:spcBef>
                        <a:spcAft>
                          <a:spcPts val="0"/>
                        </a:spcAft>
                      </a:pPr>
                      <a:r>
                        <a:rPr lang="en-US" sz="1600" b="1" spc="10" dirty="0" err="1">
                          <a:solidFill>
                            <a:schemeClr val="accent5"/>
                          </a:solidFill>
                          <a:effectLst/>
                        </a:rPr>
                        <a:t>x,xxx,xxx</a:t>
                      </a:r>
                      <a:endParaRPr lang="en-GB" sz="2000" b="1" dirty="0">
                        <a:solidFill>
                          <a:schemeClr val="accent5"/>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3824819503"/>
                  </a:ext>
                </a:extLst>
              </a:tr>
              <a:tr h="260264">
                <a:tc>
                  <a:txBody>
                    <a:bodyPr/>
                    <a:lstStyle/>
                    <a:p>
                      <a:pPr marL="147320" algn="l">
                        <a:lnSpc>
                          <a:spcPts val="1200"/>
                        </a:lnSpc>
                        <a:spcBef>
                          <a:spcPts val="75"/>
                        </a:spcBef>
                        <a:spcAft>
                          <a:spcPts val="0"/>
                        </a:spcAft>
                      </a:pPr>
                      <a:r>
                        <a:rPr lang="en-US" sz="1600" b="1">
                          <a:solidFill>
                            <a:schemeClr val="accent5"/>
                          </a:solidFill>
                          <a:effectLst/>
                        </a:rPr>
                        <a:t>Ot</a:t>
                      </a:r>
                      <a:r>
                        <a:rPr lang="en-US" sz="1600" b="1" spc="5">
                          <a:solidFill>
                            <a:schemeClr val="accent5"/>
                          </a:solidFill>
                          <a:effectLst/>
                        </a:rPr>
                        <a:t>her</a:t>
                      </a:r>
                      <a:r>
                        <a:rPr lang="en-US" sz="1600" b="1" spc="30">
                          <a:solidFill>
                            <a:schemeClr val="accent5"/>
                          </a:solidFill>
                          <a:effectLst/>
                        </a:rPr>
                        <a:t> </a:t>
                      </a:r>
                      <a:r>
                        <a:rPr lang="en-US" sz="1600" b="1">
                          <a:solidFill>
                            <a:schemeClr val="accent5"/>
                          </a:solidFill>
                          <a:effectLst/>
                        </a:rPr>
                        <a:t>revenue</a:t>
                      </a:r>
                      <a:endParaRPr lang="en-GB" sz="2000" b="1">
                        <a:solidFill>
                          <a:schemeClr val="accent5"/>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tx1"/>
                    </a:solidFill>
                  </a:tcPr>
                </a:tc>
                <a:tc>
                  <a:txBody>
                    <a:bodyPr/>
                    <a:lstStyle/>
                    <a:p>
                      <a:pPr marL="83185" algn="r">
                        <a:lnSpc>
                          <a:spcPts val="1200"/>
                        </a:lnSpc>
                        <a:spcBef>
                          <a:spcPts val="75"/>
                        </a:spcBef>
                        <a:spcAft>
                          <a:spcPts val="0"/>
                        </a:spcAft>
                      </a:pPr>
                      <a:r>
                        <a:rPr lang="en-US" sz="1600" b="1" spc="10">
                          <a:solidFill>
                            <a:schemeClr val="accent5"/>
                          </a:solidFill>
                          <a:effectLst/>
                        </a:rPr>
                        <a:t>x,xxx,xxx</a:t>
                      </a:r>
                      <a:endParaRPr lang="en-GB" sz="2000" b="1">
                        <a:solidFill>
                          <a:schemeClr val="accent5"/>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190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74930" algn="r">
                        <a:lnSpc>
                          <a:spcPts val="1200"/>
                        </a:lnSpc>
                        <a:spcBef>
                          <a:spcPts val="75"/>
                        </a:spcBef>
                        <a:spcAft>
                          <a:spcPts val="0"/>
                        </a:spcAft>
                      </a:pPr>
                      <a:r>
                        <a:rPr lang="en-US" sz="1600" b="1" spc="10" dirty="0" err="1">
                          <a:solidFill>
                            <a:schemeClr val="accent5"/>
                          </a:solidFill>
                          <a:effectLst/>
                        </a:rPr>
                        <a:t>x,xxx,xxx</a:t>
                      </a:r>
                      <a:endParaRPr lang="en-GB" sz="2000" b="1" dirty="0">
                        <a:solidFill>
                          <a:schemeClr val="accent5"/>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190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047917471"/>
                  </a:ext>
                </a:extLst>
              </a:tr>
              <a:tr h="260264">
                <a:tc>
                  <a:txBody>
                    <a:bodyPr/>
                    <a:lstStyle/>
                    <a:p>
                      <a:pPr marL="146050" indent="-60325" algn="l">
                        <a:lnSpc>
                          <a:spcPts val="1200"/>
                        </a:lnSpc>
                        <a:spcBef>
                          <a:spcPts val="75"/>
                        </a:spcBef>
                        <a:spcAft>
                          <a:spcPts val="0"/>
                        </a:spcAft>
                      </a:pPr>
                      <a:r>
                        <a:rPr lang="en-US" sz="1600" b="1" spc="-15" dirty="0">
                          <a:solidFill>
                            <a:schemeClr val="accent5"/>
                          </a:solidFill>
                          <a:effectLst/>
                        </a:rPr>
                        <a:t>Tot</a:t>
                      </a:r>
                      <a:r>
                        <a:rPr lang="en-US" sz="1600" b="1" spc="-20" dirty="0">
                          <a:solidFill>
                            <a:schemeClr val="accent5"/>
                          </a:solidFill>
                          <a:effectLst/>
                        </a:rPr>
                        <a:t>al</a:t>
                      </a:r>
                      <a:r>
                        <a:rPr lang="en-US" sz="1600" b="1" spc="30" dirty="0">
                          <a:solidFill>
                            <a:schemeClr val="accent5"/>
                          </a:solidFill>
                          <a:effectLst/>
                        </a:rPr>
                        <a:t> </a:t>
                      </a:r>
                      <a:r>
                        <a:rPr lang="en-US" sz="1600" b="1" dirty="0">
                          <a:solidFill>
                            <a:schemeClr val="accent5"/>
                          </a:solidFill>
                          <a:effectLst/>
                        </a:rPr>
                        <a:t>revenue</a:t>
                      </a:r>
                      <a:endParaRPr lang="en-GB" sz="2000" b="1" dirty="0">
                        <a:solidFill>
                          <a:schemeClr val="accent5"/>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2">
                        <a:lumMod val="20000"/>
                        <a:lumOff val="80000"/>
                      </a:schemeClr>
                    </a:solidFill>
                  </a:tcPr>
                </a:tc>
                <a:tc>
                  <a:txBody>
                    <a:bodyPr/>
                    <a:lstStyle/>
                    <a:p>
                      <a:pPr marL="83185" algn="r">
                        <a:lnSpc>
                          <a:spcPts val="1200"/>
                        </a:lnSpc>
                        <a:spcBef>
                          <a:spcPts val="75"/>
                        </a:spcBef>
                        <a:spcAft>
                          <a:spcPts val="0"/>
                        </a:spcAft>
                      </a:pPr>
                      <a:r>
                        <a:rPr lang="en-US" sz="1600" b="1" spc="10" dirty="0" err="1">
                          <a:solidFill>
                            <a:schemeClr val="accent5"/>
                          </a:solidFill>
                          <a:effectLst/>
                        </a:rPr>
                        <a:t>x,xxx,xxx</a:t>
                      </a:r>
                      <a:endParaRPr lang="en-GB" sz="2000" b="1" dirty="0">
                        <a:solidFill>
                          <a:schemeClr val="accent5"/>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9525" cap="flat" cmpd="sng" algn="ctr">
                      <a:noFill/>
                      <a:prstDash val="solid"/>
                    </a:lnL>
                    <a:lnR w="9525" cap="flat" cmpd="sng" algn="ctr">
                      <a:noFill/>
                      <a:prstDash val="solid"/>
                    </a:lnR>
                    <a:lnT w="19050" cap="flat" cmpd="sng" algn="ctr">
                      <a:solidFill>
                        <a:schemeClr val="accent5"/>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accent2">
                        <a:lumMod val="20000"/>
                        <a:lumOff val="80000"/>
                      </a:schemeClr>
                    </a:solidFill>
                  </a:tcPr>
                </a:tc>
                <a:tc>
                  <a:txBody>
                    <a:bodyPr/>
                    <a:lstStyle/>
                    <a:p>
                      <a:pPr marL="74930" algn="r">
                        <a:lnSpc>
                          <a:spcPts val="1200"/>
                        </a:lnSpc>
                        <a:spcBef>
                          <a:spcPts val="75"/>
                        </a:spcBef>
                        <a:spcAft>
                          <a:spcPts val="0"/>
                        </a:spcAft>
                      </a:pPr>
                      <a:r>
                        <a:rPr lang="en-US" sz="1600" b="1" spc="10" dirty="0" err="1">
                          <a:solidFill>
                            <a:schemeClr val="accent5"/>
                          </a:solidFill>
                          <a:effectLst/>
                        </a:rPr>
                        <a:t>x,xxx,xxx</a:t>
                      </a:r>
                      <a:endParaRPr lang="en-GB" sz="2000" b="1" dirty="0">
                        <a:solidFill>
                          <a:schemeClr val="accent5"/>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9525" cap="flat" cmpd="sng" algn="ctr">
                      <a:noFill/>
                      <a:prstDash val="solid"/>
                    </a:lnL>
                    <a:lnR w="9525" cap="flat" cmpd="sng" algn="ctr">
                      <a:noFill/>
                      <a:prstDash val="solid"/>
                    </a:lnR>
                    <a:lnT w="19050" cap="flat" cmpd="sng" algn="ctr">
                      <a:solidFill>
                        <a:schemeClr val="accent5"/>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3949913257"/>
                  </a:ext>
                </a:extLst>
              </a:tr>
              <a:tr h="260264">
                <a:tc gridSpan="3">
                  <a:txBody>
                    <a:bodyPr/>
                    <a:lstStyle/>
                    <a:p>
                      <a:pPr marL="56515" algn="l">
                        <a:lnSpc>
                          <a:spcPts val="1200"/>
                        </a:lnSpc>
                        <a:spcBef>
                          <a:spcPts val="75"/>
                        </a:spcBef>
                        <a:spcAft>
                          <a:spcPts val="0"/>
                        </a:spcAft>
                      </a:pPr>
                      <a:r>
                        <a:rPr lang="en-US" sz="1600" b="1" spc="10" dirty="0">
                          <a:solidFill>
                            <a:schemeClr val="accent5"/>
                          </a:solidFill>
                          <a:effectLst/>
                        </a:rPr>
                        <a:t>Expenses</a:t>
                      </a:r>
                      <a:endParaRPr lang="en-GB" sz="2000" b="1" dirty="0">
                        <a:solidFill>
                          <a:schemeClr val="accent5"/>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tx1"/>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677083027"/>
                  </a:ext>
                </a:extLst>
              </a:tr>
              <a:tr h="260264">
                <a:tc>
                  <a:txBody>
                    <a:bodyPr/>
                    <a:lstStyle/>
                    <a:p>
                      <a:pPr marL="147320" algn="l">
                        <a:lnSpc>
                          <a:spcPts val="1200"/>
                        </a:lnSpc>
                        <a:spcBef>
                          <a:spcPts val="75"/>
                        </a:spcBef>
                        <a:spcAft>
                          <a:spcPts val="0"/>
                        </a:spcAft>
                      </a:pPr>
                      <a:r>
                        <a:rPr lang="en-US" sz="1600" b="1">
                          <a:solidFill>
                            <a:schemeClr val="accent5"/>
                          </a:solidFill>
                          <a:effectLst/>
                        </a:rPr>
                        <a:t>G</a:t>
                      </a:r>
                      <a:r>
                        <a:rPr lang="en-US" sz="1600" b="1" spc="5">
                          <a:solidFill>
                            <a:schemeClr val="accent5"/>
                          </a:solidFill>
                          <a:effectLst/>
                        </a:rPr>
                        <a:t>eneral</a:t>
                      </a:r>
                      <a:r>
                        <a:rPr lang="en-US" sz="1600" b="1" spc="35">
                          <a:solidFill>
                            <a:schemeClr val="accent5"/>
                          </a:solidFill>
                          <a:effectLst/>
                        </a:rPr>
                        <a:t> </a:t>
                      </a:r>
                      <a:r>
                        <a:rPr lang="en-US" sz="1600" b="1">
                          <a:solidFill>
                            <a:schemeClr val="accent5"/>
                          </a:solidFill>
                          <a:effectLst/>
                        </a:rPr>
                        <a:t>government</a:t>
                      </a:r>
                      <a:endParaRPr lang="en-GB" sz="2000" b="1">
                        <a:solidFill>
                          <a:schemeClr val="accent5"/>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2">
                        <a:lumMod val="20000"/>
                        <a:lumOff val="80000"/>
                      </a:schemeClr>
                    </a:solidFill>
                  </a:tcPr>
                </a:tc>
                <a:tc>
                  <a:txBody>
                    <a:bodyPr/>
                    <a:lstStyle/>
                    <a:p>
                      <a:pPr marL="83185" algn="r">
                        <a:lnSpc>
                          <a:spcPts val="1200"/>
                        </a:lnSpc>
                        <a:spcBef>
                          <a:spcPts val="75"/>
                        </a:spcBef>
                        <a:spcAft>
                          <a:spcPts val="0"/>
                        </a:spcAft>
                      </a:pPr>
                      <a:r>
                        <a:rPr lang="en-US" sz="1600" b="1" spc="10">
                          <a:solidFill>
                            <a:schemeClr val="accent5"/>
                          </a:solidFill>
                          <a:effectLst/>
                        </a:rPr>
                        <a:t>x,xxx,xxx</a:t>
                      </a:r>
                      <a:endParaRPr lang="en-GB" sz="2000" b="1">
                        <a:solidFill>
                          <a:schemeClr val="accent5"/>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2">
                        <a:lumMod val="20000"/>
                        <a:lumOff val="80000"/>
                      </a:schemeClr>
                    </a:solidFill>
                  </a:tcPr>
                </a:tc>
                <a:tc>
                  <a:txBody>
                    <a:bodyPr/>
                    <a:lstStyle/>
                    <a:p>
                      <a:pPr marL="74930" algn="r">
                        <a:lnSpc>
                          <a:spcPts val="1200"/>
                        </a:lnSpc>
                        <a:spcBef>
                          <a:spcPts val="75"/>
                        </a:spcBef>
                        <a:spcAft>
                          <a:spcPts val="0"/>
                        </a:spcAft>
                      </a:pPr>
                      <a:r>
                        <a:rPr lang="en-US" sz="1600" b="1" spc="10" dirty="0" err="1">
                          <a:solidFill>
                            <a:schemeClr val="accent5"/>
                          </a:solidFill>
                          <a:effectLst/>
                        </a:rPr>
                        <a:t>x,xxx,xxx</a:t>
                      </a:r>
                      <a:endParaRPr lang="en-GB" sz="2000" b="1" dirty="0">
                        <a:solidFill>
                          <a:schemeClr val="accent5"/>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3501864797"/>
                  </a:ext>
                </a:extLst>
              </a:tr>
              <a:tr h="260264">
                <a:tc>
                  <a:txBody>
                    <a:bodyPr/>
                    <a:lstStyle/>
                    <a:p>
                      <a:pPr marL="149225" algn="l">
                        <a:lnSpc>
                          <a:spcPts val="1200"/>
                        </a:lnSpc>
                        <a:spcBef>
                          <a:spcPts val="75"/>
                        </a:spcBef>
                        <a:spcAft>
                          <a:spcPts val="0"/>
                        </a:spcAft>
                      </a:pPr>
                      <a:r>
                        <a:rPr lang="en-US" sz="1600" b="1" spc="10">
                          <a:solidFill>
                            <a:schemeClr val="accent5"/>
                          </a:solidFill>
                          <a:effectLst/>
                        </a:rPr>
                        <a:t>Pu</a:t>
                      </a:r>
                      <a:r>
                        <a:rPr lang="en-US" sz="1600" b="1" spc="5">
                          <a:solidFill>
                            <a:schemeClr val="accent5"/>
                          </a:solidFill>
                          <a:effectLst/>
                        </a:rPr>
                        <a:t>blic</a:t>
                      </a:r>
                      <a:r>
                        <a:rPr lang="en-US" sz="1600" b="1" spc="15">
                          <a:solidFill>
                            <a:schemeClr val="accent5"/>
                          </a:solidFill>
                          <a:effectLst/>
                        </a:rPr>
                        <a:t> </a:t>
                      </a:r>
                      <a:r>
                        <a:rPr lang="en-US" sz="1600" b="1">
                          <a:solidFill>
                            <a:schemeClr val="accent5"/>
                          </a:solidFill>
                          <a:effectLst/>
                        </a:rPr>
                        <a:t>or</a:t>
                      </a:r>
                      <a:r>
                        <a:rPr lang="en-US" sz="1600" b="1" spc="5">
                          <a:solidFill>
                            <a:schemeClr val="accent5"/>
                          </a:solidFill>
                          <a:effectLst/>
                        </a:rPr>
                        <a:t>der</a:t>
                      </a:r>
                      <a:r>
                        <a:rPr lang="en-US" sz="1600" b="1" spc="20">
                          <a:solidFill>
                            <a:schemeClr val="accent5"/>
                          </a:solidFill>
                          <a:effectLst/>
                        </a:rPr>
                        <a:t> </a:t>
                      </a:r>
                      <a:r>
                        <a:rPr lang="en-US" sz="1600" b="1" spc="5">
                          <a:solidFill>
                            <a:schemeClr val="accent5"/>
                          </a:solidFill>
                          <a:effectLst/>
                        </a:rPr>
                        <a:t>a</a:t>
                      </a:r>
                      <a:r>
                        <a:rPr lang="en-US" sz="1600" b="1">
                          <a:solidFill>
                            <a:schemeClr val="accent5"/>
                          </a:solidFill>
                          <a:effectLst/>
                        </a:rPr>
                        <a:t>n</a:t>
                      </a:r>
                      <a:r>
                        <a:rPr lang="en-US" sz="1600" b="1" spc="5">
                          <a:solidFill>
                            <a:schemeClr val="accent5"/>
                          </a:solidFill>
                          <a:effectLst/>
                        </a:rPr>
                        <a:t>d</a:t>
                      </a:r>
                      <a:r>
                        <a:rPr lang="en-US" sz="1600" b="1" spc="20">
                          <a:solidFill>
                            <a:schemeClr val="accent5"/>
                          </a:solidFill>
                          <a:effectLst/>
                        </a:rPr>
                        <a:t> </a:t>
                      </a:r>
                      <a:r>
                        <a:rPr lang="en-US" sz="1600" b="1" spc="10">
                          <a:solidFill>
                            <a:schemeClr val="accent5"/>
                          </a:solidFill>
                          <a:effectLst/>
                        </a:rPr>
                        <a:t>safety</a:t>
                      </a:r>
                      <a:endParaRPr lang="en-GB" sz="2000" b="1">
                        <a:solidFill>
                          <a:schemeClr val="accent5"/>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tx1"/>
                    </a:solidFill>
                  </a:tcPr>
                </a:tc>
                <a:tc>
                  <a:txBody>
                    <a:bodyPr/>
                    <a:lstStyle/>
                    <a:p>
                      <a:pPr marL="83185" algn="r">
                        <a:lnSpc>
                          <a:spcPts val="1200"/>
                        </a:lnSpc>
                        <a:spcBef>
                          <a:spcPts val="75"/>
                        </a:spcBef>
                        <a:spcAft>
                          <a:spcPts val="0"/>
                        </a:spcAft>
                      </a:pPr>
                      <a:r>
                        <a:rPr lang="en-US" sz="1600" b="1" spc="10">
                          <a:solidFill>
                            <a:schemeClr val="accent5"/>
                          </a:solidFill>
                          <a:effectLst/>
                        </a:rPr>
                        <a:t>x,xxx,xxx</a:t>
                      </a:r>
                      <a:endParaRPr lang="en-GB" sz="2000" b="1">
                        <a:solidFill>
                          <a:schemeClr val="accent5"/>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tx1"/>
                    </a:solidFill>
                  </a:tcPr>
                </a:tc>
                <a:tc>
                  <a:txBody>
                    <a:bodyPr/>
                    <a:lstStyle/>
                    <a:p>
                      <a:pPr marL="74930" algn="r">
                        <a:lnSpc>
                          <a:spcPts val="1200"/>
                        </a:lnSpc>
                        <a:spcBef>
                          <a:spcPts val="75"/>
                        </a:spcBef>
                        <a:spcAft>
                          <a:spcPts val="0"/>
                        </a:spcAft>
                      </a:pPr>
                      <a:r>
                        <a:rPr lang="en-US" sz="1600" b="1" spc="10" dirty="0" err="1">
                          <a:solidFill>
                            <a:schemeClr val="accent5"/>
                          </a:solidFill>
                          <a:effectLst/>
                        </a:rPr>
                        <a:t>x,xxx,xxx</a:t>
                      </a:r>
                      <a:endParaRPr lang="en-GB" sz="2000" b="1" dirty="0">
                        <a:solidFill>
                          <a:schemeClr val="accent5"/>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2406424345"/>
                  </a:ext>
                </a:extLst>
              </a:tr>
              <a:tr h="260264">
                <a:tc>
                  <a:txBody>
                    <a:bodyPr/>
                    <a:lstStyle/>
                    <a:p>
                      <a:pPr marL="147320" algn="l">
                        <a:lnSpc>
                          <a:spcPts val="1200"/>
                        </a:lnSpc>
                        <a:spcBef>
                          <a:spcPts val="75"/>
                        </a:spcBef>
                        <a:spcAft>
                          <a:spcPts val="0"/>
                        </a:spcAft>
                      </a:pPr>
                      <a:r>
                        <a:rPr lang="en-US" sz="1600" b="1" spc="10" dirty="0">
                          <a:solidFill>
                            <a:schemeClr val="accent5"/>
                          </a:solidFill>
                          <a:effectLst/>
                        </a:rPr>
                        <a:t>S</a:t>
                      </a:r>
                      <a:r>
                        <a:rPr lang="en-US" sz="1600" b="1" spc="5" dirty="0">
                          <a:solidFill>
                            <a:schemeClr val="accent5"/>
                          </a:solidFill>
                          <a:effectLst/>
                        </a:rPr>
                        <a:t>oci</a:t>
                      </a:r>
                      <a:r>
                        <a:rPr lang="en-US" sz="1600" b="1" spc="10" dirty="0">
                          <a:solidFill>
                            <a:schemeClr val="accent5"/>
                          </a:solidFill>
                          <a:effectLst/>
                        </a:rPr>
                        <a:t>al</a:t>
                      </a:r>
                      <a:r>
                        <a:rPr lang="en-US" sz="1600" b="1" spc="130" dirty="0">
                          <a:solidFill>
                            <a:schemeClr val="accent5"/>
                          </a:solidFill>
                          <a:effectLst/>
                        </a:rPr>
                        <a:t> </a:t>
                      </a:r>
                      <a:r>
                        <a:rPr lang="en-US" sz="1600" b="1" dirty="0">
                          <a:solidFill>
                            <a:schemeClr val="accent5"/>
                          </a:solidFill>
                          <a:effectLst/>
                        </a:rPr>
                        <a:t>protection</a:t>
                      </a:r>
                      <a:endParaRPr lang="en-GB" sz="2000" b="1" dirty="0">
                        <a:solidFill>
                          <a:schemeClr val="accent5"/>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2">
                        <a:lumMod val="20000"/>
                        <a:lumOff val="80000"/>
                      </a:schemeClr>
                    </a:solidFill>
                  </a:tcPr>
                </a:tc>
                <a:tc>
                  <a:txBody>
                    <a:bodyPr/>
                    <a:lstStyle/>
                    <a:p>
                      <a:pPr marL="83185" algn="r">
                        <a:lnSpc>
                          <a:spcPts val="1200"/>
                        </a:lnSpc>
                        <a:spcBef>
                          <a:spcPts val="75"/>
                        </a:spcBef>
                        <a:spcAft>
                          <a:spcPts val="0"/>
                        </a:spcAft>
                      </a:pPr>
                      <a:r>
                        <a:rPr lang="en-US" sz="1600" b="1" spc="10" dirty="0" err="1">
                          <a:solidFill>
                            <a:schemeClr val="accent5"/>
                          </a:solidFill>
                          <a:effectLst/>
                        </a:rPr>
                        <a:t>x,xxx,xxx</a:t>
                      </a:r>
                      <a:endParaRPr lang="en-GB" sz="2000" b="1" dirty="0">
                        <a:solidFill>
                          <a:schemeClr val="accent5"/>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190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74930" algn="r">
                        <a:lnSpc>
                          <a:spcPts val="1200"/>
                        </a:lnSpc>
                        <a:spcBef>
                          <a:spcPts val="75"/>
                        </a:spcBef>
                        <a:spcAft>
                          <a:spcPts val="0"/>
                        </a:spcAft>
                      </a:pPr>
                      <a:r>
                        <a:rPr lang="en-US" sz="1600" b="1" spc="10" dirty="0" err="1">
                          <a:solidFill>
                            <a:schemeClr val="accent5"/>
                          </a:solidFill>
                          <a:effectLst/>
                        </a:rPr>
                        <a:t>x,xxx,xxx</a:t>
                      </a:r>
                      <a:endParaRPr lang="en-GB" sz="2000" b="1" dirty="0">
                        <a:solidFill>
                          <a:schemeClr val="accent5"/>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190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3006351184"/>
                  </a:ext>
                </a:extLst>
              </a:tr>
              <a:tr h="260264">
                <a:tc>
                  <a:txBody>
                    <a:bodyPr/>
                    <a:lstStyle/>
                    <a:p>
                      <a:pPr marL="236538" indent="-150813" algn="l">
                        <a:lnSpc>
                          <a:spcPts val="1200"/>
                        </a:lnSpc>
                        <a:spcBef>
                          <a:spcPts val="75"/>
                        </a:spcBef>
                        <a:spcAft>
                          <a:spcPts val="0"/>
                        </a:spcAft>
                      </a:pPr>
                      <a:r>
                        <a:rPr lang="en-US" sz="1600" b="1" spc="-15" dirty="0">
                          <a:solidFill>
                            <a:schemeClr val="accent5"/>
                          </a:solidFill>
                          <a:effectLst/>
                        </a:rPr>
                        <a:t>Tot</a:t>
                      </a:r>
                      <a:r>
                        <a:rPr lang="en-US" sz="1600" b="1" spc="-20" dirty="0">
                          <a:solidFill>
                            <a:schemeClr val="accent5"/>
                          </a:solidFill>
                          <a:effectLst/>
                        </a:rPr>
                        <a:t>al</a:t>
                      </a:r>
                      <a:r>
                        <a:rPr lang="en-US" sz="1600" b="1" spc="50" dirty="0">
                          <a:solidFill>
                            <a:schemeClr val="accent5"/>
                          </a:solidFill>
                          <a:effectLst/>
                        </a:rPr>
                        <a:t> </a:t>
                      </a:r>
                      <a:r>
                        <a:rPr lang="en-US" sz="1600" b="1" spc="10" dirty="0">
                          <a:solidFill>
                            <a:schemeClr val="accent5"/>
                          </a:solidFill>
                          <a:effectLst/>
                        </a:rPr>
                        <a:t>exp</a:t>
                      </a:r>
                      <a:r>
                        <a:rPr lang="en-US" sz="1600" b="1" spc="5" dirty="0">
                          <a:solidFill>
                            <a:schemeClr val="accent5"/>
                          </a:solidFill>
                          <a:effectLst/>
                        </a:rPr>
                        <a:t>en</a:t>
                      </a:r>
                      <a:r>
                        <a:rPr lang="en-US" sz="1600" b="1" spc="10" dirty="0">
                          <a:solidFill>
                            <a:schemeClr val="accent5"/>
                          </a:solidFill>
                          <a:effectLst/>
                        </a:rPr>
                        <a:t>ses</a:t>
                      </a:r>
                      <a:endParaRPr lang="en-GB" sz="2000" b="1" dirty="0">
                        <a:solidFill>
                          <a:schemeClr val="accent5"/>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tx1"/>
                    </a:solidFill>
                  </a:tcPr>
                </a:tc>
                <a:tc>
                  <a:txBody>
                    <a:bodyPr/>
                    <a:lstStyle/>
                    <a:p>
                      <a:pPr marL="83185" algn="r">
                        <a:lnSpc>
                          <a:spcPts val="1200"/>
                        </a:lnSpc>
                        <a:spcBef>
                          <a:spcPts val="75"/>
                        </a:spcBef>
                        <a:spcAft>
                          <a:spcPts val="0"/>
                        </a:spcAft>
                      </a:pPr>
                      <a:r>
                        <a:rPr lang="en-US" sz="1600" b="1" spc="10" dirty="0" err="1">
                          <a:solidFill>
                            <a:schemeClr val="accent5"/>
                          </a:solidFill>
                          <a:effectLst/>
                        </a:rPr>
                        <a:t>x,xxx,xxx</a:t>
                      </a:r>
                      <a:endParaRPr lang="en-GB" sz="2000" b="1" dirty="0">
                        <a:solidFill>
                          <a:schemeClr val="accent5"/>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9525" cap="flat" cmpd="sng" algn="ctr">
                      <a:noFill/>
                      <a:prstDash val="solid"/>
                    </a:lnL>
                    <a:lnR w="9525" cap="flat" cmpd="sng" algn="ctr">
                      <a:noFill/>
                      <a:prstDash val="solid"/>
                    </a:lnR>
                    <a:lnT w="19050" cap="flat" cmpd="sng" algn="ctr">
                      <a:solidFill>
                        <a:schemeClr val="accent5"/>
                      </a:solidFill>
                      <a:prstDash val="solid"/>
                      <a:round/>
                      <a:headEnd type="none" w="med" len="med"/>
                      <a:tailEnd type="none" w="med" len="med"/>
                    </a:lnT>
                    <a:lnB w="190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74930" algn="r">
                        <a:lnSpc>
                          <a:spcPts val="1200"/>
                        </a:lnSpc>
                        <a:spcBef>
                          <a:spcPts val="75"/>
                        </a:spcBef>
                        <a:spcAft>
                          <a:spcPts val="0"/>
                        </a:spcAft>
                      </a:pPr>
                      <a:r>
                        <a:rPr lang="en-US" sz="1600" b="1" spc="10" dirty="0" err="1">
                          <a:solidFill>
                            <a:schemeClr val="accent5"/>
                          </a:solidFill>
                          <a:effectLst/>
                        </a:rPr>
                        <a:t>x,xxx,xxx</a:t>
                      </a:r>
                      <a:endParaRPr lang="en-GB" sz="2000" b="1" dirty="0">
                        <a:solidFill>
                          <a:schemeClr val="accent5"/>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9525" cap="flat" cmpd="sng" algn="ctr">
                      <a:noFill/>
                      <a:prstDash val="solid"/>
                    </a:lnL>
                    <a:lnR w="9525" cap="flat" cmpd="sng" algn="ctr">
                      <a:noFill/>
                      <a:prstDash val="solid"/>
                    </a:lnR>
                    <a:lnT w="19050" cap="flat" cmpd="sng" algn="ctr">
                      <a:solidFill>
                        <a:schemeClr val="accent5"/>
                      </a:solidFill>
                      <a:prstDash val="solid"/>
                      <a:round/>
                      <a:headEnd type="none" w="med" len="med"/>
                      <a:tailEnd type="none" w="med" len="med"/>
                    </a:lnT>
                    <a:lnB w="190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519861165"/>
                  </a:ext>
                </a:extLst>
              </a:tr>
              <a:tr h="478887">
                <a:tc>
                  <a:txBody>
                    <a:bodyPr/>
                    <a:lstStyle/>
                    <a:p>
                      <a:pPr marL="56515" algn="l">
                        <a:lnSpc>
                          <a:spcPts val="1200"/>
                        </a:lnSpc>
                        <a:spcBef>
                          <a:spcPts val="75"/>
                        </a:spcBef>
                        <a:spcAft>
                          <a:spcPts val="0"/>
                        </a:spcAft>
                      </a:pPr>
                      <a:r>
                        <a:rPr lang="en-US" sz="1600" b="1" spc="5" dirty="0">
                          <a:solidFill>
                            <a:schemeClr val="accent5"/>
                          </a:solidFill>
                          <a:effectLst/>
                        </a:rPr>
                        <a:t>Surplus/Defici</a:t>
                      </a:r>
                      <a:r>
                        <a:rPr lang="en-US" sz="1600" b="1" dirty="0">
                          <a:solidFill>
                            <a:schemeClr val="accent5"/>
                          </a:solidFill>
                          <a:effectLst/>
                        </a:rPr>
                        <a:t>t</a:t>
                      </a:r>
                      <a:r>
                        <a:rPr lang="en-US" sz="1600" b="1" spc="-90" dirty="0">
                          <a:solidFill>
                            <a:schemeClr val="accent5"/>
                          </a:solidFill>
                          <a:effectLst/>
                        </a:rPr>
                        <a:t> </a:t>
                      </a:r>
                      <a:r>
                        <a:rPr lang="en-US" sz="1600" b="1" spc="-10" dirty="0">
                          <a:solidFill>
                            <a:schemeClr val="accent5"/>
                          </a:solidFill>
                          <a:effectLst/>
                        </a:rPr>
                        <a:t>f</a:t>
                      </a:r>
                      <a:r>
                        <a:rPr lang="en-US" sz="1600" b="1" spc="-5" dirty="0">
                          <a:solidFill>
                            <a:schemeClr val="accent5"/>
                          </a:solidFill>
                          <a:effectLst/>
                        </a:rPr>
                        <a:t>or</a:t>
                      </a:r>
                      <a:r>
                        <a:rPr lang="en-US" sz="1600" b="1" spc="-90" dirty="0">
                          <a:solidFill>
                            <a:schemeClr val="accent5"/>
                          </a:solidFill>
                          <a:effectLst/>
                        </a:rPr>
                        <a:t> </a:t>
                      </a:r>
                      <a:r>
                        <a:rPr lang="en-US" sz="1600" b="1" spc="5" dirty="0">
                          <a:solidFill>
                            <a:schemeClr val="accent5"/>
                          </a:solidFill>
                          <a:effectLst/>
                        </a:rPr>
                        <a:t>the</a:t>
                      </a:r>
                      <a:r>
                        <a:rPr lang="en-US" sz="1600" b="1" spc="-90" dirty="0">
                          <a:solidFill>
                            <a:schemeClr val="accent5"/>
                          </a:solidFill>
                          <a:effectLst/>
                        </a:rPr>
                        <a:t> </a:t>
                      </a:r>
                      <a:r>
                        <a:rPr lang="en-US" sz="1600" b="1" spc="10" dirty="0">
                          <a:solidFill>
                            <a:schemeClr val="accent5"/>
                          </a:solidFill>
                          <a:effectLst/>
                        </a:rPr>
                        <a:t>period from</a:t>
                      </a:r>
                      <a:br>
                        <a:rPr lang="en-US" sz="1600" b="1" spc="10" dirty="0">
                          <a:solidFill>
                            <a:schemeClr val="accent5"/>
                          </a:solidFill>
                          <a:effectLst/>
                        </a:rPr>
                      </a:br>
                      <a:r>
                        <a:rPr lang="en-US" sz="1600" b="1" spc="10" dirty="0">
                          <a:solidFill>
                            <a:schemeClr val="accent5"/>
                          </a:solidFill>
                          <a:effectLst/>
                        </a:rPr>
                        <a:t>continuing operations</a:t>
                      </a:r>
                      <a:endParaRPr lang="en-GB" sz="2000" b="1" dirty="0">
                        <a:solidFill>
                          <a:schemeClr val="accent5"/>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2">
                        <a:lumMod val="20000"/>
                        <a:lumOff val="80000"/>
                      </a:schemeClr>
                    </a:solidFill>
                  </a:tcPr>
                </a:tc>
                <a:tc>
                  <a:txBody>
                    <a:bodyPr/>
                    <a:lstStyle/>
                    <a:p>
                      <a:pPr marL="83185" algn="r">
                        <a:lnSpc>
                          <a:spcPts val="1200"/>
                        </a:lnSpc>
                        <a:spcBef>
                          <a:spcPts val="75"/>
                        </a:spcBef>
                        <a:spcAft>
                          <a:spcPts val="0"/>
                        </a:spcAft>
                      </a:pPr>
                      <a:r>
                        <a:rPr lang="en-US" sz="1600" b="1" spc="10" dirty="0" err="1">
                          <a:solidFill>
                            <a:schemeClr val="accent5"/>
                          </a:solidFill>
                          <a:effectLst/>
                        </a:rPr>
                        <a:t>x,xxx,xxx</a:t>
                      </a:r>
                      <a:endParaRPr lang="en-GB" sz="2000" b="1" dirty="0">
                        <a:solidFill>
                          <a:schemeClr val="accent5"/>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9525" cap="flat" cmpd="sng" algn="ctr">
                      <a:noFill/>
                      <a:prstDash val="solid"/>
                    </a:lnL>
                    <a:lnR w="9525" cap="flat" cmpd="sng" algn="ctr">
                      <a:noFill/>
                      <a:prstDash val="solid"/>
                    </a:lnR>
                    <a:lnT w="19050" cap="flat" cmpd="sng" algn="ctr">
                      <a:solidFill>
                        <a:schemeClr val="accent5"/>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accent2">
                        <a:lumMod val="20000"/>
                        <a:lumOff val="80000"/>
                      </a:schemeClr>
                    </a:solidFill>
                  </a:tcPr>
                </a:tc>
                <a:tc>
                  <a:txBody>
                    <a:bodyPr/>
                    <a:lstStyle/>
                    <a:p>
                      <a:pPr marL="74930" algn="r">
                        <a:lnSpc>
                          <a:spcPts val="1200"/>
                        </a:lnSpc>
                        <a:spcBef>
                          <a:spcPts val="75"/>
                        </a:spcBef>
                        <a:spcAft>
                          <a:spcPts val="0"/>
                        </a:spcAft>
                      </a:pPr>
                      <a:r>
                        <a:rPr lang="en-US" sz="1600" b="1" spc="10" dirty="0" err="1">
                          <a:solidFill>
                            <a:schemeClr val="accent5"/>
                          </a:solidFill>
                          <a:effectLst/>
                        </a:rPr>
                        <a:t>x,xxx,xxx</a:t>
                      </a:r>
                      <a:endParaRPr lang="en-GB" sz="2000" b="1" dirty="0">
                        <a:solidFill>
                          <a:schemeClr val="accent5"/>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9525" cap="flat" cmpd="sng" algn="ctr">
                      <a:noFill/>
                      <a:prstDash val="solid"/>
                    </a:lnL>
                    <a:lnR w="9525" cap="flat" cmpd="sng" algn="ctr">
                      <a:noFill/>
                      <a:prstDash val="solid"/>
                    </a:lnR>
                    <a:lnT w="19050" cap="flat" cmpd="sng" algn="ctr">
                      <a:solidFill>
                        <a:schemeClr val="accent5"/>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2159012742"/>
                  </a:ext>
                </a:extLst>
              </a:tr>
              <a:tr h="252256">
                <a:tc>
                  <a:txBody>
                    <a:bodyPr/>
                    <a:lstStyle/>
                    <a:p>
                      <a:pPr marL="56515" algn="l">
                        <a:lnSpc>
                          <a:spcPts val="1200"/>
                        </a:lnSpc>
                        <a:spcBef>
                          <a:spcPts val="75"/>
                        </a:spcBef>
                        <a:spcAft>
                          <a:spcPts val="0"/>
                        </a:spcAft>
                      </a:pPr>
                      <a:r>
                        <a:rPr lang="en-US" sz="1600" b="1" spc="5">
                          <a:solidFill>
                            <a:schemeClr val="accent5"/>
                          </a:solidFill>
                          <a:effectLst/>
                        </a:rPr>
                        <a:t>Gain/Loss from discontinued operations</a:t>
                      </a:r>
                      <a:endParaRPr lang="en-GB" sz="2000" b="1">
                        <a:solidFill>
                          <a:schemeClr val="accent5"/>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50800" cmpd="dbl">
                      <a:noFill/>
                    </a:lnB>
                    <a:lnTlToBr w="12700" cmpd="sng">
                      <a:noFill/>
                      <a:prstDash val="solid"/>
                    </a:lnTlToBr>
                    <a:lnBlToTr w="12700" cmpd="sng">
                      <a:noFill/>
                      <a:prstDash val="solid"/>
                    </a:lnBlToTr>
                    <a:solidFill>
                      <a:schemeClr val="tx1"/>
                    </a:solidFill>
                  </a:tcPr>
                </a:tc>
                <a:tc>
                  <a:txBody>
                    <a:bodyPr/>
                    <a:lstStyle/>
                    <a:p>
                      <a:pPr marL="83185" algn="r">
                        <a:lnSpc>
                          <a:spcPts val="1200"/>
                        </a:lnSpc>
                        <a:spcBef>
                          <a:spcPts val="75"/>
                        </a:spcBef>
                        <a:spcAft>
                          <a:spcPts val="0"/>
                        </a:spcAft>
                      </a:pPr>
                      <a:r>
                        <a:rPr lang="en-US" sz="1600" b="1" spc="10" dirty="0" err="1">
                          <a:solidFill>
                            <a:schemeClr val="accent5"/>
                          </a:solidFill>
                          <a:effectLst/>
                        </a:rPr>
                        <a:t>x,xxx,xxx</a:t>
                      </a:r>
                      <a:endParaRPr lang="en-GB" sz="2000" b="1" dirty="0">
                        <a:solidFill>
                          <a:schemeClr val="accent5"/>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190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74930" algn="r">
                        <a:lnSpc>
                          <a:spcPts val="1200"/>
                        </a:lnSpc>
                        <a:spcBef>
                          <a:spcPts val="75"/>
                        </a:spcBef>
                        <a:spcAft>
                          <a:spcPts val="0"/>
                        </a:spcAft>
                      </a:pPr>
                      <a:r>
                        <a:rPr lang="en-US" sz="1600" b="1" spc="10" dirty="0" err="1">
                          <a:solidFill>
                            <a:schemeClr val="accent5"/>
                          </a:solidFill>
                          <a:effectLst/>
                        </a:rPr>
                        <a:t>x,xxx,xxx</a:t>
                      </a:r>
                      <a:endParaRPr lang="en-GB" sz="2000" b="1" dirty="0">
                        <a:solidFill>
                          <a:schemeClr val="accent5"/>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190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340700576"/>
                  </a:ext>
                </a:extLst>
              </a:tr>
              <a:tr h="252256">
                <a:tc>
                  <a:txBody>
                    <a:bodyPr/>
                    <a:lstStyle/>
                    <a:p>
                      <a:pPr marL="56515" algn="l">
                        <a:lnSpc>
                          <a:spcPts val="1200"/>
                        </a:lnSpc>
                        <a:spcBef>
                          <a:spcPts val="75"/>
                        </a:spcBef>
                        <a:spcAft>
                          <a:spcPts val="0"/>
                        </a:spcAft>
                      </a:pPr>
                      <a:r>
                        <a:rPr lang="en-US" sz="1600" b="1" spc="5" dirty="0">
                          <a:solidFill>
                            <a:schemeClr val="accent5"/>
                          </a:solidFill>
                          <a:effectLst/>
                        </a:rPr>
                        <a:t>Surplus/Deficit for the period</a:t>
                      </a:r>
                      <a:endParaRPr lang="en-GB" sz="2000" b="1" dirty="0">
                        <a:solidFill>
                          <a:schemeClr val="accent5"/>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9525" cap="flat" cmpd="sng" algn="ctr">
                      <a:noFill/>
                      <a:prstDash val="solid"/>
                    </a:lnL>
                    <a:lnR w="9525" cap="flat" cmpd="sng" algn="ctr">
                      <a:noFill/>
                      <a:prstDash val="solid"/>
                    </a:lnR>
                    <a:lnT w="50800" cmpd="dbl">
                      <a:noFill/>
                    </a:lnT>
                    <a:lnB w="9525" cap="flat" cmpd="sng" algn="ctr">
                      <a:noFill/>
                      <a:prstDash val="solid"/>
                    </a:lnB>
                    <a:lnTlToBr w="12700" cmpd="sng">
                      <a:noFill/>
                      <a:prstDash val="solid"/>
                    </a:lnTlToBr>
                    <a:lnBlToTr w="12700" cmpd="sng">
                      <a:noFill/>
                      <a:prstDash val="solid"/>
                    </a:lnBlToTr>
                    <a:solidFill>
                      <a:schemeClr val="accent2">
                        <a:lumMod val="20000"/>
                        <a:lumOff val="80000"/>
                      </a:schemeClr>
                    </a:solidFill>
                  </a:tcPr>
                </a:tc>
                <a:tc>
                  <a:txBody>
                    <a:bodyPr/>
                    <a:lstStyle/>
                    <a:p>
                      <a:pPr marL="83185" algn="r">
                        <a:lnSpc>
                          <a:spcPts val="1200"/>
                        </a:lnSpc>
                        <a:spcBef>
                          <a:spcPts val="75"/>
                        </a:spcBef>
                        <a:spcAft>
                          <a:spcPts val="0"/>
                        </a:spcAft>
                      </a:pPr>
                      <a:r>
                        <a:rPr lang="en-US" sz="1600" b="1" spc="10" dirty="0" err="1">
                          <a:solidFill>
                            <a:schemeClr val="accent5"/>
                          </a:solidFill>
                          <a:effectLst/>
                        </a:rPr>
                        <a:t>x,xxx,xxx</a:t>
                      </a:r>
                      <a:endParaRPr lang="en-GB" sz="2000" b="1" dirty="0">
                        <a:solidFill>
                          <a:schemeClr val="accent5"/>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9525" cap="flat" cmpd="sng" algn="ctr">
                      <a:noFill/>
                      <a:prstDash val="solid"/>
                    </a:lnL>
                    <a:lnR w="9525" cap="flat" cmpd="sng" algn="ctr">
                      <a:noFill/>
                      <a:prstDash val="solid"/>
                    </a:lnR>
                    <a:lnT w="19050" cap="flat" cmpd="sng" algn="ctr">
                      <a:solidFill>
                        <a:schemeClr val="accent5"/>
                      </a:solidFill>
                      <a:prstDash val="solid"/>
                      <a:round/>
                      <a:headEnd type="none" w="med" len="med"/>
                      <a:tailEnd type="none" w="med" len="med"/>
                    </a:lnT>
                    <a:lnB w="190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74930" algn="r">
                        <a:lnSpc>
                          <a:spcPts val="1200"/>
                        </a:lnSpc>
                        <a:spcBef>
                          <a:spcPts val="75"/>
                        </a:spcBef>
                        <a:spcAft>
                          <a:spcPts val="0"/>
                        </a:spcAft>
                      </a:pPr>
                      <a:r>
                        <a:rPr lang="en-US" sz="1600" b="1" spc="10" dirty="0" err="1">
                          <a:solidFill>
                            <a:schemeClr val="accent5"/>
                          </a:solidFill>
                          <a:effectLst/>
                        </a:rPr>
                        <a:t>x,xxx,xxx</a:t>
                      </a:r>
                      <a:endParaRPr lang="en-GB" sz="2000" b="1" dirty="0">
                        <a:solidFill>
                          <a:schemeClr val="accent5"/>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9525" cap="flat" cmpd="sng" algn="ctr">
                      <a:noFill/>
                      <a:prstDash val="solid"/>
                    </a:lnL>
                    <a:lnR w="9525" cap="flat" cmpd="sng" algn="ctr">
                      <a:noFill/>
                      <a:prstDash val="solid"/>
                    </a:lnR>
                    <a:lnT w="19050" cap="flat" cmpd="sng" algn="ctr">
                      <a:solidFill>
                        <a:schemeClr val="accent5"/>
                      </a:solidFill>
                      <a:prstDash val="solid"/>
                      <a:round/>
                      <a:headEnd type="none" w="med" len="med"/>
                      <a:tailEnd type="none" w="med" len="med"/>
                    </a:lnT>
                    <a:lnB w="190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2551386412"/>
                  </a:ext>
                </a:extLst>
              </a:tr>
            </a:tbl>
          </a:graphicData>
        </a:graphic>
      </p:graphicFrame>
    </p:spTree>
    <p:extLst>
      <p:ext uri="{BB962C8B-B14F-4D97-AF65-F5344CB8AC3E}">
        <p14:creationId xmlns:p14="http://schemas.microsoft.com/office/powerpoint/2010/main" val="41687069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95300" y="881956"/>
            <a:ext cx="8089900" cy="4606389"/>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Statement of Changes in Net Assets/Equity</a:t>
            </a:r>
          </a:p>
          <a:p>
            <a:pPr lvl="0" defTabSz="914400" fontAlgn="base">
              <a:spcBef>
                <a:spcPts val="776"/>
              </a:spcBef>
              <a:spcAft>
                <a:spcPct val="0"/>
              </a:spcAft>
              <a:defRPr/>
            </a:pPr>
            <a:endParaRPr lang="en-US" sz="2000" kern="0" dirty="0">
              <a:solidFill>
                <a:srgbClr val="000000">
                  <a:lumMod val="65000"/>
                  <a:lumOff val="35000"/>
                </a:srgbClr>
              </a:solidFill>
              <a:latin typeface="Arial" pitchFamily="34" charset="0"/>
              <a:ea typeface="ＭＳ Ｐゴシック" charset="0"/>
              <a:cs typeface="Arial" pitchFamily="34" charset="0"/>
            </a:endParaRPr>
          </a:p>
          <a:p>
            <a:pPr lvl="0" defTabSz="914400" fontAlgn="base">
              <a:spcBef>
                <a:spcPts val="776"/>
              </a:spcBef>
              <a:spcAft>
                <a:spcPct val="0"/>
              </a:spcAft>
              <a:defRPr/>
            </a:pPr>
            <a:r>
              <a:rPr lang="en-US" sz="2000" kern="0" dirty="0">
                <a:solidFill>
                  <a:srgbClr val="000000">
                    <a:lumMod val="65000"/>
                    <a:lumOff val="35000"/>
                  </a:srgbClr>
                </a:solidFill>
                <a:latin typeface="Arial" pitchFamily="34" charset="0"/>
                <a:ea typeface="ＭＳ Ｐゴシック" charset="0"/>
                <a:cs typeface="Arial" pitchFamily="34" charset="0"/>
              </a:rPr>
              <a:t>Statement of changes in net assets/equity required showing on the face</a:t>
            </a:r>
          </a:p>
          <a:p>
            <a:pPr marL="514350" lvl="0" indent="-514350" defTabSz="914400" fontAlgn="base">
              <a:spcBef>
                <a:spcPts val="776"/>
              </a:spcBef>
              <a:spcAft>
                <a:spcPct val="0"/>
              </a:spcAft>
              <a:buFont typeface="+mj-lt"/>
              <a:buAutoNum type="arabicPeriod"/>
              <a:defRPr/>
            </a:pPr>
            <a:r>
              <a:rPr lang="en-US" sz="2000" kern="0" dirty="0">
                <a:solidFill>
                  <a:srgbClr val="000000">
                    <a:lumMod val="65000"/>
                    <a:lumOff val="35000"/>
                  </a:srgbClr>
                </a:solidFill>
                <a:latin typeface="Arial" pitchFamily="34" charset="0"/>
                <a:ea typeface="ＭＳ Ｐゴシック" charset="0"/>
                <a:cs typeface="Arial" pitchFamily="34" charset="0"/>
              </a:rPr>
              <a:t>Surplus or deficit for the period</a:t>
            </a:r>
          </a:p>
          <a:p>
            <a:pPr marL="514350" lvl="0" indent="-514350" defTabSz="914400" fontAlgn="base">
              <a:spcBef>
                <a:spcPts val="776"/>
              </a:spcBef>
              <a:spcAft>
                <a:spcPct val="0"/>
              </a:spcAft>
              <a:buFont typeface="+mj-lt"/>
              <a:buAutoNum type="arabicPeriod"/>
              <a:defRPr/>
            </a:pPr>
            <a:r>
              <a:rPr lang="en-US" sz="2000" kern="0" dirty="0">
                <a:solidFill>
                  <a:srgbClr val="000000">
                    <a:lumMod val="65000"/>
                    <a:lumOff val="35000"/>
                  </a:srgbClr>
                </a:solidFill>
                <a:latin typeface="Arial" pitchFamily="34" charset="0"/>
                <a:ea typeface="ＭＳ Ｐゴシック" charset="0"/>
                <a:cs typeface="Arial" pitchFamily="34" charset="0"/>
              </a:rPr>
              <a:t>Revenue and expense recognized directly in net assets/equity</a:t>
            </a:r>
          </a:p>
          <a:p>
            <a:pPr marL="514350" lvl="0" indent="-514350" defTabSz="914400" fontAlgn="base">
              <a:spcBef>
                <a:spcPts val="776"/>
              </a:spcBef>
              <a:spcAft>
                <a:spcPct val="0"/>
              </a:spcAft>
              <a:buFont typeface="+mj-lt"/>
              <a:buAutoNum type="arabicPeriod"/>
              <a:defRPr/>
            </a:pPr>
            <a:r>
              <a:rPr lang="en-US" sz="2000" kern="0" dirty="0">
                <a:solidFill>
                  <a:srgbClr val="000000">
                    <a:lumMod val="65000"/>
                    <a:lumOff val="35000"/>
                  </a:srgbClr>
                </a:solidFill>
                <a:latin typeface="Arial" pitchFamily="34" charset="0"/>
                <a:ea typeface="ＭＳ Ｐゴシック" charset="0"/>
                <a:cs typeface="Arial" pitchFamily="34" charset="0"/>
              </a:rPr>
              <a:t>Total revenue and expense for the period (the sum of above) – attributable to owners &amp; to minority interest</a:t>
            </a:r>
          </a:p>
          <a:p>
            <a:pPr marL="514350" lvl="0" indent="-514350" defTabSz="914400" fontAlgn="base">
              <a:spcBef>
                <a:spcPts val="776"/>
              </a:spcBef>
              <a:spcAft>
                <a:spcPct val="0"/>
              </a:spcAft>
              <a:buFont typeface="+mj-lt"/>
              <a:buAutoNum type="arabicPeriod"/>
              <a:defRPr/>
            </a:pPr>
            <a:r>
              <a:rPr lang="en-US" sz="2000" kern="0" dirty="0">
                <a:solidFill>
                  <a:srgbClr val="000000">
                    <a:lumMod val="65000"/>
                    <a:lumOff val="35000"/>
                  </a:srgbClr>
                </a:solidFill>
                <a:latin typeface="Arial" pitchFamily="34" charset="0"/>
                <a:ea typeface="ＭＳ Ｐゴシック" charset="0"/>
                <a:cs typeface="Arial" pitchFamily="34" charset="0"/>
              </a:rPr>
              <a:t>Effects of changes in accounting policies</a:t>
            </a:r>
          </a:p>
          <a:p>
            <a:pPr marL="342900" lvl="0" indent="-342900" defTabSz="914400" fontAlgn="base">
              <a:spcBef>
                <a:spcPts val="776"/>
              </a:spcBef>
              <a:spcAft>
                <a:spcPct val="0"/>
              </a:spcAft>
              <a:buFontTx/>
              <a:buChar char="•"/>
            </a:pPr>
            <a:endParaRPr lang="en-US" sz="2000" kern="0" dirty="0">
              <a:solidFill>
                <a:srgbClr val="000000">
                  <a:lumMod val="65000"/>
                  <a:lumOff val="35000"/>
                </a:srgbClr>
              </a:solidFill>
              <a:latin typeface="Arial" pitchFamily="34" charset="0"/>
              <a:ea typeface="ＭＳ Ｐゴシック" charset="0"/>
              <a:cs typeface="Arial" pitchFamily="34" charset="0"/>
            </a:endParaRPr>
          </a:p>
          <a:p>
            <a:pPr lvl="0" defTabSz="914400" fontAlgn="base">
              <a:spcBef>
                <a:spcPts val="776"/>
              </a:spcBef>
              <a:spcAft>
                <a:spcPct val="0"/>
              </a:spcAft>
            </a:pPr>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p:txBody>
      </p:sp>
      <p:sp>
        <p:nvSpPr>
          <p:cNvPr id="5" name="TextBox 4"/>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Presentation: Financial Statements</a:t>
            </a:r>
          </a:p>
        </p:txBody>
      </p:sp>
    </p:spTree>
    <p:extLst>
      <p:ext uri="{BB962C8B-B14F-4D97-AF65-F5344CB8AC3E}">
        <p14:creationId xmlns:p14="http://schemas.microsoft.com/office/powerpoint/2010/main" val="21148716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95300" y="881956"/>
            <a:ext cx="8089900" cy="3785652"/>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Statement of Changes in Net Assets/Equity (continued)</a:t>
            </a:r>
          </a:p>
          <a:p>
            <a:pPr marL="342900" lvl="0" indent="-342900" defTabSz="914400" fontAlgn="base">
              <a:spcBef>
                <a:spcPts val="776"/>
              </a:spcBef>
              <a:spcAft>
                <a:spcPct val="0"/>
              </a:spcAft>
              <a:buFontTx/>
              <a:buChar char="•"/>
            </a:pPr>
            <a:endParaRPr lang="en-US" sz="2000" kern="0" dirty="0">
              <a:solidFill>
                <a:srgbClr val="000000">
                  <a:lumMod val="65000"/>
                  <a:lumOff val="35000"/>
                </a:srgbClr>
              </a:solidFill>
              <a:latin typeface="Arial" pitchFamily="34" charset="0"/>
              <a:ea typeface="ＭＳ Ｐゴシック" charset="0"/>
              <a:cs typeface="Arial" pitchFamily="34" charset="0"/>
            </a:endParaRPr>
          </a:p>
          <a:p>
            <a:pPr lvl="0" defTabSz="914400" fontAlgn="base">
              <a:spcBef>
                <a:spcPts val="776"/>
              </a:spcBef>
              <a:spcAft>
                <a:spcPct val="0"/>
              </a:spcAft>
              <a:defRPr/>
            </a:pPr>
            <a:r>
              <a:rPr lang="en-US" sz="2000" kern="0" dirty="0">
                <a:solidFill>
                  <a:srgbClr val="000000">
                    <a:lumMod val="65000"/>
                    <a:lumOff val="35000"/>
                  </a:srgbClr>
                </a:solidFill>
                <a:latin typeface="Arial" pitchFamily="34" charset="0"/>
                <a:ea typeface="ＭＳ Ｐゴシック" charset="0"/>
                <a:cs typeface="Arial" pitchFamily="34" charset="0"/>
              </a:rPr>
              <a:t>On the face or in notes</a:t>
            </a:r>
          </a:p>
          <a:p>
            <a:pPr marL="514350" lvl="0" indent="-514350" defTabSz="914400" fontAlgn="base">
              <a:spcBef>
                <a:spcPts val="776"/>
              </a:spcBef>
              <a:spcAft>
                <a:spcPct val="0"/>
              </a:spcAft>
              <a:buFont typeface="+mj-lt"/>
              <a:buAutoNum type="arabicPeriod"/>
              <a:defRPr/>
            </a:pPr>
            <a:r>
              <a:rPr lang="en-US" sz="2000" kern="0" dirty="0">
                <a:solidFill>
                  <a:srgbClr val="000000">
                    <a:lumMod val="65000"/>
                    <a:lumOff val="35000"/>
                  </a:srgbClr>
                </a:solidFill>
                <a:latin typeface="Arial" pitchFamily="34" charset="0"/>
                <a:ea typeface="ＭＳ Ｐゴシック" charset="0"/>
                <a:cs typeface="Arial" pitchFamily="34" charset="0"/>
              </a:rPr>
              <a:t>Transactions with owners, showing distributions separately</a:t>
            </a:r>
          </a:p>
          <a:p>
            <a:pPr marL="514350" lvl="0" indent="-514350" defTabSz="914400" fontAlgn="base">
              <a:spcBef>
                <a:spcPts val="776"/>
              </a:spcBef>
              <a:spcAft>
                <a:spcPct val="0"/>
              </a:spcAft>
              <a:buFont typeface="+mj-lt"/>
              <a:buAutoNum type="arabicPeriod"/>
              <a:defRPr/>
            </a:pPr>
            <a:r>
              <a:rPr lang="en-US" sz="2000" kern="0" dirty="0">
                <a:solidFill>
                  <a:srgbClr val="000000">
                    <a:lumMod val="65000"/>
                    <a:lumOff val="35000"/>
                  </a:srgbClr>
                </a:solidFill>
                <a:latin typeface="Arial" pitchFamily="34" charset="0"/>
                <a:ea typeface="ＭＳ Ｐゴシック" charset="0"/>
                <a:cs typeface="Arial" pitchFamily="34" charset="0"/>
              </a:rPr>
              <a:t>Balance of accumulated surpluses or deficits at beginning and end of period and changes during the period</a:t>
            </a:r>
          </a:p>
          <a:p>
            <a:pPr marL="514350" lvl="0" indent="-514350" defTabSz="914400" fontAlgn="base">
              <a:spcBef>
                <a:spcPts val="776"/>
              </a:spcBef>
              <a:spcAft>
                <a:spcPct val="0"/>
              </a:spcAft>
              <a:buFont typeface="+mj-lt"/>
              <a:buAutoNum type="arabicPeriod"/>
              <a:defRPr/>
            </a:pPr>
            <a:r>
              <a:rPr lang="en-US" sz="2000" kern="0" dirty="0">
                <a:solidFill>
                  <a:srgbClr val="000000">
                    <a:lumMod val="65000"/>
                    <a:lumOff val="35000"/>
                  </a:srgbClr>
                </a:solidFill>
                <a:latin typeface="Arial" pitchFamily="34" charset="0"/>
                <a:ea typeface="ＭＳ Ｐゴシック" charset="0"/>
                <a:cs typeface="Arial" pitchFamily="34" charset="0"/>
              </a:rPr>
              <a:t>Reconciliation for each component of net assets/equity beginning and end</a:t>
            </a:r>
          </a:p>
          <a:p>
            <a:pPr lvl="0" defTabSz="914400" fontAlgn="base">
              <a:spcBef>
                <a:spcPts val="776"/>
              </a:spcBef>
              <a:spcAft>
                <a:spcPct val="0"/>
              </a:spcAft>
            </a:pPr>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p:txBody>
      </p:sp>
      <p:sp>
        <p:nvSpPr>
          <p:cNvPr id="5" name="TextBox 4"/>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Presentation: Financial Statements</a:t>
            </a:r>
          </a:p>
        </p:txBody>
      </p:sp>
    </p:spTree>
    <p:extLst>
      <p:ext uri="{BB962C8B-B14F-4D97-AF65-F5344CB8AC3E}">
        <p14:creationId xmlns:p14="http://schemas.microsoft.com/office/powerpoint/2010/main" val="22122219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95300" y="881956"/>
            <a:ext cx="8089900" cy="707886"/>
          </a:xfrm>
          <a:prstGeom prst="rect">
            <a:avLst/>
          </a:prstGeom>
          <a:noFill/>
        </p:spPr>
        <p:txBody>
          <a:bodyPr wrap="square" rtlCol="0">
            <a:spAutoFit/>
          </a:bodyPr>
          <a:lstStyle/>
          <a:p>
            <a:pPr lvl="0" defTabSz="914400" fontAlgn="base">
              <a:spcBef>
                <a:spcPts val="776"/>
              </a:spcBef>
              <a:spcAft>
                <a:spcPct val="0"/>
              </a:spcAft>
            </a:pPr>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p:txBody>
      </p:sp>
      <p:sp>
        <p:nvSpPr>
          <p:cNvPr id="4" name="Title 1"/>
          <p:cNvSpPr txBox="1">
            <a:spLocks/>
          </p:cNvSpPr>
          <p:nvPr/>
        </p:nvSpPr>
        <p:spPr bwMode="auto">
          <a:xfrm>
            <a:off x="381000" y="-152401"/>
            <a:ext cx="8305800" cy="1600200"/>
          </a:xfrm>
          <a:prstGeom prst="rect">
            <a:avLst/>
          </a:prstGeom>
          <a:noFill/>
          <a:ln>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rmAutofit/>
            <a:scene3d>
              <a:camera prst="orthographicFront"/>
              <a:lightRig rig="freezing" dir="t">
                <a:rot lat="0" lon="0" rev="5640000"/>
              </a:lightRig>
            </a:scene3d>
            <a:sp3d prstMaterial="flat">
              <a:contourClr>
                <a:schemeClr val="tx2"/>
              </a:contourClr>
            </a:sp3d>
          </a:bodyPr>
          <a:lstStyle>
            <a:lvl1pPr algn="l" rtl="0" eaLnBrk="1" fontAlgn="base" hangingPunct="1">
              <a:spcBef>
                <a:spcPct val="0"/>
              </a:spcBef>
              <a:spcAft>
                <a:spcPct val="0"/>
              </a:spcAft>
              <a:buNone/>
              <a:defRPr sz="5000" b="0">
                <a:ln>
                  <a:noFill/>
                </a:ln>
                <a:solidFill>
                  <a:schemeClr val="tx2"/>
                </a:solidFill>
                <a:effectLst/>
                <a:latin typeface="+mj-lt"/>
                <a:ea typeface="+mj-ea"/>
                <a:cs typeface="+mj-cs"/>
              </a:defRPr>
            </a:lvl1pPr>
            <a:lvl2pPr algn="l" rtl="0" eaLnBrk="1" fontAlgn="base" hangingPunct="1">
              <a:spcBef>
                <a:spcPct val="0"/>
              </a:spcBef>
              <a:spcAft>
                <a:spcPct val="0"/>
              </a:spcAft>
              <a:defRPr sz="2400" b="1">
                <a:solidFill>
                  <a:schemeClr val="bg1"/>
                </a:solidFill>
                <a:latin typeface="Arial" charset="0"/>
                <a:ea typeface="ＭＳ Ｐゴシック" charset="0"/>
                <a:cs typeface="ＭＳ Ｐゴシック" charset="0"/>
              </a:defRPr>
            </a:lvl2pPr>
            <a:lvl3pPr algn="l" rtl="0" eaLnBrk="1" fontAlgn="base" hangingPunct="1">
              <a:spcBef>
                <a:spcPct val="0"/>
              </a:spcBef>
              <a:spcAft>
                <a:spcPct val="0"/>
              </a:spcAft>
              <a:defRPr sz="2400" b="1">
                <a:solidFill>
                  <a:schemeClr val="bg1"/>
                </a:solidFill>
                <a:latin typeface="Arial" charset="0"/>
                <a:ea typeface="ＭＳ Ｐゴシック" charset="0"/>
                <a:cs typeface="ＭＳ Ｐゴシック" charset="0"/>
              </a:defRPr>
            </a:lvl3pPr>
            <a:lvl4pPr algn="l" rtl="0" eaLnBrk="1" fontAlgn="base" hangingPunct="1">
              <a:spcBef>
                <a:spcPct val="0"/>
              </a:spcBef>
              <a:spcAft>
                <a:spcPct val="0"/>
              </a:spcAft>
              <a:defRPr sz="2400" b="1">
                <a:solidFill>
                  <a:schemeClr val="bg1"/>
                </a:solidFill>
                <a:latin typeface="Arial" charset="0"/>
                <a:ea typeface="ＭＳ Ｐゴシック" charset="0"/>
                <a:cs typeface="ＭＳ Ｐゴシック" charset="0"/>
              </a:defRPr>
            </a:lvl4pPr>
            <a:lvl5pPr algn="l" rtl="0" eaLnBrk="1" fontAlgn="base" hangingPunct="1">
              <a:spcBef>
                <a:spcPct val="0"/>
              </a:spcBef>
              <a:spcAft>
                <a:spcPct val="0"/>
              </a:spcAft>
              <a:defRPr sz="2400" b="1">
                <a:solidFill>
                  <a:schemeClr val="bg1"/>
                </a:solidFill>
                <a:latin typeface="Arial" charset="0"/>
                <a:ea typeface="ＭＳ Ｐゴシック" charset="0"/>
                <a:cs typeface="ＭＳ Ｐゴシック" charset="0"/>
              </a:defRPr>
            </a:lvl5pPr>
            <a:lvl6pPr marL="457200" algn="l" rtl="0" eaLnBrk="1" fontAlgn="base" hangingPunct="1">
              <a:spcBef>
                <a:spcPct val="0"/>
              </a:spcBef>
              <a:spcAft>
                <a:spcPct val="0"/>
              </a:spcAft>
              <a:defRPr sz="2400">
                <a:solidFill>
                  <a:schemeClr val="bg1"/>
                </a:solidFill>
                <a:latin typeface="Arial" charset="0"/>
                <a:ea typeface="ヒラギノ角ゴ Pro W3" charset="-128"/>
                <a:cs typeface="ヒラギノ角ゴ Pro W3" charset="-128"/>
              </a:defRPr>
            </a:lvl6pPr>
            <a:lvl7pPr marL="914400" algn="l" rtl="0" eaLnBrk="1" fontAlgn="base" hangingPunct="1">
              <a:spcBef>
                <a:spcPct val="0"/>
              </a:spcBef>
              <a:spcAft>
                <a:spcPct val="0"/>
              </a:spcAft>
              <a:defRPr sz="2400">
                <a:solidFill>
                  <a:schemeClr val="bg1"/>
                </a:solidFill>
                <a:latin typeface="Arial" charset="0"/>
                <a:ea typeface="ヒラギノ角ゴ Pro W3" charset="-128"/>
                <a:cs typeface="ヒラギノ角ゴ Pro W3" charset="-128"/>
              </a:defRPr>
            </a:lvl7pPr>
            <a:lvl8pPr marL="1371600" algn="l" rtl="0" eaLnBrk="1" fontAlgn="base" hangingPunct="1">
              <a:spcBef>
                <a:spcPct val="0"/>
              </a:spcBef>
              <a:spcAft>
                <a:spcPct val="0"/>
              </a:spcAft>
              <a:defRPr sz="2400">
                <a:solidFill>
                  <a:schemeClr val="bg1"/>
                </a:solidFill>
                <a:latin typeface="Arial" charset="0"/>
                <a:ea typeface="ヒラギノ角ゴ Pro W3" charset="-128"/>
                <a:cs typeface="ヒラギノ角ゴ Pro W3" charset="-128"/>
              </a:defRPr>
            </a:lvl8pPr>
            <a:lvl9pPr marL="1828800" algn="l" rtl="0" eaLnBrk="1" fontAlgn="base" hangingPunct="1">
              <a:spcBef>
                <a:spcPct val="0"/>
              </a:spcBef>
              <a:spcAft>
                <a:spcPct val="0"/>
              </a:spcAft>
              <a:defRPr sz="2400">
                <a:solidFill>
                  <a:schemeClr val="bg1"/>
                </a:solidFill>
                <a:latin typeface="Arial" charset="0"/>
                <a:ea typeface="ヒラギノ角ゴ Pro W3" charset="-128"/>
                <a:cs typeface="ヒラギノ角ゴ Pro W3"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Arial" pitchFamily="34" charset="0"/>
                <a:ea typeface="+mj-ea"/>
                <a:cs typeface="Arial" pitchFamily="34" charset="0"/>
              </a:rPr>
              <a:t>Public Sector Entity</a:t>
            </a:r>
            <a:br>
              <a:rPr kumimoji="0" lang="en-US" sz="2000" b="0" i="0" u="none" strike="noStrike" kern="0" cap="none" spc="0" normalizeH="0" baseline="0" noProof="0" dirty="0">
                <a:ln>
                  <a:noFill/>
                </a:ln>
                <a:solidFill>
                  <a:srgbClr val="000000"/>
                </a:solidFill>
                <a:effectLst/>
                <a:uLnTx/>
                <a:uFillTx/>
                <a:latin typeface="Arial" pitchFamily="34" charset="0"/>
                <a:ea typeface="+mj-ea"/>
                <a:cs typeface="Arial" pitchFamily="34" charset="0"/>
              </a:rPr>
            </a:br>
            <a:r>
              <a:rPr kumimoji="0" lang="en-US" sz="2000" b="0" i="0" u="none" strike="noStrike" kern="0" cap="none" spc="0" normalizeH="0" baseline="0" noProof="0" dirty="0">
                <a:ln>
                  <a:noFill/>
                </a:ln>
                <a:solidFill>
                  <a:srgbClr val="000000"/>
                </a:solidFill>
                <a:effectLst/>
                <a:uLnTx/>
                <a:uFillTx/>
                <a:latin typeface="Arial" pitchFamily="34" charset="0"/>
                <a:ea typeface="+mj-ea"/>
                <a:cs typeface="Arial" pitchFamily="34" charset="0"/>
              </a:rPr>
              <a:t>Consolidated Statement of Changes in Net Assets/Equity</a:t>
            </a:r>
            <a:br>
              <a:rPr kumimoji="0" lang="en-US" sz="2000" b="0" i="0" u="none" strike="noStrike" kern="0" cap="none" spc="0" normalizeH="0" baseline="0" noProof="0" dirty="0">
                <a:ln>
                  <a:noFill/>
                </a:ln>
                <a:solidFill>
                  <a:srgbClr val="000000"/>
                </a:solidFill>
                <a:effectLst/>
                <a:uLnTx/>
                <a:uFillTx/>
                <a:latin typeface="Arial" pitchFamily="34" charset="0"/>
                <a:ea typeface="+mj-ea"/>
                <a:cs typeface="Arial" pitchFamily="34" charset="0"/>
              </a:rPr>
            </a:br>
            <a:r>
              <a:rPr kumimoji="0" lang="en-US" sz="2000" b="0" i="0" u="none" strike="noStrike" kern="0" cap="none" spc="0" normalizeH="0" baseline="0" noProof="0" dirty="0">
                <a:ln>
                  <a:noFill/>
                </a:ln>
                <a:solidFill>
                  <a:srgbClr val="000000"/>
                </a:solidFill>
                <a:effectLst/>
                <a:uLnTx/>
                <a:uFillTx/>
                <a:latin typeface="Arial" pitchFamily="34" charset="0"/>
                <a:ea typeface="+mj-ea"/>
                <a:cs typeface="Arial" pitchFamily="34" charset="0"/>
              </a:rPr>
              <a:t>For the Year Ended December 31, 20X2</a:t>
            </a:r>
            <a:br>
              <a:rPr kumimoji="0" lang="en-US" sz="2000" b="0" i="0" u="none" strike="noStrike" kern="0" cap="none" spc="0" normalizeH="0" baseline="0" noProof="0" dirty="0">
                <a:ln>
                  <a:noFill/>
                </a:ln>
                <a:solidFill>
                  <a:srgbClr val="000000"/>
                </a:solidFill>
                <a:effectLst/>
                <a:uLnTx/>
                <a:uFillTx/>
                <a:latin typeface="Arial" pitchFamily="34" charset="0"/>
                <a:ea typeface="+mj-ea"/>
                <a:cs typeface="Arial" pitchFamily="34" charset="0"/>
              </a:rPr>
            </a:br>
            <a:r>
              <a:rPr kumimoji="0" lang="en-US" sz="2000" b="0" i="0" u="none" strike="noStrike" kern="0" cap="none" spc="0" normalizeH="0" baseline="0" noProof="0" dirty="0">
                <a:ln>
                  <a:noFill/>
                </a:ln>
                <a:solidFill>
                  <a:srgbClr val="000000"/>
                </a:solidFill>
                <a:effectLst/>
                <a:uLnTx/>
                <a:uFillTx/>
                <a:latin typeface="Arial" pitchFamily="34" charset="0"/>
                <a:ea typeface="+mj-ea"/>
                <a:cs typeface="Arial" pitchFamily="34" charset="0"/>
              </a:rPr>
              <a:t>(in thousands of currency units)</a:t>
            </a:r>
          </a:p>
        </p:txBody>
      </p:sp>
      <p:pic>
        <p:nvPicPr>
          <p:cNvPr id="2" name="Picture 1"/>
          <p:cNvPicPr>
            <a:picLocks noChangeAspect="1"/>
          </p:cNvPicPr>
          <p:nvPr/>
        </p:nvPicPr>
        <p:blipFill>
          <a:blip r:embed="rId3"/>
          <a:stretch>
            <a:fillRect/>
          </a:stretch>
        </p:blipFill>
        <p:spPr>
          <a:xfrm>
            <a:off x="163853" y="1235899"/>
            <a:ext cx="8522947" cy="4029805"/>
          </a:xfrm>
          <a:prstGeom prst="rect">
            <a:avLst/>
          </a:prstGeom>
        </p:spPr>
      </p:pic>
      <p:sp>
        <p:nvSpPr>
          <p:cNvPr id="9" name="TextBox 8"/>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Presentation: Financial Statements</a:t>
            </a:r>
          </a:p>
        </p:txBody>
      </p:sp>
    </p:spTree>
    <p:extLst>
      <p:ext uri="{BB962C8B-B14F-4D97-AF65-F5344CB8AC3E}">
        <p14:creationId xmlns:p14="http://schemas.microsoft.com/office/powerpoint/2010/main" val="36088739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95300" y="881956"/>
            <a:ext cx="8089900" cy="2531462"/>
          </a:xfrm>
          <a:prstGeom prst="rect">
            <a:avLst/>
          </a:prstGeom>
          <a:noFill/>
        </p:spPr>
        <p:txBody>
          <a:bodyPr wrap="square" rtlCol="0">
            <a:spAutoFit/>
          </a:bodyPr>
          <a:lstStyle/>
          <a:p>
            <a:pPr defTabSz="914400" fontAlgn="base">
              <a:spcBef>
                <a:spcPts val="776"/>
              </a:spcBef>
              <a:spcAft>
                <a:spcPct val="0"/>
              </a:spcAft>
            </a:pPr>
            <a:endParaRPr lang="en-US" sz="2000" i="1"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endParaRPr>
          </a:p>
          <a:p>
            <a:pPr defTabSz="914400" fontAlgn="base">
              <a:spcBef>
                <a:spcPts val="776"/>
              </a:spcBef>
              <a:spcAft>
                <a:spcPct val="0"/>
              </a:spcAft>
            </a:pPr>
            <a:r>
              <a:rPr lang="en-US" sz="2000" i="1"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The Handbook of International Public Sector Accounting Pronouncements</a:t>
            </a:r>
            <a:r>
              <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is the primary authoritative source of international generally accepted accounting principles for public sector entities. </a:t>
            </a:r>
          </a:p>
          <a:p>
            <a:pPr defTabSz="914400" fontAlgn="base">
              <a:spcBef>
                <a:spcPts val="776"/>
              </a:spcBef>
              <a:spcAft>
                <a:spcPct val="0"/>
              </a:spcAft>
            </a:pPr>
            <a:r>
              <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All information in this presentation is proprietary and copyrighted.</a:t>
            </a:r>
          </a:p>
          <a:p>
            <a:pPr marL="342900" indent="-342900" defTabSz="914400" fontAlgn="base">
              <a:spcBef>
                <a:spcPts val="776"/>
              </a:spcBef>
              <a:spcAft>
                <a:spcPct val="0"/>
              </a:spcAft>
              <a:buFontTx/>
              <a:buChar char="•"/>
            </a:pPr>
            <a:endPar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endParaRPr>
          </a:p>
          <a:p>
            <a:endParaRPr lang="en-US" sz="1850" dirty="0">
              <a:solidFill>
                <a:schemeClr val="bg1">
                  <a:lumMod val="50000"/>
                </a:schemeClr>
              </a:solidFill>
            </a:endParaRPr>
          </a:p>
        </p:txBody>
      </p:sp>
      <p:sp>
        <p:nvSpPr>
          <p:cNvPr id="4" name="TextBox 3"/>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Presentation: Financial Statements</a:t>
            </a:r>
          </a:p>
        </p:txBody>
      </p:sp>
    </p:spTree>
    <p:extLst>
      <p:ext uri="{BB962C8B-B14F-4D97-AF65-F5344CB8AC3E}">
        <p14:creationId xmlns:p14="http://schemas.microsoft.com/office/powerpoint/2010/main" val="20033370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95300" y="881956"/>
            <a:ext cx="8089900" cy="4196020"/>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Notes to Financial Statements</a:t>
            </a:r>
          </a:p>
          <a:p>
            <a:pPr marL="342900" lvl="0" indent="-342900" defTabSz="914400" fontAlgn="base">
              <a:spcBef>
                <a:spcPts val="776"/>
              </a:spcBef>
              <a:spcAft>
                <a:spcPct val="0"/>
              </a:spcAft>
              <a:buFontTx/>
              <a:buChar char="•"/>
            </a:pPr>
            <a:endParaRPr lang="en-US" sz="2000" kern="0" dirty="0">
              <a:solidFill>
                <a:srgbClr val="000000">
                  <a:lumMod val="65000"/>
                  <a:lumOff val="35000"/>
                </a:srgbClr>
              </a:solidFill>
              <a:latin typeface="Arial" pitchFamily="34" charset="0"/>
              <a:ea typeface="ＭＳ Ｐゴシック" charset="0"/>
              <a:cs typeface="Arial" pitchFamily="34" charset="0"/>
            </a:endParaRPr>
          </a:p>
          <a:p>
            <a:pPr marL="514350" lvl="0" indent="-514350" defTabSz="914400" fontAlgn="base">
              <a:spcBef>
                <a:spcPts val="776"/>
              </a:spcBef>
              <a:spcAft>
                <a:spcPct val="0"/>
              </a:spcAft>
              <a:buFontTx/>
              <a:buChar char="•"/>
              <a:defRPr/>
            </a:pPr>
            <a:r>
              <a:rPr lang="en-US" sz="2000" kern="0" dirty="0">
                <a:solidFill>
                  <a:srgbClr val="000000">
                    <a:lumMod val="65000"/>
                    <a:lumOff val="35000"/>
                  </a:srgbClr>
                </a:solidFill>
                <a:latin typeface="Arial" pitchFamily="34" charset="0"/>
                <a:ea typeface="ＭＳ Ｐゴシック" charset="0"/>
                <a:cs typeface="Arial" pitchFamily="34" charset="0"/>
              </a:rPr>
              <a:t>Present information about the basis of preparation of the financial statements and the specific accounting policies</a:t>
            </a:r>
          </a:p>
          <a:p>
            <a:pPr marL="514350" lvl="0" indent="-514350" defTabSz="914400" fontAlgn="base">
              <a:spcBef>
                <a:spcPts val="776"/>
              </a:spcBef>
              <a:spcAft>
                <a:spcPct val="0"/>
              </a:spcAft>
              <a:buFontTx/>
              <a:buChar char="•"/>
              <a:defRPr/>
            </a:pPr>
            <a:r>
              <a:rPr lang="en-US" sz="2000" kern="0" dirty="0">
                <a:solidFill>
                  <a:srgbClr val="000000">
                    <a:lumMod val="65000"/>
                    <a:lumOff val="35000"/>
                  </a:srgbClr>
                </a:solidFill>
                <a:latin typeface="Arial" pitchFamily="34" charset="0"/>
                <a:ea typeface="ＭＳ Ｐゴシック" charset="0"/>
                <a:cs typeface="Arial" pitchFamily="34" charset="0"/>
              </a:rPr>
              <a:t>Disclose required information not presented on the face of statements and </a:t>
            </a:r>
          </a:p>
          <a:p>
            <a:pPr marL="514350" lvl="0" indent="-514350" defTabSz="914400" fontAlgn="base">
              <a:spcBef>
                <a:spcPts val="776"/>
              </a:spcBef>
              <a:spcAft>
                <a:spcPct val="0"/>
              </a:spcAft>
              <a:buFontTx/>
              <a:buChar char="•"/>
              <a:defRPr/>
            </a:pPr>
            <a:r>
              <a:rPr lang="en-US" sz="2000" kern="0" dirty="0">
                <a:solidFill>
                  <a:srgbClr val="000000">
                    <a:lumMod val="65000"/>
                    <a:lumOff val="35000"/>
                  </a:srgbClr>
                </a:solidFill>
                <a:latin typeface="Arial" pitchFamily="34" charset="0"/>
                <a:ea typeface="ＭＳ Ｐゴシック" charset="0"/>
                <a:cs typeface="Arial" pitchFamily="34" charset="0"/>
              </a:rPr>
              <a:t>Provide additional information </a:t>
            </a:r>
          </a:p>
          <a:p>
            <a:pPr marL="514350" lvl="0" indent="-514350" defTabSz="914400" fontAlgn="base">
              <a:spcBef>
                <a:spcPts val="776"/>
              </a:spcBef>
              <a:spcAft>
                <a:spcPct val="0"/>
              </a:spcAft>
              <a:buFontTx/>
              <a:buChar char="•"/>
              <a:defRPr/>
            </a:pPr>
            <a:r>
              <a:rPr lang="en-US" sz="2000" kern="0">
                <a:solidFill>
                  <a:srgbClr val="000000">
                    <a:lumMod val="65000"/>
                    <a:lumOff val="35000"/>
                  </a:srgbClr>
                </a:solidFill>
                <a:latin typeface="Arial" pitchFamily="34" charset="0"/>
                <a:ea typeface="ＭＳ Ｐゴシック" charset="0"/>
                <a:cs typeface="Arial" pitchFamily="34" charset="0"/>
              </a:rPr>
              <a:t>Significant </a:t>
            </a:r>
            <a:r>
              <a:rPr lang="en-US" sz="2000" kern="0" dirty="0">
                <a:solidFill>
                  <a:srgbClr val="000000">
                    <a:lumMod val="65000"/>
                    <a:lumOff val="35000"/>
                  </a:srgbClr>
                </a:solidFill>
                <a:latin typeface="Arial" pitchFamily="34" charset="0"/>
                <a:ea typeface="ＭＳ Ｐゴシック" charset="0"/>
                <a:cs typeface="Arial" pitchFamily="34" charset="0"/>
              </a:rPr>
              <a:t>judgments made</a:t>
            </a:r>
          </a:p>
          <a:p>
            <a:pPr marL="514350" lvl="0" indent="-514350" defTabSz="914400" fontAlgn="base">
              <a:spcBef>
                <a:spcPts val="776"/>
              </a:spcBef>
              <a:spcAft>
                <a:spcPct val="0"/>
              </a:spcAft>
              <a:buFontTx/>
              <a:buChar char="•"/>
              <a:defRPr/>
            </a:pPr>
            <a:r>
              <a:rPr lang="en-US" sz="2000" kern="0" dirty="0">
                <a:solidFill>
                  <a:srgbClr val="000000">
                    <a:lumMod val="65000"/>
                    <a:lumOff val="35000"/>
                  </a:srgbClr>
                </a:solidFill>
                <a:latin typeface="Arial" pitchFamily="34" charset="0"/>
                <a:ea typeface="ＭＳ Ｐゴシック" charset="0"/>
                <a:cs typeface="Arial" pitchFamily="34" charset="0"/>
              </a:rPr>
              <a:t>Information about estimation uncertainty</a:t>
            </a:r>
          </a:p>
          <a:p>
            <a:pPr lvl="0" defTabSz="914400" fontAlgn="base">
              <a:spcBef>
                <a:spcPts val="776"/>
              </a:spcBef>
              <a:spcAft>
                <a:spcPct val="0"/>
              </a:spcAft>
            </a:pPr>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p:txBody>
      </p:sp>
      <p:sp>
        <p:nvSpPr>
          <p:cNvPr id="5" name="TextBox 4"/>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Presentation: Financial Statements</a:t>
            </a:r>
          </a:p>
        </p:txBody>
      </p:sp>
    </p:spTree>
    <p:extLst>
      <p:ext uri="{BB962C8B-B14F-4D97-AF65-F5344CB8AC3E}">
        <p14:creationId xmlns:p14="http://schemas.microsoft.com/office/powerpoint/2010/main" val="39505952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95300" y="881956"/>
            <a:ext cx="8089900" cy="1528624"/>
          </a:xfrm>
          <a:prstGeom prst="rect">
            <a:avLst/>
          </a:prstGeom>
          <a:noFill/>
        </p:spPr>
        <p:txBody>
          <a:bodyPr wrap="square" rtlCol="0">
            <a:spAutoFit/>
          </a:bodyPr>
          <a:lstStyle/>
          <a:p>
            <a:pPr lvl="0" defTabSz="914400" fontAlgn="base">
              <a:spcBef>
                <a:spcPts val="776"/>
              </a:spcBef>
              <a:spcAft>
                <a:spcPct val="0"/>
              </a:spcAft>
            </a:pPr>
            <a:r>
              <a:rPr lang="en-US" sz="2000" kern="0" dirty="0">
                <a:solidFill>
                  <a:srgbClr val="000000">
                    <a:lumMod val="65000"/>
                    <a:lumOff val="35000"/>
                  </a:srgbClr>
                </a:solidFill>
                <a:latin typeface="Arial" pitchFamily="34" charset="0"/>
                <a:ea typeface="ＭＳ Ｐゴシック" charset="0"/>
                <a:cs typeface="Arial" pitchFamily="34" charset="0"/>
              </a:rPr>
              <a:t>Questions and Discussion</a:t>
            </a:r>
          </a:p>
          <a:p>
            <a:pPr lvl="0" defTabSz="914400" fontAlgn="base">
              <a:spcBef>
                <a:spcPts val="776"/>
              </a:spcBef>
              <a:spcAft>
                <a:spcPct val="0"/>
              </a:spcAft>
            </a:pPr>
            <a:endParaRPr lang="en-US" sz="2000" kern="0" dirty="0">
              <a:solidFill>
                <a:srgbClr val="000000">
                  <a:lumMod val="65000"/>
                  <a:lumOff val="35000"/>
                </a:srgbClr>
              </a:solidFill>
              <a:latin typeface="Arial" pitchFamily="34" charset="0"/>
              <a:ea typeface="ＭＳ Ｐゴシック" charset="0"/>
              <a:cs typeface="Arial" pitchFamily="34" charset="0"/>
            </a:endParaRPr>
          </a:p>
          <a:p>
            <a:pPr lvl="0" defTabSz="914400" fontAlgn="base">
              <a:spcBef>
                <a:spcPts val="776"/>
              </a:spcBef>
              <a:spcAft>
                <a:spcPct val="0"/>
              </a:spcAft>
            </a:pPr>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p:txBody>
      </p:sp>
      <p:pic>
        <p:nvPicPr>
          <p:cNvPr id="9" name="Picture 4" descr="http://www.eko-punkt.de/fileadmin/user_upload/ekopunkt/bilder/Fragezeichen_545.jpg"/>
          <p:cNvPicPr>
            <a:picLocks noChangeAspect="1" noChangeArrowheads="1"/>
          </p:cNvPicPr>
          <p:nvPr/>
        </p:nvPicPr>
        <p:blipFill>
          <a:blip r:embed="rId2" cstate="print">
            <a:duotone>
              <a:prstClr val="black"/>
              <a:srgbClr val="005BAA">
                <a:tint val="45000"/>
                <a:satMod val="400000"/>
              </a:srgbClr>
            </a:duotone>
          </a:blip>
          <a:srcRect/>
          <a:stretch>
            <a:fillRect/>
          </a:stretch>
        </p:blipFill>
        <p:spPr bwMode="auto">
          <a:xfrm>
            <a:off x="642275" y="1667860"/>
            <a:ext cx="7412396" cy="2231591"/>
          </a:xfrm>
          <a:prstGeom prst="rect">
            <a:avLst/>
          </a:prstGeom>
          <a:noFill/>
        </p:spPr>
      </p:pic>
      <p:sp>
        <p:nvSpPr>
          <p:cNvPr id="10" name="Rectangle 9"/>
          <p:cNvSpPr/>
          <p:nvPr/>
        </p:nvSpPr>
        <p:spPr>
          <a:xfrm>
            <a:off x="605284" y="4139464"/>
            <a:ext cx="4572000" cy="707886"/>
          </a:xfrm>
          <a:prstGeom prst="rect">
            <a:avLst/>
          </a:prstGeom>
        </p:spPr>
        <p:txBody>
          <a:bodyPr>
            <a:spAutoFit/>
          </a:bodyPr>
          <a:lstStyle/>
          <a:p>
            <a:pPr marL="342900" lvl="0" indent="-342900" defTabSz="914400" fontAlgn="base">
              <a:spcBef>
                <a:spcPts val="776"/>
              </a:spcBef>
              <a:spcAft>
                <a:spcPct val="0"/>
              </a:spcAft>
              <a:buFontTx/>
              <a:buChar char="•"/>
              <a:defRPr/>
            </a:pPr>
            <a:r>
              <a:rPr lang="en-GB" sz="2000" kern="0" dirty="0">
                <a:solidFill>
                  <a:srgbClr val="000000">
                    <a:lumMod val="65000"/>
                    <a:lumOff val="35000"/>
                  </a:srgbClr>
                </a:solidFill>
                <a:latin typeface="Arial" pitchFamily="34" charset="0"/>
                <a:ea typeface="ＭＳ Ｐゴシック" charset="0"/>
                <a:cs typeface="Arial" pitchFamily="34" charset="0"/>
              </a:rPr>
              <a:t>Visit the IPSASB web site </a:t>
            </a:r>
            <a:r>
              <a:rPr lang="en-GB" sz="2000" kern="0" dirty="0">
                <a:solidFill>
                  <a:srgbClr val="005BAA">
                    <a:lumMod val="75000"/>
                  </a:srgbClr>
                </a:solidFill>
                <a:latin typeface="Arial" pitchFamily="34" charset="0"/>
                <a:ea typeface="ＭＳ Ｐゴシック" charset="0"/>
                <a:cs typeface="Arial" pitchFamily="34" charset="0"/>
              </a:rPr>
              <a:t>http://www.ipsasb.org  </a:t>
            </a:r>
          </a:p>
        </p:txBody>
      </p:sp>
      <p:sp>
        <p:nvSpPr>
          <p:cNvPr id="12" name="TextBox 11"/>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Presentation: Financial Statements</a:t>
            </a:r>
          </a:p>
        </p:txBody>
      </p:sp>
    </p:spTree>
    <p:extLst>
      <p:ext uri="{BB962C8B-B14F-4D97-AF65-F5344CB8AC3E}">
        <p14:creationId xmlns:p14="http://schemas.microsoft.com/office/powerpoint/2010/main" val="2349086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95300" y="881956"/>
            <a:ext cx="8089900" cy="5109091"/>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Objectives of Financial Statements</a:t>
            </a:r>
          </a:p>
          <a:p>
            <a:pPr marL="342900" lvl="0" indent="-342900" defTabSz="914400" fontAlgn="base">
              <a:spcBef>
                <a:spcPts val="776"/>
              </a:spcBef>
              <a:spcAft>
                <a:spcPct val="0"/>
              </a:spcAft>
              <a:buFontTx/>
              <a:buChar char="•"/>
            </a:pPr>
            <a:endParaRPr lang="en-US" sz="2000" kern="0" dirty="0">
              <a:solidFill>
                <a:srgbClr val="000000">
                  <a:lumMod val="65000"/>
                  <a:lumOff val="35000"/>
                </a:srgbClr>
              </a:solidFill>
              <a:latin typeface="Arial" pitchFamily="34" charset="0"/>
              <a:ea typeface="ＭＳ Ｐゴシック" charset="0"/>
              <a:cs typeface="Arial" pitchFamily="34" charset="0"/>
            </a:endParaRP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To meet information needs of service recipients and resource providers for accountability and decision making</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Users need information about:</a:t>
            </a:r>
          </a:p>
          <a:p>
            <a:pPr marL="694944" lvl="1" indent="-347472" defTabSz="914400" fontAlgn="base">
              <a:spcBef>
                <a:spcPts val="776"/>
              </a:spcBef>
              <a:spcAft>
                <a:spcPct val="0"/>
              </a:spcAft>
              <a:buFontTx/>
              <a:buChar char="–"/>
            </a:pPr>
            <a:r>
              <a:rPr lang="en-US" kern="0" dirty="0">
                <a:solidFill>
                  <a:srgbClr val="000000">
                    <a:lumMod val="65000"/>
                    <a:lumOff val="35000"/>
                  </a:srgbClr>
                </a:solidFill>
                <a:latin typeface="Arial" pitchFamily="34" charset="0"/>
                <a:ea typeface="ＭＳ Ｐゴシック" charset="0"/>
                <a:cs typeface="Arial" pitchFamily="34" charset="0"/>
              </a:rPr>
              <a:t>The performance of the entity e.g. meeting service delivery and other operating and financial objectives;</a:t>
            </a:r>
          </a:p>
          <a:p>
            <a:pPr marL="694944" lvl="1" indent="-347472" defTabSz="914400" fontAlgn="base">
              <a:spcBef>
                <a:spcPts val="776"/>
              </a:spcBef>
              <a:spcAft>
                <a:spcPct val="0"/>
              </a:spcAft>
              <a:buFontTx/>
              <a:buChar char="–"/>
            </a:pPr>
            <a:r>
              <a:rPr lang="en-US" kern="0" dirty="0">
                <a:solidFill>
                  <a:srgbClr val="000000">
                    <a:lumMod val="65000"/>
                    <a:lumOff val="35000"/>
                  </a:srgbClr>
                </a:solidFill>
                <a:latin typeface="Arial" pitchFamily="34" charset="0"/>
                <a:ea typeface="ＭＳ Ｐゴシック" charset="0"/>
                <a:cs typeface="Arial" pitchFamily="34" charset="0"/>
              </a:rPr>
              <a:t>Managing resources it is responsible for</a:t>
            </a:r>
          </a:p>
          <a:p>
            <a:pPr marL="694944" lvl="1" indent="-347472" defTabSz="914400" fontAlgn="base">
              <a:spcBef>
                <a:spcPts val="776"/>
              </a:spcBef>
              <a:spcAft>
                <a:spcPct val="0"/>
              </a:spcAft>
              <a:buFontTx/>
              <a:buChar char="–"/>
            </a:pPr>
            <a:r>
              <a:rPr lang="en-US" kern="0" dirty="0">
                <a:solidFill>
                  <a:srgbClr val="000000">
                    <a:lumMod val="65000"/>
                    <a:lumOff val="35000"/>
                  </a:srgbClr>
                </a:solidFill>
                <a:latin typeface="Arial" pitchFamily="34" charset="0"/>
                <a:ea typeface="ＭＳ Ｐゴシック" charset="0"/>
                <a:cs typeface="Arial" pitchFamily="34" charset="0"/>
              </a:rPr>
              <a:t>Complying with legislative &amp; other authority</a:t>
            </a:r>
          </a:p>
          <a:p>
            <a:pPr marL="694944" lvl="1" indent="-347472" defTabSz="914400" fontAlgn="base">
              <a:spcBef>
                <a:spcPts val="776"/>
              </a:spcBef>
              <a:spcAft>
                <a:spcPct val="0"/>
              </a:spcAft>
              <a:buFontTx/>
              <a:buChar char="–"/>
            </a:pPr>
            <a:r>
              <a:rPr lang="en-US" kern="0" dirty="0">
                <a:solidFill>
                  <a:srgbClr val="000000">
                    <a:lumMod val="65000"/>
                    <a:lumOff val="35000"/>
                  </a:srgbClr>
                </a:solidFill>
                <a:latin typeface="Arial" pitchFamily="34" charset="0"/>
                <a:ea typeface="ＭＳ Ｐゴシック" charset="0"/>
                <a:cs typeface="Arial" pitchFamily="34" charset="0"/>
              </a:rPr>
              <a:t>Liquidity and solvency</a:t>
            </a:r>
          </a:p>
          <a:p>
            <a:pPr marL="694944" lvl="1" indent="-347472" defTabSz="914400" fontAlgn="base">
              <a:spcBef>
                <a:spcPts val="776"/>
              </a:spcBef>
              <a:spcAft>
                <a:spcPct val="0"/>
              </a:spcAft>
              <a:buFontTx/>
              <a:buChar char="–"/>
            </a:pPr>
            <a:r>
              <a:rPr lang="en-US" kern="0" dirty="0">
                <a:solidFill>
                  <a:srgbClr val="000000">
                    <a:lumMod val="65000"/>
                    <a:lumOff val="35000"/>
                  </a:srgbClr>
                </a:solidFill>
                <a:latin typeface="Arial" pitchFamily="34" charset="0"/>
                <a:ea typeface="ＭＳ Ｐゴシック" charset="0"/>
                <a:cs typeface="Arial" pitchFamily="34" charset="0"/>
              </a:rPr>
              <a:t>Sustainability of service delivery and other operations</a:t>
            </a:r>
          </a:p>
          <a:p>
            <a:pPr marL="694944" lvl="1" indent="-347472" defTabSz="914400" fontAlgn="base">
              <a:spcBef>
                <a:spcPts val="776"/>
              </a:spcBef>
              <a:spcAft>
                <a:spcPct val="0"/>
              </a:spcAft>
              <a:buFontTx/>
              <a:buChar char="–"/>
            </a:pPr>
            <a:r>
              <a:rPr lang="en-US" kern="0" dirty="0">
                <a:solidFill>
                  <a:srgbClr val="000000">
                    <a:lumMod val="65000"/>
                    <a:lumOff val="35000"/>
                  </a:srgbClr>
                </a:solidFill>
                <a:latin typeface="Arial" pitchFamily="34" charset="0"/>
                <a:ea typeface="ＭＳ Ｐゴシック" charset="0"/>
                <a:cs typeface="Arial" pitchFamily="34" charset="0"/>
              </a:rPr>
              <a:t>Capacity to adapt to changing circumstances</a:t>
            </a:r>
          </a:p>
          <a:p>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p:txBody>
      </p:sp>
      <p:sp>
        <p:nvSpPr>
          <p:cNvPr id="5" name="TextBox 4"/>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Presentation: Financial Statements</a:t>
            </a:r>
          </a:p>
        </p:txBody>
      </p:sp>
    </p:spTree>
    <p:extLst>
      <p:ext uri="{BB962C8B-B14F-4D97-AF65-F5344CB8AC3E}">
        <p14:creationId xmlns:p14="http://schemas.microsoft.com/office/powerpoint/2010/main" val="1441733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95300" y="881956"/>
            <a:ext cx="8089900" cy="4811574"/>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Required Financial Statements</a:t>
            </a:r>
          </a:p>
          <a:p>
            <a:pPr marL="342900" lvl="0" indent="-342900" defTabSz="914400" fontAlgn="base">
              <a:spcBef>
                <a:spcPts val="776"/>
              </a:spcBef>
              <a:spcAft>
                <a:spcPct val="0"/>
              </a:spcAft>
              <a:buFontTx/>
              <a:buChar char="•"/>
            </a:pPr>
            <a:endParaRPr lang="en-US" sz="2000" kern="0" dirty="0">
              <a:solidFill>
                <a:srgbClr val="000000">
                  <a:lumMod val="65000"/>
                  <a:lumOff val="35000"/>
                </a:srgbClr>
              </a:solidFill>
              <a:latin typeface="Arial" pitchFamily="34" charset="0"/>
              <a:ea typeface="ＭＳ Ｐゴシック" charset="0"/>
              <a:cs typeface="Arial" pitchFamily="34" charset="0"/>
            </a:endParaRP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A complete set of financial statements includes:</a:t>
            </a:r>
          </a:p>
          <a:p>
            <a:pPr marL="730250" lvl="2" indent="-457200" defTabSz="914400" fontAlgn="base">
              <a:spcBef>
                <a:spcPts val="776"/>
              </a:spcBef>
              <a:spcAft>
                <a:spcPct val="0"/>
              </a:spcAft>
              <a:buSzPct val="95000"/>
              <a:buFont typeface="Arial" pitchFamily="34" charset="0"/>
              <a:buChar char="•"/>
            </a:pPr>
            <a:r>
              <a:rPr lang="en-US" sz="2000" kern="0" dirty="0">
                <a:solidFill>
                  <a:srgbClr val="000000">
                    <a:lumMod val="65000"/>
                    <a:lumOff val="35000"/>
                  </a:srgbClr>
                </a:solidFill>
                <a:latin typeface="Arial" pitchFamily="34" charset="0"/>
                <a:ea typeface="ＭＳ Ｐゴシック" charset="0"/>
                <a:cs typeface="Arial" pitchFamily="34" charset="0"/>
              </a:rPr>
              <a:t>Statement of financial position</a:t>
            </a:r>
          </a:p>
          <a:p>
            <a:pPr marL="730250" lvl="2" indent="-457200" defTabSz="914400" fontAlgn="base">
              <a:spcBef>
                <a:spcPts val="776"/>
              </a:spcBef>
              <a:spcAft>
                <a:spcPct val="0"/>
              </a:spcAft>
              <a:buSzPct val="95000"/>
              <a:buFont typeface="Arial" pitchFamily="34" charset="0"/>
              <a:buChar char="•"/>
            </a:pPr>
            <a:r>
              <a:rPr lang="en-US" sz="2000" kern="0" dirty="0">
                <a:solidFill>
                  <a:srgbClr val="000000">
                    <a:lumMod val="65000"/>
                    <a:lumOff val="35000"/>
                  </a:srgbClr>
                </a:solidFill>
                <a:latin typeface="Arial" pitchFamily="34" charset="0"/>
                <a:ea typeface="ＭＳ Ｐゴシック" charset="0"/>
                <a:cs typeface="Arial" pitchFamily="34" charset="0"/>
              </a:rPr>
              <a:t>Statement of financial performance</a:t>
            </a:r>
          </a:p>
          <a:p>
            <a:pPr marL="730250" lvl="2" indent="-457200" defTabSz="914400" fontAlgn="base">
              <a:spcBef>
                <a:spcPts val="776"/>
              </a:spcBef>
              <a:spcAft>
                <a:spcPct val="0"/>
              </a:spcAft>
              <a:buSzPct val="95000"/>
              <a:buFont typeface="Arial" pitchFamily="34" charset="0"/>
              <a:buChar char="•"/>
            </a:pPr>
            <a:r>
              <a:rPr lang="en-US" sz="2000" kern="0" dirty="0">
                <a:solidFill>
                  <a:srgbClr val="000000">
                    <a:lumMod val="65000"/>
                    <a:lumOff val="35000"/>
                  </a:srgbClr>
                </a:solidFill>
                <a:latin typeface="Arial" pitchFamily="34" charset="0"/>
                <a:ea typeface="ＭＳ Ｐゴシック" charset="0"/>
                <a:cs typeface="Arial" pitchFamily="34" charset="0"/>
              </a:rPr>
              <a:t>Statement of changes in net assets/equity</a:t>
            </a:r>
          </a:p>
          <a:p>
            <a:pPr marL="730250" lvl="2" indent="-457200" defTabSz="914400" fontAlgn="base">
              <a:spcBef>
                <a:spcPts val="776"/>
              </a:spcBef>
              <a:spcAft>
                <a:spcPct val="0"/>
              </a:spcAft>
              <a:buSzPct val="95000"/>
              <a:buFont typeface="Arial" pitchFamily="34" charset="0"/>
              <a:buChar char="•"/>
            </a:pPr>
            <a:r>
              <a:rPr lang="en-US" sz="2000" kern="0" dirty="0">
                <a:solidFill>
                  <a:srgbClr val="000000">
                    <a:lumMod val="65000"/>
                    <a:lumOff val="35000"/>
                  </a:srgbClr>
                </a:solidFill>
                <a:latin typeface="Arial" pitchFamily="34" charset="0"/>
                <a:ea typeface="ＭＳ Ｐゴシック" charset="0"/>
                <a:cs typeface="Arial" pitchFamily="34" charset="0"/>
              </a:rPr>
              <a:t>Cash flow statement</a:t>
            </a:r>
          </a:p>
          <a:p>
            <a:pPr marL="730250" lvl="2" indent="-457200" defTabSz="914400" fontAlgn="base">
              <a:spcBef>
                <a:spcPts val="776"/>
              </a:spcBef>
              <a:spcAft>
                <a:spcPct val="0"/>
              </a:spcAft>
              <a:buSzPct val="95000"/>
              <a:buFont typeface="Arial" pitchFamily="34" charset="0"/>
              <a:buChar char="•"/>
            </a:pPr>
            <a:r>
              <a:rPr lang="en-US" sz="2000" kern="0" dirty="0">
                <a:solidFill>
                  <a:srgbClr val="000000">
                    <a:lumMod val="65000"/>
                    <a:lumOff val="35000"/>
                  </a:srgbClr>
                </a:solidFill>
                <a:latin typeface="Arial" pitchFamily="34" charset="0"/>
                <a:ea typeface="ＭＳ Ｐゴシック" charset="0"/>
                <a:cs typeface="Arial" pitchFamily="34" charset="0"/>
              </a:rPr>
              <a:t>Comparison of budget and actual amounts </a:t>
            </a:r>
          </a:p>
          <a:p>
            <a:pPr marL="730250" lvl="2" indent="-457200" defTabSz="914400" fontAlgn="base">
              <a:spcBef>
                <a:spcPts val="776"/>
              </a:spcBef>
              <a:spcAft>
                <a:spcPct val="0"/>
              </a:spcAft>
              <a:buSzPct val="95000"/>
              <a:buFont typeface="Arial" pitchFamily="34" charset="0"/>
              <a:buChar char="•"/>
            </a:pPr>
            <a:r>
              <a:rPr lang="en-US" sz="2000" kern="0" dirty="0">
                <a:solidFill>
                  <a:srgbClr val="000000">
                    <a:lumMod val="65000"/>
                    <a:lumOff val="35000"/>
                  </a:srgbClr>
                </a:solidFill>
                <a:latin typeface="Arial" pitchFamily="34" charset="0"/>
                <a:ea typeface="ＭＳ Ｐゴシック" charset="0"/>
                <a:cs typeface="Arial" pitchFamily="34" charset="0"/>
              </a:rPr>
              <a:t>Notes</a:t>
            </a:r>
          </a:p>
          <a:p>
            <a:pPr marL="730250" lvl="2" indent="-457200" defTabSz="914400" fontAlgn="base">
              <a:spcBef>
                <a:spcPts val="776"/>
              </a:spcBef>
              <a:spcAft>
                <a:spcPct val="0"/>
              </a:spcAft>
              <a:buSzPct val="95000"/>
              <a:buFont typeface="Arial" pitchFamily="34" charset="0"/>
              <a:buChar char="•"/>
            </a:pPr>
            <a:r>
              <a:rPr lang="en-GB" sz="2000" kern="0" dirty="0">
                <a:solidFill>
                  <a:srgbClr val="000000">
                    <a:lumMod val="65000"/>
                    <a:lumOff val="35000"/>
                  </a:srgbClr>
                </a:solidFill>
                <a:latin typeface="Arial" pitchFamily="34" charset="0"/>
                <a:ea typeface="ＭＳ Ｐゴシック" charset="0"/>
                <a:cs typeface="Arial" pitchFamily="34" charset="0"/>
              </a:rPr>
              <a:t>Comparative information in respect of the </a:t>
            </a:r>
            <a:r>
              <a:rPr lang="en-GB" sz="2000" kern="0" dirty="0" err="1">
                <a:solidFill>
                  <a:srgbClr val="000000">
                    <a:lumMod val="65000"/>
                    <a:lumOff val="35000"/>
                  </a:srgbClr>
                </a:solidFill>
                <a:latin typeface="Arial" pitchFamily="34" charset="0"/>
                <a:ea typeface="ＭＳ Ｐゴシック" charset="0"/>
                <a:cs typeface="Arial" pitchFamily="34" charset="0"/>
              </a:rPr>
              <a:t>preceeding</a:t>
            </a:r>
            <a:r>
              <a:rPr lang="en-GB" sz="2000" kern="0" dirty="0">
                <a:solidFill>
                  <a:srgbClr val="000000">
                    <a:lumMod val="65000"/>
                    <a:lumOff val="35000"/>
                  </a:srgbClr>
                </a:solidFill>
                <a:latin typeface="Arial" pitchFamily="34" charset="0"/>
                <a:ea typeface="ＭＳ Ｐゴシック" charset="0"/>
                <a:cs typeface="Arial" pitchFamily="34" charset="0"/>
              </a:rPr>
              <a:t> period</a:t>
            </a:r>
            <a:endParaRPr lang="en-US" sz="2000" kern="0" dirty="0">
              <a:solidFill>
                <a:srgbClr val="000000">
                  <a:lumMod val="65000"/>
                  <a:lumOff val="35000"/>
                </a:srgbClr>
              </a:solidFill>
              <a:latin typeface="Arial" pitchFamily="34" charset="0"/>
              <a:ea typeface="ＭＳ Ｐゴシック" charset="0"/>
              <a:cs typeface="Arial" pitchFamily="34" charset="0"/>
            </a:endParaRPr>
          </a:p>
          <a:p>
            <a:pPr lvl="0" defTabSz="914400" fontAlgn="base">
              <a:spcBef>
                <a:spcPts val="776"/>
              </a:spcBef>
              <a:spcAft>
                <a:spcPct val="0"/>
              </a:spcAft>
            </a:pPr>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p:txBody>
      </p:sp>
      <p:sp>
        <p:nvSpPr>
          <p:cNvPr id="5" name="TextBox 4"/>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Presentation: Financial Statements</a:t>
            </a:r>
          </a:p>
        </p:txBody>
      </p:sp>
    </p:spTree>
    <p:extLst>
      <p:ext uri="{BB962C8B-B14F-4D97-AF65-F5344CB8AC3E}">
        <p14:creationId xmlns:p14="http://schemas.microsoft.com/office/powerpoint/2010/main" val="975841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95300" y="881956"/>
            <a:ext cx="8089900" cy="2554545"/>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Comparative Information</a:t>
            </a:r>
          </a:p>
          <a:p>
            <a:endParaRPr lang="en-US" sz="2000" kern="0" dirty="0">
              <a:solidFill>
                <a:srgbClr val="000000">
                  <a:lumMod val="65000"/>
                  <a:lumOff val="35000"/>
                </a:srgbClr>
              </a:solidFill>
              <a:latin typeface="Arial" pitchFamily="34" charset="0"/>
              <a:ea typeface="ＭＳ Ｐゴシック" charset="0"/>
              <a:cs typeface="Arial" pitchFamily="34" charset="0"/>
            </a:endParaRP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Required for previous period for all amounts reported</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Included for narrative and descriptive information when relevant to understanding</a:t>
            </a:r>
          </a:p>
          <a:p>
            <a:pPr lvl="0" defTabSz="914400" fontAlgn="base">
              <a:spcBef>
                <a:spcPts val="776"/>
              </a:spcBef>
              <a:spcAft>
                <a:spcPct val="0"/>
              </a:spcAft>
            </a:pPr>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p:txBody>
      </p:sp>
      <p:sp>
        <p:nvSpPr>
          <p:cNvPr id="5" name="TextBox 4"/>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Presentation: Financial Statements</a:t>
            </a:r>
          </a:p>
        </p:txBody>
      </p:sp>
    </p:spTree>
    <p:extLst>
      <p:ext uri="{BB962C8B-B14F-4D97-AF65-F5344CB8AC3E}">
        <p14:creationId xmlns:p14="http://schemas.microsoft.com/office/powerpoint/2010/main" val="908644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95300" y="881956"/>
            <a:ext cx="8089900" cy="4134465"/>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Presentation and Disclosure</a:t>
            </a:r>
          </a:p>
          <a:p>
            <a:endParaRPr lang="en-US" sz="2000" kern="0" dirty="0">
              <a:solidFill>
                <a:srgbClr val="000000">
                  <a:lumMod val="65000"/>
                  <a:lumOff val="35000"/>
                </a:srgbClr>
              </a:solidFill>
              <a:latin typeface="Arial" pitchFamily="34" charset="0"/>
              <a:ea typeface="ＭＳ Ｐゴシック" charset="0"/>
              <a:cs typeface="Arial" pitchFamily="34" charset="0"/>
            </a:endParaRP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Consistency of presentation and classification in financial statements is retained unless</a:t>
            </a:r>
          </a:p>
          <a:p>
            <a:pPr marL="694944" lvl="1" indent="-347472" defTabSz="914400" fontAlgn="base">
              <a:spcBef>
                <a:spcPts val="776"/>
              </a:spcBef>
              <a:spcAft>
                <a:spcPct val="0"/>
              </a:spcAft>
              <a:buFontTx/>
              <a:buChar char="–"/>
            </a:pPr>
            <a:r>
              <a:rPr lang="en-US" kern="0" dirty="0">
                <a:solidFill>
                  <a:srgbClr val="000000">
                    <a:lumMod val="65000"/>
                    <a:lumOff val="35000"/>
                  </a:srgbClr>
                </a:solidFill>
                <a:latin typeface="Arial" pitchFamily="34" charset="0"/>
                <a:ea typeface="ＭＳ Ｐゴシック" charset="0"/>
                <a:cs typeface="Arial" pitchFamily="34" charset="0"/>
              </a:rPr>
              <a:t>Another is more appropriate </a:t>
            </a:r>
          </a:p>
          <a:p>
            <a:pPr marL="694944" lvl="1" indent="-347472" defTabSz="914400" fontAlgn="base">
              <a:spcBef>
                <a:spcPts val="776"/>
              </a:spcBef>
              <a:spcAft>
                <a:spcPct val="0"/>
              </a:spcAft>
              <a:buFontTx/>
              <a:buChar char="–"/>
            </a:pPr>
            <a:r>
              <a:rPr lang="en-US" kern="0" dirty="0">
                <a:solidFill>
                  <a:srgbClr val="000000">
                    <a:lumMod val="65000"/>
                    <a:lumOff val="35000"/>
                  </a:srgbClr>
                </a:solidFill>
                <a:latin typeface="Arial" pitchFamily="34" charset="0"/>
                <a:ea typeface="ＭＳ Ｐゴシック" charset="0"/>
                <a:cs typeface="Arial" pitchFamily="34" charset="0"/>
              </a:rPr>
              <a:t>An IPSAS requires a change</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If changed, comparative amounts reclassified</a:t>
            </a:r>
            <a:endParaRPr lang="en-US" sz="2000" kern="0" dirty="0">
              <a:solidFill>
                <a:srgbClr val="FF0000"/>
              </a:solidFill>
              <a:latin typeface="Arial" pitchFamily="34" charset="0"/>
              <a:ea typeface="ＭＳ Ｐゴシック" charset="0"/>
              <a:cs typeface="Arial" pitchFamily="34" charset="0"/>
            </a:endParaRP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Disclosure for reclassified items or classes of item</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Disclosure on face of statements or in notes</a:t>
            </a:r>
          </a:p>
          <a:p>
            <a:pPr lvl="0" defTabSz="914400" fontAlgn="base">
              <a:spcBef>
                <a:spcPts val="776"/>
              </a:spcBef>
              <a:spcAft>
                <a:spcPct val="0"/>
              </a:spcAft>
            </a:pPr>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p:txBody>
      </p:sp>
      <p:sp>
        <p:nvSpPr>
          <p:cNvPr id="5" name="TextBox 4"/>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Presentation: Financial Statements</a:t>
            </a:r>
          </a:p>
        </p:txBody>
      </p:sp>
    </p:spTree>
    <p:extLst>
      <p:ext uri="{BB962C8B-B14F-4D97-AF65-F5344CB8AC3E}">
        <p14:creationId xmlns:p14="http://schemas.microsoft.com/office/powerpoint/2010/main" val="25740284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95300" y="881956"/>
            <a:ext cx="8089900" cy="3734356"/>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Materiality and Aggregation</a:t>
            </a:r>
          </a:p>
          <a:p>
            <a:endParaRPr lang="en-US" sz="2000" kern="0" dirty="0">
              <a:solidFill>
                <a:srgbClr val="000000">
                  <a:lumMod val="65000"/>
                  <a:lumOff val="35000"/>
                </a:srgbClr>
              </a:solidFill>
              <a:latin typeface="Arial" pitchFamily="34" charset="0"/>
              <a:ea typeface="ＭＳ Ｐゴシック" charset="0"/>
              <a:cs typeface="Arial" pitchFamily="34" charset="0"/>
            </a:endParaRPr>
          </a:p>
          <a:p>
            <a:pPr marL="342900" lvl="0" indent="-342900" defTabSz="914400" fontAlgn="base">
              <a:spcBef>
                <a:spcPts val="776"/>
              </a:spcBef>
              <a:spcAft>
                <a:spcPts val="120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Each material class of similar items shall be presented separately</a:t>
            </a:r>
          </a:p>
          <a:p>
            <a:pPr marL="342900" lvl="0" indent="-342900" defTabSz="914400" fontAlgn="base">
              <a:spcBef>
                <a:spcPts val="776"/>
              </a:spcBef>
              <a:spcAft>
                <a:spcPts val="120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Items of a dissimilar nature or function shall be presented separately unless immaterial</a:t>
            </a:r>
          </a:p>
          <a:p>
            <a:pPr marL="342900" lvl="0" indent="-342900" defTabSz="914400" fontAlgn="base">
              <a:spcBef>
                <a:spcPts val="776"/>
              </a:spcBef>
              <a:spcAft>
                <a:spcPts val="120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Specific requirements in IPSASs need not be satisfied if information immaterial</a:t>
            </a:r>
          </a:p>
          <a:p>
            <a:pPr lvl="0" defTabSz="914400" fontAlgn="base">
              <a:spcBef>
                <a:spcPts val="776"/>
              </a:spcBef>
              <a:spcAft>
                <a:spcPct val="0"/>
              </a:spcAft>
            </a:pPr>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p:txBody>
      </p:sp>
      <p:sp>
        <p:nvSpPr>
          <p:cNvPr id="5" name="TextBox 4"/>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Presentation: Financial Statements</a:t>
            </a:r>
          </a:p>
        </p:txBody>
      </p:sp>
    </p:spTree>
    <p:extLst>
      <p:ext uri="{BB962C8B-B14F-4D97-AF65-F5344CB8AC3E}">
        <p14:creationId xmlns:p14="http://schemas.microsoft.com/office/powerpoint/2010/main" val="26134375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95300" y="881956"/>
            <a:ext cx="8089900" cy="2964914"/>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Offsetting</a:t>
            </a:r>
          </a:p>
          <a:p>
            <a:endParaRPr lang="en-US" sz="2000" kern="0" dirty="0">
              <a:solidFill>
                <a:srgbClr val="000000">
                  <a:lumMod val="65000"/>
                  <a:lumOff val="35000"/>
                </a:srgbClr>
              </a:solidFill>
              <a:latin typeface="Arial" pitchFamily="34" charset="0"/>
              <a:ea typeface="ＭＳ Ｐゴシック" charset="0"/>
              <a:cs typeface="Arial" pitchFamily="34" charset="0"/>
            </a:endParaRPr>
          </a:p>
          <a:p>
            <a:pPr marL="342900" lvl="0" indent="-342900" defTabSz="914400" fontAlgn="base">
              <a:spcBef>
                <a:spcPts val="776"/>
              </a:spcBef>
              <a:spcAft>
                <a:spcPct val="0"/>
              </a:spcAft>
              <a:buFontTx/>
              <a:buChar char="•"/>
              <a:defRPr/>
            </a:pPr>
            <a:r>
              <a:rPr lang="en-US" sz="2000" kern="0" dirty="0">
                <a:solidFill>
                  <a:srgbClr val="000000">
                    <a:lumMod val="65000"/>
                    <a:lumOff val="35000"/>
                  </a:srgbClr>
                </a:solidFill>
                <a:latin typeface="Arial" pitchFamily="34" charset="0"/>
                <a:ea typeface="ＭＳ Ｐゴシック" charset="0"/>
                <a:cs typeface="Arial" pitchFamily="34" charset="0"/>
              </a:rPr>
              <a:t>Assets and liabilities, and revenue and expenses shall not be offset</a:t>
            </a:r>
          </a:p>
          <a:p>
            <a:pPr marL="800100" lvl="1" indent="-342900" defTabSz="914400" fontAlgn="base">
              <a:spcBef>
                <a:spcPts val="776"/>
              </a:spcBef>
              <a:spcAft>
                <a:spcPct val="0"/>
              </a:spcAft>
              <a:buFontTx/>
              <a:buChar char="•"/>
              <a:defRPr/>
            </a:pPr>
            <a:r>
              <a:rPr lang="en-US" sz="2000" kern="0" dirty="0">
                <a:solidFill>
                  <a:srgbClr val="000000">
                    <a:lumMod val="65000"/>
                    <a:lumOff val="35000"/>
                  </a:srgbClr>
                </a:solidFill>
                <a:latin typeface="Arial" pitchFamily="34" charset="0"/>
                <a:ea typeface="ＭＳ Ｐゴシック" charset="0"/>
                <a:cs typeface="Arial" pitchFamily="34" charset="0"/>
              </a:rPr>
              <a:t>Measuring assets net of valuation allowances is not offsetting</a:t>
            </a:r>
          </a:p>
          <a:p>
            <a:pPr marL="800100" lvl="1" indent="-342900" defTabSz="914400" fontAlgn="base">
              <a:spcBef>
                <a:spcPts val="776"/>
              </a:spcBef>
              <a:spcAft>
                <a:spcPct val="0"/>
              </a:spcAft>
              <a:buFontTx/>
              <a:buChar char="•"/>
              <a:defRPr/>
            </a:pPr>
            <a:r>
              <a:rPr lang="en-US" sz="2000" kern="0" dirty="0">
                <a:solidFill>
                  <a:srgbClr val="000000">
                    <a:lumMod val="65000"/>
                    <a:lumOff val="35000"/>
                  </a:srgbClr>
                </a:solidFill>
                <a:latin typeface="Arial" pitchFamily="34" charset="0"/>
                <a:ea typeface="ＭＳ Ｐゴシック" charset="0"/>
                <a:cs typeface="Arial" pitchFamily="34" charset="0"/>
              </a:rPr>
              <a:t>Netting of revenue and expenses may be appropriate if it reflects the substance of the transaction</a:t>
            </a:r>
          </a:p>
          <a:p>
            <a:pPr lvl="0" defTabSz="914400" fontAlgn="base">
              <a:spcBef>
                <a:spcPts val="776"/>
              </a:spcBef>
              <a:spcAft>
                <a:spcPct val="0"/>
              </a:spcAft>
            </a:pPr>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p:txBody>
      </p:sp>
      <p:sp>
        <p:nvSpPr>
          <p:cNvPr id="5" name="TextBox 4"/>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Presentation: Financial Statements</a:t>
            </a:r>
          </a:p>
        </p:txBody>
      </p:sp>
    </p:spTree>
    <p:extLst>
      <p:ext uri="{BB962C8B-B14F-4D97-AF65-F5344CB8AC3E}">
        <p14:creationId xmlns:p14="http://schemas.microsoft.com/office/powerpoint/2010/main" val="27979267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95300" y="881956"/>
            <a:ext cx="8089900" cy="707886"/>
          </a:xfrm>
          <a:prstGeom prst="rect">
            <a:avLst/>
          </a:prstGeom>
          <a:noFill/>
        </p:spPr>
        <p:txBody>
          <a:bodyPr wrap="square" rtlCol="0">
            <a:spAutoFit/>
          </a:bodyPr>
          <a:lstStyle/>
          <a:p>
            <a:pPr lvl="0" defTabSz="914400" fontAlgn="base">
              <a:spcBef>
                <a:spcPts val="776"/>
              </a:spcBef>
              <a:spcAft>
                <a:spcPct val="0"/>
              </a:spcAft>
            </a:pPr>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p:txBody>
      </p:sp>
      <p:sp>
        <p:nvSpPr>
          <p:cNvPr id="4" name="Rectangle 3"/>
          <p:cNvSpPr/>
          <p:nvPr/>
        </p:nvSpPr>
        <p:spPr>
          <a:xfrm>
            <a:off x="230024" y="190500"/>
            <a:ext cx="8157620" cy="990600"/>
          </a:xfrm>
          <a:prstGeom prst="rect">
            <a:avLst/>
          </a:prstGeom>
          <a:solidFill>
            <a:srgbClr val="005BAA"/>
          </a:solidFill>
          <a:ln w="25400" cap="flat" cmpd="sng" algn="ctr">
            <a:solidFill>
              <a:srgbClr val="005BAA">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FFFFFF"/>
                </a:solidFill>
                <a:effectLst/>
                <a:uLnTx/>
                <a:uFillTx/>
                <a:latin typeface="Arial" pitchFamily="34" charset="0"/>
                <a:ea typeface="+mn-ea"/>
                <a:cs typeface="Arial" pitchFamily="34" charset="0"/>
              </a:rPr>
              <a:t>Minimum Disclosures on Statement </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FFFFFF"/>
                </a:solidFill>
                <a:effectLst/>
                <a:uLnTx/>
                <a:uFillTx/>
                <a:latin typeface="Arial" pitchFamily="34" charset="0"/>
                <a:ea typeface="+mn-ea"/>
                <a:cs typeface="Arial" pitchFamily="34" charset="0"/>
              </a:rPr>
              <a:t>of Financial Position</a:t>
            </a:r>
            <a:endParaRPr kumimoji="0" lang="en-CA" sz="2400" b="0" i="0" u="none" strike="noStrike" kern="0" cap="none" spc="0" normalizeH="0" baseline="0" noProof="0" dirty="0">
              <a:ln>
                <a:noFill/>
              </a:ln>
              <a:solidFill>
                <a:srgbClr val="FFFFFF"/>
              </a:solidFill>
              <a:effectLst/>
              <a:uLnTx/>
              <a:uFillTx/>
              <a:latin typeface="Arial" pitchFamily="34" charset="0"/>
              <a:ea typeface="+mn-ea"/>
              <a:cs typeface="Arial" pitchFamily="34" charset="0"/>
            </a:endParaRPr>
          </a:p>
        </p:txBody>
      </p:sp>
      <p:sp>
        <p:nvSpPr>
          <p:cNvPr id="5" name="Rectangle 4"/>
          <p:cNvSpPr/>
          <p:nvPr/>
        </p:nvSpPr>
        <p:spPr>
          <a:xfrm>
            <a:off x="230024" y="1235899"/>
            <a:ext cx="3964471" cy="3595511"/>
          </a:xfrm>
          <a:prstGeom prst="rect">
            <a:avLst/>
          </a:prstGeom>
          <a:solidFill>
            <a:srgbClr val="005BAA"/>
          </a:solidFill>
          <a:ln w="25400" cap="flat" cmpd="sng" algn="ctr">
            <a:solidFill>
              <a:srgbClr val="005BAA">
                <a:shade val="50000"/>
              </a:srgbClr>
            </a:solidFill>
            <a:prstDash val="soli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b="0" i="0" u="none" strike="noStrike" kern="0" cap="none" spc="0" normalizeH="0" baseline="0" noProof="0" dirty="0">
                <a:ln>
                  <a:noFill/>
                </a:ln>
                <a:solidFill>
                  <a:srgbClr val="FFFFFF"/>
                </a:solidFill>
                <a:effectLst/>
                <a:uLnTx/>
                <a:uFillTx/>
                <a:latin typeface="Arial" pitchFamily="34" charset="0"/>
                <a:ea typeface="+mn-ea"/>
                <a:cs typeface="Arial" pitchFamily="34" charset="0"/>
              </a:rPr>
              <a:t>ASSETS</a:t>
            </a:r>
          </a:p>
          <a:p>
            <a:pPr marL="514350" marR="0" lvl="0" indent="-514350" defTabSz="914400" eaLnBrk="1" fontAlgn="base" latinLnBrk="0" hangingPunct="1">
              <a:lnSpc>
                <a:spcPct val="100000"/>
              </a:lnSpc>
              <a:spcBef>
                <a:spcPct val="0"/>
              </a:spcBef>
              <a:spcAft>
                <a:spcPct val="0"/>
              </a:spcAft>
              <a:buClrTx/>
              <a:buSzTx/>
              <a:buFont typeface="+mj-lt"/>
              <a:buAutoNum type="arabicPeriod"/>
              <a:tabLst/>
              <a:defRPr/>
            </a:pPr>
            <a:r>
              <a:rPr kumimoji="0" lang="en-US" b="0" i="0" u="none" strike="noStrike" kern="0" cap="none" spc="0" normalizeH="0" baseline="0" noProof="0" dirty="0">
                <a:ln>
                  <a:noFill/>
                </a:ln>
                <a:solidFill>
                  <a:srgbClr val="FFFFFF"/>
                </a:solidFill>
                <a:effectLst/>
                <a:uLnTx/>
                <a:uFillTx/>
                <a:latin typeface="Arial" pitchFamily="34" charset="0"/>
                <a:ea typeface="+mn-ea"/>
                <a:cs typeface="Arial" pitchFamily="34" charset="0"/>
              </a:rPr>
              <a:t>Property, plant and equipment</a:t>
            </a:r>
          </a:p>
          <a:p>
            <a:pPr marL="514350" marR="0" lvl="0" indent="-514350" defTabSz="914400" eaLnBrk="1" fontAlgn="base" latinLnBrk="0" hangingPunct="1">
              <a:lnSpc>
                <a:spcPct val="100000"/>
              </a:lnSpc>
              <a:spcBef>
                <a:spcPct val="0"/>
              </a:spcBef>
              <a:spcAft>
                <a:spcPct val="0"/>
              </a:spcAft>
              <a:buClrTx/>
              <a:buSzTx/>
              <a:buFont typeface="+mj-lt"/>
              <a:buAutoNum type="arabicPeriod"/>
              <a:tabLst/>
              <a:defRPr/>
            </a:pPr>
            <a:r>
              <a:rPr kumimoji="0" lang="en-US" b="0" i="0" u="none" strike="noStrike" kern="0" cap="none" spc="0" normalizeH="0" baseline="0" noProof="0" dirty="0">
                <a:ln>
                  <a:noFill/>
                </a:ln>
                <a:solidFill>
                  <a:srgbClr val="FFFFFF"/>
                </a:solidFill>
                <a:effectLst/>
                <a:uLnTx/>
                <a:uFillTx/>
                <a:latin typeface="Arial" pitchFamily="34" charset="0"/>
                <a:ea typeface="+mn-ea"/>
                <a:cs typeface="Arial" pitchFamily="34" charset="0"/>
              </a:rPr>
              <a:t>Investment property</a:t>
            </a:r>
          </a:p>
          <a:p>
            <a:pPr marL="514350" marR="0" lvl="0" indent="-514350" defTabSz="914400" eaLnBrk="1" fontAlgn="base" latinLnBrk="0" hangingPunct="1">
              <a:lnSpc>
                <a:spcPct val="100000"/>
              </a:lnSpc>
              <a:spcBef>
                <a:spcPct val="0"/>
              </a:spcBef>
              <a:spcAft>
                <a:spcPct val="0"/>
              </a:spcAft>
              <a:buClrTx/>
              <a:buSzTx/>
              <a:buFont typeface="+mj-lt"/>
              <a:buAutoNum type="arabicPeriod"/>
              <a:tabLst/>
              <a:defRPr/>
            </a:pPr>
            <a:r>
              <a:rPr kumimoji="0" lang="en-US" b="0" i="0" u="none" strike="noStrike" kern="0" cap="none" spc="0" normalizeH="0" baseline="0" noProof="0" dirty="0">
                <a:ln>
                  <a:noFill/>
                </a:ln>
                <a:solidFill>
                  <a:srgbClr val="FFFFFF"/>
                </a:solidFill>
                <a:effectLst/>
                <a:uLnTx/>
                <a:uFillTx/>
                <a:latin typeface="Arial" pitchFamily="34" charset="0"/>
                <a:ea typeface="+mn-ea"/>
                <a:cs typeface="Arial" pitchFamily="34" charset="0"/>
              </a:rPr>
              <a:t>Intangible assets</a:t>
            </a:r>
          </a:p>
          <a:p>
            <a:pPr marL="514350" marR="0" lvl="0" indent="-514350" defTabSz="914400" eaLnBrk="1" fontAlgn="base" latinLnBrk="0" hangingPunct="1">
              <a:lnSpc>
                <a:spcPct val="100000"/>
              </a:lnSpc>
              <a:spcBef>
                <a:spcPct val="0"/>
              </a:spcBef>
              <a:spcAft>
                <a:spcPct val="0"/>
              </a:spcAft>
              <a:buClrTx/>
              <a:buSzTx/>
              <a:buFont typeface="+mj-lt"/>
              <a:buAutoNum type="arabicPeriod"/>
              <a:tabLst/>
              <a:defRPr/>
            </a:pPr>
            <a:r>
              <a:rPr kumimoji="0" lang="en-US" b="0" i="0" u="none" strike="noStrike" kern="0" cap="none" spc="0" normalizeH="0" baseline="0" noProof="0" dirty="0">
                <a:ln>
                  <a:noFill/>
                </a:ln>
                <a:solidFill>
                  <a:srgbClr val="FFFFFF"/>
                </a:solidFill>
                <a:effectLst/>
                <a:uLnTx/>
                <a:uFillTx/>
                <a:latin typeface="Arial" pitchFamily="34" charset="0"/>
                <a:ea typeface="+mn-ea"/>
                <a:cs typeface="Arial" pitchFamily="34" charset="0"/>
              </a:rPr>
              <a:t>Financial assets </a:t>
            </a:r>
          </a:p>
          <a:p>
            <a:pPr marL="514350" marR="0" lvl="0" indent="-514350" defTabSz="914400" eaLnBrk="1" fontAlgn="base" latinLnBrk="0" hangingPunct="1">
              <a:lnSpc>
                <a:spcPct val="100000"/>
              </a:lnSpc>
              <a:spcBef>
                <a:spcPct val="0"/>
              </a:spcBef>
              <a:spcAft>
                <a:spcPct val="0"/>
              </a:spcAft>
              <a:buClrTx/>
              <a:buSzTx/>
              <a:buFont typeface="+mj-lt"/>
              <a:buAutoNum type="arabicPeriod"/>
              <a:tabLst/>
              <a:defRPr/>
            </a:pPr>
            <a:r>
              <a:rPr kumimoji="0" lang="en-US" b="0" i="0" u="none" strike="noStrike" kern="0" cap="none" spc="0" normalizeH="0" baseline="0" noProof="0" dirty="0">
                <a:ln>
                  <a:noFill/>
                </a:ln>
                <a:solidFill>
                  <a:srgbClr val="FFFFFF"/>
                </a:solidFill>
                <a:effectLst/>
                <a:uLnTx/>
                <a:uFillTx/>
                <a:latin typeface="Arial" pitchFamily="34" charset="0"/>
                <a:ea typeface="+mn-ea"/>
                <a:cs typeface="Arial" pitchFamily="34" charset="0"/>
              </a:rPr>
              <a:t>Investments (equity method)</a:t>
            </a:r>
          </a:p>
          <a:p>
            <a:pPr marL="514350" marR="0" lvl="0" indent="-514350" defTabSz="914400" eaLnBrk="1" fontAlgn="base" latinLnBrk="0" hangingPunct="1">
              <a:lnSpc>
                <a:spcPct val="100000"/>
              </a:lnSpc>
              <a:spcBef>
                <a:spcPct val="0"/>
              </a:spcBef>
              <a:spcAft>
                <a:spcPct val="0"/>
              </a:spcAft>
              <a:buClrTx/>
              <a:buSzTx/>
              <a:buFont typeface="+mj-lt"/>
              <a:buAutoNum type="arabicPeriod"/>
              <a:tabLst/>
              <a:defRPr/>
            </a:pPr>
            <a:r>
              <a:rPr kumimoji="0" lang="en-US" b="0" i="0" u="none" strike="noStrike" kern="0" cap="none" spc="0" normalizeH="0" baseline="0" noProof="0" dirty="0">
                <a:ln>
                  <a:noFill/>
                </a:ln>
                <a:solidFill>
                  <a:srgbClr val="FFFFFF"/>
                </a:solidFill>
                <a:effectLst/>
                <a:uLnTx/>
                <a:uFillTx/>
                <a:latin typeface="Arial" pitchFamily="34" charset="0"/>
                <a:ea typeface="+mn-ea"/>
                <a:cs typeface="Arial" pitchFamily="34" charset="0"/>
              </a:rPr>
              <a:t>Inventories</a:t>
            </a:r>
          </a:p>
          <a:p>
            <a:pPr marL="514350" indent="-514350" defTabSz="914400" fontAlgn="base">
              <a:spcBef>
                <a:spcPct val="0"/>
              </a:spcBef>
              <a:spcAft>
                <a:spcPct val="0"/>
              </a:spcAft>
              <a:buFont typeface="+mj-lt"/>
              <a:buAutoNum type="arabicPeriod"/>
              <a:defRPr/>
            </a:pPr>
            <a:r>
              <a:rPr lang="en-US" kern="0" dirty="0">
                <a:solidFill>
                  <a:srgbClr val="FFFFFF"/>
                </a:solidFill>
                <a:latin typeface="Arial" pitchFamily="34" charset="0"/>
                <a:cs typeface="Arial" pitchFamily="34" charset="0"/>
              </a:rPr>
              <a:t>Receivables</a:t>
            </a:r>
          </a:p>
          <a:p>
            <a:pPr marL="514350" marR="0" lvl="0" indent="-514350" defTabSz="914400" eaLnBrk="1" fontAlgn="base" latinLnBrk="0" hangingPunct="1">
              <a:lnSpc>
                <a:spcPct val="100000"/>
              </a:lnSpc>
              <a:spcBef>
                <a:spcPct val="0"/>
              </a:spcBef>
              <a:spcAft>
                <a:spcPct val="0"/>
              </a:spcAft>
              <a:buClrTx/>
              <a:buSzTx/>
              <a:buFont typeface="+mj-lt"/>
              <a:buAutoNum type="arabicPeriod"/>
              <a:tabLst/>
              <a:defRPr/>
            </a:pPr>
            <a:r>
              <a:rPr kumimoji="0" lang="en-US" b="0" i="0" u="none" strike="noStrike" kern="0" cap="none" spc="0" normalizeH="0" baseline="0" noProof="0" dirty="0">
                <a:ln>
                  <a:noFill/>
                </a:ln>
                <a:solidFill>
                  <a:srgbClr val="FFFFFF"/>
                </a:solidFill>
                <a:effectLst/>
                <a:uLnTx/>
                <a:uFillTx/>
                <a:latin typeface="Arial" pitchFamily="34" charset="0"/>
                <a:ea typeface="+mn-ea"/>
                <a:cs typeface="Arial" pitchFamily="34" charset="0"/>
              </a:rPr>
              <a:t>Cash and cash equivalents</a:t>
            </a:r>
          </a:p>
          <a:p>
            <a:pPr marL="514350" marR="0" lvl="0" indent="-514350" defTabSz="914400" eaLnBrk="1" fontAlgn="base" latinLnBrk="0" hangingPunct="1">
              <a:lnSpc>
                <a:spcPct val="100000"/>
              </a:lnSpc>
              <a:spcBef>
                <a:spcPct val="0"/>
              </a:spcBef>
              <a:spcAft>
                <a:spcPct val="0"/>
              </a:spcAft>
              <a:buClrTx/>
              <a:buSzTx/>
              <a:buFont typeface="+mj-lt"/>
              <a:buAutoNum type="arabicPeriod"/>
              <a:tabLst/>
              <a:defRPr/>
            </a:pPr>
            <a:r>
              <a:rPr lang="en-US" kern="0" dirty="0">
                <a:solidFill>
                  <a:srgbClr val="FFFFFF"/>
                </a:solidFill>
                <a:latin typeface="Arial" pitchFamily="34" charset="0"/>
                <a:cs typeface="Arial" pitchFamily="34" charset="0"/>
              </a:rPr>
              <a:t>Total of assets classified as held for sale and assets in disposal groups classified as held for sale</a:t>
            </a:r>
            <a:endParaRPr kumimoji="0" lang="en-US" b="0" i="0" u="none" strike="noStrike" kern="0" cap="none" spc="0" normalizeH="0" baseline="0" noProof="0" dirty="0">
              <a:ln>
                <a:noFill/>
              </a:ln>
              <a:solidFill>
                <a:srgbClr val="FFFFFF"/>
              </a:solidFill>
              <a:effectLst/>
              <a:uLnTx/>
              <a:uFillTx/>
              <a:latin typeface="Arial" pitchFamily="34" charset="0"/>
              <a:ea typeface="+mn-ea"/>
              <a:cs typeface="Arial" pitchFamily="34" charset="0"/>
            </a:endParaRPr>
          </a:p>
          <a:p>
            <a:pPr marL="514350" marR="0" lvl="0" indent="-514350" defTabSz="914400" eaLnBrk="1" fontAlgn="base" latinLnBrk="0" hangingPunct="1">
              <a:lnSpc>
                <a:spcPct val="100000"/>
              </a:lnSpc>
              <a:spcBef>
                <a:spcPct val="0"/>
              </a:spcBef>
              <a:spcAft>
                <a:spcPct val="0"/>
              </a:spcAft>
              <a:buClrTx/>
              <a:buSzTx/>
              <a:buFont typeface="+mj-lt"/>
              <a:buAutoNum type="arabicPeriod"/>
              <a:tabLst/>
              <a:defRPr/>
            </a:pPr>
            <a:endParaRPr kumimoji="0" lang="en-US" sz="2000" b="0" i="0" u="none" strike="noStrike" kern="0" cap="none" spc="0" normalizeH="0" baseline="0" noProof="0" dirty="0">
              <a:ln>
                <a:noFill/>
              </a:ln>
              <a:solidFill>
                <a:srgbClr val="FFFFFF"/>
              </a:solidFill>
              <a:effectLst/>
              <a:uLnTx/>
              <a:uFillTx/>
              <a:latin typeface="Arial" pitchFamily="34" charset="0"/>
              <a:ea typeface="+mn-ea"/>
              <a:cs typeface="Arial" pitchFamily="34" charset="0"/>
            </a:endParaRPr>
          </a:p>
        </p:txBody>
      </p:sp>
      <p:sp>
        <p:nvSpPr>
          <p:cNvPr id="8" name="Rectangle 7"/>
          <p:cNvSpPr/>
          <p:nvPr/>
        </p:nvSpPr>
        <p:spPr>
          <a:xfrm>
            <a:off x="4423173" y="1248948"/>
            <a:ext cx="3964471" cy="3595511"/>
          </a:xfrm>
          <a:prstGeom prst="rect">
            <a:avLst/>
          </a:prstGeom>
          <a:solidFill>
            <a:srgbClr val="005BAA"/>
          </a:solidFill>
          <a:ln w="25400" cap="flat" cmpd="sng" algn="ctr">
            <a:solidFill>
              <a:srgbClr val="005BAA">
                <a:shade val="50000"/>
              </a:srgbClr>
            </a:solidFill>
            <a:prstDash val="soli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b="0" i="0" u="none" strike="noStrike" kern="0" cap="none" spc="0" normalizeH="0" baseline="0" noProof="0" dirty="0">
                <a:ln>
                  <a:noFill/>
                </a:ln>
                <a:solidFill>
                  <a:srgbClr val="FFFFFF"/>
                </a:solidFill>
                <a:effectLst/>
                <a:uLnTx/>
                <a:uFillTx/>
                <a:latin typeface="Arial" pitchFamily="34" charset="0"/>
                <a:ea typeface="+mn-ea"/>
                <a:cs typeface="Arial" pitchFamily="34" charset="0"/>
              </a:rPr>
              <a:t>LIABILITIES</a:t>
            </a:r>
          </a:p>
          <a:p>
            <a:pPr marL="514350" marR="0" lvl="0" indent="-514350" defTabSz="914400" eaLnBrk="1" fontAlgn="base" latinLnBrk="0" hangingPunct="1">
              <a:lnSpc>
                <a:spcPct val="100000"/>
              </a:lnSpc>
              <a:spcBef>
                <a:spcPct val="0"/>
              </a:spcBef>
              <a:spcAft>
                <a:spcPct val="0"/>
              </a:spcAft>
              <a:buClrTx/>
              <a:buSzTx/>
              <a:buFont typeface="+mj-lt"/>
              <a:buAutoNum type="arabicPeriod"/>
              <a:tabLst/>
              <a:defRPr/>
            </a:pPr>
            <a:r>
              <a:rPr kumimoji="0" lang="en-US" b="0" i="0" u="none" strike="noStrike" kern="0" cap="none" spc="0" normalizeH="0" baseline="0" noProof="0" dirty="0">
                <a:ln>
                  <a:noFill/>
                </a:ln>
                <a:solidFill>
                  <a:srgbClr val="FFFFFF"/>
                </a:solidFill>
                <a:effectLst/>
                <a:uLnTx/>
                <a:uFillTx/>
                <a:latin typeface="Arial" pitchFamily="34" charset="0"/>
                <a:ea typeface="+mn-ea"/>
                <a:cs typeface="Arial" pitchFamily="34" charset="0"/>
              </a:rPr>
              <a:t>Taxes and transfers payable</a:t>
            </a:r>
          </a:p>
          <a:p>
            <a:pPr marL="514350" marR="0" lvl="0" indent="-514350" defTabSz="914400" eaLnBrk="1" fontAlgn="base" latinLnBrk="0" hangingPunct="1">
              <a:lnSpc>
                <a:spcPct val="100000"/>
              </a:lnSpc>
              <a:spcBef>
                <a:spcPct val="0"/>
              </a:spcBef>
              <a:spcAft>
                <a:spcPct val="0"/>
              </a:spcAft>
              <a:buClrTx/>
              <a:buSzTx/>
              <a:buFont typeface="+mj-lt"/>
              <a:buAutoNum type="arabicPeriod"/>
              <a:tabLst/>
              <a:defRPr/>
            </a:pPr>
            <a:r>
              <a:rPr lang="en-US" kern="0" dirty="0">
                <a:solidFill>
                  <a:srgbClr val="FFFFFF"/>
                </a:solidFill>
                <a:latin typeface="Arial" pitchFamily="34" charset="0"/>
                <a:cs typeface="Arial" pitchFamily="34" charset="0"/>
              </a:rPr>
              <a:t>Social benefit liabilities</a:t>
            </a:r>
            <a:endParaRPr kumimoji="0" lang="en-US" b="0" i="0" u="none" strike="noStrike" kern="0" cap="none" spc="0" normalizeH="0" baseline="0" noProof="0" dirty="0">
              <a:ln>
                <a:noFill/>
              </a:ln>
              <a:solidFill>
                <a:srgbClr val="FFFFFF"/>
              </a:solidFill>
              <a:effectLst/>
              <a:uLnTx/>
              <a:uFillTx/>
              <a:latin typeface="Arial" pitchFamily="34" charset="0"/>
              <a:ea typeface="+mn-ea"/>
              <a:cs typeface="Arial" pitchFamily="34" charset="0"/>
            </a:endParaRPr>
          </a:p>
          <a:p>
            <a:pPr marL="514350" marR="0" lvl="0" indent="-514350" defTabSz="914400" eaLnBrk="1" fontAlgn="base" latinLnBrk="0" hangingPunct="1">
              <a:lnSpc>
                <a:spcPct val="100000"/>
              </a:lnSpc>
              <a:spcBef>
                <a:spcPct val="0"/>
              </a:spcBef>
              <a:spcAft>
                <a:spcPct val="0"/>
              </a:spcAft>
              <a:buClrTx/>
              <a:buSzTx/>
              <a:buFont typeface="+mj-lt"/>
              <a:buAutoNum type="arabicPeriod"/>
              <a:tabLst/>
              <a:defRPr/>
            </a:pPr>
            <a:r>
              <a:rPr kumimoji="0" lang="en-US" b="0" i="0" u="none" strike="noStrike" kern="0" cap="none" spc="0" normalizeH="0" baseline="0" noProof="0" dirty="0">
                <a:ln>
                  <a:noFill/>
                </a:ln>
                <a:solidFill>
                  <a:srgbClr val="FFFFFF"/>
                </a:solidFill>
                <a:effectLst/>
                <a:uLnTx/>
                <a:uFillTx/>
                <a:latin typeface="Arial" pitchFamily="34" charset="0"/>
                <a:ea typeface="+mn-ea"/>
                <a:cs typeface="Arial" pitchFamily="34" charset="0"/>
              </a:rPr>
              <a:t>Payables</a:t>
            </a:r>
          </a:p>
          <a:p>
            <a:pPr marL="514350" marR="0" lvl="0" indent="-514350" defTabSz="914400" eaLnBrk="1" fontAlgn="base" latinLnBrk="0" hangingPunct="1">
              <a:lnSpc>
                <a:spcPct val="100000"/>
              </a:lnSpc>
              <a:spcBef>
                <a:spcPct val="0"/>
              </a:spcBef>
              <a:spcAft>
                <a:spcPct val="0"/>
              </a:spcAft>
              <a:buClrTx/>
              <a:buSzTx/>
              <a:buFont typeface="+mj-lt"/>
              <a:buAutoNum type="arabicPeriod"/>
              <a:tabLst/>
              <a:defRPr/>
            </a:pPr>
            <a:r>
              <a:rPr kumimoji="0" lang="en-US" b="0" i="0" u="none" strike="noStrike" kern="0" cap="none" spc="0" normalizeH="0" baseline="0" noProof="0" dirty="0">
                <a:ln>
                  <a:noFill/>
                </a:ln>
                <a:solidFill>
                  <a:srgbClr val="FFFFFF"/>
                </a:solidFill>
                <a:effectLst/>
                <a:uLnTx/>
                <a:uFillTx/>
                <a:latin typeface="Arial" pitchFamily="34" charset="0"/>
                <a:ea typeface="+mn-ea"/>
                <a:cs typeface="Arial" pitchFamily="34" charset="0"/>
              </a:rPr>
              <a:t>Provisions</a:t>
            </a:r>
          </a:p>
          <a:p>
            <a:pPr marL="514350" marR="0" lvl="0" indent="-514350" defTabSz="914400" eaLnBrk="1" fontAlgn="base" latinLnBrk="0" hangingPunct="1">
              <a:lnSpc>
                <a:spcPct val="100000"/>
              </a:lnSpc>
              <a:spcBef>
                <a:spcPct val="0"/>
              </a:spcBef>
              <a:spcAft>
                <a:spcPct val="0"/>
              </a:spcAft>
              <a:buClrTx/>
              <a:buSzTx/>
              <a:buFont typeface="+mj-lt"/>
              <a:buAutoNum type="arabicPeriod"/>
              <a:tabLst/>
              <a:defRPr/>
            </a:pPr>
            <a:r>
              <a:rPr kumimoji="0" lang="en-US" b="0" i="0" u="none" strike="noStrike" kern="0" cap="none" spc="0" normalizeH="0" baseline="0" noProof="0" dirty="0">
                <a:ln>
                  <a:noFill/>
                </a:ln>
                <a:solidFill>
                  <a:srgbClr val="FFFFFF"/>
                </a:solidFill>
                <a:effectLst/>
                <a:uLnTx/>
                <a:uFillTx/>
                <a:latin typeface="Arial" pitchFamily="34" charset="0"/>
                <a:ea typeface="+mn-ea"/>
                <a:cs typeface="Arial" pitchFamily="34" charset="0"/>
              </a:rPr>
              <a:t>Financial liabilities </a:t>
            </a:r>
          </a:p>
          <a:p>
            <a:pPr marL="514350" marR="0" lvl="0" indent="-514350" defTabSz="914400" eaLnBrk="1" fontAlgn="base" latinLnBrk="0" hangingPunct="1">
              <a:lnSpc>
                <a:spcPct val="100000"/>
              </a:lnSpc>
              <a:spcBef>
                <a:spcPct val="0"/>
              </a:spcBef>
              <a:spcAft>
                <a:spcPct val="0"/>
              </a:spcAft>
              <a:buClrTx/>
              <a:buSzTx/>
              <a:buFont typeface="+mj-lt"/>
              <a:buAutoNum type="arabicPeriod"/>
              <a:tabLst/>
              <a:defRPr/>
            </a:pPr>
            <a:r>
              <a:rPr lang="en-US" kern="0" dirty="0">
                <a:solidFill>
                  <a:srgbClr val="FFFFFF"/>
                </a:solidFill>
                <a:latin typeface="Arial" pitchFamily="34" charset="0"/>
                <a:cs typeface="Arial" pitchFamily="34" charset="0"/>
              </a:rPr>
              <a:t>Liabilities included in disposal groups classified as held for sale</a:t>
            </a:r>
            <a:endParaRPr kumimoji="0" lang="en-US" b="0" i="0" u="none" strike="noStrike" kern="0" cap="none" spc="0" normalizeH="0" baseline="0" noProof="0" dirty="0">
              <a:ln>
                <a:noFill/>
              </a:ln>
              <a:solidFill>
                <a:srgbClr val="FFFFFF"/>
              </a:solidFill>
              <a:effectLst/>
              <a:uLnTx/>
              <a:uFillTx/>
              <a:latin typeface="Arial" pitchFamily="34" charset="0"/>
              <a:ea typeface="+mn-ea"/>
              <a:cs typeface="Arial" pitchFamily="34" charset="0"/>
            </a:endParaRPr>
          </a:p>
          <a:p>
            <a:pPr marL="514350" marR="0" lvl="0" indent="-514350" defTabSz="914400" eaLnBrk="1" fontAlgn="base" latinLnBrk="0" hangingPunct="1">
              <a:lnSpc>
                <a:spcPct val="100000"/>
              </a:lnSpc>
              <a:spcBef>
                <a:spcPct val="0"/>
              </a:spcBef>
              <a:spcAft>
                <a:spcPct val="0"/>
              </a:spcAft>
              <a:buClrTx/>
              <a:buSzTx/>
              <a:buFont typeface="+mj-lt"/>
              <a:buAutoNum type="arabicPeriod"/>
              <a:tabLst/>
              <a:defRPr/>
            </a:pPr>
            <a:r>
              <a:rPr lang="en-US" kern="0" dirty="0">
                <a:solidFill>
                  <a:srgbClr val="FFFFFF"/>
                </a:solidFill>
                <a:latin typeface="Arial" pitchFamily="34" charset="0"/>
                <a:cs typeface="Arial" pitchFamily="34" charset="0"/>
              </a:rPr>
              <a:t>Non-controlling</a:t>
            </a:r>
            <a:r>
              <a:rPr kumimoji="0" lang="en-US" b="0" i="0" u="none" strike="noStrike" kern="0" cap="none" spc="0" normalizeH="0" baseline="0" noProof="0" dirty="0">
                <a:ln>
                  <a:noFill/>
                </a:ln>
                <a:solidFill>
                  <a:srgbClr val="FFFFFF"/>
                </a:solidFill>
                <a:effectLst/>
                <a:uLnTx/>
                <a:uFillTx/>
                <a:latin typeface="Arial" pitchFamily="34" charset="0"/>
                <a:ea typeface="+mn-ea"/>
                <a:cs typeface="Arial" pitchFamily="34" charset="0"/>
              </a:rPr>
              <a:t> interests</a:t>
            </a:r>
          </a:p>
          <a:p>
            <a:pPr marL="514350" marR="0" lvl="0" indent="-514350" defTabSz="914400" eaLnBrk="1" fontAlgn="base" latinLnBrk="0" hangingPunct="1">
              <a:lnSpc>
                <a:spcPct val="100000"/>
              </a:lnSpc>
              <a:spcBef>
                <a:spcPct val="0"/>
              </a:spcBef>
              <a:spcAft>
                <a:spcPct val="0"/>
              </a:spcAft>
              <a:buClrTx/>
              <a:buSzTx/>
              <a:buFont typeface="+mj-lt"/>
              <a:buAutoNum type="arabicPeriod"/>
              <a:tabLst/>
              <a:defRPr/>
            </a:pPr>
            <a:endParaRPr kumimoji="0" lang="en-US" b="0" i="0" u="none" strike="noStrike" kern="0" cap="none" spc="0" normalizeH="0" baseline="0" noProof="0" dirty="0">
              <a:ln>
                <a:noFill/>
              </a:ln>
              <a:solidFill>
                <a:srgbClr val="FFFFFF"/>
              </a:solidFill>
              <a:effectLst/>
              <a:uLnTx/>
              <a:uFillTx/>
              <a:latin typeface="Arial" pitchFamily="34" charset="0"/>
              <a:ea typeface="+mn-ea"/>
              <a:cs typeface="Arial" pitchFamily="34" charset="0"/>
            </a:endParaRPr>
          </a:p>
          <a:p>
            <a:pPr marL="0" marR="0" lvl="0" indent="0" defTabSz="914400" eaLnBrk="1" fontAlgn="base" latinLnBrk="0" hangingPunct="1">
              <a:lnSpc>
                <a:spcPct val="100000"/>
              </a:lnSpc>
              <a:spcBef>
                <a:spcPct val="0"/>
              </a:spcBef>
              <a:spcAft>
                <a:spcPct val="0"/>
              </a:spcAft>
              <a:buClrTx/>
              <a:buSzTx/>
              <a:buFontTx/>
              <a:buNone/>
              <a:tabLst/>
              <a:defRPr/>
            </a:pPr>
            <a:r>
              <a:rPr kumimoji="0" lang="en-US" b="0" i="0" u="none" strike="noStrike" kern="0" cap="none" spc="0" normalizeH="0" baseline="0" noProof="0" dirty="0">
                <a:ln>
                  <a:noFill/>
                </a:ln>
                <a:solidFill>
                  <a:srgbClr val="FFFFFF"/>
                </a:solidFill>
                <a:effectLst/>
                <a:uLnTx/>
                <a:uFillTx/>
                <a:latin typeface="Arial" pitchFamily="34" charset="0"/>
                <a:ea typeface="+mn-ea"/>
                <a:cs typeface="Arial" pitchFamily="34" charset="0"/>
              </a:rPr>
              <a:t>NET ASSETS/EQUITY</a:t>
            </a:r>
          </a:p>
        </p:txBody>
      </p:sp>
      <p:sp>
        <p:nvSpPr>
          <p:cNvPr id="9" name="Rectangle 8"/>
          <p:cNvSpPr/>
          <p:nvPr/>
        </p:nvSpPr>
        <p:spPr>
          <a:xfrm>
            <a:off x="230024" y="4928776"/>
            <a:ext cx="8157620" cy="381000"/>
          </a:xfrm>
          <a:prstGeom prst="rect">
            <a:avLst/>
          </a:prstGeom>
          <a:solidFill>
            <a:srgbClr val="005BAA"/>
          </a:solidFill>
          <a:ln w="25400" cap="flat" cmpd="sng" algn="ctr">
            <a:solidFill>
              <a:srgbClr val="005BAA">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FFFFFF"/>
                </a:solidFill>
                <a:effectLst/>
                <a:uLnTx/>
                <a:uFillTx/>
                <a:latin typeface="Arial" pitchFamily="34" charset="0"/>
                <a:ea typeface="+mn-ea"/>
                <a:cs typeface="Arial" pitchFamily="34" charset="0"/>
              </a:rPr>
              <a:t>Additional items relevant to understanding statements </a:t>
            </a:r>
            <a:endParaRPr kumimoji="0" lang="en-CA" sz="2000" b="0" i="0" u="none" strike="noStrike" kern="0" cap="none" spc="0" normalizeH="0" baseline="0" noProof="0" dirty="0">
              <a:ln>
                <a:noFill/>
              </a:ln>
              <a:solidFill>
                <a:srgbClr val="FFFFFF"/>
              </a:solidFill>
              <a:effectLst/>
              <a:uLnTx/>
              <a:uFillTx/>
              <a:latin typeface="Arial" pitchFamily="34" charset="0"/>
              <a:ea typeface="+mn-ea"/>
              <a:cs typeface="Arial" pitchFamily="34" charset="0"/>
            </a:endParaRPr>
          </a:p>
        </p:txBody>
      </p:sp>
      <p:sp>
        <p:nvSpPr>
          <p:cNvPr id="11" name="TextBox 10"/>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Presentation: Financial Statements</a:t>
            </a:r>
          </a:p>
        </p:txBody>
      </p:sp>
    </p:spTree>
    <p:extLst>
      <p:ext uri="{BB962C8B-B14F-4D97-AF65-F5344CB8AC3E}">
        <p14:creationId xmlns:p14="http://schemas.microsoft.com/office/powerpoint/2010/main" val="2360346233"/>
      </p:ext>
    </p:extLst>
  </p:cSld>
  <p:clrMapOvr>
    <a:masterClrMapping/>
  </p:clrMapOvr>
</p:sld>
</file>

<file path=ppt/theme/theme1.xml><?xml version="1.0" encoding="utf-8"?>
<a:theme xmlns:a="http://schemas.openxmlformats.org/drawingml/2006/main" name="Office Theme">
  <a:themeElements>
    <a:clrScheme name="Custom 1">
      <a:dk1>
        <a:srgbClr val="FFFFFE"/>
      </a:dk1>
      <a:lt1>
        <a:sysClr val="window" lastClr="FFFFFF"/>
      </a:lt1>
      <a:dk2>
        <a:srgbClr val="168136"/>
      </a:dk2>
      <a:lt2>
        <a:srgbClr val="003C80"/>
      </a:lt2>
      <a:accent1>
        <a:srgbClr val="12A9D9"/>
      </a:accent1>
      <a:accent2>
        <a:srgbClr val="D53D20"/>
      </a:accent2>
      <a:accent3>
        <a:srgbClr val="E78E23"/>
      </a:accent3>
      <a:accent4>
        <a:srgbClr val="73B632"/>
      </a:accent4>
      <a:accent5>
        <a:srgbClr val="010000"/>
      </a:accent5>
      <a:accent6>
        <a:srgbClr val="FFFFFE"/>
      </a:accent6>
      <a:hlink>
        <a:srgbClr val="000000"/>
      </a:hlink>
      <a:folHlink>
        <a:srgbClr val="CD092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a5f5a3eb-0a2d-4d6a-9165-21ef9946a014" xsi:nil="true"/>
    <lcf76f155ced4ddcb4097134ff3c332f xmlns="bb3cf181-f6d2-45cb-ba57-c6cc2309bf63">
      <Terms xmlns="http://schemas.microsoft.com/office/infopath/2007/PartnerControls"/>
    </lcf76f155ced4ddcb4097134ff3c332f>
    <Topics xmlns="bb3cf181-f6d2-45cb-ba57-c6cc2309bf63">General</Topics>
    <Topics_x0028_2_x0029_ xmlns="bb3cf181-f6d2-45cb-ba57-c6cc2309bf63" xsi:nil="true"/>
    <HostOrganization xmlns="bb3cf181-f6d2-45cb-ba57-c6cc2309bf6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A1F8DCD50FF2440ACBA5E255C179837" ma:contentTypeVersion="23" ma:contentTypeDescription="Create a new document." ma:contentTypeScope="" ma:versionID="68bc911116ef52a95c7383312ea49dda">
  <xsd:schema xmlns:xsd="http://www.w3.org/2001/XMLSchema" xmlns:xs="http://www.w3.org/2001/XMLSchema" xmlns:p="http://schemas.microsoft.com/office/2006/metadata/properties" xmlns:ns2="bb3cf181-f6d2-45cb-ba57-c6cc2309bf63" xmlns:ns3="a5f5a3eb-0a2d-4d6a-9165-21ef9946a014" targetNamespace="http://schemas.microsoft.com/office/2006/metadata/properties" ma:root="true" ma:fieldsID="587de48e0ec5e1cd7e4d4562d436ed62" ns2:_="" ns3:_="">
    <xsd:import namespace="bb3cf181-f6d2-45cb-ba57-c6cc2309bf63"/>
    <xsd:import namespace="a5f5a3eb-0a2d-4d6a-9165-21ef9946a014"/>
    <xsd:element name="properties">
      <xsd:complexType>
        <xsd:sequence>
          <xsd:element name="documentManagement">
            <xsd:complexType>
              <xsd:all>
                <xsd:element ref="ns2:Topics" minOccurs="0"/>
                <xsd:element ref="ns2:Topics_x0028_2_x0029_" minOccurs="0"/>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ServiceAutoKeyPoints" minOccurs="0"/>
                <xsd:element ref="ns2:MediaServiceKeyPoints" minOccurs="0"/>
                <xsd:element ref="ns2:lcf76f155ced4ddcb4097134ff3c332f" minOccurs="0"/>
                <xsd:element ref="ns3:TaxCatchAll" minOccurs="0"/>
                <xsd:element ref="ns2:HostOrganiz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3cf181-f6d2-45cb-ba57-c6cc2309bf63" elementFormDefault="qualified">
    <xsd:import namespace="http://schemas.microsoft.com/office/2006/documentManagement/types"/>
    <xsd:import namespace="http://schemas.microsoft.com/office/infopath/2007/PartnerControls"/>
    <xsd:element name="Topics" ma:index="3" nillable="true" ma:displayName="Topics" ma:default="General" ma:format="Dropdown" ma:internalName="Topics" ma:readOnly="false">
      <xsd:simpleType>
        <xsd:restriction base="dms:Text">
          <xsd:maxLength value="255"/>
        </xsd:restriction>
      </xsd:simpleType>
    </xsd:element>
    <xsd:element name="Topics_x0028_2_x0029_" ma:index="4" nillable="true" ma:displayName="Topics (2)" ma:format="Dropdown" ma:internalName="Topics_x0028_2_x0029_">
      <xsd:complexType>
        <xsd:complexContent>
          <xsd:extension base="dms:MultiChoiceFillIn">
            <xsd:sequence>
              <xsd:element name="Value" maxOccurs="unbounded" minOccurs="0" nillable="true">
                <xsd:simpleType>
                  <xsd:union memberTypes="dms:Text">
                    <xsd:simpleType>
                      <xsd:restriction base="dms:Choice">
                        <xsd:enumeration value="Public Sector"/>
                        <xsd:enumeration value="Sustainability"/>
                        <xsd:enumeration value="Digitalization"/>
                        <xsd:enumeration value="Anti-Corruption"/>
                        <xsd:enumeration value="SME/SMP"/>
                        <xsd:enumeration value="Audit Quality"/>
                        <xsd:enumeration value="Attractiveness of the Profession"/>
                        <xsd:enumeration value="Integrated Mindset"/>
                        <xsd:enumeration value="IMPACT"/>
                        <xsd:enumeration value="Capacity Building"/>
                      </xsd:restriction>
                    </xsd:simpleType>
                  </xsd:union>
                </xsd:simpleType>
              </xsd:element>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4" nillable="true" ma:displayName="Tags" ma:hidden="true"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hidden="true" ma:internalName="MediaServiceOCR" ma:readOnly="true">
      <xsd:simpleType>
        <xsd:restriction base="dms:Note"/>
      </xsd:simpleType>
    </xsd:element>
    <xsd:element name="MediaServiceLocation" ma:index="18" nillable="true" ma:displayName="Location" ma:hidden="true"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hidden="true" ma:internalName="MediaServiceKeyPoints" ma:readOnly="true">
      <xsd:simpleType>
        <xsd:restriction base="dms:Note"/>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c7e2ae9-edfb-4f0f-b9fa-bdacd0fc226d" ma:termSetId="09814cd3-568e-fe90-9814-8d621ff8fb84" ma:anchorId="fba54fb3-c3e1-fe81-a776-ca4b69148c4d" ma:open="true" ma:isKeyword="false">
      <xsd:complexType>
        <xsd:sequence>
          <xsd:element ref="pc:Terms" minOccurs="0" maxOccurs="1"/>
        </xsd:sequence>
      </xsd:complexType>
    </xsd:element>
    <xsd:element name="HostOrganization" ma:index="26" nillable="true" ma:displayName="Host Organization" ma:format="Dropdown" ma:internalName="HostOrganization">
      <xsd:complexType>
        <xsd:complexContent>
          <xsd:extension base="dms:MultiChoice">
            <xsd:sequence>
              <xsd:element name="Value" maxOccurs="unbounded" minOccurs="0" nillable="true">
                <xsd:simpleType>
                  <xsd:restriction base="dms:Choice">
                    <xsd:enumeration value="ICAB (Bangladesh)"/>
                    <xsd:enumeration value="ICAP (Pakistan)"/>
                    <xsd:enumeration value="AFAA (Arab Federation)"/>
                    <xsd:enumeration value="ICAI (India)"/>
                    <xsd:enumeration value="NBAA (Tanzania)"/>
                    <xsd:enumeration value="PAFA"/>
                    <xsd:enumeration value="CAPA"/>
                    <xsd:enumeration value="FIDEF"/>
                    <xsd:enumeration value="World Bank"/>
                    <xsd:enumeration value="ICAI (India)"/>
                  </xsd:restriction>
                </xsd:simpleType>
              </xsd:element>
            </xsd:sequence>
          </xsd:extension>
        </xsd:complexContent>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5f5a3eb-0a2d-4d6a-9165-21ef9946a014" elementFormDefault="qualified">
    <xsd:import namespace="http://schemas.microsoft.com/office/2006/documentManagement/types"/>
    <xsd:import namespace="http://schemas.microsoft.com/office/infopath/2007/PartnerControls"/>
    <xsd:element name="SharedWithUsers" ma:index="10"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hidden="true" ma:internalName="SharedWithDetails" ma:readOnly="true">
      <xsd:simpleType>
        <xsd:restriction base="dms:Note"/>
      </xsd:simpleType>
    </xsd:element>
    <xsd:element name="TaxCatchAll" ma:index="23" nillable="true" ma:displayName="Taxonomy Catch All Column" ma:hidden="true" ma:list="{f7cc8cff-5d31-4a56-b24b-a9f0825dd0ce}" ma:internalName="TaxCatchAll" ma:readOnly="false" ma:showField="CatchAllData" ma:web="a5f5a3eb-0a2d-4d6a-9165-21ef9946a01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CC1D23B-2491-4E49-B1B9-9B5607A8ADAF}">
  <ds:schemaRefs>
    <ds:schemaRef ds:uri="http://schemas.microsoft.com/sharepoint/v3/contenttype/forms"/>
  </ds:schemaRefs>
</ds:datastoreItem>
</file>

<file path=customXml/itemProps2.xml><?xml version="1.0" encoding="utf-8"?>
<ds:datastoreItem xmlns:ds="http://schemas.openxmlformats.org/officeDocument/2006/customXml" ds:itemID="{9DA3A979-9E90-46D7-9A8D-E3E3FA4436FE}">
  <ds:schemaRefs>
    <ds:schemaRef ds:uri="http://schemas.microsoft.com/office/2006/metadata/properties"/>
    <ds:schemaRef ds:uri="http://schemas.microsoft.com/office/infopath/2007/PartnerControls"/>
    <ds:schemaRef ds:uri="d3ac02cf-6679-4554-901c-1b28d4a0203e"/>
    <ds:schemaRef ds:uri="a5f5a3eb-0a2d-4d6a-9165-21ef9946a014"/>
  </ds:schemaRefs>
</ds:datastoreItem>
</file>

<file path=customXml/itemProps3.xml><?xml version="1.0" encoding="utf-8"?>
<ds:datastoreItem xmlns:ds="http://schemas.openxmlformats.org/officeDocument/2006/customXml" ds:itemID="{C6032E5D-C442-4E4F-BEE6-19D5E916B3C4}"/>
</file>

<file path=docProps/app.xml><?xml version="1.0" encoding="utf-8"?>
<Properties xmlns="http://schemas.openxmlformats.org/officeDocument/2006/extended-properties" xmlns:vt="http://schemas.openxmlformats.org/officeDocument/2006/docPropsVTypes">
  <TotalTime>867</TotalTime>
  <Words>2281</Words>
  <Application>Microsoft Office PowerPoint</Application>
  <PresentationFormat>On-screen Show (4:3)</PresentationFormat>
  <Paragraphs>280</Paragraphs>
  <Slides>21</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Palatino Linotype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dc:creator>
  <cp:lastModifiedBy>Stephanie Whited</cp:lastModifiedBy>
  <cp:revision>36</cp:revision>
  <dcterms:created xsi:type="dcterms:W3CDTF">2014-09-10T19:10:10Z</dcterms:created>
  <dcterms:modified xsi:type="dcterms:W3CDTF">2024-02-23T16:56:40Z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0x010100EA1F8DCD50FF2440ACBA5E255C179837</vt:lpwstr>
  </property>
  <property fmtid="{D5CDD505-2E9C-101B-9397-08002B2CF9AE}" pid="3" name="xd_Signature">
    <vt:bool>false</vt:bool>
  </property>
  <property fmtid="{D5CDD505-2E9C-101B-9397-08002B2CF9AE}" pid="4" name="xd_ProgID">
    <vt:lpwstr/>
  </property>
  <property fmtid="{D5CDD505-2E9C-101B-9397-08002B2CF9AE}" pid="5" name="TemplateUrl">
    <vt:lpwstr/>
  </property>
  <property fmtid="{D5CDD505-2E9C-101B-9397-08002B2CF9AE}" pid="6" name="ComplianceAssetId">
    <vt:lpwstr/>
  </property>
  <property fmtid="{D5CDD505-2E9C-101B-9397-08002B2CF9AE}" pid="7" name="_ExtendedDescription">
    <vt:lpwstr/>
  </property>
</Properties>
</file>