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4" r:id="rId6"/>
    <p:sldId id="257" r:id="rId7"/>
    <p:sldId id="259" r:id="rId8"/>
    <p:sldId id="260" r:id="rId9"/>
    <p:sldId id="276" r:id="rId10"/>
    <p:sldId id="261" r:id="rId11"/>
    <p:sldId id="262" r:id="rId12"/>
    <p:sldId id="263" r:id="rId13"/>
    <p:sldId id="264" r:id="rId14"/>
    <p:sldId id="265" r:id="rId15"/>
    <p:sldId id="267"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91DE5-186A-4F06-8873-AE1588F57BB1}" v="1" dt="2024-02-23T16:56:55.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4678" autoAdjust="0"/>
  </p:normalViewPr>
  <p:slideViewPr>
    <p:cSldViewPr snapToGrid="0" snapToObjects="1">
      <p:cViewPr varScale="1">
        <p:scale>
          <a:sx n="49" d="100"/>
          <a:sy n="49" d="100"/>
        </p:scale>
        <p:origin x="185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4400-82C7-4974-A286-84C6F4E5A155}"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7774-5E61-4118-8011-1BE3E348837A}" type="slidenum">
              <a:rPr lang="en-GB" smtClean="0"/>
              <a:t>‹#›</a:t>
            </a:fld>
            <a:endParaRPr lang="en-GB"/>
          </a:p>
        </p:txBody>
      </p:sp>
    </p:spTree>
    <p:extLst>
      <p:ext uri="{BB962C8B-B14F-4D97-AF65-F5344CB8AC3E}">
        <p14:creationId xmlns:p14="http://schemas.microsoft.com/office/powerpoint/2010/main" val="61820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 is based on IAS 7. If participants are familiar with IFRS, consider highlighting this fact.</a:t>
            </a:r>
          </a:p>
        </p:txBody>
      </p:sp>
      <p:sp>
        <p:nvSpPr>
          <p:cNvPr id="4" name="Slide Number Placeholder 3"/>
          <p:cNvSpPr>
            <a:spLocks noGrp="1"/>
          </p:cNvSpPr>
          <p:nvPr>
            <p:ph type="sldNum" sz="quarter" idx="5"/>
          </p:nvPr>
        </p:nvSpPr>
        <p:spPr/>
        <p:txBody>
          <a:bodyPr/>
          <a:lstStyle/>
          <a:p>
            <a:fld id="{9CA37774-5E61-4118-8011-1BE3E348837A}" type="slidenum">
              <a:rPr lang="en-GB" smtClean="0"/>
              <a:t>1</a:t>
            </a:fld>
            <a:endParaRPr lang="en-GB"/>
          </a:p>
        </p:txBody>
      </p:sp>
    </p:spTree>
    <p:extLst>
      <p:ext uri="{BB962C8B-B14F-4D97-AF65-F5344CB8AC3E}">
        <p14:creationId xmlns:p14="http://schemas.microsoft.com/office/powerpoint/2010/main" val="18354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Cash equivalents are an important element of cash flow statements. Participants who are familiar with IAS 7 will be aware of cash equivalents. Cash equivalents are also used in the Cash Basis IPSAS, so participants who are familiar with that Standard should also be aware of cash equivalents. However, for participants who only have experience of other cash accounting frameworks, this may be a new concept. Consider a show of hands (or a poll online) to see how many participants are aware of cash equivalents. I the number is small, consider a discussion (chat or break-out room online).</a:t>
            </a:r>
          </a:p>
          <a:p>
            <a:endParaRPr lang="en-GB" dirty="0"/>
          </a:p>
          <a:p>
            <a:r>
              <a:rPr lang="en-GB" dirty="0"/>
              <a:t>There are discussion points on the next slide.</a:t>
            </a:r>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4</a:t>
            </a:fld>
            <a:endParaRPr lang="en-GB"/>
          </a:p>
        </p:txBody>
      </p:sp>
    </p:spTree>
    <p:extLst>
      <p:ext uri="{BB962C8B-B14F-4D97-AF65-F5344CB8AC3E}">
        <p14:creationId xmlns:p14="http://schemas.microsoft.com/office/powerpoint/2010/main" val="424470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on these scenarios (using chat or break-out rooms if delivering the training online).</a:t>
            </a:r>
          </a:p>
          <a:p>
            <a:endParaRPr lang="en-GB" dirty="0"/>
          </a:p>
          <a:p>
            <a:r>
              <a:rPr lang="en-GB" dirty="0"/>
              <a:t>Answer:</a:t>
            </a:r>
          </a:p>
          <a:p>
            <a:r>
              <a:rPr lang="en-GB" dirty="0"/>
              <a:t>The investment is a cash equivalent. It is short term (maturity date within two months of purchase date), highly liquid (traded in active market), readily converted to a known amount of cash (capital plus interest at maturity or at market value if sold before maturity) and subject to an insignificant risk of changes in value (government bond with fixed interest rate close to maturity unlikely to fluctuate significantly in value).</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5</a:t>
            </a:fld>
            <a:endParaRPr lang="en-GB"/>
          </a:p>
        </p:txBody>
      </p:sp>
    </p:spTree>
    <p:extLst>
      <p:ext uri="{BB962C8B-B14F-4D97-AF65-F5344CB8AC3E}">
        <p14:creationId xmlns:p14="http://schemas.microsoft.com/office/powerpoint/2010/main" val="231972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on these scenarios (using chat or break-out rooms if delivering the training online).</a:t>
            </a:r>
          </a:p>
          <a:p>
            <a:endParaRPr lang="en-GB" dirty="0"/>
          </a:p>
          <a:p>
            <a:r>
              <a:rPr lang="en-GB" dirty="0"/>
              <a:t>Answer:</a:t>
            </a:r>
          </a:p>
          <a:p>
            <a:r>
              <a:rPr lang="en-GB" dirty="0"/>
              <a:t>The bank overdraft is a cash equivalent. It is repayable on demand and forms an integral part of the entity’s cash management.</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6</a:t>
            </a:fld>
            <a:endParaRPr lang="en-GB"/>
          </a:p>
        </p:txBody>
      </p:sp>
    </p:spTree>
    <p:extLst>
      <p:ext uri="{BB962C8B-B14F-4D97-AF65-F5344CB8AC3E}">
        <p14:creationId xmlns:p14="http://schemas.microsoft.com/office/powerpoint/2010/main" val="125234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examples of operation activities, investing activities and financing activities are included in the Presentation module (pages 24 – 25).</a:t>
            </a:r>
          </a:p>
          <a:p>
            <a:endParaRPr lang="en-GB" dirty="0"/>
          </a:p>
          <a:p>
            <a:r>
              <a:rPr lang="en-GB" dirty="0"/>
              <a:t>Consider adding a poll / show of hands to see if participants can classify cash flows appropriately.</a:t>
            </a:r>
          </a:p>
        </p:txBody>
      </p:sp>
      <p:sp>
        <p:nvSpPr>
          <p:cNvPr id="4" name="Slide Number Placeholder 3"/>
          <p:cNvSpPr>
            <a:spLocks noGrp="1"/>
          </p:cNvSpPr>
          <p:nvPr>
            <p:ph type="sldNum" sz="quarter" idx="5"/>
          </p:nvPr>
        </p:nvSpPr>
        <p:spPr/>
        <p:txBody>
          <a:bodyPr/>
          <a:lstStyle/>
          <a:p>
            <a:fld id="{9CA37774-5E61-4118-8011-1BE3E348837A}" type="slidenum">
              <a:rPr lang="en-GB" smtClean="0"/>
              <a:t>7</a:t>
            </a:fld>
            <a:endParaRPr lang="en-GB"/>
          </a:p>
        </p:txBody>
      </p:sp>
    </p:spTree>
    <p:extLst>
      <p:ext uri="{BB962C8B-B14F-4D97-AF65-F5344CB8AC3E}">
        <p14:creationId xmlns:p14="http://schemas.microsoft.com/office/powerpoint/2010/main" val="95822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notes that the use of the direct method is preferred, as this provides more useful information for users. However, systems need to be in place to identify cash flows separately from accrual entries, and many entities use the indirect method for simplicity. Entities that have previously used cash accounting may have the cash recording systems needed to use the direct method.</a:t>
            </a:r>
          </a:p>
          <a:p>
            <a:endParaRPr lang="en-GB" dirty="0"/>
          </a:p>
          <a:p>
            <a:r>
              <a:rPr lang="en-GB" dirty="0"/>
              <a:t>Consider a discussion with participants about which approach their organization is using or is planning to use. If the training is being delivered online, this would be suitable for a poll or chat (if discussing reasons).</a:t>
            </a:r>
          </a:p>
        </p:txBody>
      </p:sp>
      <p:sp>
        <p:nvSpPr>
          <p:cNvPr id="4" name="Slide Number Placeholder 3"/>
          <p:cNvSpPr>
            <a:spLocks noGrp="1"/>
          </p:cNvSpPr>
          <p:nvPr>
            <p:ph type="sldNum" sz="quarter" idx="5"/>
          </p:nvPr>
        </p:nvSpPr>
        <p:spPr/>
        <p:txBody>
          <a:bodyPr/>
          <a:lstStyle/>
          <a:p>
            <a:fld id="{9CA37774-5E61-4118-8011-1BE3E348837A}" type="slidenum">
              <a:rPr lang="en-GB" smtClean="0"/>
              <a:t>8</a:t>
            </a:fld>
            <a:endParaRPr lang="en-GB"/>
          </a:p>
        </p:txBody>
      </p:sp>
    </p:spTree>
    <p:extLst>
      <p:ext uri="{BB962C8B-B14F-4D97-AF65-F5344CB8AC3E}">
        <p14:creationId xmlns:p14="http://schemas.microsoft.com/office/powerpoint/2010/main" val="142194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Cash </a:t>
            </a:r>
            <a:r>
              <a:rPr lang="en-US" b="1" dirty="0">
                <a:latin typeface="Arial" panose="020B0604020202020204" pitchFamily="34" charset="0"/>
                <a:cs typeface="Arial" panose="020B0604020202020204" pitchFamily="34" charset="0"/>
              </a:rPr>
              <a:t>Flow Statement</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a:t>
            </a:r>
          </a:p>
          <a:p>
            <a:pPr algn="l"/>
            <a:endParaRPr lang="en-US" sz="1250" dirty="0"/>
          </a:p>
        </p:txBody>
      </p:sp>
      <p:sp>
        <p:nvSpPr>
          <p:cNvPr id="3" name="TextBox 2">
            <a:extLst>
              <a:ext uri="{FF2B5EF4-FFF2-40B4-BE49-F238E27FC236}">
                <a16:creationId xmlns:a16="http://schemas.microsoft.com/office/drawing/2014/main" id="{82BFEDA8-7535-F8F3-6767-2C682D7EDC28}"/>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10" name="Title 1"/>
          <p:cNvSpPr txBox="1">
            <a:spLocks/>
          </p:cNvSpPr>
          <p:nvPr/>
        </p:nvSpPr>
        <p:spPr bwMode="auto">
          <a:xfrm>
            <a:off x="454377" y="0"/>
            <a:ext cx="8305800" cy="14478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Cash Flows (Indirect Method)</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18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2"/>
          <a:stretch>
            <a:fillRect/>
          </a:stretch>
        </p:blipFill>
        <p:spPr>
          <a:xfrm>
            <a:off x="454377" y="1405468"/>
            <a:ext cx="7030156" cy="3991742"/>
          </a:xfrm>
          <a:prstGeom prst="rect">
            <a:avLst/>
          </a:prstGeom>
        </p:spPr>
      </p:pic>
    </p:spTree>
    <p:extLst>
      <p:ext uri="{BB962C8B-B14F-4D97-AF65-F5344CB8AC3E}">
        <p14:creationId xmlns:p14="http://schemas.microsoft.com/office/powerpoint/2010/main" val="236034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6782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Netting</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Cash flows may be reported on a net basis when:</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receipts collected and payments made on behalf of others (e.g. collection of taxes by one level of government for another level of government)</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receipts and payments when</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Turnover is quick</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Amounts are large</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Maturities are short</a:t>
            </a:r>
          </a:p>
          <a:p>
            <a:pPr marL="668337" lvl="2"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(e.g. purchase and sale of investments)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53347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Changes in liabilities arising from financing activities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Components of cash and cash equivalents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Additional information relevant to users in understanding the financial position and liquidity of entity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 of undrawn borrowing facilities and restrictions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Cash flows from interests in joint ventures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 and nature of restricted cash balances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Reconciliation of the surplus/deficit with net cash flow from operating activities when direct method used</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Tree>
    <p:extLst>
      <p:ext uri="{BB962C8B-B14F-4D97-AF65-F5344CB8AC3E}">
        <p14:creationId xmlns:p14="http://schemas.microsoft.com/office/powerpoint/2010/main" val="16726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609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 of Cash Flow Statement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Mandatory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Provides users with basis to assess how entity generates and uses cash</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Users can assess effect activities had on financial position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Information has predictive value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Amounts, timing  and certainty of future cash flows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Future cash requirements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Sustainability of activities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439738" y="1524000"/>
            <a:ext cx="3940351"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Demand deposits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808538" y="1524000"/>
            <a:ext cx="3962929"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 Equivalents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Short-term liquid investments (3 months or less)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Readily convertible</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Insignificant risk</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39738" y="4063988"/>
            <a:ext cx="8331729" cy="90312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Components must be disclosed</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293413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Scenario 1</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 acquires a three year fixed rate government bond in an active market two months before its maturity.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the bond cash and cash equivalent? Explain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32162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6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Scenario 2</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entity’s general bank fluctuates between having a balance and overdraft in accordance with the entity’s cash receipts and payments cycle. The overdraft is repayable on demand.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overdraft part of cash and cash equivalents? Explain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1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Flow Statement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Report cash flows classified by: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Operating activities - derived from main cash-generating activities e.g. revenue from taxes, payments to suppliers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Investing activities - purchase/sale of assets and other long-term investments for resources contributing to future service delivery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Financing activities - changes in the size and composition of contributed capital and borrowings of entity e.g. payment of interest; issuance of debt</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Reporting Operating Activities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381000" y="1524000"/>
            <a:ext cx="3897489" cy="2585156"/>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Direct Method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Discloses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major classes of gross cash receipts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gross cash payments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495800" y="1524000"/>
            <a:ext cx="4298244" cy="2585156"/>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Indirect Method</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Surplus/deficit adjusted for</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noncash transactions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deferrals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accruals</a:t>
            </a:r>
          </a:p>
        </p:txBody>
      </p:sp>
      <p:sp>
        <p:nvSpPr>
          <p:cNvPr id="8" name="Rectangle 7"/>
          <p:cNvSpPr/>
          <p:nvPr/>
        </p:nvSpPr>
        <p:spPr>
          <a:xfrm>
            <a:off x="393700" y="4256731"/>
            <a:ext cx="8400344" cy="687802"/>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Use of direct method preferred</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1343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118255"/>
          </a:xfrm>
          <a:prstGeom prst="rect">
            <a:avLst/>
          </a:prstGeom>
          <a:noFill/>
        </p:spPr>
        <p:txBody>
          <a:bodyPr wrap="square" rtlCol="0">
            <a:spAutoFit/>
          </a:bodyPr>
          <a:lstStyle/>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81000" y="152400"/>
            <a:ext cx="8305800" cy="12954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Cash Flows (Direct Method)</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18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2"/>
          <a:stretch>
            <a:fillRect/>
          </a:stretch>
        </p:blipFill>
        <p:spPr>
          <a:xfrm>
            <a:off x="928513" y="1447800"/>
            <a:ext cx="6781800" cy="3875314"/>
          </a:xfrm>
          <a:prstGeom prst="rect">
            <a:avLst/>
          </a:prstGeom>
        </p:spPr>
      </p:pic>
    </p:spTree>
    <p:extLst>
      <p:ext uri="{BB962C8B-B14F-4D97-AF65-F5344CB8AC3E}">
        <p14:creationId xmlns:p14="http://schemas.microsoft.com/office/powerpoint/2010/main" val="279792672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63D820-F064-4277-B63D-C5F936DA376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1A04D88E-A790-41EB-9582-1C99243073B9}"/>
</file>

<file path=customXml/itemProps3.xml><?xml version="1.0" encoding="utf-8"?>
<ds:datastoreItem xmlns:ds="http://schemas.openxmlformats.org/officeDocument/2006/customXml" ds:itemID="{B59B0169-5F73-4C42-B7DE-41D04C419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599</TotalTime>
  <Words>1007</Words>
  <Application>Microsoft Office PowerPoint</Application>
  <PresentationFormat>On-screen Show (4:3)</PresentationFormat>
  <Paragraphs>119</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35</cp:revision>
  <dcterms:created xsi:type="dcterms:W3CDTF">2014-09-10T19:10:10Z</dcterms:created>
  <dcterms:modified xsi:type="dcterms:W3CDTF">2024-02-23T16:57:32Z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