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66" r:id="rId6"/>
    <p:sldId id="257" r:id="rId7"/>
    <p:sldId id="259" r:id="rId8"/>
    <p:sldId id="260" r:id="rId9"/>
    <p:sldId id="261" r:id="rId10"/>
    <p:sldId id="265"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40E72A-BD17-4B72-B419-51D54486D19A}" v="1" dt="2024-02-23T16:58:04.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20" autoAdjust="0"/>
    <p:restoredTop sz="63684" autoAdjust="0"/>
  </p:normalViewPr>
  <p:slideViewPr>
    <p:cSldViewPr snapToGrid="0" snapToObjects="1">
      <p:cViewPr varScale="1">
        <p:scale>
          <a:sx n="41" d="100"/>
          <a:sy n="41" d="100"/>
        </p:scale>
        <p:origin x="210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E98E1-A861-4DE0-B261-1AC058CD00EC}"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7B0CE-EAB4-4B1E-927D-12E4A4D6885A}" type="slidenum">
              <a:rPr lang="en-GB" smtClean="0"/>
              <a:t>‹#›</a:t>
            </a:fld>
            <a:endParaRPr lang="en-GB"/>
          </a:p>
        </p:txBody>
      </p:sp>
    </p:spTree>
    <p:extLst>
      <p:ext uri="{BB962C8B-B14F-4D97-AF65-F5344CB8AC3E}">
        <p14:creationId xmlns:p14="http://schemas.microsoft.com/office/powerpoint/2010/main" val="255258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IPSAS 20 was based on IAS 24, there are significant differences. If participants are familiar with IFRS, consider highlighting this fact. A comparison of IPSAS 20 and IAS 24 is included at the end of IPSAS 20 should this be needed.</a:t>
            </a:r>
          </a:p>
        </p:txBody>
      </p:sp>
      <p:sp>
        <p:nvSpPr>
          <p:cNvPr id="4" name="Slide Number Placeholder 3"/>
          <p:cNvSpPr>
            <a:spLocks noGrp="1"/>
          </p:cNvSpPr>
          <p:nvPr>
            <p:ph type="sldNum" sz="quarter" idx="5"/>
          </p:nvPr>
        </p:nvSpPr>
        <p:spPr/>
        <p:txBody>
          <a:bodyPr/>
          <a:lstStyle/>
          <a:p>
            <a:fld id="{74F7B0CE-EAB4-4B1E-927D-12E4A4D6885A}" type="slidenum">
              <a:rPr lang="en-GB" smtClean="0"/>
              <a:t>1</a:t>
            </a:fld>
            <a:endParaRPr lang="en-GB"/>
          </a:p>
        </p:txBody>
      </p:sp>
    </p:spTree>
    <p:extLst>
      <p:ext uri="{BB962C8B-B14F-4D97-AF65-F5344CB8AC3E}">
        <p14:creationId xmlns:p14="http://schemas.microsoft.com/office/powerpoint/2010/main" val="212900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IPSAS 20 requires the disclosure of the existence of related party relationships where control exists, and the disclosure of information about transactions between the entity and its related parties in certain circumstances.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information is required for accountability purposes and to facilitate a better understanding of the financial position and performance of the reporting 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Disclosure of transactions with key management personnel and their close family members is intended to reduce the risk of these related parties entering into transactions that expose the entity to risks or are on more favorable terms than usual.</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4F7B0CE-EAB4-4B1E-927D-12E4A4D6885A}" type="slidenum">
              <a:rPr lang="en-GB" smtClean="0"/>
              <a:t>3</a:t>
            </a:fld>
            <a:endParaRPr lang="en-GB"/>
          </a:p>
        </p:txBody>
      </p:sp>
    </p:spTree>
    <p:extLst>
      <p:ext uri="{BB962C8B-B14F-4D97-AF65-F5344CB8AC3E}">
        <p14:creationId xmlns:p14="http://schemas.microsoft.com/office/powerpoint/2010/main" val="20948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examples on next slide</a:t>
            </a:r>
          </a:p>
        </p:txBody>
      </p:sp>
      <p:sp>
        <p:nvSpPr>
          <p:cNvPr id="4" name="Slide Number Placeholder 3"/>
          <p:cNvSpPr>
            <a:spLocks noGrp="1"/>
          </p:cNvSpPr>
          <p:nvPr>
            <p:ph type="sldNum" sz="quarter" idx="5"/>
          </p:nvPr>
        </p:nvSpPr>
        <p:spPr/>
        <p:txBody>
          <a:bodyPr/>
          <a:lstStyle/>
          <a:p>
            <a:fld id="{74F7B0CE-EAB4-4B1E-927D-12E4A4D6885A}" type="slidenum">
              <a:rPr lang="en-GB" smtClean="0"/>
              <a:t>4</a:t>
            </a:fld>
            <a:endParaRPr lang="en-GB"/>
          </a:p>
        </p:txBody>
      </p:sp>
    </p:spTree>
    <p:extLst>
      <p:ext uri="{BB962C8B-B14F-4D97-AF65-F5344CB8AC3E}">
        <p14:creationId xmlns:p14="http://schemas.microsoft.com/office/powerpoint/2010/main" val="295835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Related party disclosures can be a challenge for entities moving to the accrual basis IPSAS. Identifying the related parties can be a challenge as systems for recording investments by key management personnel and their families are required. This often takes the form of a declaration that is required annually from key management personnel. This can be challenging politically, and there may be resistance to introducing such as system. Resistance is likely to be greatest in countries where there is a record of corruption.</a:t>
            </a:r>
          </a:p>
          <a:p>
            <a:endParaRPr lang="en-GB" dirty="0"/>
          </a:p>
          <a:p>
            <a:r>
              <a:rPr lang="en-GB" dirty="0"/>
              <a:t>Consider a discussion (which could be via chat or break-out groups if providing the training online) about the challenges that participants’ organizations would experience / have experienced in this area. It may also be useful to discuss the principles in the context of examples of possible key management personnel from participants’ organizations.</a:t>
            </a:r>
          </a:p>
        </p:txBody>
      </p:sp>
      <p:sp>
        <p:nvSpPr>
          <p:cNvPr id="4" name="Slide Number Placeholder 3"/>
          <p:cNvSpPr>
            <a:spLocks noGrp="1"/>
          </p:cNvSpPr>
          <p:nvPr>
            <p:ph type="sldNum" sz="quarter" idx="5"/>
          </p:nvPr>
        </p:nvSpPr>
        <p:spPr/>
        <p:txBody>
          <a:bodyPr/>
          <a:lstStyle/>
          <a:p>
            <a:fld id="{74F7B0CE-EAB4-4B1E-927D-12E4A4D6885A}" type="slidenum">
              <a:rPr lang="en-GB" smtClean="0"/>
              <a:t>5</a:t>
            </a:fld>
            <a:endParaRPr lang="en-GB"/>
          </a:p>
        </p:txBody>
      </p:sp>
    </p:spTree>
    <p:extLst>
      <p:ext uri="{BB962C8B-B14F-4D97-AF65-F5344CB8AC3E}">
        <p14:creationId xmlns:p14="http://schemas.microsoft.com/office/powerpoint/2010/main" val="10502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IPSAS 20 does not require disclosure of transactions between related parties if they are on normal terms and conditions.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4F7B0CE-EAB4-4B1E-927D-12E4A4D6885A}" type="slidenum">
              <a:rPr lang="en-GB" smtClean="0"/>
              <a:t>6</a:t>
            </a:fld>
            <a:endParaRPr lang="en-GB"/>
          </a:p>
        </p:txBody>
      </p:sp>
    </p:spTree>
    <p:extLst>
      <p:ext uri="{BB962C8B-B14F-4D97-AF65-F5344CB8AC3E}">
        <p14:creationId xmlns:p14="http://schemas.microsoft.com/office/powerpoint/2010/main" val="196687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of the disclosures required are included in the Presentation module.</a:t>
            </a:r>
          </a:p>
        </p:txBody>
      </p:sp>
      <p:sp>
        <p:nvSpPr>
          <p:cNvPr id="4" name="Slide Number Placeholder 3"/>
          <p:cNvSpPr>
            <a:spLocks noGrp="1"/>
          </p:cNvSpPr>
          <p:nvPr>
            <p:ph type="sldNum" sz="quarter" idx="5"/>
          </p:nvPr>
        </p:nvSpPr>
        <p:spPr/>
        <p:txBody>
          <a:bodyPr/>
          <a:lstStyle/>
          <a:p>
            <a:fld id="{74F7B0CE-EAB4-4B1E-927D-12E4A4D6885A}" type="slidenum">
              <a:rPr lang="en-GB" smtClean="0"/>
              <a:t>7</a:t>
            </a:fld>
            <a:endParaRPr lang="en-GB"/>
          </a:p>
        </p:txBody>
      </p:sp>
    </p:spTree>
    <p:extLst>
      <p:ext uri="{BB962C8B-B14F-4D97-AF65-F5344CB8AC3E}">
        <p14:creationId xmlns:p14="http://schemas.microsoft.com/office/powerpoint/2010/main" val="43224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144000" cy="6675901"/>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Related Party Disclosures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20</a:t>
            </a:r>
          </a:p>
          <a:p>
            <a:pPr algn="l"/>
            <a:endParaRPr lang="en-US" sz="1250" dirty="0"/>
          </a:p>
        </p:txBody>
      </p:sp>
      <p:sp>
        <p:nvSpPr>
          <p:cNvPr id="3" name="TextBox 2">
            <a:extLst>
              <a:ext uri="{FF2B5EF4-FFF2-40B4-BE49-F238E27FC236}">
                <a16:creationId xmlns:a16="http://schemas.microsoft.com/office/drawing/2014/main" id="{8FF2863B-D81D-73C6-AF8C-ECBD77ACCB5E}"/>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25746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317009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Disclose existence of related parties where control exists – identifying parties that control or significantly influence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Disclose information about related party transactions – determining what to disclose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Substance over form</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Defining Related Parties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CA" sz="2000" kern="0" dirty="0">
                <a:solidFill>
                  <a:srgbClr val="000000">
                    <a:lumMod val="65000"/>
                    <a:lumOff val="35000"/>
                  </a:srgbClr>
                </a:solidFill>
                <a:latin typeface="Arial"/>
                <a:ea typeface="ＭＳ Ｐゴシック" charset="0"/>
              </a:rPr>
              <a:t>Parties considered related if one party has the ability to:</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Control the other party or</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Exercise significant influence</a:t>
            </a:r>
          </a:p>
          <a:p>
            <a:pPr lvl="0" defTabSz="914400" fontAlgn="base">
              <a:spcBef>
                <a:spcPts val="776"/>
              </a:spcBef>
              <a:spcAft>
                <a:spcPct val="0"/>
              </a:spcAft>
            </a:pPr>
            <a:r>
              <a:rPr lang="en-CA" sz="2000" kern="0" dirty="0">
                <a:solidFill>
                  <a:srgbClr val="000000">
                    <a:lumMod val="65000"/>
                    <a:lumOff val="35000"/>
                  </a:srgbClr>
                </a:solidFill>
                <a:latin typeface="Arial"/>
                <a:ea typeface="ＭＳ Ｐゴシック" charset="0"/>
              </a:rPr>
              <a:t>Or if the related party entity and another entity are subject to common control</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48526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Examples of Related Parties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kern="0" dirty="0">
                <a:solidFill>
                  <a:srgbClr val="000000">
                    <a:lumMod val="65000"/>
                    <a:lumOff val="35000"/>
                  </a:srgbClr>
                </a:solidFill>
                <a:latin typeface="Arial"/>
                <a:ea typeface="ＭＳ Ｐゴシック" charset="0"/>
              </a:rPr>
              <a:t>      (a)	Entities that directly, or indirectly through one or more 	intermediaries, 	control, or are controlled by, the reporting entity;</a:t>
            </a:r>
          </a:p>
          <a:p>
            <a:pPr marL="896938" lvl="0" indent="-896938" defTabSz="914400" fontAlgn="base">
              <a:spcBef>
                <a:spcPts val="776"/>
              </a:spcBef>
              <a:spcAft>
                <a:spcPct val="0"/>
              </a:spcAft>
            </a:pPr>
            <a:r>
              <a:rPr lang="en-US" kern="0" dirty="0">
                <a:solidFill>
                  <a:srgbClr val="000000">
                    <a:lumMod val="65000"/>
                    <a:lumOff val="35000"/>
                  </a:srgbClr>
                </a:solidFill>
                <a:latin typeface="Arial"/>
                <a:ea typeface="ＭＳ Ｐゴシック" charset="0"/>
              </a:rPr>
              <a:t>      (b)	Associates (see IPSAS 36, </a:t>
            </a:r>
            <a:r>
              <a:rPr lang="en-US" i="1" kern="0" dirty="0">
                <a:solidFill>
                  <a:srgbClr val="000000">
                    <a:lumMod val="65000"/>
                    <a:lumOff val="35000"/>
                  </a:srgbClr>
                </a:solidFill>
                <a:latin typeface="Arial"/>
                <a:ea typeface="ＭＳ Ｐゴシック" charset="0"/>
              </a:rPr>
              <a:t>Investments in Associates and Joint Ventures</a:t>
            </a:r>
            <a:r>
              <a:rPr lang="en-US" kern="0" dirty="0">
                <a:solidFill>
                  <a:srgbClr val="000000">
                    <a:lumMod val="65000"/>
                    <a:lumOff val="35000"/>
                  </a:srgbClr>
                </a:solidFill>
                <a:latin typeface="Arial"/>
                <a:ea typeface="ＭＳ Ｐゴシック" charset="0"/>
              </a:rPr>
              <a:t>);</a:t>
            </a:r>
          </a:p>
          <a:p>
            <a:pPr lvl="0" defTabSz="914400" fontAlgn="base">
              <a:spcBef>
                <a:spcPts val="776"/>
              </a:spcBef>
              <a:spcAft>
                <a:spcPct val="0"/>
              </a:spcAft>
            </a:pPr>
            <a:r>
              <a:rPr lang="en-US" kern="0" dirty="0">
                <a:solidFill>
                  <a:srgbClr val="000000">
                    <a:lumMod val="65000"/>
                    <a:lumOff val="35000"/>
                  </a:srgbClr>
                </a:solidFill>
                <a:latin typeface="Arial"/>
                <a:ea typeface="ＭＳ Ｐゴシック" charset="0"/>
              </a:rPr>
              <a:t>      (c)	Individuals owning, directly or indirectly, an interest in the 	reporting entity that gives them significant influence over the 	entity, and close members of the family of any such individual;</a:t>
            </a:r>
          </a:p>
          <a:p>
            <a:pPr lvl="0" defTabSz="914400" fontAlgn="base">
              <a:spcBef>
                <a:spcPts val="776"/>
              </a:spcBef>
              <a:spcAft>
                <a:spcPct val="0"/>
              </a:spcAft>
            </a:pPr>
            <a:r>
              <a:rPr lang="en-US" kern="0" dirty="0">
                <a:solidFill>
                  <a:srgbClr val="000000">
                    <a:lumMod val="65000"/>
                    <a:lumOff val="35000"/>
                  </a:srgbClr>
                </a:solidFill>
                <a:latin typeface="Arial"/>
                <a:ea typeface="ＭＳ Ｐゴシック" charset="0"/>
              </a:rPr>
              <a:t>      (d)	Key management personnel, and close members of the family 	of 	key management personnel; and</a:t>
            </a:r>
          </a:p>
          <a:p>
            <a:pPr lvl="0" defTabSz="914400" fontAlgn="base">
              <a:spcBef>
                <a:spcPts val="776"/>
              </a:spcBef>
              <a:spcAft>
                <a:spcPct val="0"/>
              </a:spcAft>
            </a:pPr>
            <a:r>
              <a:rPr lang="en-US" kern="0" dirty="0">
                <a:solidFill>
                  <a:srgbClr val="000000">
                    <a:lumMod val="65000"/>
                    <a:lumOff val="35000"/>
                  </a:srgbClr>
                </a:solidFill>
                <a:latin typeface="Arial"/>
                <a:ea typeface="ＭＳ Ｐゴシック" charset="0"/>
              </a:rPr>
              <a:t>      (e)	Entities in which a substantial ownership interest is held, directly 	or indirectly, by any person described in (c) or (d), or over which 	such a person is able to exercise significant influence.</a:t>
            </a:r>
            <a:endParaRPr lang="en-US"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224676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Related Party Transactions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Transfer of resources or obligations between related parties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Price may or may not be charged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Economic dependence excluded</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2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Accountability</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Transparency</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Related party relationships disclosed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Transactions disclosed – types, elements to clarify significance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Key management personnel details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68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528624"/>
          </a:xfrm>
          <a:prstGeom prst="rect">
            <a:avLst/>
          </a:prstGeom>
          <a:noFill/>
        </p:spPr>
        <p:txBody>
          <a:bodyPr wrap="square" rtlCol="0">
            <a:spAutoFit/>
          </a:bodyPr>
          <a:lstStyle/>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Discussion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Related Party Disclosures</a:t>
            </a:r>
          </a:p>
        </p:txBody>
      </p:sp>
    </p:spTree>
    <p:extLst>
      <p:ext uri="{BB962C8B-B14F-4D97-AF65-F5344CB8AC3E}">
        <p14:creationId xmlns:p14="http://schemas.microsoft.com/office/powerpoint/2010/main" val="2728734702"/>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AAB026-A583-41A6-AD20-7AD08F9EC2ED}">
  <ds:schemaRefs>
    <ds:schemaRef ds:uri="http://schemas.microsoft.com/sharepoint/v3/contenttype/forms"/>
  </ds:schemaRefs>
</ds:datastoreItem>
</file>

<file path=customXml/itemProps2.xml><?xml version="1.0" encoding="utf-8"?>
<ds:datastoreItem xmlns:ds="http://schemas.openxmlformats.org/officeDocument/2006/customXml" ds:itemID="{F4B0D08A-A37C-4521-A8BF-87D92C9EB200}">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3.xml><?xml version="1.0" encoding="utf-8"?>
<ds:datastoreItem xmlns:ds="http://schemas.openxmlformats.org/officeDocument/2006/customXml" ds:itemID="{54199271-44A2-43CF-A817-135C09449005}"/>
</file>

<file path=docProps/app.xml><?xml version="1.0" encoding="utf-8"?>
<Properties xmlns="http://schemas.openxmlformats.org/officeDocument/2006/extended-properties" xmlns:vt="http://schemas.openxmlformats.org/officeDocument/2006/docPropsVTypes">
  <TotalTime>236</TotalTime>
  <Words>697</Words>
  <Application>Microsoft Office PowerPoint</Application>
  <PresentationFormat>On-screen Show (4:3)</PresentationFormat>
  <Paragraphs>69</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38</cp:revision>
  <dcterms:created xsi:type="dcterms:W3CDTF">2014-09-10T19:10:10Z</dcterms:created>
  <dcterms:modified xsi:type="dcterms:W3CDTF">2024-02-23T17:03:41Z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