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2" r:id="rId6"/>
    <p:sldId id="257" r:id="rId7"/>
    <p:sldId id="259" r:id="rId8"/>
    <p:sldId id="264" r:id="rId9"/>
    <p:sldId id="265" r:id="rId10"/>
    <p:sldId id="266" r:id="rId11"/>
    <p:sldId id="267" r:id="rId12"/>
    <p:sldId id="260" r:id="rId13"/>
    <p:sldId id="2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F8"/>
    <a:srgbClr val="002060"/>
    <a:srgbClr val="12A9D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E6F2A5-692D-44D6-B455-BB3D134B21DB}" v="1" dt="2024-02-23T17:04:24.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1416" autoAdjust="0"/>
  </p:normalViewPr>
  <p:slideViewPr>
    <p:cSldViewPr snapToGrid="0" snapToObjects="1">
      <p:cViewPr varScale="1">
        <p:scale>
          <a:sx n="46" d="100"/>
          <a:sy n="46" d="100"/>
        </p:scale>
        <p:origin x="194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7BFD8-BE8B-4BE6-BD2E-21286483721B}"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E332D-D59D-4BED-BC65-F08AB2235BAF}" type="slidenum">
              <a:rPr lang="en-GB" smtClean="0"/>
              <a:t>‹#›</a:t>
            </a:fld>
            <a:endParaRPr lang="en-GB"/>
          </a:p>
        </p:txBody>
      </p:sp>
    </p:spTree>
    <p:extLst>
      <p:ext uri="{BB962C8B-B14F-4D97-AF65-F5344CB8AC3E}">
        <p14:creationId xmlns:p14="http://schemas.microsoft.com/office/powerpoint/2010/main" val="120550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24 is a public sector specific standard. There is no equivalent IFRS.</a:t>
            </a:r>
          </a:p>
        </p:txBody>
      </p:sp>
      <p:sp>
        <p:nvSpPr>
          <p:cNvPr id="4" name="Slide Number Placeholder 3"/>
          <p:cNvSpPr>
            <a:spLocks noGrp="1"/>
          </p:cNvSpPr>
          <p:nvPr>
            <p:ph type="sldNum" sz="quarter" idx="5"/>
          </p:nvPr>
        </p:nvSpPr>
        <p:spPr/>
        <p:txBody>
          <a:bodyPr/>
          <a:lstStyle/>
          <a:p>
            <a:fld id="{47DE332D-D59D-4BED-BC65-F08AB2235BAF}" type="slidenum">
              <a:rPr lang="en-GB" smtClean="0"/>
              <a:t>1</a:t>
            </a:fld>
            <a:endParaRPr lang="en-GB"/>
          </a:p>
        </p:txBody>
      </p:sp>
    </p:spTree>
    <p:extLst>
      <p:ext uri="{BB962C8B-B14F-4D97-AF65-F5344CB8AC3E}">
        <p14:creationId xmlns:p14="http://schemas.microsoft.com/office/powerpoint/2010/main" val="472472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budget is an important document for many governments. Reporting comparisons of budgets and the results of budget execution enhances the transparency of financial statements and is an important element in demonstrating accountability, particularly for those entities that make their budgets publicly available. Requiring those entities that publish their approved budgets aids transparency, and it requires those entities to report on how they have performed against that published budget.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7DE332D-D59D-4BED-BC65-F08AB2235BAF}" type="slidenum">
              <a:rPr lang="en-GB" smtClean="0"/>
              <a:t>3</a:t>
            </a:fld>
            <a:endParaRPr lang="en-GB"/>
          </a:p>
        </p:txBody>
      </p:sp>
    </p:spTree>
    <p:extLst>
      <p:ext uri="{BB962C8B-B14F-4D97-AF65-F5344CB8AC3E}">
        <p14:creationId xmlns:p14="http://schemas.microsoft.com/office/powerpoint/2010/main" val="368964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governments prepare budgets on a cash basis. This is not directly comparable with the </a:t>
            </a:r>
            <a:r>
              <a:rPr lang="en-GB" dirty="0" err="1"/>
              <a:t>financiail</a:t>
            </a:r>
            <a:r>
              <a:rPr lang="en-GB" dirty="0"/>
              <a:t> statements, so an additional financial statement is required.</a:t>
            </a:r>
          </a:p>
          <a:p>
            <a:endParaRPr lang="en-GB" dirty="0"/>
          </a:p>
          <a:p>
            <a:r>
              <a:rPr lang="en-GB" dirty="0"/>
              <a:t>Where budgets and financial statements are prepared on the same basis (i.e., accrual IPSAS), then additional columns in the financial statements (for example, statement of financial performance) can be used.</a:t>
            </a:r>
          </a:p>
          <a:p>
            <a:endParaRPr lang="en-GB" dirty="0"/>
          </a:p>
          <a:p>
            <a:r>
              <a:rPr lang="en-GB" dirty="0"/>
              <a:t>What basis do participants’ organizations use when preparing budgets? Consider a show of hands / online poll to see how many (if any use the accrual basis).</a:t>
            </a:r>
          </a:p>
        </p:txBody>
      </p:sp>
      <p:sp>
        <p:nvSpPr>
          <p:cNvPr id="4" name="Slide Number Placeholder 3"/>
          <p:cNvSpPr>
            <a:spLocks noGrp="1"/>
          </p:cNvSpPr>
          <p:nvPr>
            <p:ph type="sldNum" sz="quarter" idx="5"/>
          </p:nvPr>
        </p:nvSpPr>
        <p:spPr/>
        <p:txBody>
          <a:bodyPr/>
          <a:lstStyle/>
          <a:p>
            <a:fld id="{47DE332D-D59D-4BED-BC65-F08AB2235BAF}" type="slidenum">
              <a:rPr lang="en-GB" smtClean="0"/>
              <a:t>4</a:t>
            </a:fld>
            <a:endParaRPr lang="en-GB"/>
          </a:p>
        </p:txBody>
      </p:sp>
    </p:spTree>
    <p:extLst>
      <p:ext uri="{BB962C8B-B14F-4D97-AF65-F5344CB8AC3E}">
        <p14:creationId xmlns:p14="http://schemas.microsoft.com/office/powerpoint/2010/main" val="149830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only where accrual budget on comparable basis</a:t>
            </a:r>
          </a:p>
          <a:p>
            <a:endParaRPr lang="en-GB" dirty="0"/>
          </a:p>
        </p:txBody>
      </p:sp>
      <p:sp>
        <p:nvSpPr>
          <p:cNvPr id="4" name="Slide Number Placeholder 3"/>
          <p:cNvSpPr>
            <a:spLocks noGrp="1"/>
          </p:cNvSpPr>
          <p:nvPr>
            <p:ph type="sldNum" sz="quarter" idx="5"/>
          </p:nvPr>
        </p:nvSpPr>
        <p:spPr/>
        <p:txBody>
          <a:bodyPr/>
          <a:lstStyle/>
          <a:p>
            <a:fld id="{47DE332D-D59D-4BED-BC65-F08AB2235BAF}" type="slidenum">
              <a:rPr lang="en-GB" smtClean="0"/>
              <a:t>5</a:t>
            </a:fld>
            <a:endParaRPr lang="en-GB"/>
          </a:p>
        </p:txBody>
      </p:sp>
    </p:spTree>
    <p:extLst>
      <p:ext uri="{BB962C8B-B14F-4D97-AF65-F5344CB8AC3E}">
        <p14:creationId xmlns:p14="http://schemas.microsoft.com/office/powerpoint/2010/main" val="75771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only where accrual budget on comparable basis</a:t>
            </a:r>
          </a:p>
        </p:txBody>
      </p:sp>
      <p:sp>
        <p:nvSpPr>
          <p:cNvPr id="4" name="Slide Number Placeholder 3"/>
          <p:cNvSpPr>
            <a:spLocks noGrp="1"/>
          </p:cNvSpPr>
          <p:nvPr>
            <p:ph type="sldNum" sz="quarter" idx="5"/>
          </p:nvPr>
        </p:nvSpPr>
        <p:spPr/>
        <p:txBody>
          <a:bodyPr/>
          <a:lstStyle/>
          <a:p>
            <a:fld id="{47DE332D-D59D-4BED-BC65-F08AB2235BAF}" type="slidenum">
              <a:rPr lang="en-GB" smtClean="0"/>
              <a:t>6</a:t>
            </a:fld>
            <a:endParaRPr lang="en-GB"/>
          </a:p>
        </p:txBody>
      </p:sp>
    </p:spTree>
    <p:extLst>
      <p:ext uri="{BB962C8B-B14F-4D97-AF65-F5344CB8AC3E}">
        <p14:creationId xmlns:p14="http://schemas.microsoft.com/office/powerpoint/2010/main" val="870896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Mandatory where budget and financial statements are not on a comparable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Option where accrual budget on comparable basis</a:t>
            </a:r>
          </a:p>
          <a:p>
            <a:endParaRPr lang="en-GB" dirty="0"/>
          </a:p>
        </p:txBody>
      </p:sp>
      <p:sp>
        <p:nvSpPr>
          <p:cNvPr id="4" name="Slide Number Placeholder 3"/>
          <p:cNvSpPr>
            <a:spLocks noGrp="1"/>
          </p:cNvSpPr>
          <p:nvPr>
            <p:ph type="sldNum" sz="quarter" idx="5"/>
          </p:nvPr>
        </p:nvSpPr>
        <p:spPr/>
        <p:txBody>
          <a:bodyPr/>
          <a:lstStyle/>
          <a:p>
            <a:fld id="{47DE332D-D59D-4BED-BC65-F08AB2235BAF}" type="slidenum">
              <a:rPr lang="en-GB" smtClean="0"/>
              <a:t>7</a:t>
            </a:fld>
            <a:endParaRPr lang="en-GB"/>
          </a:p>
        </p:txBody>
      </p:sp>
    </p:spTree>
    <p:extLst>
      <p:ext uri="{BB962C8B-B14F-4D97-AF65-F5344CB8AC3E}">
        <p14:creationId xmlns:p14="http://schemas.microsoft.com/office/powerpoint/2010/main" val="3866892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Mandatory where budget and financial statements are not on a comparable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Option where accrual budget on comparable basis</a:t>
            </a:r>
          </a:p>
        </p:txBody>
      </p:sp>
      <p:sp>
        <p:nvSpPr>
          <p:cNvPr id="4" name="Slide Number Placeholder 3"/>
          <p:cNvSpPr>
            <a:spLocks noGrp="1"/>
          </p:cNvSpPr>
          <p:nvPr>
            <p:ph type="sldNum" sz="quarter" idx="5"/>
          </p:nvPr>
        </p:nvSpPr>
        <p:spPr/>
        <p:txBody>
          <a:bodyPr/>
          <a:lstStyle/>
          <a:p>
            <a:fld id="{47DE332D-D59D-4BED-BC65-F08AB2235BAF}" type="slidenum">
              <a:rPr lang="en-GB" smtClean="0"/>
              <a:t>8</a:t>
            </a:fld>
            <a:endParaRPr lang="en-GB"/>
          </a:p>
        </p:txBody>
      </p:sp>
    </p:spTree>
    <p:extLst>
      <p:ext uri="{BB962C8B-B14F-4D97-AF65-F5344CB8AC3E}">
        <p14:creationId xmlns:p14="http://schemas.microsoft.com/office/powerpoint/2010/main" val="1295535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COVID-19 pandemic is likely to have had a significant impact on governments’ and other public sector entities’ budgets (either in changes from original to final budget) or as an explanation of the differences between budget and actual amounts.</a:t>
            </a:r>
          </a:p>
          <a:p>
            <a:endParaRPr lang="en-GB" dirty="0"/>
          </a:p>
          <a:p>
            <a:r>
              <a:rPr lang="en-GB" dirty="0"/>
              <a:t>Consider a discussion (chat or break-out groups if delivering the training online) about the effect the pandemic has had on participants’ organizations. How would they present these?</a:t>
            </a:r>
          </a:p>
        </p:txBody>
      </p:sp>
      <p:sp>
        <p:nvSpPr>
          <p:cNvPr id="4" name="Slide Number Placeholder 3"/>
          <p:cNvSpPr>
            <a:spLocks noGrp="1"/>
          </p:cNvSpPr>
          <p:nvPr>
            <p:ph type="sldNum" sz="quarter" idx="5"/>
          </p:nvPr>
        </p:nvSpPr>
        <p:spPr/>
        <p:txBody>
          <a:bodyPr/>
          <a:lstStyle/>
          <a:p>
            <a:fld id="{47DE332D-D59D-4BED-BC65-F08AB2235BAF}" type="slidenum">
              <a:rPr lang="en-GB" smtClean="0"/>
              <a:t>9</a:t>
            </a:fld>
            <a:endParaRPr lang="en-GB"/>
          </a:p>
        </p:txBody>
      </p:sp>
    </p:spTree>
    <p:extLst>
      <p:ext uri="{BB962C8B-B14F-4D97-AF65-F5344CB8AC3E}">
        <p14:creationId xmlns:p14="http://schemas.microsoft.com/office/powerpoint/2010/main" val="251659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144000" cy="6675901"/>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IMPLEMENTING IPSAS</a:t>
            </a:r>
          </a:p>
          <a:p>
            <a:pPr algn="l"/>
            <a:r>
              <a:rPr lang="en-US" b="1" dirty="0">
                <a:latin typeface="Arial" panose="020B0604020202020204" pitchFamily="34" charset="0"/>
                <a:cs typeface="Arial" panose="020B0604020202020204" pitchFamily="34" charset="0"/>
              </a:rPr>
              <a:t>Presentation of Budget Information</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24</a:t>
            </a:r>
          </a:p>
          <a:p>
            <a:pPr algn="l"/>
            <a:endParaRPr lang="en-US" sz="1250" dirty="0"/>
          </a:p>
        </p:txBody>
      </p:sp>
      <p:sp>
        <p:nvSpPr>
          <p:cNvPr id="7" name="TextBox 6">
            <a:extLst>
              <a:ext uri="{FF2B5EF4-FFF2-40B4-BE49-F238E27FC236}">
                <a16:creationId xmlns:a16="http://schemas.microsoft.com/office/drawing/2014/main" id="{2573F7DB-7CFD-CAD9-B88E-FAD4D6B05C35}"/>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528624"/>
          </a:xfrm>
          <a:prstGeom prst="rect">
            <a:avLst/>
          </a:prstGeom>
          <a:noFill/>
        </p:spPr>
        <p:txBody>
          <a:bodyPr wrap="square" rtlCol="0">
            <a:spAutoFit/>
          </a:bodyPr>
          <a:lstStyle/>
          <a:p>
            <a:pPr lvl="0" defTabSz="914400" fontAlgn="base">
              <a:spcBef>
                <a:spcPts val="776"/>
              </a:spcBef>
              <a:spcAft>
                <a:spcPct val="0"/>
              </a:spcAft>
            </a:pPr>
            <a:r>
              <a:rPr lang="en-US" sz="2000" b="1" kern="0" dirty="0">
                <a:solidFill>
                  <a:srgbClr val="000000">
                    <a:lumMod val="65000"/>
                    <a:lumOff val="35000"/>
                  </a:srgbClr>
                </a:solidFill>
                <a:latin typeface="Arial" pitchFamily="34" charset="0"/>
                <a:ea typeface="ＭＳ Ｐゴシック" charset="0"/>
                <a:cs typeface="Arial" pitchFamily="34" charset="0"/>
              </a:rPr>
              <a:t>Questions and Discussion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Tree>
    <p:extLst>
      <p:ext uri="{BB962C8B-B14F-4D97-AF65-F5344CB8AC3E}">
        <p14:creationId xmlns:p14="http://schemas.microsoft.com/office/powerpoint/2010/main" val="41020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264724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
        <p:nvSpPr>
          <p:cNvPr id="7" name="TextBox 6"/>
          <p:cNvSpPr txBox="1"/>
          <p:nvPr/>
        </p:nvSpPr>
        <p:spPr>
          <a:xfrm>
            <a:off x="495300" y="881956"/>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Presentation of Budget Information</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altLang="en-US" sz="2000" kern="0" dirty="0">
                <a:solidFill>
                  <a:srgbClr val="000000">
                    <a:lumMod val="65000"/>
                    <a:lumOff val="35000"/>
                  </a:srgbClr>
                </a:solidFill>
                <a:latin typeface="Arial" pitchFamily="34" charset="0"/>
                <a:ea typeface="ＭＳ Ｐゴシック" charset="0"/>
                <a:cs typeface="Arial" pitchFamily="34" charset="0"/>
              </a:rPr>
              <a:t>Applies to public sector entities that make their approved budget publicly available</a:t>
            </a:r>
          </a:p>
          <a:p>
            <a:pPr marL="342900" lvl="0" indent="-342900" defTabSz="914400" fontAlgn="base">
              <a:spcBef>
                <a:spcPts val="776"/>
              </a:spcBef>
              <a:spcAft>
                <a:spcPct val="0"/>
              </a:spcAft>
              <a:buClr>
                <a:srgbClr val="000000"/>
              </a:buClr>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Does not require that entities make their budgets available</a:t>
            </a:r>
          </a:p>
          <a:p>
            <a:pPr marL="342900" lvl="0" indent="-342900" defTabSz="914400" fontAlgn="base">
              <a:spcBef>
                <a:spcPts val="776"/>
              </a:spcBef>
              <a:spcAft>
                <a:spcPct val="0"/>
              </a:spcAft>
              <a:buClr>
                <a:srgbClr val="000000"/>
              </a:buClr>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Does not establish requirements about the basis of accounting in a budget or the presentation of information in a budget. </a:t>
            </a:r>
          </a:p>
          <a:p>
            <a:pPr marL="342900" lvl="0" indent="-342900" defTabSz="914400" fontAlgn="base">
              <a:spcBef>
                <a:spcPts val="776"/>
              </a:spcBef>
              <a:spcAft>
                <a:spcPct val="0"/>
              </a:spcAft>
              <a:buClr>
                <a:srgbClr val="000000"/>
              </a:buClr>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Enhances the transparency of financial statement and demonstrates accountability  </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
        <p:nvSpPr>
          <p:cNvPr id="7" name="TextBox 6"/>
          <p:cNvSpPr txBox="1"/>
          <p:nvPr/>
        </p:nvSpPr>
        <p:spPr>
          <a:xfrm>
            <a:off x="495300" y="881956"/>
            <a:ext cx="8089900" cy="542712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Presentation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Comparison of budgeted amounts and actual amounts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If financial statements and budget prepared on comparable basis (e.g. accrual f/s &amp; accrual budget)</a:t>
            </a:r>
          </a:p>
          <a:p>
            <a:pPr marL="694944" lvl="1" indent="-347472" defTabSz="914400" fontAlgn="base">
              <a:spcBef>
                <a:spcPts val="776"/>
              </a:spcBef>
              <a:spcAft>
                <a:spcPct val="0"/>
              </a:spcAft>
              <a:buFontTx/>
              <a:buChar char="–"/>
            </a:pPr>
            <a:r>
              <a:rPr lang="en-US" altLang="en-US" sz="2000" kern="0" dirty="0">
                <a:solidFill>
                  <a:srgbClr val="000000">
                    <a:lumMod val="65000"/>
                    <a:lumOff val="35000"/>
                  </a:srgbClr>
                </a:solidFill>
                <a:latin typeface="Arial" pitchFamily="34" charset="0"/>
                <a:ea typeface="ＭＳ Ｐゴシック" charset="0"/>
                <a:cs typeface="Arial" pitchFamily="34" charset="0"/>
              </a:rPr>
              <a:t>Additional budget columns in the financial statements</a:t>
            </a:r>
          </a:p>
          <a:p>
            <a:pPr marL="694944" lvl="1" indent="-347472" defTabSz="914400" fontAlgn="base">
              <a:spcBef>
                <a:spcPts val="776"/>
              </a:spcBef>
              <a:spcAft>
                <a:spcPct val="0"/>
              </a:spcAft>
              <a:buFontTx/>
              <a:buChar char="–"/>
            </a:pPr>
            <a:r>
              <a:rPr lang="en-US" altLang="en-US" sz="2000" kern="0" dirty="0">
                <a:solidFill>
                  <a:srgbClr val="000000">
                    <a:lumMod val="65000"/>
                    <a:lumOff val="35000"/>
                  </a:srgbClr>
                </a:solidFill>
                <a:latin typeface="Arial" pitchFamily="34" charset="0"/>
                <a:ea typeface="ＭＳ Ｐゴシック" charset="0"/>
                <a:cs typeface="Arial" pitchFamily="34" charset="0"/>
              </a:rPr>
              <a:t>S</a:t>
            </a:r>
            <a:r>
              <a:rPr lang="en-US" altLang="en-US" sz="2000" kern="0">
                <a:solidFill>
                  <a:srgbClr val="000000">
                    <a:lumMod val="65000"/>
                    <a:lumOff val="35000"/>
                  </a:srgbClr>
                </a:solidFill>
                <a:latin typeface="Arial" pitchFamily="34" charset="0"/>
                <a:ea typeface="ＭＳ Ｐゴシック" charset="0"/>
                <a:cs typeface="Arial" pitchFamily="34" charset="0"/>
              </a:rPr>
              <a:t>eparate </a:t>
            </a:r>
            <a:r>
              <a:rPr lang="en-US" altLang="en-US" sz="2000" kern="0" dirty="0">
                <a:solidFill>
                  <a:srgbClr val="000000">
                    <a:lumMod val="65000"/>
                    <a:lumOff val="35000"/>
                  </a:srgbClr>
                </a:solidFill>
                <a:latin typeface="Arial" pitchFamily="34" charset="0"/>
                <a:ea typeface="ＭＳ Ｐゴシック" charset="0"/>
                <a:cs typeface="Arial" pitchFamily="34" charset="0"/>
              </a:rPr>
              <a:t>additional financial statement</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If financial statements and budget not prepared on comparable basis (e.g. accrual f/s &amp; cash budget) separate additional financial statement required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Comparable basis to the budget</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8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 – Additional Column Approach</a:t>
            </a:r>
          </a:p>
        </p:txBody>
      </p:sp>
      <p:graphicFrame>
        <p:nvGraphicFramePr>
          <p:cNvPr id="2" name="Table 1">
            <a:extLst>
              <a:ext uri="{FF2B5EF4-FFF2-40B4-BE49-F238E27FC236}">
                <a16:creationId xmlns:a16="http://schemas.microsoft.com/office/drawing/2014/main" id="{A9900E2F-90B4-87FB-8BFF-A2C64E93DA28}"/>
              </a:ext>
            </a:extLst>
          </p:cNvPr>
          <p:cNvGraphicFramePr>
            <a:graphicFrameLocks noGrp="1"/>
          </p:cNvGraphicFramePr>
          <p:nvPr>
            <p:extLst>
              <p:ext uri="{D42A27DB-BD31-4B8C-83A1-F6EECF244321}">
                <p14:modId xmlns:p14="http://schemas.microsoft.com/office/powerpoint/2010/main" val="631775791"/>
              </p:ext>
            </p:extLst>
          </p:nvPr>
        </p:nvGraphicFramePr>
        <p:xfrm>
          <a:off x="533400" y="1586230"/>
          <a:ext cx="7696198" cy="3525265"/>
        </p:xfrm>
        <a:graphic>
          <a:graphicData uri="http://schemas.openxmlformats.org/drawingml/2006/table">
            <a:tbl>
              <a:tblPr>
                <a:tableStyleId>{5C22544A-7EE6-4342-B048-85BDC9FD1C3A}</a:tableStyleId>
              </a:tblPr>
              <a:tblGrid>
                <a:gridCol w="1006587">
                  <a:extLst>
                    <a:ext uri="{9D8B030D-6E8A-4147-A177-3AD203B41FA5}">
                      <a16:colId xmlns:a16="http://schemas.microsoft.com/office/drawing/2014/main" val="256545689"/>
                    </a:ext>
                  </a:extLst>
                </a:gridCol>
                <a:gridCol w="2663263">
                  <a:extLst>
                    <a:ext uri="{9D8B030D-6E8A-4147-A177-3AD203B41FA5}">
                      <a16:colId xmlns:a16="http://schemas.microsoft.com/office/drawing/2014/main" val="297100133"/>
                    </a:ext>
                  </a:extLst>
                </a:gridCol>
                <a:gridCol w="1006587">
                  <a:extLst>
                    <a:ext uri="{9D8B030D-6E8A-4147-A177-3AD203B41FA5}">
                      <a16:colId xmlns:a16="http://schemas.microsoft.com/office/drawing/2014/main" val="3637700376"/>
                    </a:ext>
                  </a:extLst>
                </a:gridCol>
                <a:gridCol w="1006587">
                  <a:extLst>
                    <a:ext uri="{9D8B030D-6E8A-4147-A177-3AD203B41FA5}">
                      <a16:colId xmlns:a16="http://schemas.microsoft.com/office/drawing/2014/main" val="2210356559"/>
                    </a:ext>
                  </a:extLst>
                </a:gridCol>
                <a:gridCol w="1006587">
                  <a:extLst>
                    <a:ext uri="{9D8B030D-6E8A-4147-A177-3AD203B41FA5}">
                      <a16:colId xmlns:a16="http://schemas.microsoft.com/office/drawing/2014/main" val="700347456"/>
                    </a:ext>
                  </a:extLst>
                </a:gridCol>
                <a:gridCol w="1006587">
                  <a:extLst>
                    <a:ext uri="{9D8B030D-6E8A-4147-A177-3AD203B41FA5}">
                      <a16:colId xmlns:a16="http://schemas.microsoft.com/office/drawing/2014/main" val="1842680460"/>
                    </a:ext>
                  </a:extLst>
                </a:gridCol>
              </a:tblGrid>
              <a:tr h="291545">
                <a:tc rowSpan="3">
                  <a:txBody>
                    <a:bodyPr/>
                    <a:lstStyle/>
                    <a:p>
                      <a:pPr algn="ctr" fontAlgn="ctr"/>
                      <a:r>
                        <a:rPr lang="en-GB" sz="1400" u="none" strike="noStrike">
                          <a:solidFill>
                            <a:schemeClr val="bg1"/>
                          </a:solidFill>
                          <a:effectLst/>
                          <a:latin typeface="Arial" panose="020B0604020202020204" pitchFamily="34" charset="0"/>
                          <a:cs typeface="Arial" panose="020B0604020202020204" pitchFamily="34" charset="0"/>
                        </a:rPr>
                        <a:t>Actual 20XX-1</a:t>
                      </a:r>
                      <a:endParaRPr lang="en-GB" sz="1400" b="1" i="0" u="none" strike="noStrike">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rowSpan="3">
                  <a:txBody>
                    <a:bodyPr/>
                    <a:lstStyle/>
                    <a:p>
                      <a:pPr algn="l" fontAlgn="ctr"/>
                      <a:r>
                        <a:rPr lang="en-GB" sz="1400" u="none" strike="noStrike" dirty="0">
                          <a:solidFill>
                            <a:schemeClr val="bg1"/>
                          </a:solidFill>
                          <a:effectLst/>
                          <a:latin typeface="Arial" panose="020B0604020202020204" pitchFamily="34" charset="0"/>
                          <a:cs typeface="Arial" panose="020B0604020202020204" pitchFamily="34" charset="0"/>
                        </a:rPr>
                        <a:t>(in currency units)</a:t>
                      </a:r>
                      <a:endParaRPr lang="en-GB" sz="14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bg1"/>
                      </a:solidFill>
                      <a:prstDash val="solid"/>
                      <a:round/>
                      <a:headEnd type="none" w="med" len="med"/>
                      <a:tailEnd type="none" w="med" len="med"/>
                    </a:ln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Actual </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Final </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Original </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baseline="30000">
                          <a:solidFill>
                            <a:schemeClr val="bg1"/>
                          </a:solidFill>
                          <a:effectLst/>
                          <a:latin typeface="Arial" panose="020B0604020202020204" pitchFamily="34" charset="0"/>
                          <a:cs typeface="Arial" panose="020B0604020202020204" pitchFamily="34" charset="0"/>
                        </a:rPr>
                        <a:t>*</a:t>
                      </a:r>
                      <a:r>
                        <a:rPr lang="en-GB" sz="1400" u="none" strike="noStrike">
                          <a:solidFill>
                            <a:schemeClr val="bg1"/>
                          </a:solidFill>
                          <a:effectLst/>
                          <a:latin typeface="Arial" panose="020B0604020202020204" pitchFamily="34" charset="0"/>
                          <a:cs typeface="Arial" panose="020B0604020202020204" pitchFamily="34" charset="0"/>
                        </a:rPr>
                        <a:t>Difference: </a:t>
                      </a:r>
                      <a:endParaRPr lang="en-GB" sz="1400" b="0" i="0" u="none" strike="noStrike">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68191747"/>
                  </a:ext>
                </a:extLst>
              </a:tr>
              <a:tr h="255102">
                <a:tc vMerge="1">
                  <a:txBody>
                    <a:bodyPr/>
                    <a:lstStyle/>
                    <a:p>
                      <a:endParaRPr lang="en-GB"/>
                    </a:p>
                  </a:txBody>
                  <a:tcPr/>
                </a:tc>
                <a:tc vMerge="1">
                  <a:txBody>
                    <a:bodyPr/>
                    <a:lstStyle/>
                    <a:p>
                      <a:endParaRPr lang="en-GB"/>
                    </a:p>
                  </a:txBody>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20XX</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Budget </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Budget </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Original </a:t>
                      </a:r>
                      <a:endParaRPr lang="en-GB" sz="1400" b="0" i="1"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666797262"/>
                  </a:ext>
                </a:extLst>
              </a:tr>
              <a:tr h="498056">
                <a:tc vMerge="1">
                  <a:txBody>
                    <a:bodyPr/>
                    <a:lstStyle/>
                    <a:p>
                      <a:endParaRPr lang="en-GB"/>
                    </a:p>
                  </a:txBody>
                  <a:tcPr/>
                </a:tc>
                <a:tc vMerge="1">
                  <a:txBody>
                    <a:bodyPr/>
                    <a:lstStyle/>
                    <a:p>
                      <a:endParaRPr lang="en-GB"/>
                    </a:p>
                  </a:txBody>
                  <a:tcPr/>
                </a:tc>
                <a:tc>
                  <a:txBody>
                    <a:bodyPr/>
                    <a:lstStyle/>
                    <a:p>
                      <a:pPr algn="ctr" fontAlgn="b"/>
                      <a:r>
                        <a:rPr lang="en-GB" sz="1400" u="none" strike="noStrike" dirty="0">
                          <a:solidFill>
                            <a:schemeClr val="bg1"/>
                          </a:solidFill>
                          <a:effectLst/>
                          <a:latin typeface="Arial" panose="020B0604020202020204" pitchFamily="34" charset="0"/>
                          <a:cs typeface="Arial" panose="020B0604020202020204" pitchFamily="34" charset="0"/>
                        </a:rPr>
                        <a:t> </a:t>
                      </a:r>
                      <a:endParaRPr lang="en-GB" sz="14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20XX</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20XX</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Budget and Actual</a:t>
                      </a:r>
                      <a:endParaRPr lang="en-GB" sz="1400" b="0" i="1"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90183275"/>
                  </a:ext>
                </a:extLst>
              </a:tr>
              <a:tr h="255102">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 </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Revenue</a:t>
                      </a:r>
                      <a:endParaRPr lang="en-GB" sz="1400" b="1"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 </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bg1"/>
                      </a:solidFill>
                      <a:prstDash val="solid"/>
                      <a:round/>
                      <a:headEnd type="none" w="med" len="med"/>
                      <a:tailEnd type="none" w="med" len="med"/>
                    </a:lnT>
                  </a:tcPr>
                </a:tc>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 </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bg1"/>
                      </a:solidFill>
                      <a:prstDash val="solid"/>
                      <a:round/>
                      <a:headEnd type="none" w="med" len="med"/>
                      <a:tailEnd type="none" w="med" len="med"/>
                    </a:lnT>
                  </a:tcPr>
                </a:tc>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 </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bg1"/>
                      </a:solidFill>
                      <a:prstDash val="solid"/>
                      <a:round/>
                      <a:headEnd type="none" w="med" len="med"/>
                      <a:tailEnd type="none" w="med" len="med"/>
                    </a:lnT>
                  </a:tcPr>
                </a:tc>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 </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05138549"/>
                  </a:ext>
                </a:extLst>
              </a:tr>
              <a:tr h="245384">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Taxes</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535748046"/>
                  </a:ext>
                </a:extLst>
              </a:tr>
              <a:tr h="485908">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Other compulsory contributions and levies</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782134419"/>
                  </a:ext>
                </a:extLst>
              </a:tr>
              <a:tr h="485908">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Transfers without a binding arrangement</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2243025075"/>
                  </a:ext>
                </a:extLst>
              </a:tr>
              <a:tr h="741010">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Revenue from compliance obligations in a binding arrangement</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5"/>
                      </a:solidFill>
                      <a:prstDash val="solid"/>
                      <a:round/>
                      <a:headEnd type="none" w="med" len="med"/>
                      <a:tailEnd type="none" w="med" len="med"/>
                    </a:lnB>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5"/>
                      </a:solidFill>
                      <a:prstDash val="solid"/>
                      <a:round/>
                      <a:headEnd type="none" w="med" len="med"/>
                      <a:tailEnd type="none" w="med" len="med"/>
                    </a:lnB>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5"/>
                      </a:solidFill>
                      <a:prstDash val="solid"/>
                      <a:round/>
                      <a:headEnd type="none" w="med" len="med"/>
                      <a:tailEnd type="none" w="med" len="med"/>
                    </a:lnB>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666794184"/>
                  </a:ext>
                </a:extLst>
              </a:tr>
              <a:tr h="267250">
                <a:tc>
                  <a:txBody>
                    <a:bodyPr/>
                    <a:lstStyle/>
                    <a:p>
                      <a:pPr algn="ctr" fontAlgn="ctr"/>
                      <a:r>
                        <a:rPr lang="en-GB" sz="1400" b="1" u="none" strike="noStrike">
                          <a:solidFill>
                            <a:schemeClr val="accent5"/>
                          </a:solidFill>
                          <a:effectLst/>
                          <a:latin typeface="Arial" panose="020B0604020202020204" pitchFamily="34" charset="0"/>
                          <a:cs typeface="Arial" panose="020B0604020202020204" pitchFamily="34" charset="0"/>
                        </a:rPr>
                        <a:t>X</a:t>
                      </a:r>
                      <a:endParaRPr lang="en-GB" sz="1400" b="1"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tc>
                  <a:txBody>
                    <a:bodyPr/>
                    <a:lstStyle/>
                    <a:p>
                      <a:pPr algn="l" fontAlgn="ctr"/>
                      <a:r>
                        <a:rPr lang="en-GB" sz="1400" b="1" u="none" strike="noStrike">
                          <a:solidFill>
                            <a:schemeClr val="accent5"/>
                          </a:solidFill>
                          <a:effectLst/>
                          <a:latin typeface="Arial" panose="020B0604020202020204" pitchFamily="34" charset="0"/>
                          <a:cs typeface="Arial" panose="020B0604020202020204" pitchFamily="34" charset="0"/>
                        </a:rPr>
                        <a:t>Total revenue</a:t>
                      </a:r>
                      <a:endParaRPr lang="en-GB" sz="1400" b="1"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noFill/>
                  </a:tcPr>
                </a:tc>
                <a:tc>
                  <a:txBody>
                    <a:bodyPr/>
                    <a:lstStyle/>
                    <a:p>
                      <a:pPr algn="ctr" fontAlgn="ctr"/>
                      <a:r>
                        <a:rPr lang="en-GB" sz="1400" b="1" u="none" strike="noStrike" dirty="0">
                          <a:solidFill>
                            <a:schemeClr val="accent5"/>
                          </a:solidFill>
                          <a:effectLst/>
                          <a:latin typeface="Arial" panose="020B0604020202020204" pitchFamily="34" charset="0"/>
                          <a:cs typeface="Arial" panose="020B0604020202020204" pitchFamily="34" charset="0"/>
                        </a:rPr>
                        <a:t>X</a:t>
                      </a:r>
                      <a:endParaRPr lang="en-GB" sz="1400" b="1"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ctr"/>
                      <a:r>
                        <a:rPr lang="en-GB" sz="1400" b="1" u="none" strike="noStrike" dirty="0">
                          <a:solidFill>
                            <a:schemeClr val="accent5"/>
                          </a:solidFill>
                          <a:effectLst/>
                          <a:latin typeface="Arial" panose="020B0604020202020204" pitchFamily="34" charset="0"/>
                          <a:cs typeface="Arial" panose="020B0604020202020204" pitchFamily="34" charset="0"/>
                        </a:rPr>
                        <a:t>X</a:t>
                      </a:r>
                      <a:endParaRPr lang="en-GB" sz="1400" b="1"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ctr"/>
                      <a:r>
                        <a:rPr lang="en-GB" sz="1400" b="1" u="none" strike="noStrike" dirty="0">
                          <a:solidFill>
                            <a:schemeClr val="accent5"/>
                          </a:solidFill>
                          <a:effectLst/>
                          <a:latin typeface="Arial" panose="020B0604020202020204" pitchFamily="34" charset="0"/>
                          <a:cs typeface="Arial" panose="020B0604020202020204" pitchFamily="34" charset="0"/>
                        </a:rPr>
                        <a:t>X</a:t>
                      </a:r>
                      <a:endParaRPr lang="en-GB" sz="1400" b="1"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ctr"/>
                      <a:r>
                        <a:rPr lang="en-GB" sz="1400" b="1" u="none" strike="noStrike" dirty="0">
                          <a:solidFill>
                            <a:schemeClr val="accent5"/>
                          </a:solidFill>
                          <a:effectLst/>
                          <a:latin typeface="Arial" panose="020B0604020202020204" pitchFamily="34" charset="0"/>
                          <a:cs typeface="Arial" panose="020B0604020202020204" pitchFamily="34" charset="0"/>
                        </a:rPr>
                        <a:t>X</a:t>
                      </a:r>
                      <a:endParaRPr lang="en-GB" sz="1400" b="1"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658064950"/>
                  </a:ext>
                </a:extLst>
              </a:tr>
            </a:tbl>
          </a:graphicData>
        </a:graphic>
      </p:graphicFrame>
    </p:spTree>
    <p:extLst>
      <p:ext uri="{BB962C8B-B14F-4D97-AF65-F5344CB8AC3E}">
        <p14:creationId xmlns:p14="http://schemas.microsoft.com/office/powerpoint/2010/main" val="273829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 – Additional Column Approach</a:t>
            </a:r>
          </a:p>
        </p:txBody>
      </p:sp>
      <p:graphicFrame>
        <p:nvGraphicFramePr>
          <p:cNvPr id="2" name="Table 1">
            <a:extLst>
              <a:ext uri="{FF2B5EF4-FFF2-40B4-BE49-F238E27FC236}">
                <a16:creationId xmlns:a16="http://schemas.microsoft.com/office/drawing/2014/main" id="{A9900E2F-90B4-87FB-8BFF-A2C64E93DA28}"/>
              </a:ext>
            </a:extLst>
          </p:cNvPr>
          <p:cNvGraphicFramePr>
            <a:graphicFrameLocks noGrp="1"/>
          </p:cNvGraphicFramePr>
          <p:nvPr>
            <p:extLst>
              <p:ext uri="{D42A27DB-BD31-4B8C-83A1-F6EECF244321}">
                <p14:modId xmlns:p14="http://schemas.microsoft.com/office/powerpoint/2010/main" val="3324445896"/>
              </p:ext>
            </p:extLst>
          </p:nvPr>
        </p:nvGraphicFramePr>
        <p:xfrm>
          <a:off x="533400" y="1293622"/>
          <a:ext cx="7696198" cy="4028186"/>
        </p:xfrm>
        <a:graphic>
          <a:graphicData uri="http://schemas.openxmlformats.org/drawingml/2006/table">
            <a:tbl>
              <a:tblPr>
                <a:tableStyleId>{5C22544A-7EE6-4342-B048-85BDC9FD1C3A}</a:tableStyleId>
              </a:tblPr>
              <a:tblGrid>
                <a:gridCol w="1006587">
                  <a:extLst>
                    <a:ext uri="{9D8B030D-6E8A-4147-A177-3AD203B41FA5}">
                      <a16:colId xmlns:a16="http://schemas.microsoft.com/office/drawing/2014/main" val="256545689"/>
                    </a:ext>
                  </a:extLst>
                </a:gridCol>
                <a:gridCol w="2663263">
                  <a:extLst>
                    <a:ext uri="{9D8B030D-6E8A-4147-A177-3AD203B41FA5}">
                      <a16:colId xmlns:a16="http://schemas.microsoft.com/office/drawing/2014/main" val="297100133"/>
                    </a:ext>
                  </a:extLst>
                </a:gridCol>
                <a:gridCol w="1006587">
                  <a:extLst>
                    <a:ext uri="{9D8B030D-6E8A-4147-A177-3AD203B41FA5}">
                      <a16:colId xmlns:a16="http://schemas.microsoft.com/office/drawing/2014/main" val="3637700376"/>
                    </a:ext>
                  </a:extLst>
                </a:gridCol>
                <a:gridCol w="1006587">
                  <a:extLst>
                    <a:ext uri="{9D8B030D-6E8A-4147-A177-3AD203B41FA5}">
                      <a16:colId xmlns:a16="http://schemas.microsoft.com/office/drawing/2014/main" val="2210356559"/>
                    </a:ext>
                  </a:extLst>
                </a:gridCol>
                <a:gridCol w="1006587">
                  <a:extLst>
                    <a:ext uri="{9D8B030D-6E8A-4147-A177-3AD203B41FA5}">
                      <a16:colId xmlns:a16="http://schemas.microsoft.com/office/drawing/2014/main" val="700347456"/>
                    </a:ext>
                  </a:extLst>
                </a:gridCol>
                <a:gridCol w="1006587">
                  <a:extLst>
                    <a:ext uri="{9D8B030D-6E8A-4147-A177-3AD203B41FA5}">
                      <a16:colId xmlns:a16="http://schemas.microsoft.com/office/drawing/2014/main" val="1842680460"/>
                    </a:ext>
                  </a:extLst>
                </a:gridCol>
              </a:tblGrid>
              <a:tr h="291545">
                <a:tc rowSpan="3">
                  <a:txBody>
                    <a:bodyPr/>
                    <a:lstStyle/>
                    <a:p>
                      <a:pPr algn="ctr" fontAlgn="ctr"/>
                      <a:r>
                        <a:rPr lang="en-GB" sz="1400" u="none" strike="noStrike">
                          <a:solidFill>
                            <a:schemeClr val="bg1"/>
                          </a:solidFill>
                          <a:effectLst/>
                          <a:latin typeface="Arial" panose="020B0604020202020204" pitchFamily="34" charset="0"/>
                          <a:cs typeface="Arial" panose="020B0604020202020204" pitchFamily="34" charset="0"/>
                        </a:rPr>
                        <a:t>Actual 20XX-1</a:t>
                      </a:r>
                      <a:endParaRPr lang="en-GB" sz="1400" b="1" i="0" u="none" strike="noStrike">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rowSpan="3">
                  <a:txBody>
                    <a:bodyPr/>
                    <a:lstStyle/>
                    <a:p>
                      <a:pPr algn="l" fontAlgn="ctr"/>
                      <a:r>
                        <a:rPr lang="en-GB" sz="1400" u="none" strike="noStrike" dirty="0">
                          <a:solidFill>
                            <a:schemeClr val="bg1"/>
                          </a:solidFill>
                          <a:effectLst/>
                          <a:latin typeface="Arial" panose="020B0604020202020204" pitchFamily="34" charset="0"/>
                          <a:cs typeface="Arial" panose="020B0604020202020204" pitchFamily="34" charset="0"/>
                        </a:rPr>
                        <a:t>(in currency units)</a:t>
                      </a:r>
                      <a:endParaRPr lang="en-GB" sz="14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tx1"/>
                      </a:solidFill>
                      <a:prstDash val="solid"/>
                      <a:round/>
                      <a:headEnd type="none" w="med" len="med"/>
                      <a:tailEnd type="none" w="med" len="med"/>
                    </a:ln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Actual </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Final </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Original </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baseline="30000" dirty="0">
                          <a:solidFill>
                            <a:schemeClr val="bg1"/>
                          </a:solidFill>
                          <a:effectLst/>
                          <a:latin typeface="Arial" panose="020B0604020202020204" pitchFamily="34" charset="0"/>
                          <a:cs typeface="Arial" panose="020B0604020202020204" pitchFamily="34" charset="0"/>
                        </a:rPr>
                        <a:t>*</a:t>
                      </a:r>
                      <a:r>
                        <a:rPr lang="en-GB" sz="1400" u="none" strike="noStrike" dirty="0">
                          <a:solidFill>
                            <a:schemeClr val="bg1"/>
                          </a:solidFill>
                          <a:effectLst/>
                          <a:latin typeface="Arial" panose="020B0604020202020204" pitchFamily="34" charset="0"/>
                          <a:cs typeface="Arial" panose="020B0604020202020204" pitchFamily="34" charset="0"/>
                        </a:rPr>
                        <a:t>Difference: </a:t>
                      </a:r>
                      <a:endParaRPr lang="en-GB" sz="14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68191747"/>
                  </a:ext>
                </a:extLst>
              </a:tr>
              <a:tr h="255102">
                <a:tc vMerge="1">
                  <a:txBody>
                    <a:bodyPr/>
                    <a:lstStyle/>
                    <a:p>
                      <a:endParaRPr lang="en-GB"/>
                    </a:p>
                  </a:txBody>
                  <a:tcPr/>
                </a:tc>
                <a:tc vMerge="1">
                  <a:txBody>
                    <a:bodyPr/>
                    <a:lstStyle/>
                    <a:p>
                      <a:endParaRPr lang="en-GB"/>
                    </a:p>
                  </a:txBody>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20XX</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Budget </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Budget </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Original </a:t>
                      </a:r>
                      <a:endParaRPr lang="en-GB" sz="1400" b="0" i="1"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666797262"/>
                  </a:ext>
                </a:extLst>
              </a:tr>
              <a:tr h="498056">
                <a:tc vMerge="1">
                  <a:txBody>
                    <a:bodyPr/>
                    <a:lstStyle/>
                    <a:p>
                      <a:endParaRPr lang="en-GB"/>
                    </a:p>
                  </a:txBody>
                  <a:tcPr/>
                </a:tc>
                <a:tc vMerge="1">
                  <a:txBody>
                    <a:bodyPr/>
                    <a:lstStyle/>
                    <a:p>
                      <a:endParaRPr lang="en-GB"/>
                    </a:p>
                  </a:txBody>
                  <a:tcPr/>
                </a:tc>
                <a:tc>
                  <a:txBody>
                    <a:bodyPr/>
                    <a:lstStyle/>
                    <a:p>
                      <a:pPr algn="l" fontAlgn="b"/>
                      <a:r>
                        <a:rPr lang="en-GB" sz="1400" u="none" strike="noStrike" dirty="0">
                          <a:solidFill>
                            <a:schemeClr val="bg1"/>
                          </a:solidFill>
                          <a:effectLst/>
                          <a:latin typeface="Arial" panose="020B0604020202020204" pitchFamily="34" charset="0"/>
                          <a:cs typeface="Arial" panose="020B0604020202020204" pitchFamily="34" charset="0"/>
                        </a:rPr>
                        <a:t> </a:t>
                      </a:r>
                      <a:endParaRPr lang="en-GB" sz="14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20XX</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20XX</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a:solidFill>
                            <a:schemeClr val="bg1"/>
                          </a:solidFill>
                          <a:effectLst/>
                          <a:latin typeface="Arial" panose="020B0604020202020204" pitchFamily="34" charset="0"/>
                          <a:cs typeface="Arial" panose="020B0604020202020204" pitchFamily="34" charset="0"/>
                        </a:rPr>
                        <a:t>Budget and Actual</a:t>
                      </a:r>
                      <a:endParaRPr lang="en-GB" sz="1400" b="0" i="1"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90183275"/>
                  </a:ext>
                </a:extLst>
              </a:tr>
              <a:tr h="255102">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 </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ctr"/>
                      <a:r>
                        <a:rPr lang="en-GB" sz="1400" b="1" i="0" u="none" strike="noStrike" dirty="0">
                          <a:solidFill>
                            <a:schemeClr val="accent5"/>
                          </a:solidFill>
                          <a:effectLst/>
                          <a:latin typeface="Arial" panose="020B0604020202020204" pitchFamily="34" charset="0"/>
                          <a:cs typeface="Arial" panose="020B0604020202020204" pitchFamily="34" charset="0"/>
                        </a:rPr>
                        <a:t>Expenses</a:t>
                      </a:r>
                    </a:p>
                  </a:txBody>
                  <a:tcPr marL="6350" marR="6350" marT="6350" marB="0" anchor="ctr">
                    <a:solidFill>
                      <a:srgbClr val="E7F1F8"/>
                    </a:solidFill>
                  </a:tcPr>
                </a:tc>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 </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 </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 </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 </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05138549"/>
                  </a:ext>
                </a:extLst>
              </a:tr>
              <a:tr h="245384">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noFill/>
                  </a:tcPr>
                </a:tc>
                <a:tc>
                  <a:txBody>
                    <a:bodyPr/>
                    <a:lstStyle/>
                    <a:p>
                      <a:pPr algn="l" fontAlgn="ctr"/>
                      <a:r>
                        <a:rPr lang="en-GB" sz="1400" b="0" i="0" u="none" strike="noStrike" dirty="0">
                          <a:solidFill>
                            <a:srgbClr val="181717"/>
                          </a:solidFill>
                          <a:effectLst/>
                          <a:latin typeface="Arial" panose="020B0604020202020204" pitchFamily="34" charset="0"/>
                          <a:cs typeface="Arial" panose="020B0604020202020204" pitchFamily="34" charset="0"/>
                        </a:rPr>
                        <a:t>Grants and other transfer  payments</a:t>
                      </a:r>
                    </a:p>
                  </a:txBody>
                  <a:tcPr marL="6350" marR="6350" marT="6350" marB="0" anchor="ctr">
                    <a:noFill/>
                  </a:tcPr>
                </a:tc>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noFill/>
                  </a:tcPr>
                </a:tc>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noFill/>
                  </a:tcPr>
                </a:tc>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noFill/>
                  </a:tcPr>
                </a:tc>
                <a:tc>
                  <a:txBody>
                    <a:bodyPr/>
                    <a:lstStyle/>
                    <a:p>
                      <a:pPr algn="ctr" fontAlgn="ctr"/>
                      <a:r>
                        <a:rPr lang="en-GB" sz="1400" b="0" i="0" u="none" strike="noStrike" dirty="0">
                          <a:solidFill>
                            <a:srgbClr val="181717"/>
                          </a:solidFill>
                          <a:effectLst/>
                          <a:latin typeface="Arial" panose="020B0604020202020204" pitchFamily="34" charset="0"/>
                          <a:cs typeface="Arial" panose="020B0604020202020204" pitchFamily="34" charset="0"/>
                        </a:rPr>
                        <a:t>(X)</a:t>
                      </a:r>
                    </a:p>
                  </a:txBody>
                  <a:tcPr marL="6350" marR="6350" marT="6350" marB="0" anchor="ctr">
                    <a:noFill/>
                  </a:tcPr>
                </a:tc>
                <a:extLst>
                  <a:ext uri="{0D108BD9-81ED-4DB2-BD59-A6C34878D82A}">
                    <a16:rowId xmlns:a16="http://schemas.microsoft.com/office/drawing/2014/main" val="535748046"/>
                  </a:ext>
                </a:extLst>
              </a:tr>
              <a:tr h="485908">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tc>
                <a:tc>
                  <a:txBody>
                    <a:bodyPr/>
                    <a:lstStyle/>
                    <a:p>
                      <a:pPr algn="l" fontAlgn="ctr"/>
                      <a:r>
                        <a:rPr lang="en-GB" sz="1400" b="0" i="0" u="none" strike="noStrike">
                          <a:solidFill>
                            <a:srgbClr val="181717"/>
                          </a:solidFill>
                          <a:effectLst/>
                          <a:latin typeface="Arial" panose="020B0604020202020204" pitchFamily="34" charset="0"/>
                          <a:cs typeface="Arial" panose="020B0604020202020204" pitchFamily="34" charset="0"/>
                        </a:rPr>
                        <a:t>Supplies and consumables used</a:t>
                      </a:r>
                    </a:p>
                  </a:txBody>
                  <a:tcPr marL="6350" marR="6350" marT="6350" marB="0" anchor="ctr"/>
                </a:tc>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tc>
                <a:tc>
                  <a:txBody>
                    <a:bodyPr/>
                    <a:lstStyle/>
                    <a:p>
                      <a:pPr algn="ctr" fontAlgn="ctr"/>
                      <a:r>
                        <a:rPr lang="en-GB" sz="1400" b="0" i="0" u="none" strike="noStrike" dirty="0">
                          <a:solidFill>
                            <a:srgbClr val="181717"/>
                          </a:solidFill>
                          <a:effectLst/>
                          <a:latin typeface="Arial" panose="020B0604020202020204" pitchFamily="34" charset="0"/>
                          <a:cs typeface="Arial" panose="020B0604020202020204" pitchFamily="34" charset="0"/>
                        </a:rPr>
                        <a:t>(X)</a:t>
                      </a:r>
                    </a:p>
                  </a:txBody>
                  <a:tcPr marL="6350" marR="6350" marT="6350" marB="0" anchor="ctr"/>
                </a:tc>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tc>
                <a:tc>
                  <a:txBody>
                    <a:bodyPr/>
                    <a:lstStyle/>
                    <a:p>
                      <a:pPr algn="ctr" fontAlgn="ctr"/>
                      <a:r>
                        <a:rPr lang="en-GB" sz="1400" b="0" i="0" u="none" strike="noStrike" dirty="0">
                          <a:solidFill>
                            <a:srgbClr val="181717"/>
                          </a:solidFill>
                          <a:effectLst/>
                          <a:latin typeface="Arial" panose="020B0604020202020204" pitchFamily="34" charset="0"/>
                          <a:cs typeface="Arial" panose="020B0604020202020204" pitchFamily="34" charset="0"/>
                        </a:rPr>
                        <a:t>(X)</a:t>
                      </a:r>
                    </a:p>
                  </a:txBody>
                  <a:tcPr marL="6350" marR="6350" marT="6350" marB="0" anchor="ctr"/>
                </a:tc>
                <a:extLst>
                  <a:ext uri="{0D108BD9-81ED-4DB2-BD59-A6C34878D82A}">
                    <a16:rowId xmlns:a16="http://schemas.microsoft.com/office/drawing/2014/main" val="1782134419"/>
                  </a:ext>
                </a:extLst>
              </a:tr>
              <a:tr h="485908">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noFill/>
                  </a:tcPr>
                </a:tc>
                <a:tc>
                  <a:txBody>
                    <a:bodyPr/>
                    <a:lstStyle/>
                    <a:p>
                      <a:pPr algn="l" fontAlgn="ctr"/>
                      <a:r>
                        <a:rPr lang="en-GB" sz="1400" b="0" i="0" u="none" strike="noStrike">
                          <a:solidFill>
                            <a:srgbClr val="181717"/>
                          </a:solidFill>
                          <a:effectLst/>
                          <a:latin typeface="Arial" panose="020B0604020202020204" pitchFamily="34" charset="0"/>
                          <a:cs typeface="Arial" panose="020B0604020202020204" pitchFamily="34" charset="0"/>
                        </a:rPr>
                        <a:t>Depreciation/amortization  expense</a:t>
                      </a:r>
                    </a:p>
                  </a:txBody>
                  <a:tcPr marL="6350" marR="6350" marT="6350" marB="0" anchor="ctr">
                    <a:noFill/>
                  </a:tcPr>
                </a:tc>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noFill/>
                  </a:tcPr>
                </a:tc>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noFill/>
                  </a:tcPr>
                </a:tc>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noFill/>
                  </a:tcPr>
                </a:tc>
                <a:tc>
                  <a:txBody>
                    <a:bodyPr/>
                    <a:lstStyle/>
                    <a:p>
                      <a:pPr algn="ctr" fontAlgn="ctr"/>
                      <a:r>
                        <a:rPr lang="en-GB" sz="1400" b="0" i="0" u="none" strike="noStrike" dirty="0">
                          <a:solidFill>
                            <a:srgbClr val="181717"/>
                          </a:solidFill>
                          <a:effectLst/>
                          <a:latin typeface="Arial" panose="020B0604020202020204" pitchFamily="34" charset="0"/>
                          <a:cs typeface="Arial" panose="020B0604020202020204" pitchFamily="34" charset="0"/>
                        </a:rPr>
                        <a:t>(X)</a:t>
                      </a:r>
                    </a:p>
                  </a:txBody>
                  <a:tcPr marL="6350" marR="6350" marT="6350" marB="0" anchor="ctr">
                    <a:noFill/>
                  </a:tcPr>
                </a:tc>
                <a:extLst>
                  <a:ext uri="{0D108BD9-81ED-4DB2-BD59-A6C34878D82A}">
                    <a16:rowId xmlns:a16="http://schemas.microsoft.com/office/drawing/2014/main" val="2243025075"/>
                  </a:ext>
                </a:extLst>
              </a:tr>
              <a:tr h="741010">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tc>
                <a:tc>
                  <a:txBody>
                    <a:bodyPr/>
                    <a:lstStyle/>
                    <a:p>
                      <a:pPr algn="l" fontAlgn="ctr"/>
                      <a:r>
                        <a:rPr lang="en-GB" sz="1400" b="0" i="0" u="none" strike="noStrike" dirty="0">
                          <a:solidFill>
                            <a:srgbClr val="181717"/>
                          </a:solidFill>
                          <a:effectLst/>
                          <a:latin typeface="Arial" panose="020B0604020202020204" pitchFamily="34" charset="0"/>
                          <a:cs typeface="Arial" panose="020B0604020202020204" pitchFamily="34" charset="0"/>
                        </a:rPr>
                        <a:t>Other expenses</a:t>
                      </a:r>
                    </a:p>
                  </a:txBody>
                  <a:tcPr marL="6350" marR="6350" marT="6350" marB="0" anchor="ctr"/>
                </a:tc>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tc>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tc>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tc>
                <a:tc>
                  <a:txBody>
                    <a:bodyPr/>
                    <a:lstStyle/>
                    <a:p>
                      <a:pPr algn="ctr" fontAlgn="ctr"/>
                      <a:r>
                        <a:rPr lang="en-GB" sz="1400" b="0" i="0" u="none" strike="noStrike" dirty="0">
                          <a:solidFill>
                            <a:srgbClr val="181717"/>
                          </a:solidFill>
                          <a:effectLst/>
                          <a:latin typeface="Arial" panose="020B0604020202020204" pitchFamily="34" charset="0"/>
                          <a:cs typeface="Arial" panose="020B0604020202020204" pitchFamily="34" charset="0"/>
                        </a:rPr>
                        <a:t>(X)</a:t>
                      </a:r>
                    </a:p>
                  </a:txBody>
                  <a:tcPr marL="6350" marR="6350" marT="6350" marB="0" anchor="ctr"/>
                </a:tc>
                <a:extLst>
                  <a:ext uri="{0D108BD9-81ED-4DB2-BD59-A6C34878D82A}">
                    <a16:rowId xmlns:a16="http://schemas.microsoft.com/office/drawing/2014/main" val="1666794184"/>
                  </a:ext>
                </a:extLst>
              </a:tr>
              <a:tr h="267250">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noFill/>
                  </a:tcPr>
                </a:tc>
                <a:tc>
                  <a:txBody>
                    <a:bodyPr/>
                    <a:lstStyle/>
                    <a:p>
                      <a:pPr algn="l" fontAlgn="ctr"/>
                      <a:r>
                        <a:rPr lang="en-GB" sz="1400" b="0" i="0" u="none" strike="noStrike">
                          <a:solidFill>
                            <a:srgbClr val="181717"/>
                          </a:solidFill>
                          <a:effectLst/>
                          <a:latin typeface="Arial" panose="020B0604020202020204" pitchFamily="34" charset="0"/>
                          <a:cs typeface="Arial" panose="020B0604020202020204" pitchFamily="34" charset="0"/>
                        </a:rPr>
                        <a:t>Finance costs</a:t>
                      </a:r>
                    </a:p>
                  </a:txBody>
                  <a:tcPr marL="6350" marR="6350" marT="6350" marB="0" anchor="ctr">
                    <a:noFill/>
                  </a:tcPr>
                </a:tc>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lnB w="12700" cap="flat" cmpd="sng" algn="ctr">
                      <a:solidFill>
                        <a:schemeClr val="accent5"/>
                      </a:solidFill>
                      <a:prstDash val="solid"/>
                      <a:round/>
                      <a:headEnd type="none" w="med" len="med"/>
                      <a:tailEnd type="none" w="med" len="med"/>
                    </a:lnB>
                    <a:noFill/>
                  </a:tcPr>
                </a:tc>
                <a:tc>
                  <a:txBody>
                    <a:bodyPr/>
                    <a:lstStyle/>
                    <a:p>
                      <a:pPr algn="ctr" fontAlgn="ctr"/>
                      <a:r>
                        <a:rPr lang="en-GB" sz="1400" b="0" i="0" u="none" strike="noStrike">
                          <a:solidFill>
                            <a:srgbClr val="181717"/>
                          </a:solidFill>
                          <a:effectLst/>
                          <a:latin typeface="Arial" panose="020B0604020202020204" pitchFamily="34" charset="0"/>
                          <a:cs typeface="Arial" panose="020B0604020202020204" pitchFamily="34" charset="0"/>
                        </a:rPr>
                        <a:t>(X)</a:t>
                      </a:r>
                    </a:p>
                  </a:txBody>
                  <a:tcPr marL="6350" marR="6350" marT="6350" marB="0" anchor="ctr">
                    <a:lnB w="12700" cap="flat" cmpd="sng" algn="ctr">
                      <a:solidFill>
                        <a:schemeClr val="accent5"/>
                      </a:solidFill>
                      <a:prstDash val="solid"/>
                      <a:round/>
                      <a:headEnd type="none" w="med" len="med"/>
                      <a:tailEnd type="none" w="med" len="med"/>
                    </a:lnB>
                    <a:noFill/>
                  </a:tcPr>
                </a:tc>
                <a:tc>
                  <a:txBody>
                    <a:bodyPr/>
                    <a:lstStyle/>
                    <a:p>
                      <a:pPr algn="ctr" fontAlgn="ctr"/>
                      <a:r>
                        <a:rPr lang="en-GB" sz="1400" b="0" i="0" u="none" strike="noStrike" dirty="0">
                          <a:solidFill>
                            <a:srgbClr val="181717"/>
                          </a:solidFill>
                          <a:effectLst/>
                          <a:latin typeface="Arial" panose="020B0604020202020204" pitchFamily="34" charset="0"/>
                          <a:cs typeface="Arial" panose="020B0604020202020204" pitchFamily="34" charset="0"/>
                        </a:rPr>
                        <a:t>(X)</a:t>
                      </a:r>
                    </a:p>
                  </a:txBody>
                  <a:tcPr marL="6350" marR="6350" marT="6350" marB="0" anchor="ctr">
                    <a:lnB w="12700" cap="flat" cmpd="sng" algn="ctr">
                      <a:solidFill>
                        <a:schemeClr val="accent5"/>
                      </a:solidFill>
                      <a:prstDash val="solid"/>
                      <a:round/>
                      <a:headEnd type="none" w="med" len="med"/>
                      <a:tailEnd type="none" w="med" len="med"/>
                    </a:lnB>
                    <a:noFill/>
                  </a:tcPr>
                </a:tc>
                <a:tc>
                  <a:txBody>
                    <a:bodyPr/>
                    <a:lstStyle/>
                    <a:p>
                      <a:pPr algn="ctr" fontAlgn="ctr"/>
                      <a:r>
                        <a:rPr lang="en-GB" sz="1400" b="0" i="0" u="none" strike="noStrike" dirty="0">
                          <a:solidFill>
                            <a:srgbClr val="181717"/>
                          </a:solidFill>
                          <a:effectLst/>
                          <a:latin typeface="Arial" panose="020B0604020202020204" pitchFamily="34" charset="0"/>
                          <a:cs typeface="Arial" panose="020B0604020202020204" pitchFamily="34" charset="0"/>
                        </a:rPr>
                        <a:t>(X)</a:t>
                      </a:r>
                    </a:p>
                  </a:txBody>
                  <a:tcPr marL="6350" marR="6350" marT="6350" marB="0" anchor="ctr">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658064950"/>
                  </a:ext>
                </a:extLst>
              </a:tr>
              <a:tr h="315235">
                <a:tc>
                  <a:txBody>
                    <a:bodyPr/>
                    <a:lstStyle/>
                    <a:p>
                      <a:pPr algn="ctr" fontAlgn="ctr"/>
                      <a:r>
                        <a:rPr lang="en-GB" sz="1400" b="1" i="0" u="none" strike="noStrike">
                          <a:solidFill>
                            <a:srgbClr val="181717"/>
                          </a:solidFill>
                          <a:effectLst/>
                          <a:latin typeface="Arial" panose="020B0604020202020204" pitchFamily="34" charset="0"/>
                        </a:rPr>
                        <a:t>(X)</a:t>
                      </a:r>
                    </a:p>
                  </a:txBody>
                  <a:tcPr marL="6350" marR="6350" marT="6350" marB="0" anchor="ctr">
                    <a:solidFill>
                      <a:srgbClr val="E7F1F8"/>
                    </a:solidFill>
                  </a:tcPr>
                </a:tc>
                <a:tc>
                  <a:txBody>
                    <a:bodyPr/>
                    <a:lstStyle/>
                    <a:p>
                      <a:pPr algn="l" fontAlgn="ctr"/>
                      <a:r>
                        <a:rPr lang="en-GB" sz="1400" b="1" i="0" u="none" strike="noStrike">
                          <a:solidFill>
                            <a:srgbClr val="181717"/>
                          </a:solidFill>
                          <a:effectLst/>
                          <a:latin typeface="Arial" panose="020B0604020202020204" pitchFamily="34" charset="0"/>
                        </a:rPr>
                        <a:t>Total expenses</a:t>
                      </a:r>
                    </a:p>
                  </a:txBody>
                  <a:tcPr marL="6350" marR="6350" marT="6350" marB="0" anchor="ctr">
                    <a:solidFill>
                      <a:srgbClr val="E7F1F8"/>
                    </a:solidFill>
                  </a:tcPr>
                </a:tc>
                <a:tc>
                  <a:txBody>
                    <a:bodyPr/>
                    <a:lstStyle/>
                    <a:p>
                      <a:pPr algn="ctr" fontAlgn="ctr"/>
                      <a:r>
                        <a:rPr lang="en-GB" sz="1400" b="1" i="0" u="none" strike="noStrike" dirty="0">
                          <a:solidFill>
                            <a:srgbClr val="181717"/>
                          </a:solidFill>
                          <a:effectLst/>
                          <a:latin typeface="Arial" panose="020B0604020202020204" pitchFamily="34" charset="0"/>
                        </a:rPr>
                        <a:t>(X)</a:t>
                      </a: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E7F1F8"/>
                    </a:solidFill>
                  </a:tcPr>
                </a:tc>
                <a:tc>
                  <a:txBody>
                    <a:bodyPr/>
                    <a:lstStyle/>
                    <a:p>
                      <a:pPr algn="ctr" fontAlgn="ctr"/>
                      <a:r>
                        <a:rPr lang="en-GB" sz="1400" b="1" i="0" u="none" strike="noStrike" dirty="0">
                          <a:solidFill>
                            <a:srgbClr val="181717"/>
                          </a:solidFill>
                          <a:effectLst/>
                          <a:latin typeface="Arial" panose="020B0604020202020204" pitchFamily="34" charset="0"/>
                        </a:rPr>
                        <a:t>(X)</a:t>
                      </a: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E7F1F8"/>
                    </a:solidFill>
                  </a:tcPr>
                </a:tc>
                <a:tc>
                  <a:txBody>
                    <a:bodyPr/>
                    <a:lstStyle/>
                    <a:p>
                      <a:pPr algn="ctr" fontAlgn="ctr"/>
                      <a:r>
                        <a:rPr lang="en-GB" sz="1400" b="1" i="0" u="none" strike="noStrike" dirty="0">
                          <a:solidFill>
                            <a:srgbClr val="181717"/>
                          </a:solidFill>
                          <a:effectLst/>
                          <a:latin typeface="Arial" panose="020B0604020202020204" pitchFamily="34" charset="0"/>
                        </a:rPr>
                        <a:t>(X)</a:t>
                      </a: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E7F1F8"/>
                    </a:solidFill>
                  </a:tcPr>
                </a:tc>
                <a:tc>
                  <a:txBody>
                    <a:bodyPr/>
                    <a:lstStyle/>
                    <a:p>
                      <a:pPr algn="ctr" fontAlgn="ctr"/>
                      <a:r>
                        <a:rPr lang="en-GB" sz="1400" b="1" i="0" u="none" strike="noStrike" dirty="0">
                          <a:solidFill>
                            <a:srgbClr val="181717"/>
                          </a:solidFill>
                          <a:effectLst/>
                          <a:latin typeface="Arial" panose="020B0604020202020204" pitchFamily="34" charset="0"/>
                        </a:rPr>
                        <a:t>(X)</a:t>
                      </a: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E7F1F8"/>
                    </a:solidFill>
                  </a:tcPr>
                </a:tc>
                <a:extLst>
                  <a:ext uri="{0D108BD9-81ED-4DB2-BD59-A6C34878D82A}">
                    <a16:rowId xmlns:a16="http://schemas.microsoft.com/office/drawing/2014/main" val="3583196612"/>
                  </a:ext>
                </a:extLst>
              </a:tr>
            </a:tbl>
          </a:graphicData>
        </a:graphic>
      </p:graphicFrame>
    </p:spTree>
    <p:extLst>
      <p:ext uri="{BB962C8B-B14F-4D97-AF65-F5344CB8AC3E}">
        <p14:creationId xmlns:p14="http://schemas.microsoft.com/office/powerpoint/2010/main" val="186431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 – Separate Financial Statement</a:t>
            </a:r>
          </a:p>
        </p:txBody>
      </p:sp>
      <p:graphicFrame>
        <p:nvGraphicFramePr>
          <p:cNvPr id="3" name="Table 2">
            <a:extLst>
              <a:ext uri="{FF2B5EF4-FFF2-40B4-BE49-F238E27FC236}">
                <a16:creationId xmlns:a16="http://schemas.microsoft.com/office/drawing/2014/main" id="{863DB340-E11D-7F3D-7B5C-8D4AEE04DB3C}"/>
              </a:ext>
            </a:extLst>
          </p:cNvPr>
          <p:cNvGraphicFramePr>
            <a:graphicFrameLocks noGrp="1"/>
          </p:cNvGraphicFramePr>
          <p:nvPr>
            <p:extLst>
              <p:ext uri="{D42A27DB-BD31-4B8C-83A1-F6EECF244321}">
                <p14:modId xmlns:p14="http://schemas.microsoft.com/office/powerpoint/2010/main" val="667208421"/>
              </p:ext>
            </p:extLst>
          </p:nvPr>
        </p:nvGraphicFramePr>
        <p:xfrm>
          <a:off x="795274" y="1368170"/>
          <a:ext cx="7222998" cy="4226398"/>
        </p:xfrm>
        <a:graphic>
          <a:graphicData uri="http://schemas.openxmlformats.org/drawingml/2006/table">
            <a:tbl>
              <a:tblPr firstRow="1" firstCol="1" bandRow="1">
                <a:tableStyleId>{5C22544A-7EE6-4342-B048-85BDC9FD1C3A}</a:tableStyleId>
              </a:tblPr>
              <a:tblGrid>
                <a:gridCol w="2679154">
                  <a:extLst>
                    <a:ext uri="{9D8B030D-6E8A-4147-A177-3AD203B41FA5}">
                      <a16:colId xmlns:a16="http://schemas.microsoft.com/office/drawing/2014/main" val="1157382610"/>
                    </a:ext>
                  </a:extLst>
                </a:gridCol>
                <a:gridCol w="1135961">
                  <a:extLst>
                    <a:ext uri="{9D8B030D-6E8A-4147-A177-3AD203B41FA5}">
                      <a16:colId xmlns:a16="http://schemas.microsoft.com/office/drawing/2014/main" val="538153305"/>
                    </a:ext>
                  </a:extLst>
                </a:gridCol>
                <a:gridCol w="1135961">
                  <a:extLst>
                    <a:ext uri="{9D8B030D-6E8A-4147-A177-3AD203B41FA5}">
                      <a16:colId xmlns:a16="http://schemas.microsoft.com/office/drawing/2014/main" val="1706277655"/>
                    </a:ext>
                  </a:extLst>
                </a:gridCol>
                <a:gridCol w="1135961">
                  <a:extLst>
                    <a:ext uri="{9D8B030D-6E8A-4147-A177-3AD203B41FA5}">
                      <a16:colId xmlns:a16="http://schemas.microsoft.com/office/drawing/2014/main" val="341300916"/>
                    </a:ext>
                  </a:extLst>
                </a:gridCol>
                <a:gridCol w="1135961">
                  <a:extLst>
                    <a:ext uri="{9D8B030D-6E8A-4147-A177-3AD203B41FA5}">
                      <a16:colId xmlns:a16="http://schemas.microsoft.com/office/drawing/2014/main" val="1724266393"/>
                    </a:ext>
                  </a:extLst>
                </a:gridCol>
              </a:tblGrid>
              <a:tr h="609211">
                <a:tc>
                  <a:txBody>
                    <a:bodyPr/>
                    <a:lstStyle/>
                    <a:p>
                      <a:pPr algn="l" fontAlgn="ctr"/>
                      <a:r>
                        <a:rPr lang="en-GB" sz="1400" u="none" strike="noStrike">
                          <a:effectLst/>
                          <a:latin typeface="Arial" panose="020B0604020202020204" pitchFamily="34" charset="0"/>
                          <a:cs typeface="Arial" panose="020B0604020202020204" pitchFamily="34" charset="0"/>
                        </a:rPr>
                        <a:t>(in currency units)</a:t>
                      </a:r>
                      <a:endParaRPr lang="en-GB" sz="1400" b="0" i="0" u="none" strike="noStrike">
                        <a:solidFill>
                          <a:srgbClr val="181717"/>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n-GB" sz="1400" u="none" strike="noStrike">
                          <a:effectLst/>
                          <a:latin typeface="Arial" panose="020B0604020202020204" pitchFamily="34" charset="0"/>
                          <a:cs typeface="Arial" panose="020B0604020202020204" pitchFamily="34" charset="0"/>
                        </a:rPr>
                        <a:t>Original</a:t>
                      </a:r>
                      <a:endParaRPr lang="en-GB" sz="1400" b="1" i="0" u="none" strike="noStrike">
                        <a:solidFill>
                          <a:srgbClr val="181717"/>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n-GB" sz="1400" u="none" strike="noStrike">
                          <a:effectLst/>
                          <a:latin typeface="Arial" panose="020B0604020202020204" pitchFamily="34" charset="0"/>
                          <a:cs typeface="Arial" panose="020B0604020202020204" pitchFamily="34" charset="0"/>
                        </a:rPr>
                        <a:t>Final</a:t>
                      </a:r>
                      <a:endParaRPr lang="en-GB" sz="1400" b="1" i="0" u="none" strike="noStrike">
                        <a:solidFill>
                          <a:srgbClr val="181717"/>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n-GB" sz="1400" u="none" strike="noStrike" dirty="0">
                          <a:effectLst/>
                          <a:latin typeface="Arial" panose="020B0604020202020204" pitchFamily="34" charset="0"/>
                          <a:cs typeface="Arial" panose="020B0604020202020204" pitchFamily="34" charset="0"/>
                        </a:rPr>
                        <a:t>Comparable </a:t>
                      </a:r>
                    </a:p>
                    <a:p>
                      <a:pPr algn="ctr" fontAlgn="ctr"/>
                      <a:r>
                        <a:rPr lang="en-GB" sz="1400" u="none" strike="noStrike" dirty="0">
                          <a:effectLst/>
                          <a:latin typeface="Arial" panose="020B0604020202020204" pitchFamily="34" charset="0"/>
                          <a:cs typeface="Arial" panose="020B0604020202020204" pitchFamily="34" charset="0"/>
                        </a:rPr>
                        <a:t>Basis</a:t>
                      </a:r>
                      <a:endParaRPr lang="en-GB" sz="1400" b="1" i="0" u="none" strike="noStrike" dirty="0">
                        <a:solidFill>
                          <a:srgbClr val="181717"/>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n-GB" sz="1400" u="none" strike="noStrike" dirty="0">
                          <a:effectLst/>
                          <a:latin typeface="Arial" panose="020B0604020202020204" pitchFamily="34" charset="0"/>
                          <a:cs typeface="Arial" panose="020B0604020202020204" pitchFamily="34" charset="0"/>
                        </a:rPr>
                        <a:t>Final Budget and Actual</a:t>
                      </a:r>
                      <a:endParaRPr lang="en-GB" sz="1400" b="0" i="1" u="none" strike="noStrike" dirty="0">
                        <a:solidFill>
                          <a:srgbClr val="181717"/>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extLst>
                  <a:ext uri="{0D108BD9-81ED-4DB2-BD59-A6C34878D82A}">
                    <a16:rowId xmlns:a16="http://schemas.microsoft.com/office/drawing/2014/main" val="1424023060"/>
                  </a:ext>
                </a:extLst>
              </a:tr>
              <a:tr h="311690">
                <a:tc>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RECEIPTS</a:t>
                      </a:r>
                      <a:endParaRPr lang="en-GB" sz="1400" b="1"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E7F1F8"/>
                    </a:solidFill>
                  </a:tcPr>
                </a:tc>
                <a:tc>
                  <a:txBody>
                    <a:bodyPr/>
                    <a:lstStyle/>
                    <a:p>
                      <a:pPr algn="l" fontAlgn="b"/>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b">
                    <a:solidFill>
                      <a:srgbClr val="E7F1F8"/>
                    </a:solidFill>
                  </a:tcPr>
                </a:tc>
                <a:tc>
                  <a:txBody>
                    <a:bodyPr/>
                    <a:lstStyle/>
                    <a:p>
                      <a:pPr algn="l" fontAlgn="b"/>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b">
                    <a:solidFill>
                      <a:srgbClr val="E7F1F8"/>
                    </a:solidFill>
                  </a:tcPr>
                </a:tc>
                <a:tc>
                  <a:txBody>
                    <a:bodyPr/>
                    <a:lstStyle/>
                    <a:p>
                      <a:pPr algn="l" fontAlgn="b"/>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b">
                    <a:solidFill>
                      <a:srgbClr val="E7F1F8"/>
                    </a:solidFill>
                  </a:tcPr>
                </a:tc>
                <a:tc>
                  <a:txBody>
                    <a:bodyPr/>
                    <a:lstStyle/>
                    <a:p>
                      <a:pPr algn="l" fontAlgn="b"/>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b">
                    <a:solidFill>
                      <a:srgbClr val="E7F1F8"/>
                    </a:solidFill>
                  </a:tcPr>
                </a:tc>
                <a:extLst>
                  <a:ext uri="{0D108BD9-81ED-4DB2-BD59-A6C34878D82A}">
                    <a16:rowId xmlns:a16="http://schemas.microsoft.com/office/drawing/2014/main" val="2225479654"/>
                  </a:ext>
                </a:extLst>
              </a:tr>
              <a:tr h="297521">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Taxation</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val="2545417240"/>
                  </a:ext>
                </a:extLst>
              </a:tr>
              <a:tr h="320190">
                <a:tc rowSpan="2">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Aid Agreements</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p>
                  </a:txBody>
                  <a:tcPr marL="6350" marR="6350" marT="6350" marB="25400" anchor="ctr">
                    <a:solidFill>
                      <a:srgbClr val="E7F1F8"/>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extLst>
                  <a:ext uri="{0D108BD9-81ED-4DB2-BD59-A6C34878D82A}">
                    <a16:rowId xmlns:a16="http://schemas.microsoft.com/office/drawing/2014/main" val="4229913728"/>
                  </a:ext>
                </a:extLst>
              </a:tr>
              <a:tr h="53923">
                <a:tc vMerge="1">
                  <a:txBody>
                    <a:bodyPr/>
                    <a:lstStyle/>
                    <a:p>
                      <a:endParaRPr lang="en-GB"/>
                    </a:p>
                  </a:txBody>
                  <a:tcPr/>
                </a:tc>
                <a:tc rowSpan="2">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p>
                  </a:txBody>
                  <a:tcPr marL="6350" marR="6350" marT="6350" marB="25400" anchor="ctr">
                    <a:solidFill>
                      <a:schemeClr val="bg1"/>
                    </a:solidFill>
                  </a:tcPr>
                </a:tc>
                <a:tc rowSpan="2">
                  <a:txBody>
                    <a:bodyPr/>
                    <a:lstStyle/>
                    <a:p>
                      <a:pPr algn="ctr" fontAlgn="ctr"/>
                      <a:r>
                        <a:rPr lang="en-GB" sz="1400" b="0" i="0" u="none" strike="noStrike" dirty="0">
                          <a:solidFill>
                            <a:schemeClr val="accent5"/>
                          </a:solidFill>
                          <a:effectLst/>
                          <a:latin typeface="Arial" panose="020B0604020202020204" pitchFamily="34" charset="0"/>
                          <a:cs typeface="Arial" panose="020B0604020202020204" pitchFamily="34" charset="0"/>
                        </a:rPr>
                        <a:t>X</a:t>
                      </a:r>
                    </a:p>
                  </a:txBody>
                  <a:tcPr marL="6350" marR="6350" marT="6350" marB="25400" anchor="ctr">
                    <a:solidFill>
                      <a:schemeClr val="bg1"/>
                    </a:solidFill>
                  </a:tcPr>
                </a:tc>
                <a:tc rowSpan="2">
                  <a:txBody>
                    <a:bodyPr/>
                    <a:lstStyle/>
                    <a:p>
                      <a:pPr algn="ctr" fontAlgn="ctr"/>
                      <a:r>
                        <a:rPr lang="en-GB" sz="1400" b="0" i="0" u="none" strike="noStrike" dirty="0">
                          <a:solidFill>
                            <a:schemeClr val="accent5"/>
                          </a:solidFill>
                          <a:effectLst/>
                          <a:latin typeface="Arial" panose="020B0604020202020204" pitchFamily="34" charset="0"/>
                          <a:cs typeface="Arial" panose="020B0604020202020204" pitchFamily="34" charset="0"/>
                        </a:rPr>
                        <a:t>X</a:t>
                      </a:r>
                    </a:p>
                  </a:txBody>
                  <a:tcPr marL="6350" marR="6350" marT="6350" marB="25400" anchor="ctr">
                    <a:solidFill>
                      <a:schemeClr val="bg1"/>
                    </a:solidFill>
                  </a:tcPr>
                </a:tc>
                <a:tc rowSpan="2">
                  <a:txBody>
                    <a:bodyPr/>
                    <a:lstStyle/>
                    <a:p>
                      <a:pPr algn="ctr" fontAlgn="ctr"/>
                      <a:r>
                        <a:rPr lang="en-GB" sz="1400" b="0" i="0" u="none" strike="noStrike" dirty="0">
                          <a:solidFill>
                            <a:schemeClr val="accent5"/>
                          </a:solidFill>
                          <a:effectLst/>
                          <a:latin typeface="Arial" panose="020B0604020202020204" pitchFamily="34" charset="0"/>
                          <a:cs typeface="Arial" panose="020B0604020202020204" pitchFamily="34" charset="0"/>
                        </a:rPr>
                        <a:t>X</a:t>
                      </a:r>
                    </a:p>
                  </a:txBody>
                  <a:tcPr marL="6350" marR="6350" marT="6350" marB="25400" anchor="ctr">
                    <a:solidFill>
                      <a:schemeClr val="bg1"/>
                    </a:solidFill>
                  </a:tcPr>
                </a:tc>
                <a:extLst>
                  <a:ext uri="{0D108BD9-81ED-4DB2-BD59-A6C34878D82A}">
                    <a16:rowId xmlns:a16="http://schemas.microsoft.com/office/drawing/2014/main" val="3115745268"/>
                  </a:ext>
                </a:extLst>
              </a:tr>
              <a:tr h="297521">
                <a:tc>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International agencies</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998799914"/>
                  </a:ext>
                </a:extLst>
              </a:tr>
              <a:tr h="342859">
                <a:tc>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Other Grants and Aid</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extLst>
                  <a:ext uri="{0D108BD9-81ED-4DB2-BD59-A6C34878D82A}">
                    <a16:rowId xmlns:a16="http://schemas.microsoft.com/office/drawing/2014/main" val="2766749976"/>
                  </a:ext>
                </a:extLst>
              </a:tr>
              <a:tr h="342859">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Proceeds: Borrowing</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extLst>
                  <a:ext uri="{0D108BD9-81ED-4DB2-BD59-A6C34878D82A}">
                    <a16:rowId xmlns:a16="http://schemas.microsoft.com/office/drawing/2014/main" val="3943733534"/>
                  </a:ext>
                </a:extLst>
              </a:tr>
              <a:tr h="614878">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Proceeds: Disposal of plant and equipment</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extLst>
                  <a:ext uri="{0D108BD9-81ED-4DB2-BD59-A6C34878D82A}">
                    <a16:rowId xmlns:a16="http://schemas.microsoft.com/office/drawing/2014/main" val="2175211689"/>
                  </a:ext>
                </a:extLst>
              </a:tr>
              <a:tr h="342859">
                <a:tc>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Trading Activities</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lang="en-GB" sz="1400" u="none" strike="noStrike">
                          <a:solidFill>
                            <a:schemeClr val="accent5"/>
                          </a:solidFill>
                          <a:effectLst/>
                          <a:latin typeface="Arial" panose="020B0604020202020204" pitchFamily="34" charset="0"/>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extLst>
                  <a:ext uri="{0D108BD9-81ED-4DB2-BD59-A6C34878D82A}">
                    <a16:rowId xmlns:a16="http://schemas.microsoft.com/office/drawing/2014/main" val="1338352921"/>
                  </a:ext>
                </a:extLst>
              </a:tr>
              <a:tr h="327274">
                <a:tc rowSpan="2">
                  <a:txBody>
                    <a:bodyPr/>
                    <a:lstStyle/>
                    <a:p>
                      <a:pPr algn="l" fontAlgn="ctr"/>
                      <a:r>
                        <a:rPr lang="en-GB" sz="1400" u="none" strike="noStrike">
                          <a:solidFill>
                            <a:schemeClr val="accent5"/>
                          </a:solidFill>
                          <a:effectLst/>
                          <a:latin typeface="Arial" panose="020B0604020202020204" pitchFamily="34" charset="0"/>
                          <a:cs typeface="Arial" panose="020B0604020202020204" pitchFamily="34" charset="0"/>
                        </a:rPr>
                        <a:t>Other receipts</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5"/>
                      </a:solidFill>
                      <a:prstDash val="solid"/>
                      <a:round/>
                      <a:headEnd type="none" w="med" len="med"/>
                      <a:tailEnd type="none" w="med" len="med"/>
                    </a:lnB>
                    <a:solidFill>
                      <a:srgbClr val="E7F1F8"/>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5"/>
                      </a:solidFill>
                      <a:prstDash val="solid"/>
                      <a:round/>
                      <a:headEnd type="none" w="med" len="med"/>
                      <a:tailEnd type="none" w="med" len="med"/>
                    </a:lnB>
                    <a:solidFill>
                      <a:srgbClr val="E7F1F8"/>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5"/>
                      </a:solidFill>
                      <a:prstDash val="solid"/>
                      <a:round/>
                      <a:headEnd type="none" w="med" len="med"/>
                      <a:tailEnd type="none" w="med" len="med"/>
                    </a:lnB>
                    <a:solidFill>
                      <a:srgbClr val="E7F1F8"/>
                    </a:solidFill>
                  </a:tcPr>
                </a:tc>
                <a:tc>
                  <a:txBody>
                    <a:bodyPr/>
                    <a:lstStyle/>
                    <a:p>
                      <a:pPr algn="ctr" fontAlgn="ctr"/>
                      <a:r>
                        <a:rPr lang="en-GB" sz="1400" u="none" strike="noStrike" dirty="0">
                          <a:solidFill>
                            <a:schemeClr val="accent5"/>
                          </a:solidFill>
                          <a:effectLst/>
                          <a:latin typeface="Arial" panose="020B0604020202020204" pitchFamily="34" charset="0"/>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5"/>
                      </a:solidFill>
                      <a:prstDash val="solid"/>
                      <a:round/>
                      <a:headEnd type="none" w="med" len="med"/>
                      <a:tailEnd type="none" w="med" len="med"/>
                    </a:lnB>
                    <a:solidFill>
                      <a:srgbClr val="E7F1F8"/>
                    </a:solidFill>
                  </a:tcPr>
                </a:tc>
                <a:extLst>
                  <a:ext uri="{0D108BD9-81ED-4DB2-BD59-A6C34878D82A}">
                    <a16:rowId xmlns:a16="http://schemas.microsoft.com/office/drawing/2014/main" val="3297651424"/>
                  </a:ext>
                </a:extLst>
              </a:tr>
              <a:tr h="53923">
                <a:tc vMerge="1">
                  <a:txBody>
                    <a:bodyPr/>
                    <a:lstStyle/>
                    <a:p>
                      <a:endParaRPr lang="en-GB"/>
                    </a:p>
                  </a:txBody>
                  <a:tcPr/>
                </a:tc>
                <a:tc rowSpan="2">
                  <a:txBody>
                    <a:bodyPr/>
                    <a:lstStyle/>
                    <a:p>
                      <a:pPr algn="ctr" fontAlgn="ctr"/>
                      <a:r>
                        <a:rPr lang="en-GB" sz="1400" b="0" i="0" u="none" strike="noStrike" dirty="0">
                          <a:solidFill>
                            <a:schemeClr val="accent5"/>
                          </a:solidFill>
                          <a:effectLst/>
                          <a:latin typeface="Arial" panose="020B0604020202020204" pitchFamily="34" charset="0"/>
                          <a:cs typeface="Arial" panose="020B0604020202020204" pitchFamily="34" charset="0"/>
                        </a:rPr>
                        <a:t>X</a:t>
                      </a: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rowSpan="2">
                  <a:txBody>
                    <a:bodyPr/>
                    <a:lstStyle/>
                    <a:p>
                      <a:pPr algn="ctr" fontAlgn="ctr"/>
                      <a:r>
                        <a:rPr lang="en-GB" sz="1400" b="0" i="0" u="none" strike="noStrike" dirty="0">
                          <a:solidFill>
                            <a:schemeClr val="accent5"/>
                          </a:solidFill>
                          <a:effectLst/>
                          <a:latin typeface="Arial" panose="020B0604020202020204" pitchFamily="34" charset="0"/>
                          <a:cs typeface="Arial" panose="020B0604020202020204" pitchFamily="34" charset="0"/>
                        </a:rPr>
                        <a:t>X</a:t>
                      </a: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rowSpan="2">
                  <a:txBody>
                    <a:bodyPr/>
                    <a:lstStyle/>
                    <a:p>
                      <a:pPr algn="ctr" fontAlgn="ctr"/>
                      <a:r>
                        <a:rPr lang="en-GB" sz="1400" b="0" i="0" u="none" strike="noStrike" dirty="0">
                          <a:solidFill>
                            <a:schemeClr val="accent5"/>
                          </a:solidFill>
                          <a:effectLst/>
                          <a:latin typeface="Arial" panose="020B0604020202020204" pitchFamily="34" charset="0"/>
                          <a:cs typeface="Arial" panose="020B0604020202020204" pitchFamily="34" charset="0"/>
                        </a:rPr>
                        <a:t>X</a:t>
                      </a: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rowSpan="2">
                  <a:txBody>
                    <a:bodyPr/>
                    <a:lstStyle/>
                    <a:p>
                      <a:pPr algn="ctr" fontAlgn="ctr"/>
                      <a:r>
                        <a:rPr lang="en-GB" sz="1400" b="0" i="0" u="none" strike="noStrike" dirty="0">
                          <a:solidFill>
                            <a:schemeClr val="accent5"/>
                          </a:solidFill>
                          <a:effectLst/>
                          <a:latin typeface="Arial" panose="020B0604020202020204" pitchFamily="34" charset="0"/>
                          <a:cs typeface="Arial" panose="020B0604020202020204" pitchFamily="34" charset="0"/>
                        </a:rPr>
                        <a:t>X</a:t>
                      </a: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866646161"/>
                  </a:ext>
                </a:extLst>
              </a:tr>
              <a:tr h="311690">
                <a:tc>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Total receipts</a:t>
                      </a:r>
                      <a:endParaRPr lang="en-GB" sz="1400" b="1"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28854243"/>
                  </a:ext>
                </a:extLst>
              </a:tr>
            </a:tbl>
          </a:graphicData>
        </a:graphic>
      </p:graphicFrame>
    </p:spTree>
    <p:extLst>
      <p:ext uri="{BB962C8B-B14F-4D97-AF65-F5344CB8AC3E}">
        <p14:creationId xmlns:p14="http://schemas.microsoft.com/office/powerpoint/2010/main" val="272653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 – Separate Financial Statement</a:t>
            </a:r>
          </a:p>
        </p:txBody>
      </p:sp>
      <p:graphicFrame>
        <p:nvGraphicFramePr>
          <p:cNvPr id="3" name="Table 2">
            <a:extLst>
              <a:ext uri="{FF2B5EF4-FFF2-40B4-BE49-F238E27FC236}">
                <a16:creationId xmlns:a16="http://schemas.microsoft.com/office/drawing/2014/main" id="{863DB340-E11D-7F3D-7B5C-8D4AEE04DB3C}"/>
              </a:ext>
            </a:extLst>
          </p:cNvPr>
          <p:cNvGraphicFramePr>
            <a:graphicFrameLocks noGrp="1"/>
          </p:cNvGraphicFramePr>
          <p:nvPr>
            <p:extLst>
              <p:ext uri="{D42A27DB-BD31-4B8C-83A1-F6EECF244321}">
                <p14:modId xmlns:p14="http://schemas.microsoft.com/office/powerpoint/2010/main" val="573115910"/>
              </p:ext>
            </p:extLst>
          </p:nvPr>
        </p:nvGraphicFramePr>
        <p:xfrm>
          <a:off x="790956" y="1369257"/>
          <a:ext cx="7222998" cy="4368386"/>
        </p:xfrm>
        <a:graphic>
          <a:graphicData uri="http://schemas.openxmlformats.org/drawingml/2006/table">
            <a:tbl>
              <a:tblPr firstRow="1" firstCol="1" bandRow="1">
                <a:tableStyleId>{5C22544A-7EE6-4342-B048-85BDC9FD1C3A}</a:tableStyleId>
              </a:tblPr>
              <a:tblGrid>
                <a:gridCol w="2679154">
                  <a:extLst>
                    <a:ext uri="{9D8B030D-6E8A-4147-A177-3AD203B41FA5}">
                      <a16:colId xmlns:a16="http://schemas.microsoft.com/office/drawing/2014/main" val="1157382610"/>
                    </a:ext>
                  </a:extLst>
                </a:gridCol>
                <a:gridCol w="1135961">
                  <a:extLst>
                    <a:ext uri="{9D8B030D-6E8A-4147-A177-3AD203B41FA5}">
                      <a16:colId xmlns:a16="http://schemas.microsoft.com/office/drawing/2014/main" val="538153305"/>
                    </a:ext>
                  </a:extLst>
                </a:gridCol>
                <a:gridCol w="1135961">
                  <a:extLst>
                    <a:ext uri="{9D8B030D-6E8A-4147-A177-3AD203B41FA5}">
                      <a16:colId xmlns:a16="http://schemas.microsoft.com/office/drawing/2014/main" val="1706277655"/>
                    </a:ext>
                  </a:extLst>
                </a:gridCol>
                <a:gridCol w="1135961">
                  <a:extLst>
                    <a:ext uri="{9D8B030D-6E8A-4147-A177-3AD203B41FA5}">
                      <a16:colId xmlns:a16="http://schemas.microsoft.com/office/drawing/2014/main" val="341300916"/>
                    </a:ext>
                  </a:extLst>
                </a:gridCol>
                <a:gridCol w="1135961">
                  <a:extLst>
                    <a:ext uri="{9D8B030D-6E8A-4147-A177-3AD203B41FA5}">
                      <a16:colId xmlns:a16="http://schemas.microsoft.com/office/drawing/2014/main" val="1724266393"/>
                    </a:ext>
                  </a:extLst>
                </a:gridCol>
              </a:tblGrid>
              <a:tr h="609211">
                <a:tc>
                  <a:txBody>
                    <a:bodyPr/>
                    <a:lstStyle/>
                    <a:p>
                      <a:pPr algn="l" fontAlgn="ctr"/>
                      <a:r>
                        <a:rPr lang="en-GB" sz="1400" u="none" strike="noStrike" dirty="0">
                          <a:effectLst/>
                          <a:latin typeface="Arial" panose="020B0604020202020204" pitchFamily="34" charset="0"/>
                          <a:cs typeface="Arial" panose="020B0604020202020204" pitchFamily="34" charset="0"/>
                        </a:rPr>
                        <a:t>(in currency units)</a:t>
                      </a:r>
                      <a:endParaRPr lang="en-GB" sz="1400" b="0" i="0" u="none" strike="noStrike" dirty="0">
                        <a:solidFill>
                          <a:srgbClr val="181717"/>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n-GB" sz="1400" u="none" strike="noStrike" dirty="0">
                          <a:effectLst/>
                          <a:latin typeface="Arial" panose="020B0604020202020204" pitchFamily="34" charset="0"/>
                          <a:cs typeface="Arial" panose="020B0604020202020204" pitchFamily="34" charset="0"/>
                        </a:rPr>
                        <a:t>Original</a:t>
                      </a:r>
                      <a:endParaRPr lang="en-GB" sz="1400" b="1" i="0" u="none" strike="noStrike" dirty="0">
                        <a:solidFill>
                          <a:srgbClr val="181717"/>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n-GB" sz="1400" u="none" strike="noStrike">
                          <a:effectLst/>
                          <a:latin typeface="Arial" panose="020B0604020202020204" pitchFamily="34" charset="0"/>
                          <a:cs typeface="Arial" panose="020B0604020202020204" pitchFamily="34" charset="0"/>
                        </a:rPr>
                        <a:t>Final</a:t>
                      </a:r>
                      <a:endParaRPr lang="en-GB" sz="1400" b="1" i="0" u="none" strike="noStrike">
                        <a:solidFill>
                          <a:srgbClr val="181717"/>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n-GB" sz="1400" u="none" strike="noStrike" dirty="0">
                          <a:effectLst/>
                          <a:latin typeface="Arial" panose="020B0604020202020204" pitchFamily="34" charset="0"/>
                          <a:cs typeface="Arial" panose="020B0604020202020204" pitchFamily="34" charset="0"/>
                        </a:rPr>
                        <a:t>Comparable </a:t>
                      </a:r>
                    </a:p>
                    <a:p>
                      <a:pPr algn="ctr" fontAlgn="ctr"/>
                      <a:r>
                        <a:rPr lang="en-GB" sz="1400" u="none" strike="noStrike" dirty="0">
                          <a:effectLst/>
                          <a:latin typeface="Arial" panose="020B0604020202020204" pitchFamily="34" charset="0"/>
                          <a:cs typeface="Arial" panose="020B0604020202020204" pitchFamily="34" charset="0"/>
                        </a:rPr>
                        <a:t>Basis</a:t>
                      </a:r>
                      <a:endParaRPr lang="en-GB" sz="1400" b="1" i="0" u="none" strike="noStrike" dirty="0">
                        <a:solidFill>
                          <a:srgbClr val="181717"/>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n-GB" sz="1400" u="none" strike="noStrike" dirty="0">
                          <a:effectLst/>
                          <a:latin typeface="Arial" panose="020B0604020202020204" pitchFamily="34" charset="0"/>
                          <a:cs typeface="Arial" panose="020B0604020202020204" pitchFamily="34" charset="0"/>
                        </a:rPr>
                        <a:t>Final Budget and Actual</a:t>
                      </a:r>
                      <a:endParaRPr lang="en-GB" sz="1400" b="0" i="1" u="none" strike="noStrike" dirty="0">
                        <a:solidFill>
                          <a:srgbClr val="181717"/>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extLst>
                  <a:ext uri="{0D108BD9-81ED-4DB2-BD59-A6C34878D82A}">
                    <a16:rowId xmlns:a16="http://schemas.microsoft.com/office/drawing/2014/main" val="1424023060"/>
                  </a:ext>
                </a:extLst>
              </a:tr>
              <a:tr h="311690">
                <a:tc>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PAYMENTS</a:t>
                      </a:r>
                      <a:endParaRPr lang="en-GB" sz="1400" b="1"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E7F1F8"/>
                    </a:solidFill>
                  </a:tcPr>
                </a:tc>
                <a:tc>
                  <a:txBody>
                    <a:bodyPr/>
                    <a:lstStyle/>
                    <a:p>
                      <a:pPr algn="l" fontAlgn="b"/>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b">
                    <a:solidFill>
                      <a:srgbClr val="E7F1F8"/>
                    </a:solidFill>
                  </a:tcPr>
                </a:tc>
                <a:tc>
                  <a:txBody>
                    <a:bodyPr/>
                    <a:lstStyle/>
                    <a:p>
                      <a:pPr algn="l" fontAlgn="b"/>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0" anchor="b">
                    <a:solidFill>
                      <a:srgbClr val="E7F1F8"/>
                    </a:solidFill>
                  </a:tcPr>
                </a:tc>
                <a:tc>
                  <a:txBody>
                    <a:bodyPr/>
                    <a:lstStyle/>
                    <a:p>
                      <a:pPr algn="l" fontAlgn="b"/>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b">
                    <a:solidFill>
                      <a:srgbClr val="E7F1F8"/>
                    </a:solidFill>
                  </a:tcPr>
                </a:tc>
                <a:tc>
                  <a:txBody>
                    <a:bodyPr/>
                    <a:lstStyle/>
                    <a:p>
                      <a:pPr algn="l" fontAlgn="b"/>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b">
                    <a:solidFill>
                      <a:srgbClr val="E7F1F8"/>
                    </a:solidFill>
                  </a:tcPr>
                </a:tc>
                <a:extLst>
                  <a:ext uri="{0D108BD9-81ED-4DB2-BD59-A6C34878D82A}">
                    <a16:rowId xmlns:a16="http://schemas.microsoft.com/office/drawing/2014/main" val="2225479654"/>
                  </a:ext>
                </a:extLst>
              </a:tr>
              <a:tr h="297521">
                <a:tc>
                  <a:txBody>
                    <a:bodyPr/>
                    <a:lstStyle/>
                    <a:p>
                      <a:pPr algn="l" fontAlgn="ctr"/>
                      <a:r>
                        <a:rPr lang="en-GB" sz="1400" b="1" i="0" u="none" strike="noStrike" dirty="0">
                          <a:solidFill>
                            <a:schemeClr val="accent5"/>
                          </a:solidFill>
                          <a:effectLst/>
                          <a:latin typeface="Arial" panose="020B0604020202020204" pitchFamily="34" charset="0"/>
                          <a:cs typeface="Arial" panose="020B0604020202020204" pitchFamily="34" charset="0"/>
                        </a:rPr>
                        <a:t>Health</a:t>
                      </a:r>
                    </a:p>
                  </a:txBody>
                  <a:tcPr marL="6350" marR="6350" marT="6350" marB="0" anchor="ctr">
                    <a:solidFill>
                      <a:schemeClr val="bg1"/>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val="2545417240"/>
                  </a:ext>
                </a:extLst>
              </a:tr>
              <a:tr h="320190">
                <a:tc rowSpan="2">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Education</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extLst>
                  <a:ext uri="{0D108BD9-81ED-4DB2-BD59-A6C34878D82A}">
                    <a16:rowId xmlns:a16="http://schemas.microsoft.com/office/drawing/2014/main" val="4229913728"/>
                  </a:ext>
                </a:extLst>
              </a:tr>
              <a:tr h="53923">
                <a:tc vMerge="1">
                  <a:txBody>
                    <a:bodyPr/>
                    <a:lstStyle/>
                    <a:p>
                      <a:endParaRPr lang="en-GB"/>
                    </a:p>
                  </a:txBody>
                  <a:tcPr/>
                </a:tc>
                <a:tc rowSpan="2">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rowSpan="2">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rowSpan="2">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rowSpan="2">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extLst>
                  <a:ext uri="{0D108BD9-81ED-4DB2-BD59-A6C34878D82A}">
                    <a16:rowId xmlns:a16="http://schemas.microsoft.com/office/drawing/2014/main" val="3115745268"/>
                  </a:ext>
                </a:extLst>
              </a:tr>
              <a:tr h="297521">
                <a:tc>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Public Order</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998799914"/>
                  </a:ext>
                </a:extLst>
              </a:tr>
              <a:tr h="342859">
                <a:tc>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Social Benefits</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extLst>
                  <a:ext uri="{0D108BD9-81ED-4DB2-BD59-A6C34878D82A}">
                    <a16:rowId xmlns:a16="http://schemas.microsoft.com/office/drawing/2014/main" val="2766749976"/>
                  </a:ext>
                </a:extLst>
              </a:tr>
              <a:tr h="342859">
                <a:tc>
                  <a:txBody>
                    <a:bodyPr/>
                    <a:lstStyle/>
                    <a:p>
                      <a:pPr algn="l" fontAlgn="ctr"/>
                      <a:r>
                        <a:rPr lang="en-GB" sz="1400" u="none" strike="noStrike" dirty="0" err="1">
                          <a:solidFill>
                            <a:schemeClr val="accent5"/>
                          </a:solidFill>
                          <a:effectLst/>
                          <a:latin typeface="Arial" panose="020B0604020202020204" pitchFamily="34" charset="0"/>
                          <a:cs typeface="Arial" panose="020B0604020202020204" pitchFamily="34" charset="0"/>
                        </a:rPr>
                        <a:t>Defense</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kumimoji="0" lang="en-GB" sz="1400" b="0" i="0" u="none" strike="noStrike" kern="1200" cap="none" spc="0" normalizeH="0" baseline="0" noProof="0" dirty="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extLst>
                  <a:ext uri="{0D108BD9-81ED-4DB2-BD59-A6C34878D82A}">
                    <a16:rowId xmlns:a16="http://schemas.microsoft.com/office/drawing/2014/main" val="3943733534"/>
                  </a:ext>
                </a:extLst>
              </a:tr>
              <a:tr h="445176">
                <a:tc>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Housing and Amenities</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extLst>
                  <a:ext uri="{0D108BD9-81ED-4DB2-BD59-A6C34878D82A}">
                    <a16:rowId xmlns:a16="http://schemas.microsoft.com/office/drawing/2014/main" val="2175211689"/>
                  </a:ext>
                </a:extLst>
              </a:tr>
              <a:tr h="342859">
                <a:tc>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Recreational and Cultural</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chemeClr val="bg1"/>
                    </a:solidFill>
                  </a:tcPr>
                </a:tc>
                <a:extLst>
                  <a:ext uri="{0D108BD9-81ED-4DB2-BD59-A6C34878D82A}">
                    <a16:rowId xmlns:a16="http://schemas.microsoft.com/office/drawing/2014/main" val="1338352921"/>
                  </a:ext>
                </a:extLst>
              </a:tr>
              <a:tr h="327274">
                <a:tc rowSpan="2">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Economic Affairs</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25400" anchor="ctr">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5"/>
                      </a:solidFill>
                      <a:prstDash val="solid"/>
                      <a:round/>
                      <a:headEnd type="none" w="med" len="med"/>
                      <a:tailEnd type="none" w="med" len="med"/>
                    </a:lnB>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5"/>
                      </a:solidFill>
                      <a:prstDash val="solid"/>
                      <a:round/>
                      <a:headEnd type="none" w="med" len="med"/>
                      <a:tailEnd type="none" w="med" len="med"/>
                    </a:lnB>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5"/>
                      </a:solidFill>
                      <a:prstDash val="solid"/>
                      <a:round/>
                      <a:headEnd type="none" w="med" len="med"/>
                      <a:tailEnd type="none" w="med" len="med"/>
                    </a:lnB>
                    <a:solidFill>
                      <a:srgbClr val="E7F1F8"/>
                    </a:solidFill>
                  </a:tcPr>
                </a:tc>
                <a:tc>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5"/>
                      </a:solidFill>
                      <a:prstDash val="solid"/>
                      <a:round/>
                      <a:headEnd type="none" w="med" len="med"/>
                      <a:tailEnd type="none" w="med" len="med"/>
                    </a:lnB>
                    <a:solidFill>
                      <a:srgbClr val="E7F1F8"/>
                    </a:solidFill>
                  </a:tcPr>
                </a:tc>
                <a:extLst>
                  <a:ext uri="{0D108BD9-81ED-4DB2-BD59-A6C34878D82A}">
                    <a16:rowId xmlns:a16="http://schemas.microsoft.com/office/drawing/2014/main" val="3297651424"/>
                  </a:ext>
                </a:extLst>
              </a:tr>
              <a:tr h="53923">
                <a:tc vMerge="1">
                  <a:txBody>
                    <a:bodyPr/>
                    <a:lstStyle/>
                    <a:p>
                      <a:endParaRPr lang="en-GB"/>
                    </a:p>
                  </a:txBody>
                  <a:tcPr/>
                </a:tc>
                <a:tc rowSpan="2">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rowSpan="2">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rowSpan="2">
                  <a:txBody>
                    <a:bodyPr/>
                    <a:lstStyle/>
                    <a:p>
                      <a:pPr algn="ctr" fontAlgn="ct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rowSpan="2">
                  <a:txBody>
                    <a:bodyPr/>
                    <a:lstStyle/>
                    <a:p>
                      <a:pPr algn="ctr" fontAlgn="ctr"/>
                      <a:r>
                        <a:rPr kumimoji="0" lang="en-GB" sz="1400" b="0" i="0" u="none" strike="noStrike" kern="1200" cap="none" spc="0" normalizeH="0" baseline="0" noProof="0" dirty="0">
                          <a:ln>
                            <a:noFill/>
                          </a:ln>
                          <a:solidFill>
                            <a:srgbClr val="010000"/>
                          </a:solidFill>
                          <a:effectLst/>
                          <a:uLnTx/>
                          <a:uFillTx/>
                          <a:latin typeface="Arial" panose="020B0604020202020204" pitchFamily="34" charset="0"/>
                          <a:ea typeface="+mn-ea"/>
                          <a:cs typeface="Arial" panose="020B0604020202020204" pitchFamily="34" charset="0"/>
                        </a:rPr>
                        <a:t>(X)</a:t>
                      </a:r>
                      <a:endParaRPr lang="en-GB" sz="14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866646161"/>
                  </a:ext>
                </a:extLst>
              </a:tr>
              <a:tr h="311690">
                <a:tc>
                  <a:txBody>
                    <a:bodyPr/>
                    <a:lstStyle/>
                    <a:p>
                      <a:pPr algn="l" fontAlgn="ctr"/>
                      <a:r>
                        <a:rPr lang="en-GB" sz="1400" u="none" strike="noStrike" dirty="0">
                          <a:solidFill>
                            <a:schemeClr val="accent5"/>
                          </a:solidFill>
                          <a:effectLst/>
                          <a:latin typeface="Arial" panose="020B0604020202020204" pitchFamily="34" charset="0"/>
                          <a:cs typeface="Arial" panose="020B0604020202020204" pitchFamily="34" charset="0"/>
                        </a:rPr>
                        <a:t>Total payments</a:t>
                      </a:r>
                      <a:endParaRPr lang="en-GB" sz="1400" b="1"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28854243"/>
                  </a:ext>
                </a:extLst>
              </a:tr>
              <a:tr h="311690">
                <a:tc>
                  <a:txBody>
                    <a:bodyPr/>
                    <a:lstStyle/>
                    <a:p>
                      <a:pPr algn="l" fontAlgn="ctr"/>
                      <a:r>
                        <a:rPr lang="en-GB" sz="1400" b="1" i="0" u="none" strike="noStrike" dirty="0">
                          <a:solidFill>
                            <a:schemeClr val="accent5"/>
                          </a:solidFill>
                          <a:effectLst/>
                          <a:latin typeface="Arial" panose="020B0604020202020204" pitchFamily="34" charset="0"/>
                          <a:cs typeface="Arial" panose="020B0604020202020204" pitchFamily="34" charset="0"/>
                        </a:rPr>
                        <a:t>Net Receipts / (Payments)</a:t>
                      </a:r>
                    </a:p>
                  </a:txBody>
                  <a:tcPr marL="6350" marR="6350" marT="6350" marB="0" anchor="ctr">
                    <a:solidFill>
                      <a:srgbClr val="E7F1F8"/>
                    </a:solidFill>
                  </a:tcPr>
                </a:tc>
                <a:tc>
                  <a:txBody>
                    <a:bodyPr/>
                    <a:lstStyle/>
                    <a:p>
                      <a:pPr algn="ctr" fontAlgn="ctr"/>
                      <a:r>
                        <a:rPr lang="en-GB" sz="1400" b="0" i="0" u="none" strike="noStrike" dirty="0">
                          <a:solidFill>
                            <a:schemeClr val="accent5"/>
                          </a:solidFill>
                          <a:effectLst/>
                          <a:latin typeface="Arial" panose="020B0604020202020204" pitchFamily="34" charset="0"/>
                          <a:cs typeface="Arial" panose="020B0604020202020204" pitchFamily="34" charset="0"/>
                        </a:rPr>
                        <a:t>X</a:t>
                      </a: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E7F1F8"/>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kumimoji="0" lang="en-GB" sz="1400" b="0" i="0" u="none" strike="noStrike" kern="1200" cap="none" spc="0" normalizeH="0" baseline="0" noProof="0" dirty="0">
                        <a:ln>
                          <a:noFill/>
                        </a:ln>
                        <a:solidFill>
                          <a:srgbClr val="010000"/>
                        </a:solidFill>
                        <a:effectLst/>
                        <a:uLnTx/>
                        <a:uFillTx/>
                        <a:latin typeface="Arial" panose="020B0604020202020204" pitchFamily="34" charset="0"/>
                        <a:ea typeface="+mn-ea"/>
                        <a:cs typeface="Arial" panose="020B0604020202020204" pitchFamily="34" charset="0"/>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E7F1F8"/>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X</a:t>
                      </a:r>
                      <a:endParaRPr kumimoji="0" lang="en-GB" sz="1400" b="0" i="0" u="none" strike="noStrike" kern="1200" cap="none" spc="0" normalizeH="0" baseline="0" noProof="0" dirty="0">
                        <a:ln>
                          <a:noFill/>
                        </a:ln>
                        <a:solidFill>
                          <a:srgbClr val="010000"/>
                        </a:solidFill>
                        <a:effectLst/>
                        <a:uLnTx/>
                        <a:uFillTx/>
                        <a:latin typeface="Arial" panose="020B0604020202020204" pitchFamily="34" charset="0"/>
                        <a:ea typeface="+mn-ea"/>
                        <a:cs typeface="Arial" panose="020B0604020202020204" pitchFamily="34" charset="0"/>
                      </a:endParaRP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E7F1F8"/>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10000"/>
                          </a:solidFill>
                          <a:effectLst/>
                          <a:uLnTx/>
                          <a:uFillTx/>
                          <a:latin typeface="Arial" panose="020B0604020202020204" pitchFamily="34" charset="0"/>
                          <a:ea typeface="+mn-ea"/>
                          <a:cs typeface="Arial" panose="020B0604020202020204" pitchFamily="34" charset="0"/>
                        </a:rPr>
                        <a:t>X</a:t>
                      </a:r>
                    </a:p>
                  </a:txBody>
                  <a:tcPr marL="6350" marR="6350" marT="6350" marB="0"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E7F1F8"/>
                    </a:solidFill>
                  </a:tcPr>
                </a:tc>
                <a:extLst>
                  <a:ext uri="{0D108BD9-81ED-4DB2-BD59-A6C34878D82A}">
                    <a16:rowId xmlns:a16="http://schemas.microsoft.com/office/drawing/2014/main" val="3629482335"/>
                  </a:ext>
                </a:extLst>
              </a:tr>
            </a:tbl>
          </a:graphicData>
        </a:graphic>
      </p:graphicFrame>
    </p:spTree>
    <p:extLst>
      <p:ext uri="{BB962C8B-B14F-4D97-AF65-F5344CB8AC3E}">
        <p14:creationId xmlns:p14="http://schemas.microsoft.com/office/powerpoint/2010/main" val="255985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
        <p:nvSpPr>
          <p:cNvPr id="7" name="TextBox 6"/>
          <p:cNvSpPr txBox="1"/>
          <p:nvPr/>
        </p:nvSpPr>
        <p:spPr>
          <a:xfrm>
            <a:off x="495300" y="881956"/>
            <a:ext cx="8089900" cy="378565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Note Disclosures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Material differences between the budget and actual amounts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Explanation of whether changes between the original and final budget are from reallocations within the budget, or of other factors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Explanation of the budgetary basis and classification basis adopted in the approved budget;</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Period of the approved budget; and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Entities included in the approved budget</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644750"/>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498278-505D-4090-B4B5-01A6E8E3F4BA}">
  <ds:schemaRef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a7402fae-bb21-445c-8609-eb603ffb5c14"/>
    <ds:schemaRef ds:uri="http://schemas.microsoft.com/office/infopath/2007/PartnerControls"/>
    <ds:schemaRef ds:uri="http://purl.org/dc/dcmitype/"/>
    <ds:schemaRef ds:uri="d3ac02cf-6679-4554-901c-1b28d4a0203e"/>
    <ds:schemaRef ds:uri="a5f5a3eb-0a2d-4d6a-9165-21ef9946a014"/>
  </ds:schemaRefs>
</ds:datastoreItem>
</file>

<file path=customXml/itemProps2.xml><?xml version="1.0" encoding="utf-8"?>
<ds:datastoreItem xmlns:ds="http://schemas.openxmlformats.org/officeDocument/2006/customXml" ds:itemID="{94EFB292-A951-4D36-B565-E9A3D056AFF8}">
  <ds:schemaRefs>
    <ds:schemaRef ds:uri="http://schemas.microsoft.com/sharepoint/v3/contenttype/forms"/>
  </ds:schemaRefs>
</ds:datastoreItem>
</file>

<file path=customXml/itemProps3.xml><?xml version="1.0" encoding="utf-8"?>
<ds:datastoreItem xmlns:ds="http://schemas.openxmlformats.org/officeDocument/2006/customXml" ds:itemID="{40EA81CE-8AC2-46C3-A97C-E3FE87F17E19}"/>
</file>

<file path=docProps/app.xml><?xml version="1.0" encoding="utf-8"?>
<Properties xmlns="http://schemas.openxmlformats.org/officeDocument/2006/extended-properties" xmlns:vt="http://schemas.openxmlformats.org/officeDocument/2006/docPropsVTypes">
  <TotalTime>268</TotalTime>
  <Words>1064</Words>
  <Application>Microsoft Office PowerPoint</Application>
  <PresentationFormat>On-screen Show (4:3)</PresentationFormat>
  <Paragraphs>287</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39</cp:revision>
  <dcterms:created xsi:type="dcterms:W3CDTF">2014-09-10T19:10:10Z</dcterms:created>
  <dcterms:modified xsi:type="dcterms:W3CDTF">2024-02-23T17:05:59Z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