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8" r:id="rId5"/>
    <p:sldId id="263" r:id="rId6"/>
    <p:sldId id="257" r:id="rId7"/>
    <p:sldId id="259" r:id="rId8"/>
    <p:sldId id="260" r:id="rId9"/>
    <p:sldId id="262" r:id="rId10"/>
    <p:sldId id="261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7C9874-D80A-4F17-AEDD-6452C47467C8}" v="1" dt="2024-02-23T17:05:18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6" autoAdjust="0"/>
    <p:restoredTop sz="75536" autoAdjust="0"/>
  </p:normalViewPr>
  <p:slideViewPr>
    <p:cSldViewPr snapToGrid="0" snapToObjects="1">
      <p:cViewPr varScale="1">
        <p:scale>
          <a:sx n="49" d="100"/>
          <a:sy n="49" d="100"/>
        </p:scale>
        <p:origin x="18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01DCD-D80E-47A4-BE68-7FA49DD361F0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E2ED0-3DC7-4C75-9A9C-37BB3251B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9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IPSAS 4 is based on IAS 21. If participants are familiar with IFRS, consider highlighting this fact.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2ED0-3DC7-4C75-9A9C-37BB3251B8A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61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IPSAS 4 deals with the transactions as they take place and with any balances resulting from those transactions at the end of the reporting period. So if a loan is taken in a foreign currency IPSAS 4 addresses both the initial recognition and measurement when the loan is taken, plus any restatement of that loan at year end.</a:t>
            </a:r>
          </a:p>
          <a:p>
            <a:endParaRPr lang="en-GB" dirty="0"/>
          </a:p>
          <a:p>
            <a:r>
              <a:rPr lang="en-GB" dirty="0"/>
              <a:t>Most countries will use their currency as the presentation currency.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2ED0-3DC7-4C75-9A9C-37BB3251B8A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55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countries will use their currency as the functional currency, but some countries may have a different functional currency, for example the US $.</a:t>
            </a:r>
          </a:p>
          <a:p>
            <a:endParaRPr lang="en-GB" dirty="0"/>
          </a:p>
          <a:p>
            <a:r>
              <a:rPr lang="en-GB" dirty="0"/>
              <a:t>Depending on participants’ countries, consider whether a discussion of the functional currency is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2ED0-3DC7-4C75-9A9C-37BB3251B8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8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Translation is the term used to describe the process of converting the foreign currency value to the functional currency value.</a:t>
            </a:r>
          </a:p>
          <a:p>
            <a:endParaRPr lang="en-GB" dirty="0"/>
          </a:p>
          <a:p>
            <a:r>
              <a:rPr lang="en-GB" dirty="0"/>
              <a:t>Note that IPSAS 4 is dependent on the accounting policies selected under other IPSAS.</a:t>
            </a:r>
          </a:p>
          <a:p>
            <a:endParaRPr lang="en-GB" dirty="0"/>
          </a:p>
          <a:p>
            <a:r>
              <a:rPr lang="en-GB" dirty="0"/>
              <a:t>For example, investment property may be held at historical value or at fair value. If it is measured at historical cost, the foreign currency is translated a the transaction date (when the property is purchased); no restatement is carried out after that point. However, if the investment property is measured at fair value, it is translated each time fair value is assessed, which may be annually.</a:t>
            </a:r>
          </a:p>
          <a:p>
            <a:endParaRPr lang="en-GB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practical reasons, a rate that approximates the actual rate at the date of the transaction is often used, for example, an average rate for a week. This may be relevant where there is a significant volume of transactions.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2ED0-3DC7-4C75-9A9C-37BB3251B8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707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many public sector entities, the only exchange differences they encounter will be on monetary items. If participants’ organization have other differences, consider further discussion of the exchange differences.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2ED0-3DC7-4C75-9A9C-37BB3251B8A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69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 many public sector entities, the only exchange differences they encounter will be on monetary items. If participants’ organization have other differences, consider further discussion of the disclosure requirements.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Changes in functional currency are rare, but do happen (e.g</a:t>
            </a:r>
            <a:r>
              <a:rPr lang="en-GB"/>
              <a:t>., adoption of he Euro).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2ED0-3DC7-4C75-9A9C-37BB3251B8A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10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- Presentation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981" y="2713637"/>
            <a:ext cx="11964037" cy="897232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99" y="484366"/>
            <a:ext cx="7835901" cy="4557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Introduction to IPSAS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23668" y="6261100"/>
            <a:ext cx="774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-2552095"/>
            <a:ext cx="9269352" cy="6767419"/>
          </a:xfrm>
          <a:prstGeom prst="rect">
            <a:avLst/>
          </a:prstGeom>
        </p:spPr>
      </p:pic>
      <p:pic>
        <p:nvPicPr>
          <p:cNvPr id="2" name="Picture 1" descr="7 - Present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797" y="1722260"/>
            <a:ext cx="11770641" cy="8827291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800099" y="4036836"/>
            <a:ext cx="7153719" cy="2097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IMPLEMENTING IPSAS</a:t>
            </a:r>
          </a:p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Foreign Exchange</a:t>
            </a:r>
          </a:p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IPSAS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l"/>
            <a:endParaRPr lang="en-US" sz="12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82907-886A-38BC-F2C3-ED98DCF05382}"/>
              </a:ext>
            </a:extLst>
          </p:cNvPr>
          <p:cNvSpPr txBox="1"/>
          <p:nvPr/>
        </p:nvSpPr>
        <p:spPr>
          <a:xfrm>
            <a:off x="7089912" y="5941351"/>
            <a:ext cx="166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2024 Edition</a:t>
            </a:r>
          </a:p>
        </p:txBody>
      </p:sp>
    </p:spTree>
    <p:extLst>
      <p:ext uri="{BB962C8B-B14F-4D97-AF65-F5344CB8AC3E}">
        <p14:creationId xmlns:p14="http://schemas.microsoft.com/office/powerpoint/2010/main" val="412057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Presentation: Foreign Exchange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i="1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Handbook of International Public Sector Accounting Pronouncements</a:t>
            </a: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the primary authoritative source of international generally accepted accounting principles for public sector entities. </a:t>
            </a: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All information in this presentation is proprietary and copyrighted.</a:t>
            </a: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sz="18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5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Presentation: Foreign Exchange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  <a:p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Transactions in foreign currencies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Foreign operations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Presentation currency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3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Presentation: Foreign Exchange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Currency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Currency of the primary economic environment in which the entity operates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Generally straightforward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Revenue raised; costs settled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Foreign currency items generally translated to functional currency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4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Presentation: Foreign Exchange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</a:p>
          <a:p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Initially:</a:t>
            </a:r>
          </a:p>
          <a:p>
            <a:pPr marL="914400" lvl="1" indent="-457200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Apply spot exchange rate to foreign currency amount at transaction date</a:t>
            </a:r>
          </a:p>
          <a:p>
            <a:pPr marL="57150"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Subsequent</a:t>
            </a:r>
          </a:p>
          <a:p>
            <a:pPr marL="914400" lvl="1" indent="-457200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Foreign currency monetary items at closing rate</a:t>
            </a:r>
          </a:p>
          <a:p>
            <a:pPr marL="914400" lvl="1" indent="-457200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Nonmonetary items measured at historical cost translated at transaction date</a:t>
            </a:r>
          </a:p>
          <a:p>
            <a:pPr marL="914400" lvl="1" indent="-457200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Nonmonetary items at fair value or current operational value translated at date when fair value or current operational value </a:t>
            </a:r>
            <a:r>
              <a:rPr lang="en-CA" sz="2000" ker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was measured</a:t>
            </a:r>
            <a:endParaRPr lang="en-CA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/>
              <a:ea typeface="ＭＳ Ｐゴシック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4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Presentation: Foreign Exchange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Differences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Monetary items – recognize differences in surplus/deficit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Nonmonetary item – recognize where related gain/loss recognized – net assets/equity or surplus/deficit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Monetary item part of foreign operations – surplus/deficit of separate financial statements</a:t>
            </a:r>
          </a:p>
          <a:p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4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Presentation: Foreign Exchange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Exchange differences recognized in surplus/deficit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Net exchange differences on net assets/equity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Change in functional currency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2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5300" y="881956"/>
            <a:ext cx="80899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Discussion</a:t>
            </a: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http://www.eko-punkt.de/fileadmin/user_upload/ekopunkt/bilder/Fragezeichen_54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5BA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275" y="1667860"/>
            <a:ext cx="7412396" cy="223159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05284" y="41394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Visit the IPSASB web site </a:t>
            </a:r>
            <a:r>
              <a:rPr lang="en-GB" sz="2000" kern="0" dirty="0">
                <a:solidFill>
                  <a:srgbClr val="005BAA">
                    <a:lumMod val="7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http://www.ipsasb.org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Presentation: Foreign Exchange</a:t>
            </a:r>
          </a:p>
        </p:txBody>
      </p:sp>
    </p:spTree>
    <p:extLst>
      <p:ext uri="{BB962C8B-B14F-4D97-AF65-F5344CB8AC3E}">
        <p14:creationId xmlns:p14="http://schemas.microsoft.com/office/powerpoint/2010/main" val="3315551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E"/>
      </a:dk1>
      <a:lt1>
        <a:sysClr val="window" lastClr="FFFFFF"/>
      </a:lt1>
      <a:dk2>
        <a:srgbClr val="168136"/>
      </a:dk2>
      <a:lt2>
        <a:srgbClr val="003C80"/>
      </a:lt2>
      <a:accent1>
        <a:srgbClr val="12A9D9"/>
      </a:accent1>
      <a:accent2>
        <a:srgbClr val="D53D20"/>
      </a:accent2>
      <a:accent3>
        <a:srgbClr val="E78E23"/>
      </a:accent3>
      <a:accent4>
        <a:srgbClr val="73B632"/>
      </a:accent4>
      <a:accent5>
        <a:srgbClr val="010000"/>
      </a:accent5>
      <a:accent6>
        <a:srgbClr val="FFFFFE"/>
      </a:accent6>
      <a:hlink>
        <a:srgbClr val="000000"/>
      </a:hlink>
      <a:folHlink>
        <a:srgbClr val="CD09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f5a3eb-0a2d-4d6a-9165-21ef9946a014" xsi:nil="true"/>
    <lcf76f155ced4ddcb4097134ff3c332f xmlns="bb3cf181-f6d2-45cb-ba57-c6cc2309bf63">
      <Terms xmlns="http://schemas.microsoft.com/office/infopath/2007/PartnerControls"/>
    </lcf76f155ced4ddcb4097134ff3c332f>
    <Topics xmlns="bb3cf181-f6d2-45cb-ba57-c6cc2309bf63">General</Topics>
    <Topics_x0028_2_x0029_ xmlns="bb3cf181-f6d2-45cb-ba57-c6cc2309bf63" xsi:nil="true"/>
    <HostOrganization xmlns="bb3cf181-f6d2-45cb-ba57-c6cc2309bf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1F8DCD50FF2440ACBA5E255C179837" ma:contentTypeVersion="23" ma:contentTypeDescription="Create a new document." ma:contentTypeScope="" ma:versionID="68bc911116ef52a95c7383312ea49dda">
  <xsd:schema xmlns:xsd="http://www.w3.org/2001/XMLSchema" xmlns:xs="http://www.w3.org/2001/XMLSchema" xmlns:p="http://schemas.microsoft.com/office/2006/metadata/properties" xmlns:ns2="bb3cf181-f6d2-45cb-ba57-c6cc2309bf63" xmlns:ns3="a5f5a3eb-0a2d-4d6a-9165-21ef9946a014" targetNamespace="http://schemas.microsoft.com/office/2006/metadata/properties" ma:root="true" ma:fieldsID="587de48e0ec5e1cd7e4d4562d436ed62" ns2:_="" ns3:_="">
    <xsd:import namespace="bb3cf181-f6d2-45cb-ba57-c6cc2309bf63"/>
    <xsd:import namespace="a5f5a3eb-0a2d-4d6a-9165-21ef9946a014"/>
    <xsd:element name="properties">
      <xsd:complexType>
        <xsd:sequence>
          <xsd:element name="documentManagement">
            <xsd:complexType>
              <xsd:all>
                <xsd:element ref="ns2:Topics" minOccurs="0"/>
                <xsd:element ref="ns2:Topics_x0028_2_x0029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HostOrganiz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3cf181-f6d2-45cb-ba57-c6cc2309bf63" elementFormDefault="qualified">
    <xsd:import namespace="http://schemas.microsoft.com/office/2006/documentManagement/types"/>
    <xsd:import namespace="http://schemas.microsoft.com/office/infopath/2007/PartnerControls"/>
    <xsd:element name="Topics" ma:index="3" nillable="true" ma:displayName="Topics" ma:default="General" ma:format="Dropdown" ma:internalName="Topics" ma:readOnly="false">
      <xsd:simpleType>
        <xsd:restriction base="dms:Text">
          <xsd:maxLength value="255"/>
        </xsd:restriction>
      </xsd:simpleType>
    </xsd:element>
    <xsd:element name="Topics_x0028_2_x0029_" ma:index="4" nillable="true" ma:displayName="Topics (2)" ma:format="Dropdown" ma:internalName="Topics_x0028_2_x0029_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ublic Sector"/>
                        <xsd:enumeration value="Sustainability"/>
                        <xsd:enumeration value="Digitalization"/>
                        <xsd:enumeration value="Anti-Corruption"/>
                        <xsd:enumeration value="SME/SMP"/>
                        <xsd:enumeration value="Audit Quality"/>
                        <xsd:enumeration value="Attractiveness of the Profession"/>
                        <xsd:enumeration value="Integrated Mindset"/>
                        <xsd:enumeration value="IMPACT"/>
                        <xsd:enumeration value="Capacity Building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8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hidden="true" ma:internalName="MediaServiceKeyPoint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c7e2ae9-edfb-4f0f-b9fa-bdacd0fc22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HostOrganization" ma:index="26" nillable="true" ma:displayName="Host Organization" ma:format="Dropdown" ma:internalName="HostOrganiz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CAB (Bangladesh)"/>
                    <xsd:enumeration value="ICAP (Pakistan)"/>
                    <xsd:enumeration value="AFAA (Arab Federation)"/>
                    <xsd:enumeration value="ICAI (India)"/>
                    <xsd:enumeration value="NBAA (Tanzania)"/>
                    <xsd:enumeration value="PAFA"/>
                    <xsd:enumeration value="CAPA"/>
                    <xsd:enumeration value="FIDEF"/>
                    <xsd:enumeration value="World Bank"/>
                    <xsd:enumeration value="ICAI (India)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5a3eb-0a2d-4d6a-9165-21ef9946a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f7cc8cff-5d31-4a56-b24b-a9f0825dd0ce}" ma:internalName="TaxCatchAll" ma:readOnly="false" ma:showField="CatchAllData" ma:web="a5f5a3eb-0a2d-4d6a-9165-21ef9946a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FF7EE8-7467-4ABD-8718-788CCF5FB1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5AB390-1B80-49C1-A996-0EA576B07F6C}">
  <ds:schemaRefs>
    <ds:schemaRef ds:uri="http://schemas.microsoft.com/office/2006/metadata/properties"/>
    <ds:schemaRef ds:uri="http://schemas.microsoft.com/office/infopath/2007/PartnerControls"/>
    <ds:schemaRef ds:uri="d3ac02cf-6679-4554-901c-1b28d4a0203e"/>
    <ds:schemaRef ds:uri="a5f5a3eb-0a2d-4d6a-9165-21ef9946a014"/>
  </ds:schemaRefs>
</ds:datastoreItem>
</file>

<file path=customXml/itemProps3.xml><?xml version="1.0" encoding="utf-8"?>
<ds:datastoreItem xmlns:ds="http://schemas.openxmlformats.org/officeDocument/2006/customXml" ds:itemID="{54C8920E-1AD3-41EE-9ED6-FEA2B3BEBC86}"/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625</Words>
  <Application>Microsoft Office PowerPoint</Application>
  <PresentationFormat>On-screen Show (4:3)</PresentationFormat>
  <Paragraphs>73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</dc:creator>
  <cp:lastModifiedBy>Stephanie Whited</cp:lastModifiedBy>
  <cp:revision>39</cp:revision>
  <dcterms:created xsi:type="dcterms:W3CDTF">2014-09-10T19:10:10Z</dcterms:created>
  <dcterms:modified xsi:type="dcterms:W3CDTF">2024-02-23T17:05:45Z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0x010100EA1F8DCD50FF2440ACBA5E255C179837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MediaServiceImageTags">
    <vt:lpwstr/>
  </property>
</Properties>
</file>