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8" r:id="rId5"/>
    <p:sldId id="263" r:id="rId6"/>
    <p:sldId id="257" r:id="rId7"/>
    <p:sldId id="265" r:id="rId8"/>
    <p:sldId id="266" r:id="rId9"/>
    <p:sldId id="259" r:id="rId10"/>
    <p:sldId id="260" r:id="rId11"/>
    <p:sldId id="262" r:id="rId12"/>
    <p:sldId id="267" r:id="rId13"/>
    <p:sldId id="268" r:id="rId14"/>
    <p:sldId id="269" r:id="rId15"/>
    <p:sldId id="270" r:id="rId16"/>
    <p:sldId id="271" r:id="rId17"/>
    <p:sldId id="26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2D1"/>
    <a:srgbClr val="FFF4EC"/>
    <a:srgbClr val="F15A22"/>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CD101F-E756-40B2-9A67-FB615132AE4B}" v="1" dt="2024-02-23T17:06:16.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83079" autoAdjust="0"/>
  </p:normalViewPr>
  <p:slideViewPr>
    <p:cSldViewPr snapToGrid="0" snapToObjects="1">
      <p:cViewPr varScale="1">
        <p:scale>
          <a:sx n="54" d="100"/>
          <a:sy n="54" d="100"/>
        </p:scale>
        <p:origin x="173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101DCD-D80E-47A4-BE68-7FA49DD361F0}" type="datetimeFigureOut">
              <a:rPr lang="en-GB" smtClean="0"/>
              <a:t>23/02/2024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E2ED0-3DC7-4C75-9A9C-37BB3251B8A1}" type="slidenum">
              <a:rPr lang="en-GB" smtClean="0"/>
              <a:t>‹#›</a:t>
            </a:fld>
            <a:endParaRPr lang="en-GB"/>
          </a:p>
        </p:txBody>
      </p:sp>
    </p:spTree>
    <p:extLst>
      <p:ext uri="{BB962C8B-B14F-4D97-AF65-F5344CB8AC3E}">
        <p14:creationId xmlns:p14="http://schemas.microsoft.com/office/powerpoint/2010/main" val="156639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44 is based on IFRS 5. If participants are familiar with IFRS, consider highlighting this fact.</a:t>
            </a:r>
          </a:p>
        </p:txBody>
      </p:sp>
      <p:sp>
        <p:nvSpPr>
          <p:cNvPr id="4" name="Slide Number Placeholder 3"/>
          <p:cNvSpPr>
            <a:spLocks noGrp="1"/>
          </p:cNvSpPr>
          <p:nvPr>
            <p:ph type="sldNum" sz="quarter" idx="5"/>
          </p:nvPr>
        </p:nvSpPr>
        <p:spPr/>
        <p:txBody>
          <a:bodyPr/>
          <a:lstStyle/>
          <a:p>
            <a:fld id="{6D1E2ED0-3DC7-4C75-9A9C-37BB3251B8A1}" type="slidenum">
              <a:rPr lang="en-GB" smtClean="0"/>
              <a:t>1</a:t>
            </a:fld>
            <a:endParaRPr lang="en-GB"/>
          </a:p>
        </p:txBody>
      </p:sp>
    </p:spTree>
    <p:extLst>
      <p:ext uri="{BB962C8B-B14F-4D97-AF65-F5344CB8AC3E}">
        <p14:creationId xmlns:p14="http://schemas.microsoft.com/office/powerpoint/2010/main" val="3428618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6D1E2ED0-3DC7-4C75-9A9C-37BB3251B8A1}" type="slidenum">
              <a:rPr lang="en-GB" smtClean="0"/>
              <a:t>11</a:t>
            </a:fld>
            <a:endParaRPr lang="en-GB"/>
          </a:p>
        </p:txBody>
      </p:sp>
    </p:spTree>
    <p:extLst>
      <p:ext uri="{BB962C8B-B14F-4D97-AF65-F5344CB8AC3E}">
        <p14:creationId xmlns:p14="http://schemas.microsoft.com/office/powerpoint/2010/main" val="2536449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6D1E2ED0-3DC7-4C75-9A9C-37BB3251B8A1}" type="slidenum">
              <a:rPr lang="en-GB" smtClean="0"/>
              <a:t>12</a:t>
            </a:fld>
            <a:endParaRPr lang="en-GB"/>
          </a:p>
        </p:txBody>
      </p:sp>
    </p:spTree>
    <p:extLst>
      <p:ext uri="{BB962C8B-B14F-4D97-AF65-F5344CB8AC3E}">
        <p14:creationId xmlns:p14="http://schemas.microsoft.com/office/powerpoint/2010/main" val="4020136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6D1E2ED0-3DC7-4C75-9A9C-37BB3251B8A1}" type="slidenum">
              <a:rPr lang="en-GB" smtClean="0"/>
              <a:t>13</a:t>
            </a:fld>
            <a:endParaRPr lang="en-GB"/>
          </a:p>
        </p:txBody>
      </p:sp>
    </p:spTree>
    <p:extLst>
      <p:ext uri="{BB962C8B-B14F-4D97-AF65-F5344CB8AC3E}">
        <p14:creationId xmlns:p14="http://schemas.microsoft.com/office/powerpoint/2010/main" val="204937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1E2ED0-3DC7-4C75-9A9C-37BB3251B8A1}" type="slidenum">
              <a:rPr lang="en-GB" smtClean="0"/>
              <a:t>3</a:t>
            </a:fld>
            <a:endParaRPr lang="en-GB"/>
          </a:p>
        </p:txBody>
      </p:sp>
    </p:spTree>
    <p:extLst>
      <p:ext uri="{BB962C8B-B14F-4D97-AF65-F5344CB8AC3E}">
        <p14:creationId xmlns:p14="http://schemas.microsoft.com/office/powerpoint/2010/main" val="1176555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1E2ED0-3DC7-4C75-9A9C-37BB3251B8A1}" type="slidenum">
              <a:rPr lang="en-GB" smtClean="0"/>
              <a:t>4</a:t>
            </a:fld>
            <a:endParaRPr lang="en-GB"/>
          </a:p>
        </p:txBody>
      </p:sp>
    </p:spTree>
    <p:extLst>
      <p:ext uri="{BB962C8B-B14F-4D97-AF65-F5344CB8AC3E}">
        <p14:creationId xmlns:p14="http://schemas.microsoft.com/office/powerpoint/2010/main" val="3007988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1E2ED0-3DC7-4C75-9A9C-37BB3251B8A1}" type="slidenum">
              <a:rPr lang="en-GB" smtClean="0"/>
              <a:t>5</a:t>
            </a:fld>
            <a:endParaRPr lang="en-GB"/>
          </a:p>
        </p:txBody>
      </p:sp>
    </p:spTree>
    <p:extLst>
      <p:ext uri="{BB962C8B-B14F-4D97-AF65-F5344CB8AC3E}">
        <p14:creationId xmlns:p14="http://schemas.microsoft.com/office/powerpoint/2010/main" val="3433813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Available for immediate sale means available for sale in its </a:t>
            </a:r>
            <a:r>
              <a:rPr lang="en-GB" sz="1800" b="0" i="0" dirty="0">
                <a:solidFill>
                  <a:srgbClr val="000000"/>
                </a:solidFill>
                <a:effectLst/>
                <a:latin typeface="CIDFont+F6"/>
              </a:rPr>
              <a:t>present condition and subject only to terms that are usual and customary for sales of such assets (or</a:t>
            </a:r>
            <a:br>
              <a:rPr lang="en-GB" sz="1800" b="0" i="0" dirty="0">
                <a:solidFill>
                  <a:srgbClr val="000000"/>
                </a:solidFill>
                <a:effectLst/>
                <a:latin typeface="CIDFont+F6"/>
              </a:rPr>
            </a:br>
            <a:r>
              <a:rPr lang="en-GB" sz="1800" b="0" i="0" dirty="0">
                <a:solidFill>
                  <a:srgbClr val="000000"/>
                </a:solidFill>
                <a:effectLst/>
                <a:latin typeface="CIDFont+F6"/>
              </a:rPr>
              <a:t>disposal groups) </a:t>
            </a:r>
          </a:p>
          <a:p>
            <a:endParaRPr lang="en-GB" sz="1800" b="0" i="0" dirty="0">
              <a:solidFill>
                <a:srgbClr val="000000"/>
              </a:solidFill>
              <a:effectLst/>
              <a:latin typeface="CIDFont+F6"/>
            </a:endParaRPr>
          </a:p>
          <a:p>
            <a:r>
              <a:rPr lang="en-GB" sz="1800" b="0" i="0" dirty="0">
                <a:solidFill>
                  <a:srgbClr val="000000"/>
                </a:solidFill>
                <a:effectLst/>
                <a:latin typeface="CIDFont+F6"/>
              </a:rPr>
              <a:t>Sale is highly probable – see next slide</a:t>
            </a:r>
            <a:br>
              <a:rPr lang="en-GB" dirty="0"/>
            </a:br>
            <a:endParaRPr lang="en-GB" dirty="0"/>
          </a:p>
        </p:txBody>
      </p:sp>
      <p:sp>
        <p:nvSpPr>
          <p:cNvPr id="4" name="Slide Number Placeholder 3"/>
          <p:cNvSpPr>
            <a:spLocks noGrp="1"/>
          </p:cNvSpPr>
          <p:nvPr>
            <p:ph type="sldNum" sz="quarter" idx="5"/>
          </p:nvPr>
        </p:nvSpPr>
        <p:spPr/>
        <p:txBody>
          <a:bodyPr/>
          <a:lstStyle/>
          <a:p>
            <a:fld id="{6D1E2ED0-3DC7-4C75-9A9C-37BB3251B8A1}" type="slidenum">
              <a:rPr lang="en-GB" smtClean="0"/>
              <a:t>6</a:t>
            </a:fld>
            <a:endParaRPr lang="en-GB"/>
          </a:p>
        </p:txBody>
      </p:sp>
    </p:spTree>
    <p:extLst>
      <p:ext uri="{BB962C8B-B14F-4D97-AF65-F5344CB8AC3E}">
        <p14:creationId xmlns:p14="http://schemas.microsoft.com/office/powerpoint/2010/main" val="4161989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1E2ED0-3DC7-4C75-9A9C-37BB3251B8A1}" type="slidenum">
              <a:rPr lang="en-GB" smtClean="0"/>
              <a:t>7</a:t>
            </a:fld>
            <a:endParaRPr lang="en-GB"/>
          </a:p>
        </p:txBody>
      </p:sp>
    </p:spTree>
    <p:extLst>
      <p:ext uri="{BB962C8B-B14F-4D97-AF65-F5344CB8AC3E}">
        <p14:creationId xmlns:p14="http://schemas.microsoft.com/office/powerpoint/2010/main" val="4165707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assets do not satisfy the criteria to be held for sale for the following reasons:</a:t>
            </a:r>
          </a:p>
          <a:p>
            <a:endParaRPr lang="en-GB" dirty="0"/>
          </a:p>
          <a:p>
            <a:r>
              <a:rPr lang="en-GB" dirty="0"/>
              <a:t>Idle or surplus assets – no active program to sell</a:t>
            </a:r>
          </a:p>
          <a:p>
            <a:r>
              <a:rPr lang="en-GB" dirty="0"/>
              <a:t>Abandoned assets – carrying amount will not be recovered through sale</a:t>
            </a:r>
          </a:p>
          <a:p>
            <a:r>
              <a:rPr lang="en-GB" dirty="0"/>
              <a:t>Assets transferred to other public sector entities – carrying amount not recovered through sale</a:t>
            </a:r>
          </a:p>
          <a:p>
            <a:r>
              <a:rPr lang="en-GB" dirty="0"/>
              <a:t>Service concession assets – carrying amount is recovered through continuing use</a:t>
            </a:r>
          </a:p>
        </p:txBody>
      </p:sp>
      <p:sp>
        <p:nvSpPr>
          <p:cNvPr id="4" name="Slide Number Placeholder 3"/>
          <p:cNvSpPr>
            <a:spLocks noGrp="1"/>
          </p:cNvSpPr>
          <p:nvPr>
            <p:ph type="sldNum" sz="quarter" idx="5"/>
          </p:nvPr>
        </p:nvSpPr>
        <p:spPr/>
        <p:txBody>
          <a:bodyPr/>
          <a:lstStyle/>
          <a:p>
            <a:fld id="{6D1E2ED0-3DC7-4C75-9A9C-37BB3251B8A1}" type="slidenum">
              <a:rPr lang="en-GB" smtClean="0"/>
              <a:t>8</a:t>
            </a:fld>
            <a:endParaRPr lang="en-GB"/>
          </a:p>
        </p:txBody>
      </p:sp>
    </p:spTree>
    <p:extLst>
      <p:ext uri="{BB962C8B-B14F-4D97-AF65-F5344CB8AC3E}">
        <p14:creationId xmlns:p14="http://schemas.microsoft.com/office/powerpoint/2010/main" val="1327699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Specific measurement requirements apply to newly acquired assets that meet the criteria to be classified as held for sale. Consider covering this is relevant for the participants.</a:t>
            </a:r>
          </a:p>
          <a:p>
            <a:endParaRPr lang="en-GB" dirty="0"/>
          </a:p>
          <a:p>
            <a:r>
              <a:rPr lang="en-GB" dirty="0"/>
              <a:t>If a newly acquired asset (or disposal group) meets the criteria to be classified as held for sale, the asset (or disposal group) is measured on initial recognition at the lower of its carrying amount had it not been so classified (for example, cost) and fair value less costs to sell. Hence, if the asset (or disposal group) is acquired as part of a public sector acquisition (see IPSAS 40, Public Sector Combinations), it shall be measured at fair value less costs to sell. If the asset (or disposal group) is acquired as part of a public sector amalgamation (see IPSAS 40), it shall be measured at the lower of its carrying amount and fair value less costs to sell.</a:t>
            </a:r>
          </a:p>
        </p:txBody>
      </p:sp>
      <p:sp>
        <p:nvSpPr>
          <p:cNvPr id="4" name="Slide Number Placeholder 3"/>
          <p:cNvSpPr>
            <a:spLocks noGrp="1"/>
          </p:cNvSpPr>
          <p:nvPr>
            <p:ph type="sldNum" sz="quarter" idx="5"/>
          </p:nvPr>
        </p:nvSpPr>
        <p:spPr/>
        <p:txBody>
          <a:bodyPr/>
          <a:lstStyle/>
          <a:p>
            <a:fld id="{6D1E2ED0-3DC7-4C75-9A9C-37BB3251B8A1}" type="slidenum">
              <a:rPr lang="en-GB" smtClean="0"/>
              <a:t>9</a:t>
            </a:fld>
            <a:endParaRPr lang="en-GB"/>
          </a:p>
        </p:txBody>
      </p:sp>
    </p:spTree>
    <p:extLst>
      <p:ext uri="{BB962C8B-B14F-4D97-AF65-F5344CB8AC3E}">
        <p14:creationId xmlns:p14="http://schemas.microsoft.com/office/powerpoint/2010/main" val="4221104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Fair value disclosures include how fair value has been assessed, including the level withing the fair value hierarchy (see IPSAS 46, </a:t>
            </a:r>
            <a:r>
              <a:rPr lang="en-GB" i="1" dirty="0"/>
              <a:t>Measurement</a:t>
            </a:r>
            <a:r>
              <a:rPr lang="en-GB" i="0" dirty="0"/>
              <a:t>).</a:t>
            </a:r>
          </a:p>
          <a:p>
            <a:endParaRPr lang="en-GB" i="0" dirty="0"/>
          </a:p>
          <a:p>
            <a:r>
              <a:rPr lang="en-GB" sz="1800" b="0" i="0" dirty="0">
                <a:solidFill>
                  <a:srgbClr val="000000"/>
                </a:solidFill>
                <a:effectLst/>
                <a:latin typeface="CIDFont+F6"/>
              </a:rPr>
              <a:t>Entities also disclose:</a:t>
            </a:r>
          </a:p>
          <a:p>
            <a:pPr marL="285750" indent="-285750">
              <a:buFont typeface="Arial" panose="020B0604020202020204" pitchFamily="34" charset="0"/>
              <a:buChar char="•"/>
            </a:pPr>
            <a:r>
              <a:rPr lang="en-GB" sz="1800" b="0" i="0" dirty="0">
                <a:solidFill>
                  <a:srgbClr val="000000"/>
                </a:solidFill>
                <a:effectLst/>
                <a:latin typeface="CIDFont+F6"/>
              </a:rPr>
              <a:t>A description of the non</a:t>
            </a:r>
            <a:r>
              <a:rPr lang="en-GB" sz="1800" b="0" i="0" dirty="0">
                <a:solidFill>
                  <a:srgbClr val="000000"/>
                </a:solidFill>
                <a:effectLst/>
                <a:latin typeface="CIDFont+F7"/>
              </a:rPr>
              <a:t>‑</a:t>
            </a:r>
            <a:r>
              <a:rPr lang="en-GB" sz="1800" b="0" i="0" dirty="0">
                <a:solidFill>
                  <a:srgbClr val="000000"/>
                </a:solidFill>
                <a:effectLst/>
                <a:latin typeface="CIDFont+F6"/>
              </a:rPr>
              <a:t>current asset (or disposal group)</a:t>
            </a:r>
          </a:p>
          <a:p>
            <a:pPr marL="285750" indent="-285750">
              <a:buFont typeface="Arial" panose="020B0604020202020204" pitchFamily="34" charset="0"/>
              <a:buChar char="•"/>
            </a:pPr>
            <a:r>
              <a:rPr lang="en-GB" sz="1800" b="0" i="0" dirty="0">
                <a:solidFill>
                  <a:srgbClr val="000000"/>
                </a:solidFill>
                <a:effectLst/>
                <a:latin typeface="CIDFont+F6"/>
              </a:rPr>
              <a:t>A description of the facts and circumstances of the sale, or leading to the expected disposal, and the expected manner and timing of that disposal</a:t>
            </a:r>
          </a:p>
          <a:p>
            <a:pPr marL="285750" indent="-285750">
              <a:buFont typeface="Arial" panose="020B0604020202020204" pitchFamily="34" charset="0"/>
              <a:buChar char="•"/>
            </a:pPr>
            <a:r>
              <a:rPr lang="en-GB" sz="1800" b="0" i="0" dirty="0">
                <a:solidFill>
                  <a:srgbClr val="000000"/>
                </a:solidFill>
                <a:effectLst/>
                <a:latin typeface="CIDFont+F6"/>
              </a:rPr>
              <a:t>The gain or loss recognized in accordance with paragraphs 28–30 and, if not separately presented in the statement of financial performance, the caption in the statement of financial</a:t>
            </a:r>
            <a:br>
              <a:rPr lang="en-GB" sz="1800" b="0" i="0" dirty="0">
                <a:solidFill>
                  <a:srgbClr val="000000"/>
                </a:solidFill>
                <a:effectLst/>
                <a:latin typeface="CIDFont+F6"/>
              </a:rPr>
            </a:br>
            <a:r>
              <a:rPr lang="en-GB" sz="1800" b="0" i="0" dirty="0">
                <a:solidFill>
                  <a:srgbClr val="000000"/>
                </a:solidFill>
                <a:effectLst/>
                <a:latin typeface="CIDFont+F6"/>
              </a:rPr>
              <a:t>performance that includes that gain or loss</a:t>
            </a:r>
          </a:p>
          <a:p>
            <a:pPr marL="285750" indent="-285750">
              <a:buFont typeface="Arial" panose="020B0604020202020204" pitchFamily="34" charset="0"/>
              <a:buChar char="•"/>
            </a:pPr>
            <a:r>
              <a:rPr lang="en-GB" sz="1800" b="0" i="0" dirty="0">
                <a:solidFill>
                  <a:srgbClr val="000000"/>
                </a:solidFill>
                <a:effectLst/>
                <a:latin typeface="CIDFont+F6"/>
              </a:rPr>
              <a:t>If applicable, the segment in which the non</a:t>
            </a:r>
            <a:r>
              <a:rPr lang="en-GB" sz="1800" b="0" i="0" dirty="0">
                <a:solidFill>
                  <a:srgbClr val="000000"/>
                </a:solidFill>
                <a:effectLst/>
                <a:latin typeface="CIDFont+F7"/>
              </a:rPr>
              <a:t>‑</a:t>
            </a:r>
            <a:r>
              <a:rPr lang="en-GB" sz="1800" b="0" i="0" dirty="0">
                <a:solidFill>
                  <a:srgbClr val="000000"/>
                </a:solidFill>
                <a:effectLst/>
                <a:latin typeface="CIDFont+F6"/>
              </a:rPr>
              <a:t>current asset (or disposal group) is presented in accordance with IPSAS 18, </a:t>
            </a:r>
            <a:r>
              <a:rPr lang="en-GB" sz="1800" b="0" i="1" dirty="0">
                <a:solidFill>
                  <a:srgbClr val="000000"/>
                </a:solidFill>
                <a:effectLst/>
                <a:latin typeface="CIDFont+F4"/>
              </a:rPr>
              <a:t>Segment Reporting</a:t>
            </a:r>
            <a:endParaRPr lang="en-GB" i="1" dirty="0"/>
          </a:p>
        </p:txBody>
      </p:sp>
      <p:sp>
        <p:nvSpPr>
          <p:cNvPr id="4" name="Slide Number Placeholder 3"/>
          <p:cNvSpPr>
            <a:spLocks noGrp="1"/>
          </p:cNvSpPr>
          <p:nvPr>
            <p:ph type="sldNum" sz="quarter" idx="5"/>
          </p:nvPr>
        </p:nvSpPr>
        <p:spPr/>
        <p:txBody>
          <a:bodyPr/>
          <a:lstStyle/>
          <a:p>
            <a:fld id="{6D1E2ED0-3DC7-4C75-9A9C-37BB3251B8A1}" type="slidenum">
              <a:rPr lang="en-GB" smtClean="0"/>
              <a:t>10</a:t>
            </a:fld>
            <a:endParaRPr lang="en-GB"/>
          </a:p>
        </p:txBody>
      </p:sp>
    </p:spTree>
    <p:extLst>
      <p:ext uri="{BB962C8B-B14F-4D97-AF65-F5344CB8AC3E}">
        <p14:creationId xmlns:p14="http://schemas.microsoft.com/office/powerpoint/2010/main" val="2893103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7 - Present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7981" y="2713637"/>
            <a:ext cx="11964037" cy="8972326"/>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1" y="-2552095"/>
            <a:ext cx="9269352" cy="6767419"/>
          </a:xfrm>
          <a:prstGeom prst="rect">
            <a:avLst/>
          </a:prstGeom>
        </p:spPr>
      </p:pic>
      <p:pic>
        <p:nvPicPr>
          <p:cNvPr id="2" name="Picture 1" descr="7 - Present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6797" y="1722260"/>
            <a:ext cx="11770641" cy="8827291"/>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b="1">
                <a:latin typeface="Arial" panose="020B0604020202020204" pitchFamily="34" charset="0"/>
                <a:cs typeface="Arial" panose="020B0604020202020204" pitchFamily="34" charset="0"/>
              </a:rPr>
              <a:t>IMPLEMENTING IPSAS </a:t>
            </a:r>
          </a:p>
          <a:p>
            <a:pPr algn="l"/>
            <a:r>
              <a:rPr lang="en-GB" b="1">
                <a:latin typeface="Arial" panose="020B0604020202020204" pitchFamily="34" charset="0"/>
                <a:cs typeface="Arial" panose="020B0604020202020204" pitchFamily="34" charset="0"/>
              </a:rPr>
              <a:t>Non-current </a:t>
            </a:r>
            <a:r>
              <a:rPr lang="en-GB" b="1" dirty="0">
                <a:latin typeface="Arial" panose="020B0604020202020204" pitchFamily="34" charset="0"/>
                <a:cs typeface="Arial" panose="020B0604020202020204" pitchFamily="34" charset="0"/>
              </a:rPr>
              <a:t>Assets Held for Sale and Discontinued Operations</a:t>
            </a:r>
            <a:endParaRPr lang="en-US" b="1"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44</a:t>
            </a:r>
          </a:p>
          <a:p>
            <a:pPr algn="l"/>
            <a:endParaRPr lang="en-US" sz="1250" dirty="0"/>
          </a:p>
        </p:txBody>
      </p:sp>
      <p:sp>
        <p:nvSpPr>
          <p:cNvPr id="3" name="TextBox 2">
            <a:extLst>
              <a:ext uri="{FF2B5EF4-FFF2-40B4-BE49-F238E27FC236}">
                <a16:creationId xmlns:a16="http://schemas.microsoft.com/office/drawing/2014/main" id="{6F78BE02-F4C8-46D0-ABE5-145B3609D08D}"/>
              </a:ext>
            </a:extLst>
          </p:cNvPr>
          <p:cNvSpPr txBox="1"/>
          <p:nvPr/>
        </p:nvSpPr>
        <p:spPr>
          <a:xfrm>
            <a:off x="7089912" y="5941351"/>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US" sz="2400" dirty="0">
                <a:solidFill>
                  <a:schemeClr val="bg1"/>
                </a:solidFill>
              </a:rPr>
              <a:t>Presentation: Non-Current Assets Held for Sale and Discontinued Operations</a:t>
            </a:r>
          </a:p>
        </p:txBody>
      </p:sp>
      <p:sp>
        <p:nvSpPr>
          <p:cNvPr id="7" name="TextBox 6"/>
          <p:cNvSpPr txBox="1"/>
          <p:nvPr/>
        </p:nvSpPr>
        <p:spPr>
          <a:xfrm>
            <a:off x="495300" y="881956"/>
            <a:ext cx="8089900" cy="4196020"/>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Presentation and Disclosure of Non-Current Assets Classified as Held for Sale</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cs typeface="Arial" pitchFamily="34" charset="0"/>
              </a:rPr>
              <a:t>Non-current assets (or a disposal group) held for sale are presented separately from other assets in the statement of financial position</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cs typeface="Arial" pitchFamily="34" charset="0"/>
              </a:rPr>
              <a:t>If there are liabilities, these are also presented separately from other liabilities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cs typeface="Arial" pitchFamily="34" charset="0"/>
              </a:rPr>
              <a:t>These assets and liabilities are not offset</a:t>
            </a:r>
          </a:p>
          <a:p>
            <a:pPr marL="34290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cs typeface="Arial" pitchFamily="34" charset="0"/>
              </a:rPr>
              <a:t>Where assets held for sale are measured at their carrying amount, the fair value of such assets is disclosed where this is </a:t>
            </a:r>
            <a:r>
              <a:rPr lang="en-US" sz="2000" kern="0">
                <a:solidFill>
                  <a:srgbClr val="000000">
                    <a:lumMod val="65000"/>
                    <a:lumOff val="35000"/>
                  </a:srgbClr>
                </a:solidFill>
                <a:latin typeface="Arial"/>
                <a:ea typeface="ＭＳ Ｐゴシック" charset="0"/>
                <a:cs typeface="Arial" pitchFamily="34" charset="0"/>
              </a:rPr>
              <a:t>materially higher </a:t>
            </a:r>
            <a:r>
              <a:rPr lang="en-US" sz="2000" kern="0" dirty="0">
                <a:solidFill>
                  <a:srgbClr val="000000">
                    <a:lumMod val="65000"/>
                    <a:lumOff val="35000"/>
                  </a:srgbClr>
                </a:solidFill>
                <a:latin typeface="Arial"/>
                <a:ea typeface="ＭＳ Ｐゴシック" charset="0"/>
                <a:cs typeface="Arial" pitchFamily="34" charset="0"/>
              </a:rPr>
              <a:t>from the carrying amount</a:t>
            </a:r>
          </a:p>
        </p:txBody>
      </p:sp>
    </p:spTree>
    <p:extLst>
      <p:ext uri="{BB962C8B-B14F-4D97-AF65-F5344CB8AC3E}">
        <p14:creationId xmlns:p14="http://schemas.microsoft.com/office/powerpoint/2010/main" val="2911896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US" sz="2400" dirty="0">
                <a:solidFill>
                  <a:schemeClr val="bg1"/>
                </a:solidFill>
              </a:rPr>
              <a:t>Presentation: Non-Current Assets Held for Sale and Discontinued Operations</a:t>
            </a:r>
          </a:p>
        </p:txBody>
      </p:sp>
      <p:sp>
        <p:nvSpPr>
          <p:cNvPr id="7" name="TextBox 6"/>
          <p:cNvSpPr txBox="1"/>
          <p:nvPr/>
        </p:nvSpPr>
        <p:spPr>
          <a:xfrm>
            <a:off x="495300" y="881956"/>
            <a:ext cx="8089900" cy="4555093"/>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Definitions: Discontinued Operations</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cs typeface="Arial" pitchFamily="34" charset="0"/>
              </a:rPr>
              <a:t>A </a:t>
            </a:r>
            <a:r>
              <a:rPr lang="en-GB" sz="2000" b="1" kern="0" dirty="0">
                <a:solidFill>
                  <a:srgbClr val="000000">
                    <a:lumMod val="65000"/>
                    <a:lumOff val="35000"/>
                  </a:srgbClr>
                </a:solidFill>
                <a:latin typeface="Arial"/>
                <a:ea typeface="ＭＳ Ｐゴシック" charset="0"/>
                <a:cs typeface="Arial" pitchFamily="34" charset="0"/>
              </a:rPr>
              <a:t>discontinued operation </a:t>
            </a:r>
            <a:r>
              <a:rPr lang="en-GB" sz="2000" kern="0" dirty="0">
                <a:solidFill>
                  <a:srgbClr val="000000">
                    <a:lumMod val="65000"/>
                    <a:lumOff val="35000"/>
                  </a:srgbClr>
                </a:solidFill>
                <a:latin typeface="Arial"/>
                <a:ea typeface="ＭＳ Ｐゴシック" charset="0"/>
                <a:cs typeface="Arial" pitchFamily="34" charset="0"/>
              </a:rPr>
              <a:t>is a component of an entity that either has been disposed of or is classified as held for sale and:</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cs typeface="Arial" pitchFamily="34" charset="0"/>
              </a:rPr>
              <a:t>Represents a separate major operation or geographical area of operations;</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cs typeface="Arial" pitchFamily="34" charset="0"/>
              </a:rPr>
              <a:t>Is part of a single coordinated plan to dispose of a separate operation or geographical area of operations; or</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cs typeface="Arial" pitchFamily="34" charset="0"/>
              </a:rPr>
              <a:t>Is a controlled entity acquired exclusively with a view to resale</a:t>
            </a:r>
          </a:p>
          <a:p>
            <a:pPr marL="342900" lvl="0" indent="-342900" defTabSz="914400" fontAlgn="base">
              <a:spcBef>
                <a:spcPts val="776"/>
              </a:spcBef>
              <a:spcAft>
                <a:spcPct val="0"/>
              </a:spcAft>
              <a:buFontTx/>
              <a:buChar char="•"/>
            </a:pPr>
            <a:endParaRPr lang="en-US" sz="1600" kern="0" dirty="0">
              <a:solidFill>
                <a:srgbClr val="000000">
                  <a:lumMod val="65000"/>
                  <a:lumOff val="35000"/>
                </a:srgbClr>
              </a:solidFill>
              <a:latin typeface="Arial"/>
              <a:ea typeface="ＭＳ Ｐゴシック" charset="0"/>
              <a:cs typeface="Arial"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cs typeface="Arial" pitchFamily="34" charset="0"/>
              </a:rPr>
              <a:t>A </a:t>
            </a:r>
            <a:r>
              <a:rPr lang="en-GB" sz="2000" b="1" kern="0" dirty="0">
                <a:solidFill>
                  <a:srgbClr val="000000">
                    <a:lumMod val="65000"/>
                    <a:lumOff val="35000"/>
                  </a:srgbClr>
                </a:solidFill>
                <a:latin typeface="Arial"/>
                <a:ea typeface="ＭＳ Ｐゴシック" charset="0"/>
                <a:cs typeface="Arial" pitchFamily="34" charset="0"/>
              </a:rPr>
              <a:t>component of an entity</a:t>
            </a:r>
            <a:r>
              <a:rPr lang="en-GB" sz="2000" kern="0" dirty="0">
                <a:solidFill>
                  <a:srgbClr val="000000">
                    <a:lumMod val="65000"/>
                    <a:lumOff val="35000"/>
                  </a:srgbClr>
                </a:solidFill>
                <a:latin typeface="Arial"/>
                <a:ea typeface="ＭＳ Ｐゴシック" charset="0"/>
                <a:cs typeface="Arial" pitchFamily="34" charset="0"/>
              </a:rPr>
              <a:t> comprises operations and cash flows that can be clearly distinguished, operationally and for financial reporting purposes, from the rest of the entity.</a:t>
            </a:r>
            <a:endParaRPr lang="en-US" sz="2000" kern="0" dirty="0">
              <a:solidFill>
                <a:srgbClr val="000000">
                  <a:lumMod val="65000"/>
                  <a:lumOff val="35000"/>
                </a:srgbClr>
              </a:solidFill>
              <a:latin typeface="Arial"/>
              <a:ea typeface="ＭＳ Ｐゴシック" charset="0"/>
              <a:cs typeface="Arial" pitchFamily="34" charset="0"/>
            </a:endParaRPr>
          </a:p>
        </p:txBody>
      </p:sp>
    </p:spTree>
    <p:extLst>
      <p:ext uri="{BB962C8B-B14F-4D97-AF65-F5344CB8AC3E}">
        <p14:creationId xmlns:p14="http://schemas.microsoft.com/office/powerpoint/2010/main" val="3671039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US" sz="2400" dirty="0">
                <a:solidFill>
                  <a:schemeClr val="bg1"/>
                </a:solidFill>
              </a:rPr>
              <a:t>Presentation: Non-Current Assets Held for Sale and Discontinued Operations</a:t>
            </a:r>
          </a:p>
        </p:txBody>
      </p:sp>
      <p:sp>
        <p:nvSpPr>
          <p:cNvPr id="7" name="TextBox 6"/>
          <p:cNvSpPr txBox="1"/>
          <p:nvPr/>
        </p:nvSpPr>
        <p:spPr>
          <a:xfrm>
            <a:off x="495300" y="881956"/>
            <a:ext cx="8089900" cy="4298613"/>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Presenting Discontinued Operations</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cs typeface="Arial" pitchFamily="34" charset="0"/>
              </a:rPr>
              <a:t>An entity shall disclose:</a:t>
            </a:r>
          </a:p>
          <a:p>
            <a:pPr marL="800100" lvl="1" indent="-342900"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cs typeface="Arial" pitchFamily="34" charset="0"/>
              </a:rPr>
              <a:t>A single amount for all discontinued operations in the statement of financial performance</a:t>
            </a:r>
          </a:p>
          <a:p>
            <a:pPr marL="800100" lvl="1" indent="-342900"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cs typeface="Arial" pitchFamily="34" charset="0"/>
              </a:rPr>
              <a:t>An analysis of this amount in either the statement of financial performance or in the notes</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cs typeface="Arial" pitchFamily="34" charset="0"/>
              </a:rPr>
              <a:t>The net cash flows attributable to the operating, investing and financing activities of discontinued operations in either the cash flow statement or the notes</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cs typeface="Arial" pitchFamily="34" charset="0"/>
              </a:rPr>
              <a:t>The amount of revenue from continuing operations and from discontinued operations attributable to owners of the controlling entity</a:t>
            </a:r>
            <a:r>
              <a:rPr lang="en-US" kern="0" dirty="0">
                <a:solidFill>
                  <a:srgbClr val="000000">
                    <a:lumMod val="65000"/>
                    <a:lumOff val="35000"/>
                  </a:srgbClr>
                </a:solidFill>
                <a:latin typeface="Arial"/>
                <a:ea typeface="ＭＳ Ｐゴシック" charset="0"/>
                <a:cs typeface="Arial" pitchFamily="34" charset="0"/>
              </a:rPr>
              <a:t> in either the statement of financial performance or in the notes</a:t>
            </a:r>
          </a:p>
        </p:txBody>
      </p:sp>
    </p:spTree>
    <p:extLst>
      <p:ext uri="{BB962C8B-B14F-4D97-AF65-F5344CB8AC3E}">
        <p14:creationId xmlns:p14="http://schemas.microsoft.com/office/powerpoint/2010/main" val="335396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US" sz="2400" dirty="0">
                <a:solidFill>
                  <a:schemeClr val="bg1"/>
                </a:solidFill>
              </a:rPr>
              <a:t>Presentation: Non-Current Assets Held for Sale and Discontinued Operations</a:t>
            </a:r>
          </a:p>
        </p:txBody>
      </p:sp>
      <p:sp>
        <p:nvSpPr>
          <p:cNvPr id="7" name="TextBox 6"/>
          <p:cNvSpPr txBox="1"/>
          <p:nvPr/>
        </p:nvSpPr>
        <p:spPr>
          <a:xfrm>
            <a:off x="495300" y="386656"/>
            <a:ext cx="8089900" cy="400110"/>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Extract from Statement of Financial Performance</a:t>
            </a:r>
            <a:endParaRPr lang="en-US" kern="0" dirty="0">
              <a:solidFill>
                <a:srgbClr val="000000">
                  <a:lumMod val="65000"/>
                  <a:lumOff val="35000"/>
                </a:srgbClr>
              </a:solidFill>
              <a:latin typeface="Arial"/>
              <a:ea typeface="ＭＳ Ｐゴシック" charset="0"/>
              <a:cs typeface="Arial" pitchFamily="34" charset="0"/>
            </a:endParaRPr>
          </a:p>
        </p:txBody>
      </p:sp>
      <p:graphicFrame>
        <p:nvGraphicFramePr>
          <p:cNvPr id="2" name="Table 1">
            <a:extLst>
              <a:ext uri="{FF2B5EF4-FFF2-40B4-BE49-F238E27FC236}">
                <a16:creationId xmlns:a16="http://schemas.microsoft.com/office/drawing/2014/main" id="{F7FDCA77-AB50-A64D-07C0-D4C1C0B6CBA7}"/>
              </a:ext>
            </a:extLst>
          </p:cNvPr>
          <p:cNvGraphicFramePr>
            <a:graphicFrameLocks noGrp="1"/>
          </p:cNvGraphicFramePr>
          <p:nvPr>
            <p:extLst>
              <p:ext uri="{D42A27DB-BD31-4B8C-83A1-F6EECF244321}">
                <p14:modId xmlns:p14="http://schemas.microsoft.com/office/powerpoint/2010/main" val="2501889341"/>
              </p:ext>
            </p:extLst>
          </p:nvPr>
        </p:nvGraphicFramePr>
        <p:xfrm>
          <a:off x="590550" y="786766"/>
          <a:ext cx="7734301" cy="4217031"/>
        </p:xfrm>
        <a:graphic>
          <a:graphicData uri="http://schemas.openxmlformats.org/drawingml/2006/table">
            <a:tbl>
              <a:tblPr>
                <a:tableStyleId>{D03447BB-5D67-496B-8E87-E561075AD55C}</a:tableStyleId>
              </a:tblPr>
              <a:tblGrid>
                <a:gridCol w="5825579">
                  <a:extLst>
                    <a:ext uri="{9D8B030D-6E8A-4147-A177-3AD203B41FA5}">
                      <a16:colId xmlns:a16="http://schemas.microsoft.com/office/drawing/2014/main" val="4283559156"/>
                    </a:ext>
                  </a:extLst>
                </a:gridCol>
                <a:gridCol w="954361">
                  <a:extLst>
                    <a:ext uri="{9D8B030D-6E8A-4147-A177-3AD203B41FA5}">
                      <a16:colId xmlns:a16="http://schemas.microsoft.com/office/drawing/2014/main" val="939254596"/>
                    </a:ext>
                  </a:extLst>
                </a:gridCol>
                <a:gridCol w="954361">
                  <a:extLst>
                    <a:ext uri="{9D8B030D-6E8A-4147-A177-3AD203B41FA5}">
                      <a16:colId xmlns:a16="http://schemas.microsoft.com/office/drawing/2014/main" val="3372710476"/>
                    </a:ext>
                  </a:extLst>
                </a:gridCol>
              </a:tblGrid>
              <a:tr h="279210">
                <a:tc>
                  <a:txBody>
                    <a:bodyPr/>
                    <a:lstStyle/>
                    <a:p>
                      <a:pPr algn="ctr" fontAlgn="b"/>
                      <a:endParaRPr lang="en-GB" sz="1200" b="0" i="0" u="none" strike="noStrike" dirty="0">
                        <a:solidFill>
                          <a:srgbClr val="000000"/>
                        </a:solidFill>
                        <a:effectLst/>
                        <a:latin typeface="+mj-lt"/>
                      </a:endParaRPr>
                    </a:p>
                  </a:txBody>
                  <a:tcPr marL="6350" marR="6350" marT="6350" marB="0" anchor="ctr">
                    <a:solidFill>
                      <a:schemeClr val="accent2"/>
                    </a:solidFill>
                  </a:tcPr>
                </a:tc>
                <a:tc>
                  <a:txBody>
                    <a:bodyPr/>
                    <a:lstStyle/>
                    <a:p>
                      <a:pPr algn="ctr" fontAlgn="b"/>
                      <a:r>
                        <a:rPr lang="en-GB" sz="1200" u="none" strike="noStrike">
                          <a:effectLst/>
                          <a:latin typeface="+mj-lt"/>
                        </a:rPr>
                        <a:t>20X2</a:t>
                      </a:r>
                      <a:endParaRPr lang="en-GB" sz="1200" b="0" i="0" u="none" strike="noStrike">
                        <a:solidFill>
                          <a:srgbClr val="000000"/>
                        </a:solidFill>
                        <a:effectLst/>
                        <a:latin typeface="+mj-lt"/>
                      </a:endParaRPr>
                    </a:p>
                  </a:txBody>
                  <a:tcPr marL="6350" marR="6350" marT="6350" marB="0" anchor="ctr">
                    <a:solidFill>
                      <a:schemeClr val="accent2"/>
                    </a:solidFill>
                  </a:tcPr>
                </a:tc>
                <a:tc>
                  <a:txBody>
                    <a:bodyPr/>
                    <a:lstStyle/>
                    <a:p>
                      <a:pPr algn="ctr" fontAlgn="b"/>
                      <a:r>
                        <a:rPr lang="en-GB" sz="1200" u="none" strike="noStrike" dirty="0">
                          <a:effectLst/>
                          <a:latin typeface="+mj-lt"/>
                        </a:rPr>
                        <a:t>20X1</a:t>
                      </a:r>
                      <a:endParaRPr lang="en-GB" sz="1200" b="0" i="0" u="none" strike="noStrike" dirty="0">
                        <a:solidFill>
                          <a:srgbClr val="000000"/>
                        </a:solidFill>
                        <a:effectLst/>
                        <a:latin typeface="+mj-lt"/>
                      </a:endParaRPr>
                    </a:p>
                  </a:txBody>
                  <a:tcPr marL="6350" marR="6350" marT="6350" marB="0" anchor="ctr">
                    <a:solidFill>
                      <a:schemeClr val="accent2"/>
                    </a:solidFill>
                  </a:tcPr>
                </a:tc>
                <a:extLst>
                  <a:ext uri="{0D108BD9-81ED-4DB2-BD59-A6C34878D82A}">
                    <a16:rowId xmlns:a16="http://schemas.microsoft.com/office/drawing/2014/main" val="3557855372"/>
                  </a:ext>
                </a:extLst>
              </a:tr>
              <a:tr h="279210">
                <a:tc>
                  <a:txBody>
                    <a:bodyPr/>
                    <a:lstStyle/>
                    <a:p>
                      <a:pPr algn="l" fontAlgn="b"/>
                      <a:r>
                        <a:rPr lang="en-GB" sz="1200" u="none" strike="noStrike">
                          <a:solidFill>
                            <a:schemeClr val="accent5"/>
                          </a:solidFill>
                          <a:effectLst/>
                          <a:latin typeface="+mj-lt"/>
                        </a:rPr>
                        <a:t>Surplus/(deficit) for the period from continuing operations</a:t>
                      </a:r>
                      <a:endParaRPr lang="en-GB" sz="1200" b="0" i="0" u="none" strike="noStrike">
                        <a:solidFill>
                          <a:schemeClr val="accent5"/>
                        </a:solidFill>
                        <a:effectLst/>
                        <a:latin typeface="+mj-lt"/>
                      </a:endParaRPr>
                    </a:p>
                  </a:txBody>
                  <a:tcPr marL="6350" marR="6350" marT="6350" marB="0" anchor="ctr">
                    <a:solidFill>
                      <a:srgbClr val="FFF4EC"/>
                    </a:solidFill>
                  </a:tcPr>
                </a:tc>
                <a:tc>
                  <a:txBody>
                    <a:bodyPr/>
                    <a:lstStyle/>
                    <a:p>
                      <a:pPr algn="ctr" fontAlgn="b"/>
                      <a:r>
                        <a:rPr lang="en-GB" sz="1200" u="none" strike="noStrike" dirty="0">
                          <a:solidFill>
                            <a:schemeClr val="accent5"/>
                          </a:solidFill>
                          <a:effectLst/>
                          <a:latin typeface="+mj-lt"/>
                        </a:rPr>
                        <a:t>X</a:t>
                      </a:r>
                      <a:endParaRPr lang="en-GB" sz="1200" b="0" i="0" u="none" strike="noStrike" dirty="0">
                        <a:solidFill>
                          <a:schemeClr val="accent5"/>
                        </a:solidFill>
                        <a:effectLst/>
                        <a:latin typeface="+mj-lt"/>
                      </a:endParaRPr>
                    </a:p>
                  </a:txBody>
                  <a:tcPr marL="6350" marR="6350" marT="6350" marB="0" anchor="ctr">
                    <a:lnB w="12700" cap="flat" cmpd="sng" algn="ctr">
                      <a:solidFill>
                        <a:schemeClr val="accent5"/>
                      </a:solidFill>
                      <a:prstDash val="solid"/>
                      <a:round/>
                      <a:headEnd type="none" w="med" len="med"/>
                      <a:tailEnd type="none" w="med" len="med"/>
                    </a:lnB>
                    <a:solidFill>
                      <a:srgbClr val="FFF4EC"/>
                    </a:solidFill>
                  </a:tcPr>
                </a:tc>
                <a:tc>
                  <a:txBody>
                    <a:bodyPr/>
                    <a:lstStyle/>
                    <a:p>
                      <a:pPr algn="ctr" fontAlgn="b"/>
                      <a:r>
                        <a:rPr lang="en-GB" sz="1200" u="none" strike="noStrike" dirty="0">
                          <a:solidFill>
                            <a:schemeClr val="accent5"/>
                          </a:solidFill>
                          <a:effectLst/>
                          <a:latin typeface="+mj-lt"/>
                        </a:rPr>
                        <a:t>X</a:t>
                      </a:r>
                      <a:endParaRPr lang="en-GB" sz="1200" b="0" i="0" u="none" strike="noStrike" dirty="0">
                        <a:solidFill>
                          <a:schemeClr val="accent5"/>
                        </a:solidFill>
                        <a:effectLst/>
                        <a:latin typeface="+mj-lt"/>
                      </a:endParaRPr>
                    </a:p>
                  </a:txBody>
                  <a:tcPr marL="6350" marR="6350" marT="6350" marB="0" anchor="ctr">
                    <a:lnB w="12700" cap="flat" cmpd="sng" algn="ctr">
                      <a:solidFill>
                        <a:schemeClr val="accent5"/>
                      </a:solidFill>
                      <a:prstDash val="solid"/>
                      <a:round/>
                      <a:headEnd type="none" w="med" len="med"/>
                      <a:tailEnd type="none" w="med" len="med"/>
                    </a:lnB>
                    <a:solidFill>
                      <a:srgbClr val="FFF4EC"/>
                    </a:solidFill>
                  </a:tcPr>
                </a:tc>
                <a:extLst>
                  <a:ext uri="{0D108BD9-81ED-4DB2-BD59-A6C34878D82A}">
                    <a16:rowId xmlns:a16="http://schemas.microsoft.com/office/drawing/2014/main" val="137062790"/>
                  </a:ext>
                </a:extLst>
              </a:tr>
              <a:tr h="279210">
                <a:tc>
                  <a:txBody>
                    <a:bodyPr/>
                    <a:lstStyle/>
                    <a:p>
                      <a:pPr algn="l" fontAlgn="b"/>
                      <a:r>
                        <a:rPr lang="en-GB" sz="1200" u="none" strike="noStrike">
                          <a:solidFill>
                            <a:schemeClr val="accent5"/>
                          </a:solidFill>
                          <a:effectLst/>
                          <a:latin typeface="+mj-lt"/>
                        </a:rPr>
                        <a:t>Discontinued operations</a:t>
                      </a:r>
                      <a:endParaRPr lang="en-GB" sz="1200" b="1" i="0" u="none" strike="noStrike">
                        <a:solidFill>
                          <a:schemeClr val="accent5"/>
                        </a:solidFill>
                        <a:effectLst/>
                        <a:latin typeface="+mj-lt"/>
                      </a:endParaRPr>
                    </a:p>
                  </a:txBody>
                  <a:tcPr marL="6350" marR="6350" marT="6350" marB="0" anchor="ctr">
                    <a:solidFill>
                      <a:srgbClr val="FEE2D1"/>
                    </a:solidFill>
                  </a:tcPr>
                </a:tc>
                <a:tc>
                  <a:txBody>
                    <a:bodyPr/>
                    <a:lstStyle/>
                    <a:p>
                      <a:pPr algn="ctr" fontAlgn="b"/>
                      <a:endParaRPr lang="en-GB" sz="1200" b="0" i="0" u="none" strike="noStrike">
                        <a:solidFill>
                          <a:schemeClr val="accent5"/>
                        </a:solidFill>
                        <a:effectLst/>
                        <a:latin typeface="+mj-lt"/>
                      </a:endParaRPr>
                    </a:p>
                  </a:txBody>
                  <a:tcPr marL="6350" marR="6350" marT="6350" marB="0" anchor="ctr">
                    <a:lnT w="12700" cap="flat" cmpd="sng" algn="ctr">
                      <a:solidFill>
                        <a:schemeClr val="accent5"/>
                      </a:solidFill>
                      <a:prstDash val="solid"/>
                      <a:round/>
                      <a:headEnd type="none" w="med" len="med"/>
                      <a:tailEnd type="none" w="med" len="med"/>
                    </a:lnT>
                    <a:solidFill>
                      <a:srgbClr val="FEE2D1"/>
                    </a:solidFill>
                  </a:tcPr>
                </a:tc>
                <a:tc>
                  <a:txBody>
                    <a:bodyPr/>
                    <a:lstStyle/>
                    <a:p>
                      <a:pPr algn="ctr" fontAlgn="b"/>
                      <a:endParaRPr lang="en-GB" sz="1200" b="0" i="0" u="none" strike="noStrike" dirty="0">
                        <a:solidFill>
                          <a:schemeClr val="accent5"/>
                        </a:solidFill>
                        <a:effectLst/>
                        <a:latin typeface="+mj-lt"/>
                      </a:endParaRPr>
                    </a:p>
                  </a:txBody>
                  <a:tcPr marL="6350" marR="6350" marT="6350" marB="0" anchor="ctr">
                    <a:lnT w="12700" cap="flat" cmpd="sng" algn="ctr">
                      <a:solidFill>
                        <a:schemeClr val="accent5"/>
                      </a:solidFill>
                      <a:prstDash val="solid"/>
                      <a:round/>
                      <a:headEnd type="none" w="med" len="med"/>
                      <a:tailEnd type="none" w="med" len="med"/>
                    </a:lnT>
                    <a:solidFill>
                      <a:srgbClr val="FEE2D1"/>
                    </a:solidFill>
                  </a:tcPr>
                </a:tc>
                <a:extLst>
                  <a:ext uri="{0D108BD9-81ED-4DB2-BD59-A6C34878D82A}">
                    <a16:rowId xmlns:a16="http://schemas.microsoft.com/office/drawing/2014/main" val="3848003730"/>
                  </a:ext>
                </a:extLst>
              </a:tr>
              <a:tr h="279210">
                <a:tc>
                  <a:txBody>
                    <a:bodyPr/>
                    <a:lstStyle/>
                    <a:p>
                      <a:pPr algn="l" fontAlgn="b"/>
                      <a:r>
                        <a:rPr lang="en-GB" sz="1200" u="none" strike="noStrike">
                          <a:solidFill>
                            <a:schemeClr val="accent5"/>
                          </a:solidFill>
                          <a:effectLst/>
                          <a:latin typeface="+mj-lt"/>
                        </a:rPr>
                        <a:t>Surplus for the period from discontinued operations</a:t>
                      </a:r>
                      <a:endParaRPr lang="en-GB" sz="1200" b="0" i="0" u="none" strike="noStrike">
                        <a:solidFill>
                          <a:schemeClr val="accent5"/>
                        </a:solidFill>
                        <a:effectLst/>
                        <a:latin typeface="+mj-lt"/>
                      </a:endParaRPr>
                    </a:p>
                  </a:txBody>
                  <a:tcPr marL="6350" marR="6350" marT="6350" marB="0" anchor="ctr">
                    <a:solidFill>
                      <a:srgbClr val="FFF4EC"/>
                    </a:solidFill>
                  </a:tcPr>
                </a:tc>
                <a:tc>
                  <a:txBody>
                    <a:bodyPr/>
                    <a:lstStyle/>
                    <a:p>
                      <a:pPr algn="ctr" fontAlgn="b"/>
                      <a:r>
                        <a:rPr lang="en-GB" sz="1200" u="none" strike="noStrike" dirty="0">
                          <a:solidFill>
                            <a:schemeClr val="accent5"/>
                          </a:solidFill>
                          <a:effectLst/>
                          <a:latin typeface="+mj-lt"/>
                        </a:rPr>
                        <a:t>X</a:t>
                      </a:r>
                      <a:endParaRPr lang="en-GB" sz="1200" b="0" i="0" u="none" strike="noStrike" dirty="0">
                        <a:solidFill>
                          <a:schemeClr val="accent5"/>
                        </a:solidFill>
                        <a:effectLst/>
                        <a:latin typeface="+mj-lt"/>
                      </a:endParaRPr>
                    </a:p>
                  </a:txBody>
                  <a:tcPr marL="6350" marR="6350" marT="6350" marB="0" anchor="ctr">
                    <a:lnB w="12700" cap="flat" cmpd="sng" algn="ctr">
                      <a:solidFill>
                        <a:schemeClr val="accent5"/>
                      </a:solidFill>
                      <a:prstDash val="solid"/>
                      <a:round/>
                      <a:headEnd type="none" w="med" len="med"/>
                      <a:tailEnd type="none" w="med" len="med"/>
                    </a:lnB>
                    <a:solidFill>
                      <a:srgbClr val="FFF4EC"/>
                    </a:solidFill>
                  </a:tcPr>
                </a:tc>
                <a:tc>
                  <a:txBody>
                    <a:bodyPr/>
                    <a:lstStyle/>
                    <a:p>
                      <a:pPr algn="ctr" fontAlgn="b"/>
                      <a:r>
                        <a:rPr lang="en-GB" sz="1200" u="none" strike="noStrike" dirty="0">
                          <a:solidFill>
                            <a:schemeClr val="accent5"/>
                          </a:solidFill>
                          <a:effectLst/>
                          <a:latin typeface="+mj-lt"/>
                        </a:rPr>
                        <a:t>X</a:t>
                      </a:r>
                      <a:endParaRPr lang="en-GB" sz="1200" b="0" i="0" u="none" strike="noStrike" dirty="0">
                        <a:solidFill>
                          <a:schemeClr val="accent5"/>
                        </a:solidFill>
                        <a:effectLst/>
                        <a:latin typeface="+mj-lt"/>
                      </a:endParaRPr>
                    </a:p>
                  </a:txBody>
                  <a:tcPr marL="6350" marR="6350" marT="6350" marB="0" anchor="ctr">
                    <a:lnB w="12700" cap="flat" cmpd="sng" algn="ctr">
                      <a:solidFill>
                        <a:schemeClr val="accent5"/>
                      </a:solidFill>
                      <a:prstDash val="solid"/>
                      <a:round/>
                      <a:headEnd type="none" w="med" len="med"/>
                      <a:tailEnd type="none" w="med" len="med"/>
                    </a:lnB>
                    <a:solidFill>
                      <a:srgbClr val="FFF4EC"/>
                    </a:solidFill>
                  </a:tcPr>
                </a:tc>
                <a:extLst>
                  <a:ext uri="{0D108BD9-81ED-4DB2-BD59-A6C34878D82A}">
                    <a16:rowId xmlns:a16="http://schemas.microsoft.com/office/drawing/2014/main" val="4163114941"/>
                  </a:ext>
                </a:extLst>
              </a:tr>
              <a:tr h="288837">
                <a:tc>
                  <a:txBody>
                    <a:bodyPr/>
                    <a:lstStyle/>
                    <a:p>
                      <a:pPr algn="l" fontAlgn="b"/>
                      <a:r>
                        <a:rPr lang="en-GB" sz="1200" u="none" strike="noStrike" dirty="0">
                          <a:solidFill>
                            <a:schemeClr val="accent5"/>
                          </a:solidFill>
                          <a:effectLst/>
                          <a:latin typeface="+mj-lt"/>
                        </a:rPr>
                        <a:t>Surplus for the period</a:t>
                      </a:r>
                      <a:endParaRPr lang="en-GB" sz="1200" b="0" i="0" u="none" strike="noStrike" dirty="0">
                        <a:solidFill>
                          <a:schemeClr val="accent5"/>
                        </a:solidFill>
                        <a:effectLst/>
                        <a:latin typeface="+mj-lt"/>
                      </a:endParaRPr>
                    </a:p>
                  </a:txBody>
                  <a:tcPr marL="6350" marR="6350" marT="6350" marB="0" anchor="ctr">
                    <a:solidFill>
                      <a:srgbClr val="FEE2D1"/>
                    </a:solidFill>
                  </a:tcPr>
                </a:tc>
                <a:tc>
                  <a:txBody>
                    <a:bodyPr/>
                    <a:lstStyle/>
                    <a:p>
                      <a:pPr algn="ctr" fontAlgn="b"/>
                      <a:r>
                        <a:rPr lang="en-GB" sz="1200" u="none" strike="noStrike" dirty="0">
                          <a:solidFill>
                            <a:schemeClr val="accent5"/>
                          </a:solidFill>
                          <a:effectLst/>
                          <a:latin typeface="+mj-lt"/>
                        </a:rPr>
                        <a:t>X</a:t>
                      </a:r>
                      <a:endParaRPr lang="en-GB" sz="1200" b="0" i="0" u="none" strike="noStrike" dirty="0">
                        <a:solidFill>
                          <a:schemeClr val="accent5"/>
                        </a:solidFill>
                        <a:effectLst/>
                        <a:latin typeface="+mj-lt"/>
                      </a:endParaRPr>
                    </a:p>
                  </a:txBody>
                  <a:tcPr marL="6350" marR="6350" marT="6350"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EE2D1"/>
                    </a:solidFill>
                  </a:tcPr>
                </a:tc>
                <a:tc>
                  <a:txBody>
                    <a:bodyPr/>
                    <a:lstStyle/>
                    <a:p>
                      <a:pPr algn="ctr" fontAlgn="b"/>
                      <a:r>
                        <a:rPr lang="en-GB" sz="1200" u="none" strike="noStrike" dirty="0">
                          <a:solidFill>
                            <a:schemeClr val="accent5"/>
                          </a:solidFill>
                          <a:effectLst/>
                          <a:latin typeface="+mj-lt"/>
                        </a:rPr>
                        <a:t>X</a:t>
                      </a:r>
                      <a:endParaRPr lang="en-GB" sz="1200" b="0" i="0" u="none" strike="noStrike" dirty="0">
                        <a:solidFill>
                          <a:schemeClr val="accent5"/>
                        </a:solidFill>
                        <a:effectLst/>
                        <a:latin typeface="+mj-lt"/>
                      </a:endParaRPr>
                    </a:p>
                  </a:txBody>
                  <a:tcPr marL="6350" marR="6350" marT="6350"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EE2D1"/>
                    </a:solidFill>
                  </a:tcPr>
                </a:tc>
                <a:extLst>
                  <a:ext uri="{0D108BD9-81ED-4DB2-BD59-A6C34878D82A}">
                    <a16:rowId xmlns:a16="http://schemas.microsoft.com/office/drawing/2014/main" val="1516540566"/>
                  </a:ext>
                </a:extLst>
              </a:tr>
              <a:tr h="288837">
                <a:tc>
                  <a:txBody>
                    <a:bodyPr/>
                    <a:lstStyle/>
                    <a:p>
                      <a:pPr algn="l" fontAlgn="b"/>
                      <a:r>
                        <a:rPr lang="en-GB" sz="1200" u="none" strike="noStrike">
                          <a:solidFill>
                            <a:schemeClr val="accent5"/>
                          </a:solidFill>
                          <a:effectLst/>
                          <a:latin typeface="+mj-lt"/>
                        </a:rPr>
                        <a:t>Attributable to:</a:t>
                      </a:r>
                      <a:endParaRPr lang="en-GB" sz="1200" b="0" i="0" u="none" strike="noStrike">
                        <a:solidFill>
                          <a:schemeClr val="accent5"/>
                        </a:solidFill>
                        <a:effectLst/>
                        <a:latin typeface="+mj-lt"/>
                      </a:endParaRPr>
                    </a:p>
                  </a:txBody>
                  <a:tcPr marL="6350" marR="6350" marT="6350" marB="0" anchor="ctr">
                    <a:solidFill>
                      <a:srgbClr val="FFF4EC"/>
                    </a:solidFill>
                  </a:tcPr>
                </a:tc>
                <a:tc>
                  <a:txBody>
                    <a:bodyPr/>
                    <a:lstStyle/>
                    <a:p>
                      <a:pPr algn="ctr" fontAlgn="b"/>
                      <a:endParaRPr lang="en-GB" sz="1200" b="0" i="0" u="none" strike="noStrike">
                        <a:solidFill>
                          <a:schemeClr val="accent5"/>
                        </a:solidFill>
                        <a:effectLst/>
                        <a:latin typeface="+mj-lt"/>
                      </a:endParaRPr>
                    </a:p>
                  </a:txBody>
                  <a:tcPr marL="6350" marR="6350" marT="6350" marB="0" anchor="ctr">
                    <a:lnT w="12700" cap="flat" cmpd="sng" algn="ctr">
                      <a:solidFill>
                        <a:schemeClr val="accent5"/>
                      </a:solidFill>
                      <a:prstDash val="solid"/>
                      <a:round/>
                      <a:headEnd type="none" w="med" len="med"/>
                      <a:tailEnd type="none" w="med" len="med"/>
                    </a:lnT>
                    <a:solidFill>
                      <a:srgbClr val="FFF4EC"/>
                    </a:solidFill>
                  </a:tcPr>
                </a:tc>
                <a:tc>
                  <a:txBody>
                    <a:bodyPr/>
                    <a:lstStyle/>
                    <a:p>
                      <a:pPr algn="ctr" fontAlgn="b"/>
                      <a:endParaRPr lang="en-GB" sz="1200" b="0" i="0" u="none" strike="noStrike" dirty="0">
                        <a:solidFill>
                          <a:schemeClr val="accent5"/>
                        </a:solidFill>
                        <a:effectLst/>
                        <a:latin typeface="+mj-lt"/>
                      </a:endParaRPr>
                    </a:p>
                  </a:txBody>
                  <a:tcPr marL="6350" marR="6350" marT="6350" marB="0" anchor="ctr">
                    <a:lnT w="12700" cap="flat" cmpd="sng" algn="ctr">
                      <a:solidFill>
                        <a:schemeClr val="accent5"/>
                      </a:solidFill>
                      <a:prstDash val="solid"/>
                      <a:round/>
                      <a:headEnd type="none" w="med" len="med"/>
                      <a:tailEnd type="none" w="med" len="med"/>
                    </a:lnT>
                    <a:solidFill>
                      <a:srgbClr val="FFF4EC"/>
                    </a:solidFill>
                  </a:tcPr>
                </a:tc>
                <a:extLst>
                  <a:ext uri="{0D108BD9-81ED-4DB2-BD59-A6C34878D82A}">
                    <a16:rowId xmlns:a16="http://schemas.microsoft.com/office/drawing/2014/main" val="4237465696"/>
                  </a:ext>
                </a:extLst>
              </a:tr>
              <a:tr h="279210">
                <a:tc>
                  <a:txBody>
                    <a:bodyPr/>
                    <a:lstStyle/>
                    <a:p>
                      <a:pPr algn="l" fontAlgn="b"/>
                      <a:r>
                        <a:rPr lang="en-GB" sz="1200" u="none" strike="noStrike">
                          <a:solidFill>
                            <a:schemeClr val="accent5"/>
                          </a:solidFill>
                          <a:effectLst/>
                          <a:latin typeface="+mj-lt"/>
                        </a:rPr>
                        <a:t>Owners of the controlling entity</a:t>
                      </a:r>
                      <a:endParaRPr lang="en-GB" sz="1200" b="0" i="0" u="none" strike="noStrike">
                        <a:solidFill>
                          <a:schemeClr val="accent5"/>
                        </a:solidFill>
                        <a:effectLst/>
                        <a:latin typeface="+mj-lt"/>
                      </a:endParaRPr>
                    </a:p>
                  </a:txBody>
                  <a:tcPr marL="6350" marR="6350" marT="6350" marB="0" anchor="ctr">
                    <a:solidFill>
                      <a:srgbClr val="FEE2D1"/>
                    </a:solidFill>
                  </a:tcPr>
                </a:tc>
                <a:tc>
                  <a:txBody>
                    <a:bodyPr/>
                    <a:lstStyle/>
                    <a:p>
                      <a:pPr algn="ctr" fontAlgn="b"/>
                      <a:endParaRPr lang="en-GB" sz="1200" b="0" i="0" u="none" strike="noStrike">
                        <a:solidFill>
                          <a:schemeClr val="accent5"/>
                        </a:solidFill>
                        <a:effectLst/>
                        <a:latin typeface="+mj-lt"/>
                      </a:endParaRPr>
                    </a:p>
                  </a:txBody>
                  <a:tcPr marL="6350" marR="6350" marT="6350" marB="0" anchor="ctr">
                    <a:solidFill>
                      <a:srgbClr val="FEE2D1"/>
                    </a:solidFill>
                  </a:tcPr>
                </a:tc>
                <a:tc>
                  <a:txBody>
                    <a:bodyPr/>
                    <a:lstStyle/>
                    <a:p>
                      <a:pPr algn="ctr" fontAlgn="b"/>
                      <a:endParaRPr lang="en-GB" sz="1200" b="0" i="0" u="none" strike="noStrike" dirty="0">
                        <a:solidFill>
                          <a:schemeClr val="accent5"/>
                        </a:solidFill>
                        <a:effectLst/>
                        <a:latin typeface="+mj-lt"/>
                      </a:endParaRPr>
                    </a:p>
                  </a:txBody>
                  <a:tcPr marL="6350" marR="6350" marT="6350" marB="0" anchor="ctr">
                    <a:solidFill>
                      <a:srgbClr val="FEE2D1"/>
                    </a:solidFill>
                  </a:tcPr>
                </a:tc>
                <a:extLst>
                  <a:ext uri="{0D108BD9-81ED-4DB2-BD59-A6C34878D82A}">
                    <a16:rowId xmlns:a16="http://schemas.microsoft.com/office/drawing/2014/main" val="1463982063"/>
                  </a:ext>
                </a:extLst>
              </a:tr>
              <a:tr h="279210">
                <a:tc>
                  <a:txBody>
                    <a:bodyPr/>
                    <a:lstStyle/>
                    <a:p>
                      <a:pPr algn="l" fontAlgn="b"/>
                      <a:r>
                        <a:rPr lang="en-GB" sz="1200" u="none" strike="noStrike">
                          <a:solidFill>
                            <a:schemeClr val="accent5"/>
                          </a:solidFill>
                          <a:effectLst/>
                          <a:latin typeface="+mj-lt"/>
                        </a:rPr>
                        <a:t>   Surplus for the period from continuing operations</a:t>
                      </a:r>
                      <a:endParaRPr lang="en-GB" sz="1200" b="0" i="0" u="none" strike="noStrike">
                        <a:solidFill>
                          <a:schemeClr val="accent5"/>
                        </a:solidFill>
                        <a:effectLst/>
                        <a:latin typeface="+mj-lt"/>
                      </a:endParaRPr>
                    </a:p>
                  </a:txBody>
                  <a:tcPr marL="6350" marR="6350" marT="6350" marB="0" anchor="ctr">
                    <a:solidFill>
                      <a:srgbClr val="FFF4EC"/>
                    </a:solidFill>
                  </a:tcPr>
                </a:tc>
                <a:tc>
                  <a:txBody>
                    <a:bodyPr/>
                    <a:lstStyle/>
                    <a:p>
                      <a:pPr algn="ctr" fontAlgn="b"/>
                      <a:r>
                        <a:rPr lang="en-GB" sz="1200" u="none" strike="noStrike">
                          <a:solidFill>
                            <a:schemeClr val="accent5"/>
                          </a:solidFill>
                          <a:effectLst/>
                          <a:latin typeface="+mj-lt"/>
                        </a:rPr>
                        <a:t>X</a:t>
                      </a:r>
                      <a:endParaRPr lang="en-GB" sz="1200" b="0" i="0" u="none" strike="noStrike">
                        <a:solidFill>
                          <a:schemeClr val="accent5"/>
                        </a:solidFill>
                        <a:effectLst/>
                        <a:latin typeface="+mj-lt"/>
                      </a:endParaRPr>
                    </a:p>
                  </a:txBody>
                  <a:tcPr marL="6350" marR="6350" marT="6350" marB="0" anchor="ctr">
                    <a:solidFill>
                      <a:srgbClr val="FFF4EC"/>
                    </a:solidFill>
                  </a:tcPr>
                </a:tc>
                <a:tc>
                  <a:txBody>
                    <a:bodyPr/>
                    <a:lstStyle/>
                    <a:p>
                      <a:pPr algn="ctr" fontAlgn="b"/>
                      <a:r>
                        <a:rPr lang="en-GB" sz="1200" u="none" strike="noStrike" dirty="0">
                          <a:solidFill>
                            <a:schemeClr val="accent5"/>
                          </a:solidFill>
                          <a:effectLst/>
                          <a:latin typeface="+mj-lt"/>
                        </a:rPr>
                        <a:t>X</a:t>
                      </a:r>
                      <a:endParaRPr lang="en-GB" sz="1200" b="0" i="0" u="none" strike="noStrike" dirty="0">
                        <a:solidFill>
                          <a:schemeClr val="accent5"/>
                        </a:solidFill>
                        <a:effectLst/>
                        <a:latin typeface="+mj-lt"/>
                      </a:endParaRPr>
                    </a:p>
                  </a:txBody>
                  <a:tcPr marL="6350" marR="6350" marT="6350" marB="0" anchor="ctr">
                    <a:solidFill>
                      <a:srgbClr val="FFF4EC"/>
                    </a:solidFill>
                  </a:tcPr>
                </a:tc>
                <a:extLst>
                  <a:ext uri="{0D108BD9-81ED-4DB2-BD59-A6C34878D82A}">
                    <a16:rowId xmlns:a16="http://schemas.microsoft.com/office/drawing/2014/main" val="986326848"/>
                  </a:ext>
                </a:extLst>
              </a:tr>
              <a:tr h="279210">
                <a:tc>
                  <a:txBody>
                    <a:bodyPr/>
                    <a:lstStyle/>
                    <a:p>
                      <a:pPr algn="l" fontAlgn="b"/>
                      <a:r>
                        <a:rPr lang="en-GB" sz="1200" u="none" strike="noStrike">
                          <a:solidFill>
                            <a:schemeClr val="accent5"/>
                          </a:solidFill>
                          <a:effectLst/>
                          <a:latin typeface="+mj-lt"/>
                        </a:rPr>
                        <a:t>   Surplus for the period from discontinued operations</a:t>
                      </a:r>
                      <a:endParaRPr lang="en-GB" sz="1200" b="0" i="0" u="none" strike="noStrike">
                        <a:solidFill>
                          <a:schemeClr val="accent5"/>
                        </a:solidFill>
                        <a:effectLst/>
                        <a:latin typeface="+mj-lt"/>
                      </a:endParaRPr>
                    </a:p>
                  </a:txBody>
                  <a:tcPr marL="6350" marR="6350" marT="6350" marB="0" anchor="ctr">
                    <a:solidFill>
                      <a:srgbClr val="FEE2D1"/>
                    </a:solidFill>
                  </a:tcPr>
                </a:tc>
                <a:tc>
                  <a:txBody>
                    <a:bodyPr/>
                    <a:lstStyle/>
                    <a:p>
                      <a:pPr algn="ctr" fontAlgn="b"/>
                      <a:r>
                        <a:rPr lang="en-GB" sz="1200" u="none" strike="noStrike" dirty="0">
                          <a:solidFill>
                            <a:schemeClr val="accent5"/>
                          </a:solidFill>
                          <a:effectLst/>
                          <a:latin typeface="+mj-lt"/>
                        </a:rPr>
                        <a:t>X</a:t>
                      </a:r>
                      <a:endParaRPr lang="en-GB" sz="1200" b="0" i="0" u="none" strike="noStrike" dirty="0">
                        <a:solidFill>
                          <a:schemeClr val="accent5"/>
                        </a:solidFill>
                        <a:effectLst/>
                        <a:latin typeface="+mj-lt"/>
                      </a:endParaRPr>
                    </a:p>
                  </a:txBody>
                  <a:tcPr marL="6350" marR="6350" marT="6350" marB="0" anchor="ctr">
                    <a:lnB w="12700" cap="flat" cmpd="sng" algn="ctr">
                      <a:solidFill>
                        <a:schemeClr val="accent5"/>
                      </a:solidFill>
                      <a:prstDash val="solid"/>
                      <a:round/>
                      <a:headEnd type="none" w="med" len="med"/>
                      <a:tailEnd type="none" w="med" len="med"/>
                    </a:lnB>
                    <a:solidFill>
                      <a:srgbClr val="FEE2D1"/>
                    </a:solidFill>
                  </a:tcPr>
                </a:tc>
                <a:tc>
                  <a:txBody>
                    <a:bodyPr/>
                    <a:lstStyle/>
                    <a:p>
                      <a:pPr algn="ctr" fontAlgn="b"/>
                      <a:r>
                        <a:rPr lang="en-GB" sz="1200" u="none" strike="noStrike" dirty="0">
                          <a:solidFill>
                            <a:schemeClr val="accent5"/>
                          </a:solidFill>
                          <a:effectLst/>
                          <a:latin typeface="+mj-lt"/>
                        </a:rPr>
                        <a:t>X</a:t>
                      </a:r>
                      <a:endParaRPr lang="en-GB" sz="1200" b="0" i="0" u="none" strike="noStrike" dirty="0">
                        <a:solidFill>
                          <a:schemeClr val="accent5"/>
                        </a:solidFill>
                        <a:effectLst/>
                        <a:latin typeface="+mj-lt"/>
                      </a:endParaRPr>
                    </a:p>
                  </a:txBody>
                  <a:tcPr marL="6350" marR="6350" marT="6350" marB="0" anchor="ctr">
                    <a:lnB w="12700" cap="flat" cmpd="sng" algn="ctr">
                      <a:solidFill>
                        <a:schemeClr val="accent5"/>
                      </a:solidFill>
                      <a:prstDash val="solid"/>
                      <a:round/>
                      <a:headEnd type="none" w="med" len="med"/>
                      <a:tailEnd type="none" w="med" len="med"/>
                    </a:lnB>
                    <a:solidFill>
                      <a:srgbClr val="FEE2D1"/>
                    </a:solidFill>
                  </a:tcPr>
                </a:tc>
                <a:extLst>
                  <a:ext uri="{0D108BD9-81ED-4DB2-BD59-A6C34878D82A}">
                    <a16:rowId xmlns:a16="http://schemas.microsoft.com/office/drawing/2014/main" val="568850707"/>
                  </a:ext>
                </a:extLst>
              </a:tr>
              <a:tr h="279210">
                <a:tc>
                  <a:txBody>
                    <a:bodyPr/>
                    <a:lstStyle/>
                    <a:p>
                      <a:pPr algn="l" fontAlgn="b"/>
                      <a:r>
                        <a:rPr lang="en-GB" sz="1200" u="none" strike="noStrike">
                          <a:solidFill>
                            <a:schemeClr val="accent5"/>
                          </a:solidFill>
                          <a:effectLst/>
                          <a:latin typeface="+mj-lt"/>
                        </a:rPr>
                        <a:t>   Surplus for the period attributable to owners of the controlling entity</a:t>
                      </a:r>
                      <a:endParaRPr lang="en-GB" sz="1200" b="0" i="0" u="none" strike="noStrike">
                        <a:solidFill>
                          <a:schemeClr val="accent5"/>
                        </a:solidFill>
                        <a:effectLst/>
                        <a:latin typeface="+mj-lt"/>
                      </a:endParaRPr>
                    </a:p>
                  </a:txBody>
                  <a:tcPr marL="6350" marR="6350" marT="6350" marB="0" anchor="ctr">
                    <a:solidFill>
                      <a:srgbClr val="FFF4EC"/>
                    </a:solidFill>
                  </a:tcPr>
                </a:tc>
                <a:tc>
                  <a:txBody>
                    <a:bodyPr/>
                    <a:lstStyle/>
                    <a:p>
                      <a:pPr algn="ctr" fontAlgn="b"/>
                      <a:r>
                        <a:rPr lang="en-GB" sz="1200" u="none" strike="noStrike">
                          <a:solidFill>
                            <a:schemeClr val="accent5"/>
                          </a:solidFill>
                          <a:effectLst/>
                          <a:latin typeface="+mj-lt"/>
                        </a:rPr>
                        <a:t>X</a:t>
                      </a:r>
                      <a:endParaRPr lang="en-GB" sz="1200" b="0" i="0" u="none" strike="noStrike">
                        <a:solidFill>
                          <a:schemeClr val="accent5"/>
                        </a:solidFill>
                        <a:effectLst/>
                        <a:latin typeface="+mj-lt"/>
                      </a:endParaRPr>
                    </a:p>
                  </a:txBody>
                  <a:tcPr marL="6350" marR="6350" marT="6350" marB="0" anchor="ctr">
                    <a:lnT w="12700" cap="flat" cmpd="sng" algn="ctr">
                      <a:solidFill>
                        <a:schemeClr val="accent5"/>
                      </a:solidFill>
                      <a:prstDash val="solid"/>
                      <a:round/>
                      <a:headEnd type="none" w="med" len="med"/>
                      <a:tailEnd type="none" w="med" len="med"/>
                    </a:lnT>
                    <a:solidFill>
                      <a:srgbClr val="FFF4EC"/>
                    </a:solidFill>
                  </a:tcPr>
                </a:tc>
                <a:tc>
                  <a:txBody>
                    <a:bodyPr/>
                    <a:lstStyle/>
                    <a:p>
                      <a:pPr algn="ctr" fontAlgn="b"/>
                      <a:r>
                        <a:rPr lang="en-GB" sz="1200" u="none" strike="noStrike" dirty="0">
                          <a:solidFill>
                            <a:schemeClr val="accent5"/>
                          </a:solidFill>
                          <a:effectLst/>
                          <a:latin typeface="+mj-lt"/>
                        </a:rPr>
                        <a:t>X</a:t>
                      </a:r>
                      <a:endParaRPr lang="en-GB" sz="1200" b="0" i="0" u="none" strike="noStrike" dirty="0">
                        <a:solidFill>
                          <a:schemeClr val="accent5"/>
                        </a:solidFill>
                        <a:effectLst/>
                        <a:latin typeface="+mj-lt"/>
                      </a:endParaRPr>
                    </a:p>
                  </a:txBody>
                  <a:tcPr marL="6350" marR="6350" marT="6350" marB="0" anchor="ctr">
                    <a:lnT w="12700" cap="flat" cmpd="sng" algn="ctr">
                      <a:solidFill>
                        <a:schemeClr val="accent5"/>
                      </a:solidFill>
                      <a:prstDash val="solid"/>
                      <a:round/>
                      <a:headEnd type="none" w="med" len="med"/>
                      <a:tailEnd type="none" w="med" len="med"/>
                    </a:lnT>
                    <a:solidFill>
                      <a:srgbClr val="FFF4EC"/>
                    </a:solidFill>
                  </a:tcPr>
                </a:tc>
                <a:extLst>
                  <a:ext uri="{0D108BD9-81ED-4DB2-BD59-A6C34878D82A}">
                    <a16:rowId xmlns:a16="http://schemas.microsoft.com/office/drawing/2014/main" val="3491926980"/>
                  </a:ext>
                </a:extLst>
              </a:tr>
              <a:tr h="279210">
                <a:tc>
                  <a:txBody>
                    <a:bodyPr/>
                    <a:lstStyle/>
                    <a:p>
                      <a:pPr algn="l" fontAlgn="b"/>
                      <a:r>
                        <a:rPr lang="en-GB" sz="1200" u="none" strike="noStrike">
                          <a:solidFill>
                            <a:schemeClr val="accent5"/>
                          </a:solidFill>
                          <a:effectLst/>
                          <a:latin typeface="+mj-lt"/>
                        </a:rPr>
                        <a:t>Non-controlling interests</a:t>
                      </a:r>
                      <a:endParaRPr lang="en-GB" sz="1200" b="0" i="0" u="none" strike="noStrike">
                        <a:solidFill>
                          <a:schemeClr val="accent5"/>
                        </a:solidFill>
                        <a:effectLst/>
                        <a:latin typeface="+mj-lt"/>
                      </a:endParaRPr>
                    </a:p>
                  </a:txBody>
                  <a:tcPr marL="6350" marR="6350" marT="6350" marB="0" anchor="ctr">
                    <a:solidFill>
                      <a:srgbClr val="FEE2D1"/>
                    </a:solidFill>
                  </a:tcPr>
                </a:tc>
                <a:tc>
                  <a:txBody>
                    <a:bodyPr/>
                    <a:lstStyle/>
                    <a:p>
                      <a:pPr algn="ctr" fontAlgn="b"/>
                      <a:endParaRPr lang="en-GB" sz="1200" b="0" i="0" u="none" strike="noStrike">
                        <a:solidFill>
                          <a:schemeClr val="accent5"/>
                        </a:solidFill>
                        <a:effectLst/>
                        <a:latin typeface="+mj-lt"/>
                      </a:endParaRPr>
                    </a:p>
                  </a:txBody>
                  <a:tcPr marL="6350" marR="6350" marT="6350" marB="0" anchor="ctr">
                    <a:solidFill>
                      <a:srgbClr val="FEE2D1"/>
                    </a:solidFill>
                  </a:tcPr>
                </a:tc>
                <a:tc>
                  <a:txBody>
                    <a:bodyPr/>
                    <a:lstStyle/>
                    <a:p>
                      <a:pPr algn="ctr" fontAlgn="b"/>
                      <a:endParaRPr lang="en-GB" sz="1200" b="0" i="0" u="none" strike="noStrike" dirty="0">
                        <a:solidFill>
                          <a:schemeClr val="accent5"/>
                        </a:solidFill>
                        <a:effectLst/>
                        <a:latin typeface="+mj-lt"/>
                      </a:endParaRPr>
                    </a:p>
                  </a:txBody>
                  <a:tcPr marL="6350" marR="6350" marT="6350" marB="0" anchor="ctr">
                    <a:solidFill>
                      <a:srgbClr val="FEE2D1"/>
                    </a:solidFill>
                  </a:tcPr>
                </a:tc>
                <a:extLst>
                  <a:ext uri="{0D108BD9-81ED-4DB2-BD59-A6C34878D82A}">
                    <a16:rowId xmlns:a16="http://schemas.microsoft.com/office/drawing/2014/main" val="1179774053"/>
                  </a:ext>
                </a:extLst>
              </a:tr>
              <a:tr h="279210">
                <a:tc>
                  <a:txBody>
                    <a:bodyPr/>
                    <a:lstStyle/>
                    <a:p>
                      <a:pPr algn="l" fontAlgn="b"/>
                      <a:r>
                        <a:rPr lang="en-GB" sz="1200" u="none" strike="noStrike">
                          <a:solidFill>
                            <a:schemeClr val="accent5"/>
                          </a:solidFill>
                          <a:effectLst/>
                          <a:latin typeface="+mj-lt"/>
                        </a:rPr>
                        <a:t>   Surplus for the period from continuing operations</a:t>
                      </a:r>
                      <a:endParaRPr lang="en-GB" sz="1200" b="0" i="0" u="none" strike="noStrike">
                        <a:solidFill>
                          <a:schemeClr val="accent5"/>
                        </a:solidFill>
                        <a:effectLst/>
                        <a:latin typeface="+mj-lt"/>
                      </a:endParaRPr>
                    </a:p>
                  </a:txBody>
                  <a:tcPr marL="6350" marR="6350" marT="6350" marB="0" anchor="ctr">
                    <a:solidFill>
                      <a:srgbClr val="FFF4EC"/>
                    </a:solidFill>
                  </a:tcPr>
                </a:tc>
                <a:tc>
                  <a:txBody>
                    <a:bodyPr/>
                    <a:lstStyle/>
                    <a:p>
                      <a:pPr algn="ctr" fontAlgn="b"/>
                      <a:r>
                        <a:rPr lang="en-GB" sz="1200" u="none" strike="noStrike">
                          <a:solidFill>
                            <a:schemeClr val="accent5"/>
                          </a:solidFill>
                          <a:effectLst/>
                          <a:latin typeface="+mj-lt"/>
                        </a:rPr>
                        <a:t>X</a:t>
                      </a:r>
                      <a:endParaRPr lang="en-GB" sz="1200" b="0" i="0" u="none" strike="noStrike">
                        <a:solidFill>
                          <a:schemeClr val="accent5"/>
                        </a:solidFill>
                        <a:effectLst/>
                        <a:latin typeface="+mj-lt"/>
                      </a:endParaRPr>
                    </a:p>
                  </a:txBody>
                  <a:tcPr marL="6350" marR="6350" marT="6350" marB="0" anchor="ctr">
                    <a:solidFill>
                      <a:srgbClr val="FFF4EC"/>
                    </a:solidFill>
                  </a:tcPr>
                </a:tc>
                <a:tc>
                  <a:txBody>
                    <a:bodyPr/>
                    <a:lstStyle/>
                    <a:p>
                      <a:pPr algn="ctr" fontAlgn="b"/>
                      <a:r>
                        <a:rPr lang="en-GB" sz="1200" u="none" strike="noStrike" dirty="0">
                          <a:solidFill>
                            <a:schemeClr val="accent5"/>
                          </a:solidFill>
                          <a:effectLst/>
                          <a:latin typeface="+mj-lt"/>
                        </a:rPr>
                        <a:t>X</a:t>
                      </a:r>
                      <a:endParaRPr lang="en-GB" sz="1200" b="0" i="0" u="none" strike="noStrike" dirty="0">
                        <a:solidFill>
                          <a:schemeClr val="accent5"/>
                        </a:solidFill>
                        <a:effectLst/>
                        <a:latin typeface="+mj-lt"/>
                      </a:endParaRPr>
                    </a:p>
                  </a:txBody>
                  <a:tcPr marL="6350" marR="6350" marT="6350" marB="0" anchor="ctr">
                    <a:solidFill>
                      <a:srgbClr val="FFF4EC"/>
                    </a:solidFill>
                  </a:tcPr>
                </a:tc>
                <a:extLst>
                  <a:ext uri="{0D108BD9-81ED-4DB2-BD59-A6C34878D82A}">
                    <a16:rowId xmlns:a16="http://schemas.microsoft.com/office/drawing/2014/main" val="248581178"/>
                  </a:ext>
                </a:extLst>
              </a:tr>
              <a:tr h="279210">
                <a:tc>
                  <a:txBody>
                    <a:bodyPr/>
                    <a:lstStyle/>
                    <a:p>
                      <a:pPr algn="l" fontAlgn="b"/>
                      <a:r>
                        <a:rPr lang="en-GB" sz="1200" u="none" strike="noStrike">
                          <a:solidFill>
                            <a:schemeClr val="accent5"/>
                          </a:solidFill>
                          <a:effectLst/>
                          <a:latin typeface="+mj-lt"/>
                        </a:rPr>
                        <a:t>   Surplus for the period from discontinued operations</a:t>
                      </a:r>
                      <a:endParaRPr lang="en-GB" sz="1200" b="0" i="0" u="none" strike="noStrike">
                        <a:solidFill>
                          <a:schemeClr val="accent5"/>
                        </a:solidFill>
                        <a:effectLst/>
                        <a:latin typeface="+mj-lt"/>
                      </a:endParaRPr>
                    </a:p>
                  </a:txBody>
                  <a:tcPr marL="6350" marR="6350" marT="6350" marB="0" anchor="ctr">
                    <a:solidFill>
                      <a:srgbClr val="FEE2D1"/>
                    </a:solidFill>
                  </a:tcPr>
                </a:tc>
                <a:tc>
                  <a:txBody>
                    <a:bodyPr/>
                    <a:lstStyle/>
                    <a:p>
                      <a:pPr algn="ctr" fontAlgn="b"/>
                      <a:r>
                        <a:rPr lang="en-GB" sz="1200" u="none" strike="noStrike" dirty="0">
                          <a:solidFill>
                            <a:schemeClr val="accent5"/>
                          </a:solidFill>
                          <a:effectLst/>
                          <a:latin typeface="+mj-lt"/>
                        </a:rPr>
                        <a:t>X</a:t>
                      </a:r>
                      <a:endParaRPr lang="en-GB" sz="1200" b="0" i="0" u="none" strike="noStrike" dirty="0">
                        <a:solidFill>
                          <a:schemeClr val="accent5"/>
                        </a:solidFill>
                        <a:effectLst/>
                        <a:latin typeface="+mj-lt"/>
                      </a:endParaRPr>
                    </a:p>
                  </a:txBody>
                  <a:tcPr marL="6350" marR="6350" marT="6350" marB="0" anchor="ctr">
                    <a:lnB w="12700" cap="flat" cmpd="sng" algn="ctr">
                      <a:solidFill>
                        <a:schemeClr val="accent5"/>
                      </a:solidFill>
                      <a:prstDash val="solid"/>
                      <a:round/>
                      <a:headEnd type="none" w="med" len="med"/>
                      <a:tailEnd type="none" w="med" len="med"/>
                    </a:lnB>
                    <a:solidFill>
                      <a:srgbClr val="FEE2D1"/>
                    </a:solidFill>
                  </a:tcPr>
                </a:tc>
                <a:tc>
                  <a:txBody>
                    <a:bodyPr/>
                    <a:lstStyle/>
                    <a:p>
                      <a:pPr algn="ctr" fontAlgn="b"/>
                      <a:r>
                        <a:rPr lang="en-GB" sz="1200" u="none" strike="noStrike" dirty="0">
                          <a:solidFill>
                            <a:schemeClr val="accent5"/>
                          </a:solidFill>
                          <a:effectLst/>
                          <a:latin typeface="+mj-lt"/>
                        </a:rPr>
                        <a:t>X</a:t>
                      </a:r>
                      <a:endParaRPr lang="en-GB" sz="1200" b="0" i="0" u="none" strike="noStrike" dirty="0">
                        <a:solidFill>
                          <a:schemeClr val="accent5"/>
                        </a:solidFill>
                        <a:effectLst/>
                        <a:latin typeface="+mj-lt"/>
                      </a:endParaRPr>
                    </a:p>
                  </a:txBody>
                  <a:tcPr marL="6350" marR="6350" marT="6350" marB="0" anchor="ctr">
                    <a:lnB w="12700" cap="flat" cmpd="sng" algn="ctr">
                      <a:solidFill>
                        <a:schemeClr val="accent5"/>
                      </a:solidFill>
                      <a:prstDash val="solid"/>
                      <a:round/>
                      <a:headEnd type="none" w="med" len="med"/>
                      <a:tailEnd type="none" w="med" len="med"/>
                    </a:lnB>
                    <a:solidFill>
                      <a:srgbClr val="FEE2D1"/>
                    </a:solidFill>
                  </a:tcPr>
                </a:tc>
                <a:extLst>
                  <a:ext uri="{0D108BD9-81ED-4DB2-BD59-A6C34878D82A}">
                    <a16:rowId xmlns:a16="http://schemas.microsoft.com/office/drawing/2014/main" val="2990293671"/>
                  </a:ext>
                </a:extLst>
              </a:tr>
              <a:tr h="279210">
                <a:tc>
                  <a:txBody>
                    <a:bodyPr/>
                    <a:lstStyle/>
                    <a:p>
                      <a:pPr algn="l" fontAlgn="b"/>
                      <a:r>
                        <a:rPr lang="en-GB" sz="1200" u="none" strike="noStrike">
                          <a:solidFill>
                            <a:schemeClr val="accent5"/>
                          </a:solidFill>
                          <a:effectLst/>
                          <a:latin typeface="+mj-lt"/>
                        </a:rPr>
                        <a:t>   Surplus for the period attributable to non-controlling interests</a:t>
                      </a:r>
                      <a:endParaRPr lang="en-GB" sz="1200" b="0" i="0" u="none" strike="noStrike">
                        <a:solidFill>
                          <a:schemeClr val="accent5"/>
                        </a:solidFill>
                        <a:effectLst/>
                        <a:latin typeface="+mj-lt"/>
                      </a:endParaRPr>
                    </a:p>
                  </a:txBody>
                  <a:tcPr marL="6350" marR="6350" marT="6350" marB="0" anchor="ctr">
                    <a:solidFill>
                      <a:srgbClr val="FFF4EC"/>
                    </a:solidFill>
                  </a:tcPr>
                </a:tc>
                <a:tc>
                  <a:txBody>
                    <a:bodyPr/>
                    <a:lstStyle/>
                    <a:p>
                      <a:pPr algn="ctr" fontAlgn="b"/>
                      <a:r>
                        <a:rPr lang="en-GB" sz="1200" u="none" strike="noStrike" dirty="0">
                          <a:solidFill>
                            <a:schemeClr val="accent5"/>
                          </a:solidFill>
                          <a:effectLst/>
                          <a:latin typeface="+mj-lt"/>
                        </a:rPr>
                        <a:t>X</a:t>
                      </a:r>
                      <a:endParaRPr lang="en-GB" sz="1200" b="0" i="0" u="none" strike="noStrike" dirty="0">
                        <a:solidFill>
                          <a:schemeClr val="accent5"/>
                        </a:solidFill>
                        <a:effectLst/>
                        <a:latin typeface="+mj-lt"/>
                      </a:endParaRPr>
                    </a:p>
                  </a:txBody>
                  <a:tcPr marL="6350" marR="6350" marT="6350"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4EC"/>
                    </a:solidFill>
                  </a:tcPr>
                </a:tc>
                <a:tc>
                  <a:txBody>
                    <a:bodyPr/>
                    <a:lstStyle/>
                    <a:p>
                      <a:pPr algn="ctr" fontAlgn="b"/>
                      <a:r>
                        <a:rPr lang="en-GB" sz="1200" u="none" strike="noStrike" dirty="0">
                          <a:solidFill>
                            <a:schemeClr val="accent5"/>
                          </a:solidFill>
                          <a:effectLst/>
                          <a:latin typeface="+mj-lt"/>
                        </a:rPr>
                        <a:t>X</a:t>
                      </a:r>
                      <a:endParaRPr lang="en-GB" sz="1200" b="0" i="0" u="none" strike="noStrike" dirty="0">
                        <a:solidFill>
                          <a:schemeClr val="accent5"/>
                        </a:solidFill>
                        <a:effectLst/>
                        <a:latin typeface="+mj-lt"/>
                      </a:endParaRPr>
                    </a:p>
                  </a:txBody>
                  <a:tcPr marL="6350" marR="6350" marT="6350"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4EC"/>
                    </a:solidFill>
                  </a:tcPr>
                </a:tc>
                <a:extLst>
                  <a:ext uri="{0D108BD9-81ED-4DB2-BD59-A6C34878D82A}">
                    <a16:rowId xmlns:a16="http://schemas.microsoft.com/office/drawing/2014/main" val="4136143775"/>
                  </a:ext>
                </a:extLst>
              </a:tr>
              <a:tr h="288837">
                <a:tc>
                  <a:txBody>
                    <a:bodyPr/>
                    <a:lstStyle/>
                    <a:p>
                      <a:pPr algn="l" fontAlgn="b"/>
                      <a:endParaRPr lang="en-GB" sz="1200" b="0" i="0" u="none" strike="noStrike">
                        <a:solidFill>
                          <a:schemeClr val="accent5"/>
                        </a:solidFill>
                        <a:effectLst/>
                        <a:latin typeface="+mj-lt"/>
                      </a:endParaRPr>
                    </a:p>
                  </a:txBody>
                  <a:tcPr marL="6350" marR="6350" marT="6350" marB="0" anchor="ctr">
                    <a:solidFill>
                      <a:srgbClr val="FEE2D1"/>
                    </a:solidFill>
                  </a:tcPr>
                </a:tc>
                <a:tc>
                  <a:txBody>
                    <a:bodyPr/>
                    <a:lstStyle/>
                    <a:p>
                      <a:pPr algn="ctr" fontAlgn="b"/>
                      <a:r>
                        <a:rPr lang="en-GB" sz="1200" u="none" strike="noStrike" dirty="0">
                          <a:solidFill>
                            <a:schemeClr val="accent5"/>
                          </a:solidFill>
                          <a:effectLst/>
                          <a:latin typeface="+mj-lt"/>
                        </a:rPr>
                        <a:t>X</a:t>
                      </a:r>
                      <a:endParaRPr lang="en-GB" sz="1200" b="0" i="0" u="none" strike="noStrike" dirty="0">
                        <a:solidFill>
                          <a:schemeClr val="accent5"/>
                        </a:solidFill>
                        <a:effectLst/>
                        <a:latin typeface="+mj-lt"/>
                      </a:endParaRPr>
                    </a:p>
                  </a:txBody>
                  <a:tcPr marL="6350" marR="6350" marT="6350"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EE2D1"/>
                    </a:solidFill>
                  </a:tcPr>
                </a:tc>
                <a:tc>
                  <a:txBody>
                    <a:bodyPr/>
                    <a:lstStyle/>
                    <a:p>
                      <a:pPr algn="ctr" fontAlgn="b"/>
                      <a:r>
                        <a:rPr lang="en-GB" sz="1200" u="none" strike="noStrike" dirty="0">
                          <a:solidFill>
                            <a:schemeClr val="accent5"/>
                          </a:solidFill>
                          <a:effectLst/>
                          <a:latin typeface="+mj-lt"/>
                        </a:rPr>
                        <a:t>X</a:t>
                      </a:r>
                      <a:endParaRPr lang="en-GB" sz="1200" b="0" i="0" u="none" strike="noStrike" dirty="0">
                        <a:solidFill>
                          <a:schemeClr val="accent5"/>
                        </a:solidFill>
                        <a:effectLst/>
                        <a:latin typeface="+mj-lt"/>
                      </a:endParaRPr>
                    </a:p>
                  </a:txBody>
                  <a:tcPr marL="6350" marR="6350" marT="6350"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EE2D1"/>
                    </a:solidFill>
                  </a:tcPr>
                </a:tc>
                <a:extLst>
                  <a:ext uri="{0D108BD9-81ED-4DB2-BD59-A6C34878D82A}">
                    <a16:rowId xmlns:a16="http://schemas.microsoft.com/office/drawing/2014/main" val="968782580"/>
                  </a:ext>
                </a:extLst>
              </a:tr>
            </a:tbl>
          </a:graphicData>
        </a:graphic>
      </p:graphicFrame>
    </p:spTree>
    <p:extLst>
      <p:ext uri="{BB962C8B-B14F-4D97-AF65-F5344CB8AC3E}">
        <p14:creationId xmlns:p14="http://schemas.microsoft.com/office/powerpoint/2010/main" val="221641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528624"/>
          </a:xfrm>
          <a:prstGeom prst="rect">
            <a:avLst/>
          </a:prstGeom>
          <a:noFill/>
        </p:spPr>
        <p:txBody>
          <a:bodyPr wrap="square" rtlCol="0">
            <a:spAutoFit/>
          </a:bodyPr>
          <a:lstStyle/>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Discussion</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9"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10" name="Rectangle 9"/>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
        <p:nvSpPr>
          <p:cNvPr id="12" name="TextBox 11"/>
          <p:cNvSpPr txBox="1"/>
          <p:nvPr/>
        </p:nvSpPr>
        <p:spPr>
          <a:xfrm>
            <a:off x="533400" y="6210300"/>
            <a:ext cx="7366000" cy="830997"/>
          </a:xfrm>
          <a:prstGeom prst="rect">
            <a:avLst/>
          </a:prstGeom>
          <a:noFill/>
        </p:spPr>
        <p:txBody>
          <a:bodyPr wrap="square" rtlCol="0">
            <a:spAutoFit/>
          </a:bodyPr>
          <a:lstStyle/>
          <a:p>
            <a:pPr algn="r"/>
            <a:r>
              <a:rPr lang="en-US" sz="2400" dirty="0">
                <a:solidFill>
                  <a:schemeClr val="bg1"/>
                </a:solidFill>
              </a:rPr>
              <a:t>Presentation: Non-Current Assets Held for Sale and Discontinued Operations</a:t>
            </a:r>
          </a:p>
        </p:txBody>
      </p:sp>
    </p:spTree>
    <p:extLst>
      <p:ext uri="{BB962C8B-B14F-4D97-AF65-F5344CB8AC3E}">
        <p14:creationId xmlns:p14="http://schemas.microsoft.com/office/powerpoint/2010/main" val="3315551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US" sz="2400" dirty="0">
                <a:solidFill>
                  <a:schemeClr val="bg1"/>
                </a:solidFill>
              </a:rPr>
              <a:t>Presentation: Non-Current Assets Held for Sale and Discontinued Operations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3210453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US" sz="2400" dirty="0">
                <a:solidFill>
                  <a:schemeClr val="bg1"/>
                </a:solidFill>
              </a:rPr>
              <a:t>Presentation: Non-Current Assets Held for Sale and Discontinued Operations</a:t>
            </a:r>
          </a:p>
        </p:txBody>
      </p:sp>
      <p:sp>
        <p:nvSpPr>
          <p:cNvPr id="7" name="TextBox 6"/>
          <p:cNvSpPr txBox="1"/>
          <p:nvPr/>
        </p:nvSpPr>
        <p:spPr>
          <a:xfrm>
            <a:off x="495299" y="881956"/>
            <a:ext cx="8502051" cy="459613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Scope</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Classification and presentation requirements apply to all</a:t>
            </a:r>
            <a:br>
              <a:rPr lang="en-CA" sz="2000" kern="0" dirty="0">
                <a:solidFill>
                  <a:srgbClr val="000000">
                    <a:lumMod val="65000"/>
                    <a:lumOff val="35000"/>
                  </a:srgbClr>
                </a:solidFill>
                <a:latin typeface="Arial"/>
                <a:ea typeface="ＭＳ Ｐゴシック" charset="0"/>
              </a:rPr>
            </a:br>
            <a:r>
              <a:rPr lang="en-CA" sz="2000" kern="0" dirty="0">
                <a:solidFill>
                  <a:srgbClr val="000000">
                    <a:lumMod val="65000"/>
                    <a:lumOff val="35000"/>
                  </a:srgbClr>
                </a:solidFill>
                <a:latin typeface="Arial"/>
                <a:ea typeface="ＭＳ Ｐゴシック" charset="0"/>
              </a:rPr>
              <a:t>non-current assets and disposal groups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Measurement requirements apply to all non-current assets and disposal groups except:</a:t>
            </a:r>
          </a:p>
          <a:p>
            <a:pPr marL="534988" lvl="1" indent="-173038"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Assets arising from employee benefits (IPSAS 39, </a:t>
            </a:r>
            <a:r>
              <a:rPr lang="en-CA" i="1" kern="0" dirty="0">
                <a:solidFill>
                  <a:srgbClr val="000000">
                    <a:lumMod val="65000"/>
                    <a:lumOff val="35000"/>
                  </a:srgbClr>
                </a:solidFill>
                <a:latin typeface="Arial"/>
                <a:ea typeface="ＭＳ Ｐゴシック" charset="0"/>
              </a:rPr>
              <a:t>Employee Benefits</a:t>
            </a:r>
            <a:r>
              <a:rPr lang="en-CA" kern="0" dirty="0">
                <a:solidFill>
                  <a:srgbClr val="000000">
                    <a:lumMod val="65000"/>
                    <a:lumOff val="35000"/>
                  </a:srgbClr>
                </a:solidFill>
                <a:latin typeface="Arial"/>
                <a:ea typeface="ＭＳ Ｐゴシック" charset="0"/>
              </a:rPr>
              <a:t>)</a:t>
            </a:r>
          </a:p>
          <a:p>
            <a:pPr marL="534988" lvl="1" indent="-173038"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Financial assets within the scope of IPSAS 41, </a:t>
            </a:r>
            <a:r>
              <a:rPr lang="en-CA" i="1" kern="0" dirty="0">
                <a:solidFill>
                  <a:srgbClr val="000000">
                    <a:lumMod val="65000"/>
                    <a:lumOff val="35000"/>
                  </a:srgbClr>
                </a:solidFill>
                <a:latin typeface="Arial"/>
                <a:ea typeface="ＭＳ Ｐゴシック" charset="0"/>
              </a:rPr>
              <a:t>Financial Instruments</a:t>
            </a:r>
          </a:p>
          <a:p>
            <a:pPr marL="534988" lvl="1" indent="-173038"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Investment property measured at fair value (IPSAS 16, </a:t>
            </a:r>
            <a:r>
              <a:rPr lang="en-GB" i="1" kern="0" dirty="0">
                <a:solidFill>
                  <a:srgbClr val="000000">
                    <a:lumMod val="65000"/>
                    <a:lumOff val="35000"/>
                  </a:srgbClr>
                </a:solidFill>
                <a:latin typeface="Arial"/>
                <a:ea typeface="ＭＳ Ｐゴシック" charset="0"/>
              </a:rPr>
              <a:t>Investment Property)</a:t>
            </a:r>
            <a:endParaRPr lang="en-GB" kern="0" dirty="0">
              <a:solidFill>
                <a:srgbClr val="000000">
                  <a:lumMod val="65000"/>
                  <a:lumOff val="35000"/>
                </a:srgbClr>
              </a:solidFill>
              <a:latin typeface="Arial"/>
              <a:ea typeface="ＭＳ Ｐゴシック" charset="0"/>
            </a:endParaRPr>
          </a:p>
          <a:p>
            <a:pPr marL="534988" lvl="1" indent="-173038"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Agriculture assets measured at fair value less costs to sell (IPSAS 27, </a:t>
            </a:r>
            <a:r>
              <a:rPr lang="en-GB" i="1" kern="0" dirty="0">
                <a:solidFill>
                  <a:srgbClr val="000000">
                    <a:lumMod val="65000"/>
                    <a:lumOff val="35000"/>
                  </a:srgbClr>
                </a:solidFill>
                <a:latin typeface="Arial"/>
                <a:ea typeface="ＭＳ Ｐゴシック" charset="0"/>
              </a:rPr>
              <a:t>Agriculture)</a:t>
            </a:r>
          </a:p>
          <a:p>
            <a:pPr marL="534988" lvl="1" indent="-173038"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Deferred tax assets or groups of insurance contracts (relevant international or national standards)</a:t>
            </a:r>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US" sz="2400" dirty="0">
                <a:solidFill>
                  <a:schemeClr val="bg1"/>
                </a:solidFill>
              </a:rPr>
              <a:t>Presentation: Non-Current Assets Held for Sale and Discontinued Operations</a:t>
            </a:r>
          </a:p>
        </p:txBody>
      </p:sp>
      <p:sp>
        <p:nvSpPr>
          <p:cNvPr id="7" name="TextBox 6"/>
          <p:cNvSpPr txBox="1"/>
          <p:nvPr/>
        </p:nvSpPr>
        <p:spPr>
          <a:xfrm>
            <a:off x="495299" y="881956"/>
            <a:ext cx="8502051" cy="487312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Definitions: Non-Current Assets</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An entity shall classify an asset as a </a:t>
            </a:r>
            <a:r>
              <a:rPr lang="en-GB" sz="2000" b="1" kern="0" dirty="0">
                <a:solidFill>
                  <a:srgbClr val="000000">
                    <a:lumMod val="65000"/>
                    <a:lumOff val="35000"/>
                  </a:srgbClr>
                </a:solidFill>
                <a:latin typeface="Arial"/>
                <a:ea typeface="ＭＳ Ｐゴシック" charset="0"/>
              </a:rPr>
              <a:t>current asset </a:t>
            </a:r>
            <a:r>
              <a:rPr lang="en-GB" sz="2000" kern="0" dirty="0">
                <a:solidFill>
                  <a:srgbClr val="000000">
                    <a:lumMod val="65000"/>
                    <a:lumOff val="35000"/>
                  </a:srgbClr>
                </a:solidFill>
                <a:latin typeface="Arial"/>
                <a:ea typeface="ＭＳ Ｐゴシック" charset="0"/>
              </a:rPr>
              <a:t>when:</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It expects to realize the asset, or intends to sell or consume it, in its normal operating cycle;</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It holds the asset primarily for the purpose of trading;</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It expects to realize the asset within twelve months after the reporting period; or</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The asset is cash or a cash equivalent (as defined in IPSAS 2, </a:t>
            </a:r>
            <a:r>
              <a:rPr lang="en-GB" i="1" kern="0" dirty="0">
                <a:solidFill>
                  <a:srgbClr val="000000">
                    <a:lumMod val="65000"/>
                    <a:lumOff val="35000"/>
                  </a:srgbClr>
                </a:solidFill>
                <a:latin typeface="Arial"/>
                <a:ea typeface="ＭＳ Ｐゴシック" charset="0"/>
              </a:rPr>
              <a:t>Cash Flow Statements</a:t>
            </a:r>
            <a:r>
              <a:rPr lang="en-GB" kern="0" dirty="0">
                <a:solidFill>
                  <a:srgbClr val="000000">
                    <a:lumMod val="65000"/>
                    <a:lumOff val="35000"/>
                  </a:srgbClr>
                </a:solidFill>
                <a:latin typeface="Arial"/>
                <a:ea typeface="ＭＳ Ｐゴシック" charset="0"/>
              </a:rPr>
              <a:t>) unless the asset is restricted from being exchanged or used to settle a liability for at least twelve months after the reporting period.</a:t>
            </a:r>
          </a:p>
          <a:p>
            <a:pPr marL="34290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A </a:t>
            </a:r>
            <a:r>
              <a:rPr lang="en-GB" sz="2000" b="1" kern="0" dirty="0">
                <a:solidFill>
                  <a:srgbClr val="000000">
                    <a:lumMod val="65000"/>
                    <a:lumOff val="35000"/>
                  </a:srgbClr>
                </a:solidFill>
                <a:latin typeface="Arial"/>
                <a:ea typeface="ＭＳ Ｐゴシック" charset="0"/>
              </a:rPr>
              <a:t>non-current asset</a:t>
            </a:r>
            <a:r>
              <a:rPr lang="en-GB" sz="2000" kern="0" dirty="0">
                <a:solidFill>
                  <a:srgbClr val="000000">
                    <a:lumMod val="65000"/>
                    <a:lumOff val="35000"/>
                  </a:srgbClr>
                </a:solidFill>
                <a:latin typeface="Arial"/>
                <a:ea typeface="ＭＳ Ｐゴシック" charset="0"/>
              </a:rPr>
              <a:t> is an asset that does not meet the definition of a current asset.</a:t>
            </a:r>
            <a:endParaRPr lang="en-CA" sz="20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7382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US" sz="2400" dirty="0">
                <a:solidFill>
                  <a:schemeClr val="bg1"/>
                </a:solidFill>
              </a:rPr>
              <a:t>Presentation: Non-Current Assets Held for Sale and Discontinued Operations</a:t>
            </a:r>
          </a:p>
        </p:txBody>
      </p:sp>
      <p:sp>
        <p:nvSpPr>
          <p:cNvPr id="7" name="TextBox 6"/>
          <p:cNvSpPr txBox="1"/>
          <p:nvPr/>
        </p:nvSpPr>
        <p:spPr>
          <a:xfrm>
            <a:off x="495299" y="881956"/>
            <a:ext cx="8502051" cy="368306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Definition: Disposal Groups</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A </a:t>
            </a:r>
            <a:r>
              <a:rPr lang="en-GB" sz="2000" b="1" dirty="0">
                <a:solidFill>
                  <a:schemeClr val="bg1">
                    <a:lumMod val="50000"/>
                  </a:schemeClr>
                </a:solidFill>
                <a:latin typeface="Arial" panose="020B0604020202020204" pitchFamily="34" charset="0"/>
                <a:cs typeface="Arial" panose="020B0604020202020204" pitchFamily="34" charset="0"/>
              </a:rPr>
              <a:t>disposal group </a:t>
            </a:r>
            <a:r>
              <a:rPr lang="en-GB" sz="2000" dirty="0">
                <a:solidFill>
                  <a:schemeClr val="bg1">
                    <a:lumMod val="50000"/>
                  </a:schemeClr>
                </a:solidFill>
                <a:latin typeface="Arial" panose="020B0604020202020204" pitchFamily="34" charset="0"/>
                <a:cs typeface="Arial" panose="020B0604020202020204" pitchFamily="34" charset="0"/>
              </a:rPr>
              <a:t>is a group of assets to be disposed of, by sale or otherwise, together as a group in a single transaction, and liabilities directly associated with those assets that will be transferred in the transaction.</a:t>
            </a:r>
          </a:p>
          <a:p>
            <a:pPr marL="342900" lvl="0"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The group includes goodwill acquired in a public sector combination if the group is a cash generating unit to which goodwill has been allocated in accordance with the requirements of IPSAS 26, </a:t>
            </a:r>
            <a:r>
              <a:rPr lang="en-GB" sz="2000" i="1" dirty="0">
                <a:solidFill>
                  <a:schemeClr val="bg1">
                    <a:lumMod val="50000"/>
                  </a:schemeClr>
                </a:solidFill>
                <a:latin typeface="Arial" panose="020B0604020202020204" pitchFamily="34" charset="0"/>
                <a:cs typeface="Arial" panose="020B0604020202020204" pitchFamily="34" charset="0"/>
              </a:rPr>
              <a:t>Impairment of Cash-Generating Assets</a:t>
            </a:r>
            <a:r>
              <a:rPr lang="en-GB" sz="2000" dirty="0">
                <a:solidFill>
                  <a:schemeClr val="bg1">
                    <a:lumMod val="50000"/>
                  </a:schemeClr>
                </a:solidFill>
                <a:latin typeface="Arial" panose="020B0604020202020204" pitchFamily="34" charset="0"/>
                <a:cs typeface="Arial" panose="020B0604020202020204" pitchFamily="34" charset="0"/>
              </a:rPr>
              <a:t> or if it is an operation within such a cash generating unit.</a:t>
            </a: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7153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US" sz="2400" dirty="0">
                <a:solidFill>
                  <a:schemeClr val="bg1"/>
                </a:solidFill>
              </a:rPr>
              <a:t>Presentation: Non-Current Assets Held for Sale and Discontinued Operations</a:t>
            </a:r>
          </a:p>
        </p:txBody>
      </p:sp>
      <p:sp>
        <p:nvSpPr>
          <p:cNvPr id="7" name="TextBox 6"/>
          <p:cNvSpPr txBox="1"/>
          <p:nvPr/>
        </p:nvSpPr>
        <p:spPr>
          <a:xfrm>
            <a:off x="495300" y="881956"/>
            <a:ext cx="8089900" cy="4298613"/>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Classification of Non-current Assets (or Disposal Groups) as Held for Sale</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b="1" kern="0" dirty="0">
                <a:solidFill>
                  <a:srgbClr val="000000">
                    <a:lumMod val="65000"/>
                    <a:lumOff val="35000"/>
                  </a:srgbClr>
                </a:solidFill>
                <a:latin typeface="Arial"/>
                <a:ea typeface="ＭＳ Ｐゴシック" charset="0"/>
              </a:rPr>
              <a:t>An entity shall classify a non-current asset (or disposal group) as held for sale if its carrying amount will be recovered principally through a sale transaction rather than through continuing use.</a:t>
            </a:r>
            <a:endParaRPr lang="en-US" sz="2000" b="1" kern="0" dirty="0">
              <a:solidFill>
                <a:schemeClr val="bg1">
                  <a:lumMod val="50000"/>
                </a:schemeClr>
              </a:solidFill>
              <a:latin typeface="Arial" panose="020B0604020202020204" pitchFamily="34" charset="0"/>
              <a:ea typeface="ＭＳ Ｐゴシック"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Criteria to be classified as held for sale:</a:t>
            </a:r>
          </a:p>
          <a:p>
            <a:pPr marL="800100" lvl="1"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Carrying amount will be recovered principally through sale rather than continuing use</a:t>
            </a:r>
          </a:p>
          <a:p>
            <a:pPr marL="800100" lvl="1"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Asset must be available for immediate sale</a:t>
            </a:r>
          </a:p>
          <a:p>
            <a:pPr marL="800100" lvl="1"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Sale is highly probable</a:t>
            </a:r>
          </a:p>
        </p:txBody>
      </p:sp>
    </p:spTree>
    <p:extLst>
      <p:ext uri="{BB962C8B-B14F-4D97-AF65-F5344CB8AC3E}">
        <p14:creationId xmlns:p14="http://schemas.microsoft.com/office/powerpoint/2010/main" val="975841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US" sz="2400" dirty="0">
                <a:solidFill>
                  <a:schemeClr val="bg1"/>
                </a:solidFill>
              </a:rPr>
              <a:t>Presentation: Non-Current Assets Held for Sale and Discontinued Operations</a:t>
            </a:r>
          </a:p>
        </p:txBody>
      </p:sp>
      <p:sp>
        <p:nvSpPr>
          <p:cNvPr id="7" name="TextBox 6"/>
          <p:cNvSpPr txBox="1"/>
          <p:nvPr/>
        </p:nvSpPr>
        <p:spPr>
          <a:xfrm>
            <a:off x="495300" y="881956"/>
            <a:ext cx="8089900" cy="399083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Sale is Highly Probable:</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 typeface="Arial" panose="020B0604020202020204" pitchFamily="34" charset="0"/>
              <a:buChar char="•"/>
            </a:pPr>
            <a:r>
              <a:rPr lang="en-GB" sz="2000" kern="0" dirty="0">
                <a:solidFill>
                  <a:srgbClr val="000000">
                    <a:lumMod val="65000"/>
                    <a:lumOff val="35000"/>
                  </a:srgbClr>
                </a:solidFill>
                <a:latin typeface="Arial"/>
                <a:ea typeface="ＭＳ Ｐゴシック" charset="0"/>
              </a:rPr>
              <a:t>For the sale to be highly probable:</a:t>
            </a:r>
          </a:p>
          <a:p>
            <a:pPr marL="800100" lvl="1" indent="-342900" defTabSz="914400" fontAlgn="base">
              <a:spcBef>
                <a:spcPts val="776"/>
              </a:spcBef>
              <a:spcAft>
                <a:spcPct val="0"/>
              </a:spcAft>
              <a:buFont typeface="Arial" panose="020B0604020202020204" pitchFamily="34" charset="0"/>
              <a:buChar char="•"/>
            </a:pPr>
            <a:r>
              <a:rPr lang="en-GB" sz="2000" kern="0" dirty="0">
                <a:solidFill>
                  <a:srgbClr val="000000">
                    <a:lumMod val="65000"/>
                    <a:lumOff val="35000"/>
                  </a:srgbClr>
                </a:solidFill>
                <a:latin typeface="Arial"/>
                <a:ea typeface="ＭＳ Ｐゴシック" charset="0"/>
              </a:rPr>
              <a:t>Appropriate level of management must be committed to a plan to sell the asset (or disposal group)</a:t>
            </a:r>
          </a:p>
          <a:p>
            <a:pPr marL="800100" lvl="1" indent="-342900" defTabSz="914400" fontAlgn="base">
              <a:spcBef>
                <a:spcPts val="776"/>
              </a:spcBef>
              <a:spcAft>
                <a:spcPct val="0"/>
              </a:spcAft>
              <a:buFont typeface="Arial" panose="020B0604020202020204" pitchFamily="34" charset="0"/>
              <a:buChar char="•"/>
            </a:pPr>
            <a:r>
              <a:rPr lang="en-GB" sz="2000" kern="0" dirty="0">
                <a:solidFill>
                  <a:srgbClr val="000000">
                    <a:lumMod val="65000"/>
                    <a:lumOff val="35000"/>
                  </a:srgbClr>
                </a:solidFill>
                <a:latin typeface="Arial"/>
                <a:ea typeface="ＭＳ Ｐゴシック" charset="0"/>
              </a:rPr>
              <a:t>Active program to locate a buyer and complete the plan must have been initiated</a:t>
            </a:r>
          </a:p>
          <a:p>
            <a:pPr marL="800100" lvl="1" indent="-342900" defTabSz="914400" fontAlgn="base">
              <a:spcBef>
                <a:spcPts val="776"/>
              </a:spcBef>
              <a:spcAft>
                <a:spcPct val="0"/>
              </a:spcAft>
              <a:buFont typeface="Arial" panose="020B0604020202020204" pitchFamily="34" charset="0"/>
              <a:buChar char="•"/>
            </a:pPr>
            <a:r>
              <a:rPr lang="en-GB" sz="2000" kern="0" dirty="0">
                <a:solidFill>
                  <a:srgbClr val="000000">
                    <a:lumMod val="65000"/>
                    <a:lumOff val="35000"/>
                  </a:srgbClr>
                </a:solidFill>
                <a:latin typeface="Arial"/>
                <a:ea typeface="ＭＳ Ｐゴシック" charset="0"/>
              </a:rPr>
              <a:t>Asset (or disposal group) must be actively marketed for sale </a:t>
            </a:r>
            <a:r>
              <a:rPr lang="en-GB" sz="2000" kern="0" dirty="0" err="1">
                <a:solidFill>
                  <a:srgbClr val="000000">
                    <a:lumMod val="65000"/>
                    <a:lumOff val="35000"/>
                  </a:srgbClr>
                </a:solidFill>
                <a:latin typeface="Arial"/>
                <a:ea typeface="ＭＳ Ｐゴシック" charset="0"/>
              </a:rPr>
              <a:t>ata</a:t>
            </a:r>
            <a:r>
              <a:rPr lang="en-GB" sz="2000" kern="0" dirty="0">
                <a:solidFill>
                  <a:srgbClr val="000000">
                    <a:lumMod val="65000"/>
                    <a:lumOff val="35000"/>
                  </a:srgbClr>
                </a:solidFill>
                <a:latin typeface="Arial"/>
                <a:ea typeface="ＭＳ Ｐゴシック" charset="0"/>
              </a:rPr>
              <a:t> price that is reasonable in relation to its current fair value</a:t>
            </a:r>
          </a:p>
          <a:p>
            <a:pPr marL="800100" lvl="1" indent="-342900" defTabSz="914400" fontAlgn="base">
              <a:spcBef>
                <a:spcPts val="776"/>
              </a:spcBef>
              <a:spcAft>
                <a:spcPct val="0"/>
              </a:spcAft>
              <a:buFont typeface="Arial" panose="020B0604020202020204" pitchFamily="34" charset="0"/>
              <a:buChar char="•"/>
            </a:pPr>
            <a:r>
              <a:rPr lang="en-GB" sz="2000" kern="0" dirty="0">
                <a:solidFill>
                  <a:srgbClr val="000000">
                    <a:lumMod val="65000"/>
                    <a:lumOff val="35000"/>
                  </a:srgbClr>
                </a:solidFill>
                <a:latin typeface="Arial"/>
                <a:ea typeface="ＭＳ Ｐゴシック" charset="0"/>
              </a:rPr>
              <a:t>Sale should be expected to qualify for recognition as a completed sale within one year from the date of classification</a:t>
            </a:r>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644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US" sz="2400" dirty="0">
                <a:solidFill>
                  <a:schemeClr val="bg1"/>
                </a:solidFill>
              </a:rPr>
              <a:t>Presentation: Non-Current Assets Held for Sale and Discontinued Operations</a:t>
            </a:r>
          </a:p>
        </p:txBody>
      </p:sp>
      <p:sp>
        <p:nvSpPr>
          <p:cNvPr id="7" name="TextBox 6"/>
          <p:cNvSpPr txBox="1"/>
          <p:nvPr/>
        </p:nvSpPr>
        <p:spPr>
          <a:xfrm>
            <a:off x="495300" y="881956"/>
            <a:ext cx="8089900" cy="2759730"/>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Examples of Assets Not Classified as Held for Sale</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cs typeface="Arial" pitchFamily="34" charset="0"/>
              </a:rPr>
              <a:t>Idle or surplus assets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cs typeface="Arial" pitchFamily="34" charset="0"/>
              </a:rPr>
              <a:t>Abandoned assets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cs typeface="Arial" pitchFamily="34" charset="0"/>
              </a:rPr>
              <a:t>Transferred assets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cs typeface="Arial" pitchFamily="34" charset="0"/>
              </a:rPr>
              <a:t>Service concession assets</a:t>
            </a: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0644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US" sz="2400" dirty="0">
                <a:solidFill>
                  <a:schemeClr val="bg1"/>
                </a:solidFill>
              </a:rPr>
              <a:t>Presentation: Non-Current Assets Held for Sale and Discontinued Operations</a:t>
            </a:r>
          </a:p>
        </p:txBody>
      </p:sp>
      <p:sp>
        <p:nvSpPr>
          <p:cNvPr id="7" name="TextBox 6"/>
          <p:cNvSpPr txBox="1"/>
          <p:nvPr/>
        </p:nvSpPr>
        <p:spPr>
          <a:xfrm>
            <a:off x="495300" y="881956"/>
            <a:ext cx="8089900" cy="4401205"/>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Measurement of Non-Current Assets Classified as Held for Sale</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cs typeface="Arial" pitchFamily="34" charset="0"/>
              </a:rPr>
              <a:t>Immediately prior to classification as held for sale, measured in accordance with applicable IPSAS:</a:t>
            </a:r>
          </a:p>
          <a:p>
            <a:pPr marL="800100" lvl="1"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cs typeface="Arial" pitchFamily="34" charset="0"/>
              </a:rPr>
              <a:t>Historical cost model – update for depreciation and impairment to date</a:t>
            </a:r>
          </a:p>
          <a:p>
            <a:pPr marL="800100" lvl="1"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cs typeface="Arial" pitchFamily="34" charset="0"/>
              </a:rPr>
              <a:t>Current value model – revalue assets at date of classification</a:t>
            </a:r>
          </a:p>
          <a:p>
            <a:pPr marL="34290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cs typeface="Arial" pitchFamily="34" charset="0"/>
              </a:rPr>
              <a:t>After classification as held for sale</a:t>
            </a:r>
          </a:p>
          <a:p>
            <a:pPr marL="800100" lvl="1"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cs typeface="Arial" pitchFamily="34" charset="0"/>
              </a:rPr>
              <a:t>Measured at lower of carrying amount and fair value less costs to sell – impairment losses recognized for any write-down to fair value less costs to sell</a:t>
            </a:r>
          </a:p>
          <a:p>
            <a:pPr marL="800100" lvl="1"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cs typeface="Arial" pitchFamily="34" charset="0"/>
              </a:rPr>
              <a:t>Asset is no longer depreciated or amortized</a:t>
            </a:r>
          </a:p>
        </p:txBody>
      </p:sp>
    </p:spTree>
    <p:extLst>
      <p:ext uri="{BB962C8B-B14F-4D97-AF65-F5344CB8AC3E}">
        <p14:creationId xmlns:p14="http://schemas.microsoft.com/office/powerpoint/2010/main" val="604774840"/>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5AB390-1B80-49C1-A996-0EA576B07F6C}">
  <ds:schemaRefs>
    <ds:schemaRef ds:uri="http://schemas.microsoft.com/office/2006/metadata/properties"/>
    <ds:schemaRef ds:uri="http://schemas.microsoft.com/office/infopath/2007/PartnerControls"/>
    <ds:schemaRef ds:uri="d3ac02cf-6679-4554-901c-1b28d4a0203e"/>
    <ds:schemaRef ds:uri="a5f5a3eb-0a2d-4d6a-9165-21ef9946a014"/>
  </ds:schemaRefs>
</ds:datastoreItem>
</file>

<file path=customXml/itemProps2.xml><?xml version="1.0" encoding="utf-8"?>
<ds:datastoreItem xmlns:ds="http://schemas.openxmlformats.org/officeDocument/2006/customXml" ds:itemID="{FAFF7EE8-7467-4ABD-8718-788CCF5FB14B}">
  <ds:schemaRefs>
    <ds:schemaRef ds:uri="http://schemas.microsoft.com/sharepoint/v3/contenttype/forms"/>
  </ds:schemaRefs>
</ds:datastoreItem>
</file>

<file path=customXml/itemProps3.xml><?xml version="1.0" encoding="utf-8"?>
<ds:datastoreItem xmlns:ds="http://schemas.openxmlformats.org/officeDocument/2006/customXml" ds:itemID="{FB68B236-3B23-43C2-8FD4-CDB0836EB801}"/>
</file>

<file path=docProps/app.xml><?xml version="1.0" encoding="utf-8"?>
<Properties xmlns="http://schemas.openxmlformats.org/officeDocument/2006/extended-properties" xmlns:vt="http://schemas.openxmlformats.org/officeDocument/2006/docPropsVTypes">
  <TotalTime>1010</TotalTime>
  <Words>1609</Words>
  <Application>Microsoft Office PowerPoint</Application>
  <PresentationFormat>On-screen Show (4:3)</PresentationFormat>
  <Paragraphs>161</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CIDFont+F4</vt:lpstr>
      <vt:lpstr>CIDFont+F6</vt:lpstr>
      <vt:lpstr>CIDFont+F7</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39</cp:revision>
  <dcterms:created xsi:type="dcterms:W3CDTF">2014-09-10T19:10:10Z</dcterms:created>
  <dcterms:modified xsi:type="dcterms:W3CDTF">2024-02-23T17:06:31Z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