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8" r:id="rId5"/>
    <p:sldId id="263" r:id="rId6"/>
    <p:sldId id="267" r:id="rId7"/>
    <p:sldId id="257" r:id="rId8"/>
    <p:sldId id="266" r:id="rId9"/>
    <p:sldId id="265" r:id="rId10"/>
    <p:sldId id="268" r:id="rId11"/>
    <p:sldId id="269" r:id="rId12"/>
    <p:sldId id="271" r:id="rId13"/>
    <p:sldId id="272" r:id="rId14"/>
    <p:sldId id="273" r:id="rId15"/>
    <p:sldId id="275" r:id="rId16"/>
    <p:sldId id="274" r:id="rId17"/>
    <p:sldId id="276" r:id="rId18"/>
    <p:sldId id="277" r:id="rId19"/>
    <p:sldId id="278" r:id="rId20"/>
    <p:sldId id="279" r:id="rId21"/>
    <p:sldId id="280" r:id="rId22"/>
    <p:sldId id="26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2D1"/>
    <a:srgbClr val="FFF4EC"/>
    <a:srgbClr val="F15A2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C6BB2-82C6-4906-B8CD-8B5FC5E83426}" v="1" dt="2024-02-23T17:07:02.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7768" autoAdjust="0"/>
  </p:normalViewPr>
  <p:slideViewPr>
    <p:cSldViewPr snapToGrid="0" snapToObjects="1">
      <p:cViewPr varScale="1">
        <p:scale>
          <a:sx n="51" d="100"/>
          <a:sy n="51" d="100"/>
        </p:scale>
        <p:origin x="1824"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77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01DCD-D80E-47A4-BE68-7FA49DD361F0}"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E2ED0-3DC7-4C75-9A9C-37BB3251B8A1}" type="slidenum">
              <a:rPr lang="en-GB" smtClean="0"/>
              <a:t>‹#›</a:t>
            </a:fld>
            <a:endParaRPr lang="en-GB"/>
          </a:p>
        </p:txBody>
      </p:sp>
    </p:spTree>
    <p:extLst>
      <p:ext uri="{BB962C8B-B14F-4D97-AF65-F5344CB8AC3E}">
        <p14:creationId xmlns:p14="http://schemas.microsoft.com/office/powerpoint/2010/main" val="156639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49 is based on IAS 26, </a:t>
            </a:r>
            <a:r>
              <a:rPr lang="en-GB" i="1" dirty="0"/>
              <a:t>Accounting and Reporting by Retirement Benefit Plans</a:t>
            </a:r>
            <a:r>
              <a:rPr lang="en-GB" dirty="0"/>
              <a:t>. If participants are familiar with IFRS, consider highlighting this fact. IAS 26 does not specify which financial statements should be prepared by a retirement benefit plan, whereas IPSAS 49 has specific requirements covering the financial statements to be presented.</a:t>
            </a:r>
          </a:p>
          <a:p>
            <a:endParaRPr lang="en-GB" dirty="0"/>
          </a:p>
          <a:p>
            <a:r>
              <a:rPr lang="en-GB" dirty="0"/>
              <a:t>As IPSAS 49 only applies to reporting by retirement benefit plans, it will not be relevant to the many entities that do not administer retirement benefit plans. Consider how relevant this IPSAS will be for participants.</a:t>
            </a:r>
          </a:p>
        </p:txBody>
      </p:sp>
      <p:sp>
        <p:nvSpPr>
          <p:cNvPr id="4" name="Slide Number Placeholder 3"/>
          <p:cNvSpPr>
            <a:spLocks noGrp="1"/>
          </p:cNvSpPr>
          <p:nvPr>
            <p:ph type="sldNum" sz="quarter" idx="5"/>
          </p:nvPr>
        </p:nvSpPr>
        <p:spPr/>
        <p:txBody>
          <a:bodyPr/>
          <a:lstStyle/>
          <a:p>
            <a:fld id="{6D1E2ED0-3DC7-4C75-9A9C-37BB3251B8A1}" type="slidenum">
              <a:rPr lang="en-GB" smtClean="0"/>
              <a:t>1</a:t>
            </a:fld>
            <a:endParaRPr lang="en-GB"/>
          </a:p>
        </p:txBody>
      </p:sp>
    </p:spTree>
    <p:extLst>
      <p:ext uri="{BB962C8B-B14F-4D97-AF65-F5344CB8AC3E}">
        <p14:creationId xmlns:p14="http://schemas.microsoft.com/office/powerpoint/2010/main" val="342861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10</a:t>
            </a:fld>
            <a:endParaRPr lang="en-GB"/>
          </a:p>
        </p:txBody>
      </p:sp>
    </p:spTree>
    <p:extLst>
      <p:ext uri="{BB962C8B-B14F-4D97-AF65-F5344CB8AC3E}">
        <p14:creationId xmlns:p14="http://schemas.microsoft.com/office/powerpoint/2010/main" val="12197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11</a:t>
            </a:fld>
            <a:endParaRPr lang="en-GB"/>
          </a:p>
        </p:txBody>
      </p:sp>
    </p:spTree>
    <p:extLst>
      <p:ext uri="{BB962C8B-B14F-4D97-AF65-F5344CB8AC3E}">
        <p14:creationId xmlns:p14="http://schemas.microsoft.com/office/powerpoint/2010/main" val="39273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 a hybrid plan would have both the provision for the actuarial present value of promised retirement benefits and the defined contribution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12</a:t>
            </a:fld>
            <a:endParaRPr lang="en-GB"/>
          </a:p>
        </p:txBody>
      </p:sp>
    </p:spTree>
    <p:extLst>
      <p:ext uri="{BB962C8B-B14F-4D97-AF65-F5344CB8AC3E}">
        <p14:creationId xmlns:p14="http://schemas.microsoft.com/office/powerpoint/2010/main" val="33579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13</a:t>
            </a:fld>
            <a:endParaRPr lang="en-GB"/>
          </a:p>
        </p:txBody>
      </p:sp>
    </p:spTree>
    <p:extLst>
      <p:ext uri="{BB962C8B-B14F-4D97-AF65-F5344CB8AC3E}">
        <p14:creationId xmlns:p14="http://schemas.microsoft.com/office/powerpoint/2010/main" val="268228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14</a:t>
            </a:fld>
            <a:endParaRPr lang="en-GB"/>
          </a:p>
        </p:txBody>
      </p:sp>
    </p:spTree>
    <p:extLst>
      <p:ext uri="{BB962C8B-B14F-4D97-AF65-F5344CB8AC3E}">
        <p14:creationId xmlns:p14="http://schemas.microsoft.com/office/powerpoint/2010/main" val="326600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15</a:t>
            </a:fld>
            <a:endParaRPr lang="en-GB"/>
          </a:p>
        </p:txBody>
      </p:sp>
    </p:spTree>
    <p:extLst>
      <p:ext uri="{BB962C8B-B14F-4D97-AF65-F5344CB8AC3E}">
        <p14:creationId xmlns:p14="http://schemas.microsoft.com/office/powerpoint/2010/main" val="107110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IPSAS 49 permits this information to be presented as a statement (as here) or in the notes to the financial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16</a:t>
            </a:fld>
            <a:endParaRPr lang="en-GB"/>
          </a:p>
        </p:txBody>
      </p:sp>
    </p:spTree>
    <p:extLst>
      <p:ext uri="{BB962C8B-B14F-4D97-AF65-F5344CB8AC3E}">
        <p14:creationId xmlns:p14="http://schemas.microsoft.com/office/powerpoint/2010/main" val="1282879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1 relates to a defined benefit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2 relates to a defined benefit plan where the contributions are treated as a liability and the benefits as a reduction in that 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3 relates to a defined contribution plan where the contributions and benefits are treated as revenue and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17</a:t>
            </a:fld>
            <a:endParaRPr lang="en-GB"/>
          </a:p>
        </p:txBody>
      </p:sp>
    </p:spTree>
    <p:extLst>
      <p:ext uri="{BB962C8B-B14F-4D97-AF65-F5344CB8AC3E}">
        <p14:creationId xmlns:p14="http://schemas.microsoft.com/office/powerpoint/2010/main" val="347371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Module 8 for further details</a:t>
            </a:r>
          </a:p>
        </p:txBody>
      </p:sp>
      <p:sp>
        <p:nvSpPr>
          <p:cNvPr id="4" name="Slide Number Placeholder 3"/>
          <p:cNvSpPr>
            <a:spLocks noGrp="1"/>
          </p:cNvSpPr>
          <p:nvPr>
            <p:ph type="sldNum" sz="quarter" idx="5"/>
          </p:nvPr>
        </p:nvSpPr>
        <p:spPr/>
        <p:txBody>
          <a:bodyPr/>
          <a:lstStyle/>
          <a:p>
            <a:fld id="{6D1E2ED0-3DC7-4C75-9A9C-37BB3251B8A1}" type="slidenum">
              <a:rPr lang="en-GB" smtClean="0"/>
              <a:t>18</a:t>
            </a:fld>
            <a:endParaRPr lang="en-GB"/>
          </a:p>
        </p:txBody>
      </p:sp>
    </p:spTree>
    <p:extLst>
      <p:ext uri="{BB962C8B-B14F-4D97-AF65-F5344CB8AC3E}">
        <p14:creationId xmlns:p14="http://schemas.microsoft.com/office/powerpoint/2010/main" val="32294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1E2ED0-3DC7-4C75-9A9C-37BB3251B8A1}" type="slidenum">
              <a:rPr lang="en-GB" smtClean="0"/>
              <a:t>2</a:t>
            </a:fld>
            <a:endParaRPr lang="en-GB"/>
          </a:p>
        </p:txBody>
      </p:sp>
    </p:spTree>
    <p:extLst>
      <p:ext uri="{BB962C8B-B14F-4D97-AF65-F5344CB8AC3E}">
        <p14:creationId xmlns:p14="http://schemas.microsoft.com/office/powerpoint/2010/main" val="309764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49 applies to the retirement benefit plan as a separate reporting entity. The plan may report different figures than the employer – for </a:t>
            </a:r>
            <a:r>
              <a:rPr lang="en-US" dirty="0">
                <a:effectLst/>
                <a:ea typeface="MS Mincho" panose="02020609040205080304" pitchFamily="49" charset="-128"/>
                <a:cs typeface="Times New Roman" panose="02020603050405020304" pitchFamily="18" charset="0"/>
              </a:rPr>
              <a:t>example, an employer’s obligations under a defined contribution plan usually end with the payment of the contribution to the plan, whereas the plan will have an obligation to pay contributions and investment income to plan participants at a later date, and will therefore report a liability in respect of the contributions received.</a:t>
            </a: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3</a:t>
            </a:fld>
            <a:endParaRPr lang="en-GB"/>
          </a:p>
        </p:txBody>
      </p:sp>
    </p:spTree>
    <p:extLst>
      <p:ext uri="{BB962C8B-B14F-4D97-AF65-F5344CB8AC3E}">
        <p14:creationId xmlns:p14="http://schemas.microsoft.com/office/powerpoint/2010/main" val="21893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4</a:t>
            </a:fld>
            <a:endParaRPr lang="en-GB"/>
          </a:p>
        </p:txBody>
      </p:sp>
    </p:spTree>
    <p:extLst>
      <p:ext uri="{BB962C8B-B14F-4D97-AF65-F5344CB8AC3E}">
        <p14:creationId xmlns:p14="http://schemas.microsoft.com/office/powerpoint/2010/main" val="117655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Investment risk usually lies with the participants for a defined contribution plan, and with the employer/sponsor for a defined benefit plan. This difference explains the difference in the objective of reporting for the two plans.</a:t>
            </a:r>
          </a:p>
          <a:p>
            <a:endParaRPr lang="en-GB" dirty="0"/>
          </a:p>
          <a:p>
            <a:r>
              <a:rPr lang="en-GB" dirty="0"/>
              <a:t>Participants who have already covered Module 3, Liabilities should be familiar with the distinction between defined benefit schemes and defined contribution schemes – consider a discussion to check that participants have retained this information.</a:t>
            </a:r>
          </a:p>
        </p:txBody>
      </p:sp>
      <p:sp>
        <p:nvSpPr>
          <p:cNvPr id="4" name="Slide Number Placeholder 3"/>
          <p:cNvSpPr>
            <a:spLocks noGrp="1"/>
          </p:cNvSpPr>
          <p:nvPr>
            <p:ph type="sldNum" sz="quarter" idx="5"/>
          </p:nvPr>
        </p:nvSpPr>
        <p:spPr/>
        <p:txBody>
          <a:bodyPr/>
          <a:lstStyle/>
          <a:p>
            <a:fld id="{6D1E2ED0-3DC7-4C75-9A9C-37BB3251B8A1}" type="slidenum">
              <a:rPr lang="en-GB" smtClean="0"/>
              <a:t>5</a:t>
            </a:fld>
            <a:endParaRPr lang="en-GB"/>
          </a:p>
        </p:txBody>
      </p:sp>
    </p:spTree>
    <p:extLst>
      <p:ext uri="{BB962C8B-B14F-4D97-AF65-F5344CB8AC3E}">
        <p14:creationId xmlns:p14="http://schemas.microsoft.com/office/powerpoint/2010/main" val="92221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14400" fontAlgn="base">
              <a:spcBef>
                <a:spcPts val="776"/>
              </a:spcBef>
              <a:spcAft>
                <a:spcPct val="0"/>
              </a:spcAft>
              <a:buFontTx/>
              <a:buNone/>
            </a:pPr>
            <a:r>
              <a:rPr lang="en-GB" kern="0" dirty="0">
                <a:solidFill>
                  <a:srgbClr val="000000">
                    <a:lumMod val="65000"/>
                    <a:lumOff val="35000"/>
                  </a:srgbClr>
                </a:solidFill>
                <a:latin typeface="Arial"/>
                <a:ea typeface="ＭＳ Ｐゴシック" charset="0"/>
              </a:rPr>
              <a:t>Consider a discussion on what other forms of employment benefits would not be covered by IPSAS 49 even though they have some similarities with retirement benefits.</a:t>
            </a:r>
          </a:p>
          <a:p>
            <a:pPr marL="0" lvl="1" indent="0" defTabSz="914400" fontAlgn="base">
              <a:spcBef>
                <a:spcPts val="776"/>
              </a:spcBef>
              <a:spcAft>
                <a:spcPct val="0"/>
              </a:spcAft>
              <a:buFontTx/>
              <a:buNone/>
            </a:pPr>
            <a:endParaRPr lang="en-GB" kern="0" dirty="0">
              <a:solidFill>
                <a:srgbClr val="000000">
                  <a:lumMod val="65000"/>
                  <a:lumOff val="35000"/>
                </a:srgbClr>
              </a:solidFill>
              <a:latin typeface="Arial"/>
              <a:ea typeface="ＭＳ Ｐゴシック" charset="0"/>
            </a:endParaRPr>
          </a:p>
          <a:p>
            <a:pPr marL="0" lvl="1" indent="0" defTabSz="914400" fontAlgn="base">
              <a:spcBef>
                <a:spcPts val="776"/>
              </a:spcBef>
              <a:spcAft>
                <a:spcPct val="0"/>
              </a:spcAft>
              <a:buFontTx/>
              <a:buNone/>
            </a:pPr>
            <a:r>
              <a:rPr lang="en-GB" kern="0" dirty="0">
                <a:solidFill>
                  <a:srgbClr val="000000">
                    <a:lumMod val="65000"/>
                    <a:lumOff val="35000"/>
                  </a:srgbClr>
                </a:solidFill>
                <a:latin typeface="Arial"/>
                <a:ea typeface="ＭＳ Ｐゴシック" charset="0"/>
              </a:rPr>
              <a:t>Examples include employment termination payments, deferred compensation arrangements, long-service leave benefits, special early retirement or redundancy plans, health and welfare plans or bonus plans.</a:t>
            </a:r>
            <a:endParaRPr lang="en-CA" kern="0" dirty="0">
              <a:solidFill>
                <a:srgbClr val="000000">
                  <a:lumMod val="65000"/>
                  <a:lumOff val="35000"/>
                </a:srgbClr>
              </a:solidFill>
              <a:latin typeface="Arial"/>
              <a:ea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6</a:t>
            </a:fld>
            <a:endParaRPr lang="en-GB"/>
          </a:p>
        </p:txBody>
      </p:sp>
    </p:spTree>
    <p:extLst>
      <p:ext uri="{BB962C8B-B14F-4D97-AF65-F5344CB8AC3E}">
        <p14:creationId xmlns:p14="http://schemas.microsoft.com/office/powerpoint/2010/main" val="322257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MS Mincho" panose="02020609040205080304" pitchFamily="49" charset="-128"/>
                <a:cs typeface="Times New Roman" panose="02020603050405020304" pitchFamily="18" charset="0"/>
              </a:rPr>
              <a:t>Actuarial present value of promised retirement benefits is “</a:t>
            </a:r>
            <a:r>
              <a:rPr lang="en-US" i="1" dirty="0">
                <a:effectLst/>
                <a:ea typeface="MS Mincho" panose="02020609040205080304" pitchFamily="49" charset="-128"/>
                <a:cs typeface="Times New Roman" panose="02020603050405020304" pitchFamily="18" charset="0"/>
              </a:rPr>
              <a:t>the present value of the expected payments by a retirement benefit plan to participants attributable to service, as employees, already rendered.</a:t>
            </a:r>
            <a:r>
              <a:rPr lang="en-US" dirty="0">
                <a:effectLst/>
                <a:ea typeface="MS Mincho" panose="02020609040205080304" pitchFamily="49" charset="-128"/>
                <a:cs typeface="Times New Roman" panose="02020603050405020304" pitchFamily="18" charset="0"/>
              </a:rPr>
              <a:t>”</a:t>
            </a:r>
            <a:endParaRPr lang="en-GB" dirty="0">
              <a:effectLst/>
              <a:ea typeface="MS Mincho" panose="02020609040205080304" pitchFamily="49" charset="-128"/>
              <a:cs typeface="Times New Roman" panose="02020603050405020304" pitchFamily="18" charset="0"/>
            </a:endParaRPr>
          </a:p>
          <a:p>
            <a:endParaRPr lang="en-GB" dirty="0"/>
          </a:p>
          <a:p>
            <a:r>
              <a:rPr lang="en-GB" dirty="0"/>
              <a:t>Defined contribution obligations are “</a:t>
            </a:r>
            <a:r>
              <a:rPr lang="en-GB" i="1" dirty="0"/>
              <a:t>the amounts owed to participants under the terms of a defined contribution plan.</a:t>
            </a:r>
            <a:r>
              <a:rPr lang="en-GB" i="0" dirty="0"/>
              <a:t>”</a:t>
            </a:r>
          </a:p>
          <a:p>
            <a:endParaRPr lang="en-GB" dirty="0"/>
          </a:p>
          <a:p>
            <a:r>
              <a:rPr lang="en-GB" dirty="0"/>
              <a:t>Assets recognized by applying other IPSAS</a:t>
            </a:r>
          </a:p>
        </p:txBody>
      </p:sp>
      <p:sp>
        <p:nvSpPr>
          <p:cNvPr id="4" name="Slide Number Placeholder 3"/>
          <p:cNvSpPr>
            <a:spLocks noGrp="1"/>
          </p:cNvSpPr>
          <p:nvPr>
            <p:ph type="sldNum" sz="quarter" idx="5"/>
          </p:nvPr>
        </p:nvSpPr>
        <p:spPr/>
        <p:txBody>
          <a:bodyPr/>
          <a:lstStyle/>
          <a:p>
            <a:fld id="{6D1E2ED0-3DC7-4C75-9A9C-37BB3251B8A1}" type="slidenum">
              <a:rPr lang="en-GB" smtClean="0"/>
              <a:t>7</a:t>
            </a:fld>
            <a:endParaRPr lang="en-GB"/>
          </a:p>
        </p:txBody>
      </p:sp>
    </p:spTree>
    <p:extLst>
      <p:ext uri="{BB962C8B-B14F-4D97-AF65-F5344CB8AC3E}">
        <p14:creationId xmlns:p14="http://schemas.microsoft.com/office/powerpoint/2010/main" val="276251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 the requirement to measure plan investments at fair value removes options in other IPSAS to use different measurement bases – for example, historical cost model in IPSAS 16, </a:t>
            </a:r>
            <a:r>
              <a:rPr lang="en-GB" i="1" dirty="0"/>
              <a:t>Investment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Fair value measurements is covered in ISPAS 46</a:t>
            </a:r>
            <a:r>
              <a:rPr lang="en-GB" i="0"/>
              <a:t>, </a:t>
            </a:r>
            <a:r>
              <a:rPr lang="en-GB" i="1"/>
              <a:t>Measurement</a:t>
            </a:r>
            <a:r>
              <a:rPr lang="en-GB" i="0"/>
              <a:t> (see Module 10)</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Assets that are not plan investments (such as offices, computers, etc. used in administering the plan are measured in accordance with the relevant IPSAS, not necessarily at fair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Actuarial present value of promised retirement benefits may be different for the retirement benefit plan than for the employer/sponsor.</a:t>
            </a:r>
          </a:p>
        </p:txBody>
      </p:sp>
      <p:sp>
        <p:nvSpPr>
          <p:cNvPr id="4" name="Slide Number Placeholder 3"/>
          <p:cNvSpPr>
            <a:spLocks noGrp="1"/>
          </p:cNvSpPr>
          <p:nvPr>
            <p:ph type="sldNum" sz="quarter" idx="5"/>
          </p:nvPr>
        </p:nvSpPr>
        <p:spPr/>
        <p:txBody>
          <a:bodyPr/>
          <a:lstStyle/>
          <a:p>
            <a:fld id="{6D1E2ED0-3DC7-4C75-9A9C-37BB3251B8A1}" type="slidenum">
              <a:rPr lang="en-GB" smtClean="0"/>
              <a:t>8</a:t>
            </a:fld>
            <a:endParaRPr lang="en-GB"/>
          </a:p>
        </p:txBody>
      </p:sp>
    </p:spTree>
    <p:extLst>
      <p:ext uri="{BB962C8B-B14F-4D97-AF65-F5344CB8AC3E}">
        <p14:creationId xmlns:p14="http://schemas.microsoft.com/office/powerpoint/2010/main" val="107284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Module 8 for further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statement of financial performance is required due to differences in the structures of retirement benefit plans that affect how contributions and benefits are accounted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participants are familiar with IFRS, consider highlighting that IPSAS 49 specifies the required financial statements, including a cash flow statement. IAS 26 is less prescriptive in its requirements.</a:t>
            </a:r>
          </a:p>
        </p:txBody>
      </p:sp>
      <p:sp>
        <p:nvSpPr>
          <p:cNvPr id="4" name="Slide Number Placeholder 3"/>
          <p:cNvSpPr>
            <a:spLocks noGrp="1"/>
          </p:cNvSpPr>
          <p:nvPr>
            <p:ph type="sldNum" sz="quarter" idx="5"/>
          </p:nvPr>
        </p:nvSpPr>
        <p:spPr/>
        <p:txBody>
          <a:bodyPr/>
          <a:lstStyle/>
          <a:p>
            <a:fld id="{6D1E2ED0-3DC7-4C75-9A9C-37BB3251B8A1}" type="slidenum">
              <a:rPr lang="en-GB" smtClean="0"/>
              <a:t>9</a:t>
            </a:fld>
            <a:endParaRPr lang="en-GB"/>
          </a:p>
        </p:txBody>
      </p:sp>
    </p:spTree>
    <p:extLst>
      <p:ext uri="{BB962C8B-B14F-4D97-AF65-F5344CB8AC3E}">
        <p14:creationId xmlns:p14="http://schemas.microsoft.com/office/powerpoint/2010/main" val="326444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269352" cy="6767419"/>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latin typeface="Arial" panose="020B0604020202020204" pitchFamily="34" charset="0"/>
                <a:cs typeface="Arial" panose="020B0604020202020204" pitchFamily="34" charset="0"/>
              </a:rPr>
              <a:t>IMPLEMENTING IPSAS</a:t>
            </a:r>
          </a:p>
          <a:p>
            <a:pPr algn="l"/>
            <a:r>
              <a:rPr lang="en-GB" b="1">
                <a:latin typeface="Arial" panose="020B0604020202020204" pitchFamily="34" charset="0"/>
                <a:cs typeface="Arial" panose="020B0604020202020204" pitchFamily="34" charset="0"/>
              </a:rPr>
              <a:t>Retirement </a:t>
            </a:r>
            <a:r>
              <a:rPr lang="en-GB" b="1" dirty="0">
                <a:latin typeface="Arial" panose="020B0604020202020204" pitchFamily="34" charset="0"/>
                <a:cs typeface="Arial" panose="020B0604020202020204" pitchFamily="34" charset="0"/>
              </a:rPr>
              <a:t>Benefit Plans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49</a:t>
            </a:r>
          </a:p>
          <a:p>
            <a:pPr algn="l"/>
            <a:endParaRPr lang="en-US" sz="1250" dirty="0"/>
          </a:p>
        </p:txBody>
      </p:sp>
      <p:sp>
        <p:nvSpPr>
          <p:cNvPr id="3" name="TextBox 2">
            <a:extLst>
              <a:ext uri="{FF2B5EF4-FFF2-40B4-BE49-F238E27FC236}">
                <a16:creationId xmlns:a16="http://schemas.microsoft.com/office/drawing/2014/main" id="{311A3573-B807-D8AD-2513-C21B78FB2D6F}"/>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Financial Position (1)</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3094007762"/>
              </p:ext>
            </p:extLst>
          </p:nvPr>
        </p:nvGraphicFramePr>
        <p:xfrm>
          <a:off x="533400" y="1396999"/>
          <a:ext cx="7928954" cy="3483669"/>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tc>
                <a:tc>
                  <a:txBody>
                    <a:bodyPr/>
                    <a:lstStyle/>
                    <a:p>
                      <a:pPr algn="ctr"/>
                      <a:r>
                        <a:rPr lang="en-GB" dirty="0"/>
                        <a:t>IE 1</a:t>
                      </a:r>
                      <a:br>
                        <a:rPr lang="en-GB" dirty="0"/>
                      </a:br>
                      <a:r>
                        <a:rPr lang="en-GB" dirty="0"/>
                        <a:t>(DB)</a:t>
                      </a:r>
                    </a:p>
                  </a:txBody>
                  <a:tcPr/>
                </a:tc>
                <a:tc>
                  <a:txBody>
                    <a:bodyPr/>
                    <a:lstStyle/>
                    <a:p>
                      <a:pPr algn="ctr"/>
                      <a:r>
                        <a:rPr lang="en-GB" dirty="0"/>
                        <a:t>IE 2</a:t>
                      </a:r>
                      <a:br>
                        <a:rPr lang="en-GB" dirty="0"/>
                      </a:br>
                      <a:r>
                        <a:rPr lang="en-GB" dirty="0"/>
                        <a:t>(DB)</a:t>
                      </a:r>
                    </a:p>
                  </a:txBody>
                  <a:tcPr/>
                </a:tc>
                <a:tc>
                  <a:txBody>
                    <a:bodyPr/>
                    <a:lstStyle/>
                    <a:p>
                      <a:pPr algn="ctr"/>
                      <a:r>
                        <a:rPr lang="en-GB" dirty="0"/>
                        <a:t>IE 3</a:t>
                      </a:r>
                      <a:br>
                        <a:rPr lang="en-GB" dirty="0"/>
                      </a:br>
                      <a:r>
                        <a:rPr lang="en-GB" dirty="0"/>
                        <a:t>(DC)</a:t>
                      </a:r>
                    </a:p>
                  </a:txBody>
                  <a:tcPr/>
                </a:tc>
                <a:extLst>
                  <a:ext uri="{0D108BD9-81ED-4DB2-BD59-A6C34878D82A}">
                    <a16:rowId xmlns:a16="http://schemas.microsoft.com/office/drawing/2014/main" val="1463041129"/>
                  </a:ext>
                </a:extLst>
              </a:tr>
              <a:tr h="406227">
                <a:tc>
                  <a:txBody>
                    <a:bodyPr/>
                    <a:lstStyle/>
                    <a:p>
                      <a:r>
                        <a:rPr lang="en-GB" b="1" dirty="0">
                          <a:solidFill>
                            <a:schemeClr val="accent5"/>
                          </a:solidFill>
                        </a:rPr>
                        <a:t>Assets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4232476282"/>
                  </a:ext>
                </a:extLst>
              </a:tr>
              <a:tr h="406227">
                <a:tc>
                  <a:txBody>
                    <a:bodyPr/>
                    <a:lstStyle/>
                    <a:p>
                      <a:r>
                        <a:rPr lang="en-GB" dirty="0">
                          <a:solidFill>
                            <a:schemeClr val="accent5"/>
                          </a:solidFill>
                        </a:rPr>
                        <a:t>Cash and cash equivalents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1102502652"/>
                  </a:ext>
                </a:extLst>
              </a:tr>
              <a:tr h="406227">
                <a:tc>
                  <a:txBody>
                    <a:bodyPr/>
                    <a:lstStyle/>
                    <a:p>
                      <a:r>
                        <a:rPr lang="en-GB" dirty="0">
                          <a:solidFill>
                            <a:schemeClr val="accent5"/>
                          </a:solidFill>
                        </a:rPr>
                        <a:t>Plan investments (suitably classified)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3775442500"/>
                  </a:ext>
                </a:extLst>
              </a:tr>
              <a:tr h="406227">
                <a:tc>
                  <a:txBody>
                    <a:bodyPr/>
                    <a:lstStyle/>
                    <a:p>
                      <a:r>
                        <a:rPr lang="en-GB" dirty="0">
                          <a:solidFill>
                            <a:schemeClr val="accent5"/>
                          </a:solidFill>
                        </a:rPr>
                        <a:t>Accrued interest and dividends receivable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194395602"/>
                  </a:ext>
                </a:extLst>
              </a:tr>
              <a:tr h="406227">
                <a:tc>
                  <a:txBody>
                    <a:bodyPr/>
                    <a:lstStyle/>
                    <a:p>
                      <a:r>
                        <a:rPr lang="en-GB" dirty="0">
                          <a:solidFill>
                            <a:schemeClr val="accent5"/>
                          </a:solidFill>
                        </a:rPr>
                        <a:t>Contributions receivable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519474459"/>
                  </a:ext>
                </a:extLst>
              </a:tr>
              <a:tr h="406227">
                <a:tc>
                  <a:txBody>
                    <a:bodyPr/>
                    <a:lstStyle/>
                    <a:p>
                      <a:r>
                        <a:rPr lang="en-GB" dirty="0">
                          <a:solidFill>
                            <a:schemeClr val="accent5"/>
                          </a:solidFill>
                        </a:rPr>
                        <a:t>Other assets</a:t>
                      </a:r>
                    </a:p>
                  </a:txBody>
                  <a:tcPr anchor="ctr">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013567839"/>
                  </a:ext>
                </a:extLst>
              </a:tr>
              <a:tr h="406227">
                <a:tc>
                  <a:txBody>
                    <a:bodyPr/>
                    <a:lstStyle/>
                    <a:p>
                      <a:r>
                        <a:rPr lang="en-GB" b="1" dirty="0">
                          <a:solidFill>
                            <a:schemeClr val="accent5"/>
                          </a:solidFill>
                        </a:rPr>
                        <a:t>Total Assets</a:t>
                      </a:r>
                    </a:p>
                  </a:txBody>
                  <a:tcPr anchor="ctr">
                    <a:lnT w="12700" cap="flat" cmpd="sng" algn="ctr">
                      <a:solidFill>
                        <a:schemeClr val="accent5"/>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4244172244"/>
                  </a:ext>
                </a:extLst>
              </a:tr>
            </a:tbl>
          </a:graphicData>
        </a:graphic>
      </p:graphicFrame>
    </p:spTree>
    <p:extLst>
      <p:ext uri="{BB962C8B-B14F-4D97-AF65-F5344CB8AC3E}">
        <p14:creationId xmlns:p14="http://schemas.microsoft.com/office/powerpoint/2010/main" val="35551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Financial Position (2)</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2040569969"/>
              </p:ext>
            </p:extLst>
          </p:nvPr>
        </p:nvGraphicFramePr>
        <p:xfrm>
          <a:off x="533400" y="1396999"/>
          <a:ext cx="7928954" cy="3717522"/>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tc>
                <a:tc>
                  <a:txBody>
                    <a:bodyPr/>
                    <a:lstStyle/>
                    <a:p>
                      <a:pPr algn="ctr"/>
                      <a:r>
                        <a:rPr lang="en-GB" dirty="0"/>
                        <a:t>IE 1</a:t>
                      </a:r>
                      <a:br>
                        <a:rPr lang="en-GB" dirty="0"/>
                      </a:br>
                      <a:r>
                        <a:rPr lang="en-GB" dirty="0"/>
                        <a:t>(DB)</a:t>
                      </a:r>
                    </a:p>
                  </a:txBody>
                  <a:tcPr/>
                </a:tc>
                <a:tc>
                  <a:txBody>
                    <a:bodyPr/>
                    <a:lstStyle/>
                    <a:p>
                      <a:pPr algn="ctr"/>
                      <a:r>
                        <a:rPr lang="en-GB" dirty="0"/>
                        <a:t>IE 2</a:t>
                      </a:r>
                      <a:br>
                        <a:rPr lang="en-GB" dirty="0"/>
                      </a:br>
                      <a:r>
                        <a:rPr lang="en-GB" dirty="0"/>
                        <a:t>(DB)</a:t>
                      </a:r>
                    </a:p>
                  </a:txBody>
                  <a:tcPr/>
                </a:tc>
                <a:tc>
                  <a:txBody>
                    <a:bodyPr/>
                    <a:lstStyle/>
                    <a:p>
                      <a:pPr algn="ctr"/>
                      <a:r>
                        <a:rPr lang="en-GB" dirty="0"/>
                        <a:t>IE 3</a:t>
                      </a:r>
                      <a:br>
                        <a:rPr lang="en-GB" dirty="0"/>
                      </a:br>
                      <a:r>
                        <a:rPr lang="en-GB" dirty="0"/>
                        <a:t>(DC)</a:t>
                      </a:r>
                    </a:p>
                  </a:txBody>
                  <a:tcPr/>
                </a:tc>
                <a:extLst>
                  <a:ext uri="{0D108BD9-81ED-4DB2-BD59-A6C34878D82A}">
                    <a16:rowId xmlns:a16="http://schemas.microsoft.com/office/drawing/2014/main" val="1463041129"/>
                  </a:ext>
                </a:extLst>
              </a:tr>
              <a:tr h="406227">
                <a:tc>
                  <a:txBody>
                    <a:bodyPr/>
                    <a:lstStyle/>
                    <a:p>
                      <a:r>
                        <a:rPr lang="en-GB" b="1" dirty="0">
                          <a:solidFill>
                            <a:schemeClr val="accent5"/>
                          </a:solidFill>
                        </a:rPr>
                        <a:t>Liabilities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4232476282"/>
                  </a:ext>
                </a:extLst>
              </a:tr>
              <a:tr h="406227">
                <a:tc>
                  <a:txBody>
                    <a:bodyPr/>
                    <a:lstStyle/>
                    <a:p>
                      <a:r>
                        <a:rPr lang="en-GB" dirty="0">
                          <a:solidFill>
                            <a:schemeClr val="accent5"/>
                          </a:solidFill>
                        </a:rPr>
                        <a:t>Payables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1102502652"/>
                  </a:ext>
                </a:extLst>
              </a:tr>
              <a:tr h="406227">
                <a:tc>
                  <a:txBody>
                    <a:bodyPr/>
                    <a:lstStyle/>
                    <a:p>
                      <a:r>
                        <a:rPr lang="en-GB" dirty="0">
                          <a:solidFill>
                            <a:schemeClr val="accent5"/>
                          </a:solidFill>
                        </a:rPr>
                        <a:t>Benefits due and payable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3775442500"/>
                  </a:ext>
                </a:extLst>
              </a:tr>
              <a:tr h="406227">
                <a:tc>
                  <a:txBody>
                    <a:bodyPr/>
                    <a:lstStyle/>
                    <a:p>
                      <a:r>
                        <a:rPr lang="en-GB" dirty="0">
                          <a:solidFill>
                            <a:schemeClr val="accent5"/>
                          </a:solidFill>
                        </a:rPr>
                        <a:t>Income tax payable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tc>
                <a:extLst>
                  <a:ext uri="{0D108BD9-81ED-4DB2-BD59-A6C34878D82A}">
                    <a16:rowId xmlns:a16="http://schemas.microsoft.com/office/drawing/2014/main" val="194395602"/>
                  </a:ext>
                </a:extLst>
              </a:tr>
              <a:tr h="406227">
                <a:tc>
                  <a:txBody>
                    <a:bodyPr/>
                    <a:lstStyle/>
                    <a:p>
                      <a:r>
                        <a:rPr lang="en-GB" dirty="0">
                          <a:solidFill>
                            <a:schemeClr val="accent5"/>
                          </a:solidFill>
                        </a:rPr>
                        <a:t>Other liabilities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519474459"/>
                  </a:ext>
                </a:extLst>
              </a:tr>
              <a:tr h="406227">
                <a:tc>
                  <a:txBody>
                    <a:bodyPr/>
                    <a:lstStyle/>
                    <a:p>
                      <a:r>
                        <a:rPr lang="en-GB" b="1" dirty="0">
                          <a:solidFill>
                            <a:schemeClr val="accent5"/>
                          </a:solidFill>
                        </a:rPr>
                        <a:t>Total liabilities excluding benefit obligations to participants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4172244"/>
                  </a:ext>
                </a:extLst>
              </a:tr>
              <a:tr h="406227">
                <a:tc>
                  <a:txBody>
                    <a:bodyPr/>
                    <a:lstStyle/>
                    <a:p>
                      <a:r>
                        <a:rPr lang="en-GB" b="1" dirty="0">
                          <a:solidFill>
                            <a:schemeClr val="accent5"/>
                          </a:solidFill>
                        </a:rPr>
                        <a:t>Net assets available for retirement benefits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749970577"/>
                  </a:ext>
                </a:extLst>
              </a:tr>
            </a:tbl>
          </a:graphicData>
        </a:graphic>
      </p:graphicFrame>
    </p:spTree>
    <p:extLst>
      <p:ext uri="{BB962C8B-B14F-4D97-AF65-F5344CB8AC3E}">
        <p14:creationId xmlns:p14="http://schemas.microsoft.com/office/powerpoint/2010/main" val="416569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Financial Position (3)</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3079168735"/>
              </p:ext>
            </p:extLst>
          </p:nvPr>
        </p:nvGraphicFramePr>
        <p:xfrm>
          <a:off x="533400" y="1396999"/>
          <a:ext cx="7928954" cy="2498841"/>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tc>
                <a:tc>
                  <a:txBody>
                    <a:bodyPr/>
                    <a:lstStyle/>
                    <a:p>
                      <a:pPr algn="ctr"/>
                      <a:r>
                        <a:rPr lang="en-GB" dirty="0"/>
                        <a:t>IE 1</a:t>
                      </a:r>
                      <a:br>
                        <a:rPr lang="en-GB" dirty="0"/>
                      </a:br>
                      <a:r>
                        <a:rPr lang="en-GB" dirty="0"/>
                        <a:t>(DB)</a:t>
                      </a:r>
                    </a:p>
                  </a:txBody>
                  <a:tcPr/>
                </a:tc>
                <a:tc>
                  <a:txBody>
                    <a:bodyPr/>
                    <a:lstStyle/>
                    <a:p>
                      <a:pPr algn="ctr"/>
                      <a:r>
                        <a:rPr lang="en-GB" dirty="0"/>
                        <a:t>IE 2</a:t>
                      </a:r>
                      <a:br>
                        <a:rPr lang="en-GB" dirty="0"/>
                      </a:br>
                      <a:r>
                        <a:rPr lang="en-GB" dirty="0"/>
                        <a:t>(DB)</a:t>
                      </a:r>
                    </a:p>
                  </a:txBody>
                  <a:tcPr/>
                </a:tc>
                <a:tc>
                  <a:txBody>
                    <a:bodyPr/>
                    <a:lstStyle/>
                    <a:p>
                      <a:pPr algn="ctr"/>
                      <a:r>
                        <a:rPr lang="en-GB" dirty="0"/>
                        <a:t>IE 3</a:t>
                      </a:r>
                      <a:br>
                        <a:rPr lang="en-GB" dirty="0"/>
                      </a:br>
                      <a:r>
                        <a:rPr lang="en-GB" dirty="0"/>
                        <a:t>(DC)</a:t>
                      </a:r>
                    </a:p>
                  </a:txBody>
                  <a:tcPr/>
                </a:tc>
                <a:extLst>
                  <a:ext uri="{0D108BD9-81ED-4DB2-BD59-A6C34878D82A}">
                    <a16:rowId xmlns:a16="http://schemas.microsoft.com/office/drawing/2014/main" val="1463041129"/>
                  </a:ext>
                </a:extLst>
              </a:tr>
              <a:tr h="406227">
                <a:tc>
                  <a:txBody>
                    <a:bodyPr/>
                    <a:lstStyle/>
                    <a:p>
                      <a:r>
                        <a:rPr lang="en-GB" b="1" dirty="0">
                          <a:solidFill>
                            <a:schemeClr val="accent5"/>
                          </a:solidFill>
                        </a:rPr>
                        <a:t>Provision for the actuarial present value of promised retirement benefits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N/A</a:t>
                      </a:r>
                    </a:p>
                  </a:txBody>
                  <a:tcPr anchor="ctr"/>
                </a:tc>
                <a:extLst>
                  <a:ext uri="{0D108BD9-81ED-4DB2-BD59-A6C34878D82A}">
                    <a16:rowId xmlns:a16="http://schemas.microsoft.com/office/drawing/2014/main" val="4232476282"/>
                  </a:ext>
                </a:extLst>
              </a:tr>
              <a:tr h="406227">
                <a:tc>
                  <a:txBody>
                    <a:bodyPr/>
                    <a:lstStyle/>
                    <a:p>
                      <a:r>
                        <a:rPr lang="en-GB" b="1" dirty="0">
                          <a:solidFill>
                            <a:schemeClr val="accent5"/>
                          </a:solidFill>
                        </a:rPr>
                        <a:t>Defined contribution obligation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N/A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N/A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tc>
                <a:extLst>
                  <a:ext uri="{0D108BD9-81ED-4DB2-BD59-A6C34878D82A}">
                    <a16:rowId xmlns:a16="http://schemas.microsoft.com/office/drawing/2014/main" val="1102502652"/>
                  </a:ext>
                </a:extLst>
              </a:tr>
              <a:tr h="406227">
                <a:tc>
                  <a:txBody>
                    <a:bodyPr/>
                    <a:lstStyle/>
                    <a:p>
                      <a:r>
                        <a:rPr lang="en-GB" dirty="0">
                          <a:solidFill>
                            <a:schemeClr val="accent5"/>
                          </a:solidFill>
                        </a:rPr>
                        <a:t>Other reserves</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775442500"/>
                  </a:ext>
                </a:extLst>
              </a:tr>
              <a:tr h="406227">
                <a:tc>
                  <a:txBody>
                    <a:bodyPr/>
                    <a:lstStyle/>
                    <a:p>
                      <a:r>
                        <a:rPr lang="en-GB" b="1" dirty="0">
                          <a:solidFill>
                            <a:schemeClr val="accent5"/>
                          </a:solidFill>
                        </a:rPr>
                        <a:t>Excess or deficit of funding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749970577"/>
                  </a:ext>
                </a:extLst>
              </a:tr>
            </a:tbl>
          </a:graphicData>
        </a:graphic>
      </p:graphicFrame>
    </p:spTree>
    <p:extLst>
      <p:ext uri="{BB962C8B-B14F-4D97-AF65-F5344CB8AC3E}">
        <p14:creationId xmlns:p14="http://schemas.microsoft.com/office/powerpoint/2010/main" val="72700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Statement of changes in net assets available for benefits (1)</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3474912200"/>
              </p:ext>
            </p:extLst>
          </p:nvPr>
        </p:nvGraphicFramePr>
        <p:xfrm>
          <a:off x="533400" y="1396999"/>
          <a:ext cx="7928954" cy="4123749"/>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a:t>IE 1</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2</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3</a:t>
                      </a:r>
                      <a:br>
                        <a:rPr lang="en-GB" dirty="0"/>
                      </a:br>
                      <a:r>
                        <a:rPr lang="en-GB" dirty="0"/>
                        <a:t>(DC)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041129"/>
                  </a:ext>
                </a:extLst>
              </a:tr>
              <a:tr h="406227">
                <a:tc>
                  <a:txBody>
                    <a:bodyPr/>
                    <a:lstStyle/>
                    <a:p>
                      <a:r>
                        <a:rPr lang="en-GB" b="1" dirty="0">
                          <a:solidFill>
                            <a:schemeClr val="accent5"/>
                          </a:solidFill>
                        </a:rPr>
                        <a:t>Net assets available for benefits (beginning of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476282"/>
                  </a:ext>
                </a:extLst>
              </a:tr>
              <a:tr h="406227">
                <a:tc>
                  <a:txBody>
                    <a:bodyPr/>
                    <a:lstStyle/>
                    <a:p>
                      <a:r>
                        <a:rPr lang="en-GB" b="1" dirty="0">
                          <a:solidFill>
                            <a:schemeClr val="accent5"/>
                          </a:solidFill>
                        </a:rPr>
                        <a:t>Investment earnings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502652"/>
                  </a:ext>
                </a:extLst>
              </a:tr>
              <a:tr h="406227">
                <a:tc>
                  <a:txBody>
                    <a:bodyPr/>
                    <a:lstStyle/>
                    <a:p>
                      <a:r>
                        <a:rPr lang="en-GB" dirty="0">
                          <a:solidFill>
                            <a:schemeClr val="accent5"/>
                          </a:solidFill>
                        </a:rPr>
                        <a:t>Net change in fair value of plan investments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442500"/>
                  </a:ext>
                </a:extLst>
              </a:tr>
              <a:tr h="406227">
                <a:tc>
                  <a:txBody>
                    <a:bodyPr/>
                    <a:lstStyle/>
                    <a:p>
                      <a:r>
                        <a:rPr lang="en-GB" b="0" dirty="0">
                          <a:solidFill>
                            <a:schemeClr val="accent5"/>
                          </a:solidFill>
                        </a:rPr>
                        <a:t>Interest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970577"/>
                  </a:ext>
                </a:extLst>
              </a:tr>
              <a:tr h="406227">
                <a:tc>
                  <a:txBody>
                    <a:bodyPr/>
                    <a:lstStyle/>
                    <a:p>
                      <a:r>
                        <a:rPr lang="en-GB" b="0" dirty="0">
                          <a:solidFill>
                            <a:schemeClr val="accent5"/>
                          </a:solidFill>
                        </a:rPr>
                        <a:t>Investment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761464"/>
                  </a:ext>
                </a:extLst>
              </a:tr>
              <a:tr h="406227">
                <a:tc>
                  <a:txBody>
                    <a:bodyPr/>
                    <a:lstStyle/>
                    <a:p>
                      <a:r>
                        <a:rPr lang="en-GB" b="0" dirty="0">
                          <a:solidFill>
                            <a:schemeClr val="accent5"/>
                          </a:solidFill>
                        </a:rPr>
                        <a:t>Dividend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6506"/>
                  </a:ext>
                </a:extLst>
              </a:tr>
              <a:tr h="406227">
                <a:tc>
                  <a:txBody>
                    <a:bodyPr/>
                    <a:lstStyle/>
                    <a:p>
                      <a:r>
                        <a:rPr lang="en-GB" b="0" dirty="0">
                          <a:solidFill>
                            <a:schemeClr val="accent5"/>
                          </a:solidFill>
                        </a:rPr>
                        <a:t>Other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98142562"/>
                  </a:ext>
                </a:extLst>
              </a:tr>
              <a:tr h="406227">
                <a:tc>
                  <a:txBody>
                    <a:bodyPr/>
                    <a:lstStyle/>
                    <a:p>
                      <a:endParaRPr lang="en-GB" b="0" dirty="0">
                        <a:solidFill>
                          <a:schemeClr val="accent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10000"/>
                          </a:solidFill>
                          <a:effectLst/>
                          <a:uLnTx/>
                          <a:uFillTx/>
                          <a:latin typeface="Calibri"/>
                          <a:ea typeface="+mn-ea"/>
                          <a:cs typeface="+mn-cs"/>
                        </a:rPr>
                        <a:t>X</a:t>
                      </a: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758993"/>
                  </a:ext>
                </a:extLst>
              </a:tr>
            </a:tbl>
          </a:graphicData>
        </a:graphic>
      </p:graphicFrame>
    </p:spTree>
    <p:extLst>
      <p:ext uri="{BB962C8B-B14F-4D97-AF65-F5344CB8AC3E}">
        <p14:creationId xmlns:p14="http://schemas.microsoft.com/office/powerpoint/2010/main" val="368904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Statement of changes in net assets available for benefits (2)</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1753255573"/>
              </p:ext>
            </p:extLst>
          </p:nvPr>
        </p:nvGraphicFramePr>
        <p:xfrm>
          <a:off x="533400" y="1396999"/>
          <a:ext cx="7928954" cy="3077442"/>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a:t>IE 1</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2</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3</a:t>
                      </a:r>
                      <a:br>
                        <a:rPr lang="en-GB" dirty="0"/>
                      </a:br>
                      <a:r>
                        <a:rPr lang="en-GB" dirty="0"/>
                        <a:t>(DC)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041129"/>
                  </a:ext>
                </a:extLst>
              </a:tr>
              <a:tr h="406227">
                <a:tc>
                  <a:txBody>
                    <a:bodyPr/>
                    <a:lstStyle/>
                    <a:p>
                      <a:r>
                        <a:rPr lang="en-GB" b="1" dirty="0">
                          <a:solidFill>
                            <a:schemeClr val="accent5"/>
                          </a:solidFill>
                        </a:rPr>
                        <a:t>Contributions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2476282"/>
                  </a:ext>
                </a:extLst>
              </a:tr>
              <a:tr h="406227">
                <a:tc>
                  <a:txBody>
                    <a:bodyPr/>
                    <a:lstStyle/>
                    <a:p>
                      <a:r>
                        <a:rPr lang="en-GB" dirty="0">
                          <a:solidFill>
                            <a:schemeClr val="accent5"/>
                          </a:solidFill>
                        </a:rPr>
                        <a:t>Employer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442500"/>
                  </a:ext>
                </a:extLst>
              </a:tr>
              <a:tr h="406227">
                <a:tc>
                  <a:txBody>
                    <a:bodyPr/>
                    <a:lstStyle/>
                    <a:p>
                      <a:r>
                        <a:rPr lang="en-GB" b="0" dirty="0">
                          <a:solidFill>
                            <a:schemeClr val="accent5"/>
                          </a:solidFill>
                        </a:rPr>
                        <a:t>Participant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970577"/>
                  </a:ext>
                </a:extLst>
              </a:tr>
              <a:tr h="406227">
                <a:tc>
                  <a:txBody>
                    <a:bodyPr/>
                    <a:lstStyle/>
                    <a:p>
                      <a:r>
                        <a:rPr lang="en-GB" b="0" dirty="0">
                          <a:solidFill>
                            <a:schemeClr val="accent5"/>
                          </a:solidFill>
                        </a:rPr>
                        <a:t>Benefits accrued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761464"/>
                  </a:ext>
                </a:extLst>
              </a:tr>
              <a:tr h="406227">
                <a:tc>
                  <a:txBody>
                    <a:bodyPr/>
                    <a:lstStyle/>
                    <a:p>
                      <a:r>
                        <a:rPr lang="en-GB" b="0" dirty="0">
                          <a:solidFill>
                            <a:schemeClr val="accent5"/>
                          </a:solidFill>
                        </a:rPr>
                        <a:t>Funding from sponsor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72056506"/>
                  </a:ext>
                </a:extLst>
              </a:tr>
              <a:tr h="406227">
                <a:tc>
                  <a:txBody>
                    <a:bodyPr/>
                    <a:lstStyle/>
                    <a:p>
                      <a:r>
                        <a:rPr lang="en-GB" b="1" dirty="0">
                          <a:solidFill>
                            <a:schemeClr val="accent5"/>
                          </a:solidFill>
                        </a:rPr>
                        <a:t>Total increase in net assets available for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758993"/>
                  </a:ext>
                </a:extLst>
              </a:tr>
            </a:tbl>
          </a:graphicData>
        </a:graphic>
      </p:graphicFrame>
    </p:spTree>
    <p:extLst>
      <p:ext uri="{BB962C8B-B14F-4D97-AF65-F5344CB8AC3E}">
        <p14:creationId xmlns:p14="http://schemas.microsoft.com/office/powerpoint/2010/main" val="361940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Statement of changes in net assets available for benefits (3)</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566393930"/>
              </p:ext>
            </p:extLst>
          </p:nvPr>
        </p:nvGraphicFramePr>
        <p:xfrm>
          <a:off x="533400" y="1396999"/>
          <a:ext cx="7928954" cy="4529976"/>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a:t>IE 1</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2</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3</a:t>
                      </a:r>
                      <a:br>
                        <a:rPr lang="en-GB" dirty="0"/>
                      </a:br>
                      <a:r>
                        <a:rPr lang="en-GB" dirty="0"/>
                        <a:t>(DC)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041129"/>
                  </a:ext>
                </a:extLst>
              </a:tr>
              <a:tr h="406227">
                <a:tc>
                  <a:txBody>
                    <a:bodyPr/>
                    <a:lstStyle/>
                    <a:p>
                      <a:r>
                        <a:rPr lang="en-GB" dirty="0">
                          <a:solidFill>
                            <a:schemeClr val="accent5"/>
                          </a:solidFill>
                        </a:rPr>
                        <a:t>Benefits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442500"/>
                  </a:ext>
                </a:extLst>
              </a:tr>
              <a:tr h="406227">
                <a:tc>
                  <a:txBody>
                    <a:bodyPr/>
                    <a:lstStyle/>
                    <a:p>
                      <a:r>
                        <a:rPr lang="en-GB" b="0" dirty="0">
                          <a:solidFill>
                            <a:schemeClr val="accent5"/>
                          </a:solidFill>
                        </a:rPr>
                        <a:t>Investment related expenses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970577"/>
                  </a:ext>
                </a:extLst>
              </a:tr>
              <a:tr h="406227">
                <a:tc>
                  <a:txBody>
                    <a:bodyPr/>
                    <a:lstStyle/>
                    <a:p>
                      <a:r>
                        <a:rPr lang="en-GB" b="0" dirty="0">
                          <a:solidFill>
                            <a:schemeClr val="accent5"/>
                          </a:solidFill>
                        </a:rPr>
                        <a:t>Operational and administrative expenses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761464"/>
                  </a:ext>
                </a:extLst>
              </a:tr>
              <a:tr h="406227">
                <a:tc>
                  <a:txBody>
                    <a:bodyPr/>
                    <a:lstStyle/>
                    <a:p>
                      <a:r>
                        <a:rPr lang="en-GB" b="0" dirty="0">
                          <a:solidFill>
                            <a:schemeClr val="accent5"/>
                          </a:solidFill>
                        </a:rPr>
                        <a:t>Other expenses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6506"/>
                  </a:ext>
                </a:extLst>
              </a:tr>
              <a:tr h="406227">
                <a:tc>
                  <a:txBody>
                    <a:bodyPr/>
                    <a:lstStyle/>
                    <a:p>
                      <a:r>
                        <a:rPr lang="en-GB" b="0" dirty="0">
                          <a:solidFill>
                            <a:schemeClr val="accent5"/>
                          </a:solidFill>
                        </a:rPr>
                        <a:t>Tax on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562353590"/>
                  </a:ext>
                </a:extLst>
              </a:tr>
              <a:tr h="406227">
                <a:tc>
                  <a:txBody>
                    <a:bodyPr/>
                    <a:lstStyle/>
                    <a:p>
                      <a:r>
                        <a:rPr lang="en-GB" b="1" dirty="0">
                          <a:solidFill>
                            <a:schemeClr val="accent5"/>
                          </a:solidFill>
                        </a:rPr>
                        <a:t>Total decrease in net assets available for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655404664"/>
                  </a:ext>
                </a:extLst>
              </a:tr>
              <a:tr h="406227">
                <a:tc>
                  <a:txBody>
                    <a:bodyPr/>
                    <a:lstStyle/>
                    <a:p>
                      <a:r>
                        <a:rPr lang="en-GB" b="0" dirty="0">
                          <a:solidFill>
                            <a:schemeClr val="accent5"/>
                          </a:solidFill>
                        </a:rPr>
                        <a:t>Transfers to and from other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38559195"/>
                  </a:ext>
                </a:extLst>
              </a:tr>
              <a:tr h="406227">
                <a:tc>
                  <a:txBody>
                    <a:bodyPr/>
                    <a:lstStyle/>
                    <a:p>
                      <a:r>
                        <a:rPr lang="en-GB" b="1" dirty="0">
                          <a:solidFill>
                            <a:schemeClr val="accent5"/>
                          </a:solidFill>
                        </a:rPr>
                        <a:t>Net increase/decrease in assets available for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758993"/>
                  </a:ext>
                </a:extLst>
              </a:tr>
              <a:tr h="406227">
                <a:tc>
                  <a:txBody>
                    <a:bodyPr/>
                    <a:lstStyle/>
                    <a:p>
                      <a:r>
                        <a:rPr lang="en-GB" b="1" dirty="0">
                          <a:solidFill>
                            <a:schemeClr val="accent5"/>
                          </a:solidFill>
                        </a:rPr>
                        <a:t>Net assets available for benefits (end of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830569"/>
                  </a:ext>
                </a:extLst>
              </a:tr>
            </a:tbl>
          </a:graphicData>
        </a:graphic>
      </p:graphicFrame>
    </p:spTree>
    <p:extLst>
      <p:ext uri="{BB962C8B-B14F-4D97-AF65-F5344CB8AC3E}">
        <p14:creationId xmlns:p14="http://schemas.microsoft.com/office/powerpoint/2010/main" val="218362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Statement of changes in retirement benefit obligations (1)</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454326664"/>
              </p:ext>
            </p:extLst>
          </p:nvPr>
        </p:nvGraphicFramePr>
        <p:xfrm>
          <a:off x="533400" y="1396999"/>
          <a:ext cx="7928954" cy="4384273"/>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a:t>IE 1</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2</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3</a:t>
                      </a:r>
                      <a:br>
                        <a:rPr lang="en-GB" dirty="0"/>
                      </a:br>
                      <a:r>
                        <a:rPr lang="en-GB" dirty="0"/>
                        <a:t>(DC)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041129"/>
                  </a:ext>
                </a:extLst>
              </a:tr>
              <a:tr h="406227">
                <a:tc>
                  <a:txBody>
                    <a:bodyPr/>
                    <a:lstStyle/>
                    <a:p>
                      <a:r>
                        <a:rPr lang="en-GB" b="1" dirty="0">
                          <a:solidFill>
                            <a:schemeClr val="accent5"/>
                          </a:solidFill>
                        </a:rPr>
                        <a:t>Retirement benefit obligations (beginning of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476282"/>
                  </a:ext>
                </a:extLst>
              </a:tr>
              <a:tr h="406227">
                <a:tc>
                  <a:txBody>
                    <a:bodyPr/>
                    <a:lstStyle/>
                    <a:p>
                      <a:r>
                        <a:rPr lang="en-GB" b="1" dirty="0">
                          <a:solidFill>
                            <a:schemeClr val="accent5"/>
                          </a:solidFill>
                        </a:rPr>
                        <a:t>Contributions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502652"/>
                  </a:ext>
                </a:extLst>
              </a:tr>
              <a:tr h="406227">
                <a:tc>
                  <a:txBody>
                    <a:bodyPr/>
                    <a:lstStyle/>
                    <a:p>
                      <a:r>
                        <a:rPr lang="en-GB" dirty="0">
                          <a:solidFill>
                            <a:schemeClr val="accent5"/>
                          </a:solidFill>
                        </a:rPr>
                        <a:t>Employer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442500"/>
                  </a:ext>
                </a:extLst>
              </a:tr>
              <a:tr h="406227">
                <a:tc>
                  <a:txBody>
                    <a:bodyPr/>
                    <a:lstStyle/>
                    <a:p>
                      <a:r>
                        <a:rPr lang="en-GB" b="0" dirty="0">
                          <a:solidFill>
                            <a:schemeClr val="accent5"/>
                          </a:solidFill>
                        </a:rPr>
                        <a:t>Participant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970577"/>
                  </a:ext>
                </a:extLst>
              </a:tr>
              <a:tr h="406227">
                <a:tc>
                  <a:txBody>
                    <a:bodyPr/>
                    <a:lstStyle/>
                    <a:p>
                      <a:r>
                        <a:rPr lang="en-GB" b="0" dirty="0">
                          <a:solidFill>
                            <a:schemeClr val="accent5"/>
                          </a:solidFill>
                        </a:rPr>
                        <a:t>Funding from sponsor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761464"/>
                  </a:ext>
                </a:extLst>
              </a:tr>
              <a:tr h="494377">
                <a:tc>
                  <a:txBody>
                    <a:bodyPr/>
                    <a:lstStyle/>
                    <a:p>
                      <a:r>
                        <a:rPr lang="en-GB" b="0" dirty="0">
                          <a:solidFill>
                            <a:schemeClr val="accent5"/>
                          </a:solidFill>
                        </a:rPr>
                        <a:t>Transfers from other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6506"/>
                  </a:ext>
                </a:extLst>
              </a:tr>
              <a:tr h="4062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chemeClr val="accent5"/>
                          </a:solidFill>
                        </a:rPr>
                        <a:t>Changes in actuarial assumptions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4934321"/>
                  </a:ext>
                </a:extLst>
              </a:tr>
              <a:tr h="406227">
                <a:tc>
                  <a:txBody>
                    <a:bodyPr/>
                    <a:lstStyle/>
                    <a:p>
                      <a:r>
                        <a:rPr lang="en-GB" b="0" dirty="0">
                          <a:solidFill>
                            <a:schemeClr val="accent5"/>
                          </a:solidFill>
                        </a:rPr>
                        <a:t>Benefits accrued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98142562"/>
                  </a:ext>
                </a:extLst>
              </a:tr>
              <a:tr h="406227">
                <a:tc>
                  <a:txBody>
                    <a:bodyPr/>
                    <a:lstStyle/>
                    <a:p>
                      <a:r>
                        <a:rPr lang="en-GB" b="1" dirty="0">
                          <a:solidFill>
                            <a:schemeClr val="accent5"/>
                          </a:solidFill>
                        </a:rPr>
                        <a:t>Total increase in retirement benefit obligations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10000"/>
                          </a:solidFill>
                          <a:effectLst/>
                          <a:uLnTx/>
                          <a:uFillTx/>
                          <a:latin typeface="Calibri"/>
                          <a:ea typeface="+mn-ea"/>
                          <a:cs typeface="+mn-cs"/>
                        </a:rPr>
                        <a:t>X</a:t>
                      </a: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758993"/>
                  </a:ext>
                </a:extLst>
              </a:tr>
            </a:tbl>
          </a:graphicData>
        </a:graphic>
      </p:graphicFrame>
    </p:spTree>
    <p:extLst>
      <p:ext uri="{BB962C8B-B14F-4D97-AF65-F5344CB8AC3E}">
        <p14:creationId xmlns:p14="http://schemas.microsoft.com/office/powerpoint/2010/main" val="24263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Statement of changes in retirement benefit obligations (2)</a:t>
            </a:r>
            <a:endParaRPr lang="en-GB"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5346200D-2FA3-9A89-27A7-93B9CA366527}"/>
              </a:ext>
            </a:extLst>
          </p:cNvPr>
          <p:cNvGraphicFramePr>
            <a:graphicFrameLocks noGrp="1"/>
          </p:cNvGraphicFramePr>
          <p:nvPr>
            <p:extLst>
              <p:ext uri="{D42A27DB-BD31-4B8C-83A1-F6EECF244321}">
                <p14:modId xmlns:p14="http://schemas.microsoft.com/office/powerpoint/2010/main" val="3050505825"/>
              </p:ext>
            </p:extLst>
          </p:nvPr>
        </p:nvGraphicFramePr>
        <p:xfrm>
          <a:off x="533400" y="1396999"/>
          <a:ext cx="7928954" cy="2759365"/>
        </p:xfrm>
        <a:graphic>
          <a:graphicData uri="http://schemas.openxmlformats.org/drawingml/2006/table">
            <a:tbl>
              <a:tblPr firstRow="1" bandRow="1">
                <a:tableStyleId>{5C22544A-7EE6-4342-B048-85BDC9FD1C3A}</a:tableStyleId>
              </a:tblPr>
              <a:tblGrid>
                <a:gridCol w="4986251">
                  <a:extLst>
                    <a:ext uri="{9D8B030D-6E8A-4147-A177-3AD203B41FA5}">
                      <a16:colId xmlns:a16="http://schemas.microsoft.com/office/drawing/2014/main" val="1719006551"/>
                    </a:ext>
                  </a:extLst>
                </a:gridCol>
                <a:gridCol w="980901">
                  <a:extLst>
                    <a:ext uri="{9D8B030D-6E8A-4147-A177-3AD203B41FA5}">
                      <a16:colId xmlns:a16="http://schemas.microsoft.com/office/drawing/2014/main" val="1654176935"/>
                    </a:ext>
                  </a:extLst>
                </a:gridCol>
                <a:gridCol w="980901">
                  <a:extLst>
                    <a:ext uri="{9D8B030D-6E8A-4147-A177-3AD203B41FA5}">
                      <a16:colId xmlns:a16="http://schemas.microsoft.com/office/drawing/2014/main" val="2752432901"/>
                    </a:ext>
                  </a:extLst>
                </a:gridCol>
                <a:gridCol w="980901">
                  <a:extLst>
                    <a:ext uri="{9D8B030D-6E8A-4147-A177-3AD203B41FA5}">
                      <a16:colId xmlns:a16="http://schemas.microsoft.com/office/drawing/2014/main" val="586806953"/>
                    </a:ext>
                  </a:extLst>
                </a:gridCol>
              </a:tblGrid>
              <a:tr h="406227">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GB" dirty="0"/>
                        <a:t>IE 1</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2</a:t>
                      </a:r>
                      <a:br>
                        <a:rPr lang="en-GB" dirty="0"/>
                      </a:br>
                      <a:r>
                        <a:rPr lang="en-GB" dirty="0"/>
                        <a:t>(DB)</a:t>
                      </a:r>
                    </a:p>
                  </a:txBody>
                  <a:tcPr>
                    <a:lnB w="12700" cap="flat" cmpd="sng" algn="ctr">
                      <a:solidFill>
                        <a:schemeClr val="tx1"/>
                      </a:solidFill>
                      <a:prstDash val="solid"/>
                      <a:round/>
                      <a:headEnd type="none" w="med" len="med"/>
                      <a:tailEnd type="none" w="med" len="med"/>
                    </a:lnB>
                  </a:tcPr>
                </a:tc>
                <a:tc>
                  <a:txBody>
                    <a:bodyPr/>
                    <a:lstStyle/>
                    <a:p>
                      <a:pPr algn="ctr"/>
                      <a:r>
                        <a:rPr lang="en-GB" dirty="0"/>
                        <a:t>IE 3</a:t>
                      </a:r>
                      <a:br>
                        <a:rPr lang="en-GB" dirty="0"/>
                      </a:br>
                      <a:r>
                        <a:rPr lang="en-GB" dirty="0"/>
                        <a:t>(DC)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041129"/>
                  </a:ext>
                </a:extLst>
              </a:tr>
              <a:tr h="406227">
                <a:tc>
                  <a:txBody>
                    <a:bodyPr/>
                    <a:lstStyle/>
                    <a:p>
                      <a:r>
                        <a:rPr lang="en-GB" dirty="0">
                          <a:solidFill>
                            <a:schemeClr val="accent5"/>
                          </a:solidFill>
                        </a:rPr>
                        <a:t>Benefits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442500"/>
                  </a:ext>
                </a:extLst>
              </a:tr>
              <a:tr h="406227">
                <a:tc>
                  <a:txBody>
                    <a:bodyPr/>
                    <a:lstStyle/>
                    <a:p>
                      <a:r>
                        <a:rPr lang="en-GB" b="0" dirty="0">
                          <a:solidFill>
                            <a:schemeClr val="accent5"/>
                          </a:solidFill>
                        </a:rPr>
                        <a:t>Transfers to other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10000"/>
                          </a:solidFill>
                          <a:effectLst/>
                          <a:uLnTx/>
                          <a:uFillTx/>
                          <a:latin typeface="Calibri"/>
                          <a:ea typeface="+mn-ea"/>
                          <a:cs typeface="+mn-cs"/>
                        </a:rPr>
                        <a:t>X</a:t>
                      </a:r>
                      <a:endParaRPr kumimoji="0" lang="en-GB" sz="1800" b="0"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970577"/>
                  </a:ext>
                </a:extLst>
              </a:tr>
              <a:tr h="406227">
                <a:tc>
                  <a:txBody>
                    <a:bodyPr/>
                    <a:lstStyle/>
                    <a:p>
                      <a:r>
                        <a:rPr lang="en-GB" b="0" dirty="0">
                          <a:solidFill>
                            <a:schemeClr val="accent5"/>
                          </a:solidFill>
                        </a:rPr>
                        <a:t>Tax on contributions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711761464"/>
                  </a:ext>
                </a:extLst>
              </a:tr>
              <a:tr h="494377">
                <a:tc>
                  <a:txBody>
                    <a:bodyPr/>
                    <a:lstStyle/>
                    <a:p>
                      <a:r>
                        <a:rPr lang="en-GB" b="1" dirty="0">
                          <a:solidFill>
                            <a:schemeClr val="accent5"/>
                          </a:solidFill>
                        </a:rPr>
                        <a:t>Total decrease in retirement benefit obligations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72056506"/>
                  </a:ext>
                </a:extLst>
              </a:tr>
              <a:tr h="406227">
                <a:tc>
                  <a:txBody>
                    <a:bodyPr/>
                    <a:lstStyle/>
                    <a:p>
                      <a:r>
                        <a:rPr lang="en-GB" b="1" dirty="0">
                          <a:solidFill>
                            <a:schemeClr val="accent5"/>
                          </a:solidFill>
                        </a:rPr>
                        <a:t>Retirement benefit obligations (end of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10000"/>
                          </a:solidFill>
                          <a:effectLst/>
                          <a:uLnTx/>
                          <a:uFillTx/>
                          <a:latin typeface="Calibri"/>
                          <a:ea typeface="+mn-ea"/>
                          <a:cs typeface="+mn-cs"/>
                        </a:rPr>
                        <a:t>X</a:t>
                      </a:r>
                      <a:endParaRPr kumimoji="0" lang="en-GB" sz="1800" b="1" i="0" u="none" strike="noStrike" kern="1200" cap="none" spc="0" normalizeH="0" baseline="0" noProof="0" dirty="0">
                        <a:ln>
                          <a:noFill/>
                        </a:ln>
                        <a:solidFill>
                          <a:srgbClr val="01000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0000"/>
                          </a:solidFill>
                          <a:effectLst/>
                          <a:uLnTx/>
                          <a:uFillTx/>
                          <a:latin typeface="Calibri"/>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758993"/>
                  </a:ext>
                </a:extLst>
              </a:tr>
            </a:tbl>
          </a:graphicData>
        </a:graphic>
      </p:graphicFrame>
    </p:spTree>
    <p:extLst>
      <p:ext uri="{BB962C8B-B14F-4D97-AF65-F5344CB8AC3E}">
        <p14:creationId xmlns:p14="http://schemas.microsoft.com/office/powerpoint/2010/main" val="228442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0370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5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General information</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Accounting policies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Basis of valuation including fair value disclosures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Etc.</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For defined benefit plans, details of the actuarial present value of promised retirement benefits</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Description of the plan</a:t>
            </a:r>
          </a:p>
          <a:p>
            <a:pPr marL="342900" lvl="0" indent="-342900" defTabSz="914400" fontAlgn="base">
              <a:spcBef>
                <a:spcPts val="776"/>
              </a:spcBef>
              <a:spcAft>
                <a:spcPct val="0"/>
              </a:spcAft>
              <a:buFontTx/>
              <a:buChar char="•"/>
            </a:pPr>
            <a:endParaRPr lang="en-GB"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endParaRPr lang="en-GB"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271009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Tree>
    <p:extLst>
      <p:ext uri="{BB962C8B-B14F-4D97-AF65-F5344CB8AC3E}">
        <p14:creationId xmlns:p14="http://schemas.microsoft.com/office/powerpoint/2010/main" val="331555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21045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95299" y="361838"/>
            <a:ext cx="8502051"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 49 and IPSAS 39</a:t>
            </a:r>
          </a:p>
        </p:txBody>
      </p:sp>
      <p:grpSp>
        <p:nvGrpSpPr>
          <p:cNvPr id="11" name="Group 10">
            <a:extLst>
              <a:ext uri="{FF2B5EF4-FFF2-40B4-BE49-F238E27FC236}">
                <a16:creationId xmlns:a16="http://schemas.microsoft.com/office/drawing/2014/main" id="{50024E2D-198E-0697-9B7B-12C00AD8DB15}"/>
              </a:ext>
            </a:extLst>
          </p:cNvPr>
          <p:cNvGrpSpPr/>
          <p:nvPr/>
        </p:nvGrpSpPr>
        <p:grpSpPr>
          <a:xfrm>
            <a:off x="331522" y="913795"/>
            <a:ext cx="8665828" cy="4161544"/>
            <a:chOff x="331522" y="913795"/>
            <a:chExt cx="8665828" cy="4161544"/>
          </a:xfrm>
        </p:grpSpPr>
        <p:sp>
          <p:nvSpPr>
            <p:cNvPr id="2" name="Callout: Left-Right Arrow 1">
              <a:extLst>
                <a:ext uri="{FF2B5EF4-FFF2-40B4-BE49-F238E27FC236}">
                  <a16:creationId xmlns:a16="http://schemas.microsoft.com/office/drawing/2014/main" id="{1406F065-316F-2172-528B-BCDCA36E0D03}"/>
                </a:ext>
              </a:extLst>
            </p:cNvPr>
            <p:cNvSpPr/>
            <p:nvPr/>
          </p:nvSpPr>
          <p:spPr>
            <a:xfrm>
              <a:off x="2558641" y="913796"/>
              <a:ext cx="4236441" cy="2801922"/>
            </a:xfrm>
            <a:prstGeom prst="leftRightArrowCallout">
              <a:avLst>
                <a:gd name="adj1" fmla="val 14170"/>
                <a:gd name="adj2" fmla="val 18733"/>
                <a:gd name="adj3" fmla="val 15511"/>
                <a:gd name="adj4" fmla="val 74433"/>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Retirement benefits provided, whether formal (separate fund/structure) or informal, originating from an employment relationship, primarily in the public sector</a:t>
              </a:r>
            </a:p>
          </p:txBody>
        </p:sp>
        <p:sp>
          <p:nvSpPr>
            <p:cNvPr id="3" name="Rectangle: Rounded Corners 2">
              <a:extLst>
                <a:ext uri="{FF2B5EF4-FFF2-40B4-BE49-F238E27FC236}">
                  <a16:creationId xmlns:a16="http://schemas.microsoft.com/office/drawing/2014/main" id="{7B410906-5EC7-11E7-E10A-C407FC416727}"/>
                </a:ext>
              </a:extLst>
            </p:cNvPr>
            <p:cNvSpPr/>
            <p:nvPr/>
          </p:nvSpPr>
          <p:spPr>
            <a:xfrm>
              <a:off x="369116" y="913796"/>
              <a:ext cx="2130803" cy="280192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GB" sz="2000" dirty="0"/>
                <a:t>Financial Statements of the Retirement Benefit Plan (RBP)</a:t>
              </a:r>
            </a:p>
          </p:txBody>
        </p:sp>
        <p:sp>
          <p:nvSpPr>
            <p:cNvPr id="4" name="Rectangle: Rounded Corners 3">
              <a:extLst>
                <a:ext uri="{FF2B5EF4-FFF2-40B4-BE49-F238E27FC236}">
                  <a16:creationId xmlns:a16="http://schemas.microsoft.com/office/drawing/2014/main" id="{987C5126-90C3-5E68-4862-E2F09F2AC187}"/>
                </a:ext>
              </a:extLst>
            </p:cNvPr>
            <p:cNvSpPr/>
            <p:nvPr/>
          </p:nvSpPr>
          <p:spPr>
            <a:xfrm>
              <a:off x="6828637" y="913795"/>
              <a:ext cx="2130803" cy="280192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GB" sz="2000" dirty="0"/>
                <a:t>Financial Statements of the Employer</a:t>
              </a:r>
            </a:p>
          </p:txBody>
        </p:sp>
        <p:sp>
          <p:nvSpPr>
            <p:cNvPr id="5" name="Rectangle: Rounded Corners 4">
              <a:extLst>
                <a:ext uri="{FF2B5EF4-FFF2-40B4-BE49-F238E27FC236}">
                  <a16:creationId xmlns:a16="http://schemas.microsoft.com/office/drawing/2014/main" id="{5A0D1939-84B4-7266-8F21-7475C381B2F7}"/>
                </a:ext>
              </a:extLst>
            </p:cNvPr>
            <p:cNvSpPr/>
            <p:nvPr/>
          </p:nvSpPr>
          <p:spPr>
            <a:xfrm>
              <a:off x="369115" y="2768367"/>
              <a:ext cx="2130803" cy="947352"/>
            </a:xfrm>
            <a:prstGeom prst="roundRect">
              <a:avLst>
                <a:gd name="adj" fmla="val 40576"/>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IPSAS 49,</a:t>
              </a:r>
            </a:p>
            <a:p>
              <a:pPr algn="ctr"/>
              <a:r>
                <a:rPr lang="en-GB" i="1" dirty="0"/>
                <a:t>Retirement Benefit Plans</a:t>
              </a:r>
            </a:p>
          </p:txBody>
        </p:sp>
        <p:sp>
          <p:nvSpPr>
            <p:cNvPr id="8" name="Rectangle: Rounded Corners 7">
              <a:extLst>
                <a:ext uri="{FF2B5EF4-FFF2-40B4-BE49-F238E27FC236}">
                  <a16:creationId xmlns:a16="http://schemas.microsoft.com/office/drawing/2014/main" id="{7C1E7E41-6D08-B3DC-3CE6-AE6CC03600FF}"/>
                </a:ext>
              </a:extLst>
            </p:cNvPr>
            <p:cNvSpPr/>
            <p:nvPr/>
          </p:nvSpPr>
          <p:spPr>
            <a:xfrm>
              <a:off x="6828637" y="2768366"/>
              <a:ext cx="2130803" cy="947352"/>
            </a:xfrm>
            <a:prstGeom prst="roundRect">
              <a:avLst>
                <a:gd name="adj" fmla="val 40576"/>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IPSAS 39,</a:t>
              </a:r>
            </a:p>
            <a:p>
              <a:pPr algn="ctr"/>
              <a:r>
                <a:rPr lang="en-GB" i="1" dirty="0"/>
                <a:t>Employee</a:t>
              </a:r>
              <a:br>
                <a:rPr lang="en-GB" i="1" dirty="0"/>
              </a:br>
              <a:r>
                <a:rPr lang="en-GB" i="1" dirty="0"/>
                <a:t>Benefits</a:t>
              </a:r>
            </a:p>
          </p:txBody>
        </p:sp>
        <p:sp>
          <p:nvSpPr>
            <p:cNvPr id="9" name="Rectangle: Rounded Corners 8">
              <a:extLst>
                <a:ext uri="{FF2B5EF4-FFF2-40B4-BE49-F238E27FC236}">
                  <a16:creationId xmlns:a16="http://schemas.microsoft.com/office/drawing/2014/main" id="{BFF135B4-CDC1-E114-C83B-008101968050}"/>
                </a:ext>
              </a:extLst>
            </p:cNvPr>
            <p:cNvSpPr/>
            <p:nvPr/>
          </p:nvSpPr>
          <p:spPr>
            <a:xfrm>
              <a:off x="331522" y="3867565"/>
              <a:ext cx="8665828" cy="1207774"/>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Note: The RBP may be administered by a plan manager, the employer/sponsor, or another function in government. If a RBP is required to prepare financial statements, the administrator should prepare the financial statements separately for each plan under its management and apply IPSAS 49.</a:t>
              </a:r>
            </a:p>
          </p:txBody>
        </p:sp>
      </p:grpSp>
    </p:spTree>
    <p:extLst>
      <p:ext uri="{BB962C8B-B14F-4D97-AF65-F5344CB8AC3E}">
        <p14:creationId xmlns:p14="http://schemas.microsoft.com/office/powerpoint/2010/main" val="67436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95299" y="881956"/>
            <a:ext cx="8502051"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b="0" i="0" dirty="0">
                <a:solidFill>
                  <a:srgbClr val="000000"/>
                </a:solidFill>
                <a:effectLst/>
                <a:latin typeface="Arial" panose="020B0604020202020204" pitchFamily="34" charset="0"/>
              </a:rPr>
              <a:t>The objective of IPSAS 49 is to prescribe the accounting and reporting requirements for public sector retirement benefit plans, which provide retirement benefits to public sector employees and other eligible participants</a:t>
            </a:r>
          </a:p>
          <a:p>
            <a:pPr marL="342900" lvl="0" indent="-342900" defTabSz="914400" fontAlgn="base">
              <a:spcBef>
                <a:spcPts val="776"/>
              </a:spcBef>
              <a:spcAft>
                <a:spcPct val="0"/>
              </a:spcAft>
              <a:buFontTx/>
              <a:buChar char="•"/>
            </a:pPr>
            <a:endParaRPr lang="en-GB" sz="2000" b="0" i="0" dirty="0">
              <a:solidFill>
                <a:srgbClr val="000000"/>
              </a:solidFill>
              <a:effectLst/>
              <a:latin typeface="Arial" panose="020B0604020202020204" pitchFamily="34" charset="0"/>
            </a:endParaRPr>
          </a:p>
          <a:p>
            <a:pPr marL="342900" indent="-342900" defTabSz="914400" fontAlgn="base">
              <a:spcBef>
                <a:spcPts val="776"/>
              </a:spcBef>
              <a:spcAft>
                <a:spcPct val="0"/>
              </a:spcAft>
              <a:buFontTx/>
              <a:buChar char="•"/>
            </a:pPr>
            <a:r>
              <a:rPr lang="en-GB" sz="2000" dirty="0">
                <a:solidFill>
                  <a:srgbClr val="000000"/>
                </a:solidFill>
                <a:latin typeface="Arial" panose="020B0604020202020204" pitchFamily="34" charset="0"/>
              </a:rPr>
              <a:t>Some public sector retirement benefit plans may also be open to participants working in the same field in the private sector (e.g., teachers in private sector schools)</a:t>
            </a:r>
          </a:p>
        </p:txBody>
      </p:sp>
    </p:spTree>
    <p:extLst>
      <p:ext uri="{BB962C8B-B14F-4D97-AF65-F5344CB8AC3E}">
        <p14:creationId xmlns:p14="http://schemas.microsoft.com/office/powerpoint/2010/main" val="144173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95299" y="881956"/>
            <a:ext cx="8502051" cy="461151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 of Different Types of Plan</a:t>
            </a:r>
          </a:p>
          <a:p>
            <a:endParaRPr lang="en-US" sz="11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b="0" i="0" dirty="0">
                <a:solidFill>
                  <a:srgbClr val="000000"/>
                </a:solidFill>
                <a:effectLst/>
                <a:latin typeface="Arial" panose="020B0604020202020204" pitchFamily="34" charset="0"/>
              </a:rPr>
              <a:t>Retirement benefit plans are normally described as either defined benefit plans or defined contribution plans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Plans that contain characteristics of both (hybrid plans) are treated as defined benefit plans by IPSAS 49</a:t>
            </a:r>
          </a:p>
          <a:p>
            <a:pPr marL="342900" indent="-342900" defTabSz="914400" fontAlgn="base">
              <a:spcBef>
                <a:spcPts val="776"/>
              </a:spcBef>
              <a:spcAft>
                <a:spcPct val="0"/>
              </a:spcAft>
              <a:buFontTx/>
              <a:buChar char="•"/>
            </a:pPr>
            <a:r>
              <a:rPr lang="en-GB" sz="2000" dirty="0">
                <a:solidFill>
                  <a:srgbClr val="000000"/>
                </a:solidFill>
                <a:latin typeface="Arial" panose="020B0604020202020204" pitchFamily="34" charset="0"/>
              </a:rPr>
              <a:t>The objective of reporting by a defined contribution plan is to provide information about the plan and the performance of its investments</a:t>
            </a:r>
          </a:p>
          <a:p>
            <a:pPr marL="342900" indent="-342900" defTabSz="914400" fontAlgn="base">
              <a:spcBef>
                <a:spcPts val="776"/>
              </a:spcBef>
              <a:spcAft>
                <a:spcPct val="0"/>
              </a:spcAft>
              <a:buFontTx/>
              <a:buChar char="•"/>
            </a:pPr>
            <a:r>
              <a:rPr lang="en-GB" sz="2000" dirty="0">
                <a:solidFill>
                  <a:srgbClr val="000000"/>
                </a:solidFill>
                <a:latin typeface="Arial" panose="020B0604020202020204" pitchFamily="34" charset="0"/>
              </a:rPr>
              <a:t>The objective of reporting by a defined benefit plan is to provide information about the financial resources and activities of the plan that is useful in assessing the relationship between the accumulation of resources (where the defined benefit plan is funded) and plan benefits over time and, in particular, the extent of any deficits</a:t>
            </a:r>
            <a:br>
              <a:rPr lang="en-GB" sz="2000" dirty="0">
                <a:solidFill>
                  <a:srgbClr val="000000"/>
                </a:solidFill>
                <a:latin typeface="Arial" panose="020B0604020202020204" pitchFamily="34" charset="0"/>
              </a:rPr>
            </a:br>
            <a:endParaRPr 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83087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95299" y="881956"/>
            <a:ext cx="8502051" cy="424731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Applies to the financial statements of retirement benefit plans</a:t>
            </a:r>
          </a:p>
          <a:p>
            <a:pPr marL="534988" lvl="1" indent="-173038"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Also known as </a:t>
            </a:r>
            <a:r>
              <a:rPr lang="en-GB" kern="0" dirty="0">
                <a:solidFill>
                  <a:srgbClr val="000000">
                    <a:lumMod val="65000"/>
                    <a:lumOff val="35000"/>
                  </a:srgbClr>
                </a:solidFill>
                <a:latin typeface="Arial"/>
                <a:ea typeface="ＭＳ Ｐゴシック" charset="0"/>
              </a:rPr>
              <a:t>‘pension schemes’, ‘superannuation schemes’ or ‘retirement benefit schemes’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Does not deal with other forms of employment benefits</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Retirement benefit plan is regarded as a reporting entity separate from the employers of the participants in the plan.</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IPSAS 49 deals with accounting and reporting requirements for the plan for all participants as a group (i.e., general purpose reporting)</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Does not deal with reports to individual participants about their retirement benefit rights</a:t>
            </a:r>
          </a:p>
        </p:txBody>
      </p:sp>
    </p:spTree>
    <p:extLst>
      <p:ext uri="{BB962C8B-B14F-4D97-AF65-F5344CB8AC3E}">
        <p14:creationId xmlns:p14="http://schemas.microsoft.com/office/powerpoint/2010/main" val="33337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31188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Defined benefit plans: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Retirement benefit obligations owed to participants are recognized in the statement of financial position as a provision for the actuarial present value of the promised retirement benefits</a:t>
            </a:r>
          </a:p>
          <a:p>
            <a:pPr marL="342900" lvl="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Defined contribution plans: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Retirement benefit obligations owed to participants are recognized in the statement of financial position as defined contribution obligations.</a:t>
            </a:r>
          </a:p>
        </p:txBody>
      </p:sp>
    </p:spTree>
    <p:extLst>
      <p:ext uri="{BB962C8B-B14F-4D97-AF65-F5344CB8AC3E}">
        <p14:creationId xmlns:p14="http://schemas.microsoft.com/office/powerpoint/2010/main" val="276812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374461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Valuation of Plan Investments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Retirement benefit plan investments are measured at fair value</a:t>
            </a:r>
          </a:p>
          <a:p>
            <a:pPr marL="34290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Actuarial Present Value of Promised Retirement Benefits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The actuarial present value of promised retirement benefits for defined benefit plans should be based on the benefits promised under the terms of the plan on service rendered to date using projected salary levels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If an actuarial valuation has not been prepared at the date of the financial statements, the most recent actuarial valuation, updated for any material transactions and material changes in circumstances, should be used</a:t>
            </a:r>
          </a:p>
        </p:txBody>
      </p:sp>
    </p:spTree>
    <p:extLst>
      <p:ext uri="{BB962C8B-B14F-4D97-AF65-F5344CB8AC3E}">
        <p14:creationId xmlns:p14="http://schemas.microsoft.com/office/powerpoint/2010/main" val="194518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Retirement Benefit Plans</a:t>
            </a:r>
          </a:p>
        </p:txBody>
      </p:sp>
      <p:sp>
        <p:nvSpPr>
          <p:cNvPr id="7" name="TextBox 6"/>
          <p:cNvSpPr txBox="1"/>
          <p:nvPr/>
        </p:nvSpPr>
        <p:spPr>
          <a:xfrm>
            <a:off x="486910" y="881956"/>
            <a:ext cx="8502051" cy="451405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a:t>
            </a:r>
          </a:p>
          <a:p>
            <a:endParaRPr lang="en-US" sz="5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retirement benefit plan, whether defined benefit or defined contribution, is required to present the following:</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 statement of financial position</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 statement of changes in net assets available for benefits</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 cash flow statement</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Notes to the financial statements</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retirement benefit plan is also required to explain the changes in retirement benefit obligations to participants either by:</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Presenting a statement of changes in retirement benefit obligations; or</a:t>
            </a:r>
          </a:p>
          <a:p>
            <a:pPr marL="534988" lvl="1" indent="-173038"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Disclosing in the notes to the financial statements a reconciliation between the opening and closing retirement benefit obligation balances</a:t>
            </a:r>
          </a:p>
        </p:txBody>
      </p:sp>
    </p:spTree>
    <p:extLst>
      <p:ext uri="{BB962C8B-B14F-4D97-AF65-F5344CB8AC3E}">
        <p14:creationId xmlns:p14="http://schemas.microsoft.com/office/powerpoint/2010/main" val="3295175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CCA5A8-2238-4358-B945-853A67F02FE1}"/>
</file>

<file path=customXml/itemProps2.xml><?xml version="1.0" encoding="utf-8"?>
<ds:datastoreItem xmlns:ds="http://schemas.openxmlformats.org/officeDocument/2006/customXml" ds:itemID="{305AB390-1B80-49C1-A996-0EA576B07F6C}">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3.xml><?xml version="1.0" encoding="utf-8"?>
<ds:datastoreItem xmlns:ds="http://schemas.openxmlformats.org/officeDocument/2006/customXml" ds:itemID="{FAFF7EE8-7467-4ABD-8718-788CCF5FB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1684</TotalTime>
  <Words>2553</Words>
  <Application>Microsoft Office PowerPoint</Application>
  <PresentationFormat>On-screen Show (4:3)</PresentationFormat>
  <Paragraphs>413</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39</cp:revision>
  <dcterms:created xsi:type="dcterms:W3CDTF">2014-09-10T19:10:10Z</dcterms:created>
  <dcterms:modified xsi:type="dcterms:W3CDTF">2024-02-23T17:07:25Z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