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8" r:id="rId5"/>
    <p:sldId id="271" r:id="rId6"/>
    <p:sldId id="257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4" r:id="rId15"/>
    <p:sldId id="281" r:id="rId16"/>
    <p:sldId id="282" r:id="rId17"/>
    <p:sldId id="283" r:id="rId18"/>
    <p:sldId id="273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741"/>
    <a:srgbClr val="78AB33"/>
    <a:srgbClr val="6A972D"/>
    <a:srgbClr val="595959"/>
    <a:srgbClr val="46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C7539D-6FC6-4B12-BED0-92AB73A8973C}" v="1" dt="2024-02-23T17:10:13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 autoAdjust="0"/>
    <p:restoredTop sz="69614" autoAdjust="0"/>
  </p:normalViewPr>
  <p:slideViewPr>
    <p:cSldViewPr snapToGrid="0" snapToObjects="1">
      <p:cViewPr varScale="1">
        <p:scale>
          <a:sx n="43" d="100"/>
          <a:sy n="43" d="100"/>
        </p:scale>
        <p:origin x="203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77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F639C-5F7E-49CC-9131-76978E24200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1DBE86D-A1B7-4D6C-AE7C-F6453585A56B}">
      <dgm:prSet phldrT="[Text]" custT="1"/>
      <dgm:spPr>
        <a:xfrm>
          <a:off x="2967616" y="178684"/>
          <a:ext cx="2590456" cy="2572321"/>
        </a:xfrm>
        <a:prstGeom prst="pie">
          <a:avLst>
            <a:gd name="adj1" fmla="val 16200000"/>
            <a:gd name="adj2" fmla="val 19800000"/>
          </a:avLst>
        </a:prstGeom>
        <a:solidFill>
          <a:srgbClr val="005BA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0" rIns="0"/>
        <a:lstStyle/>
        <a:p>
          <a:r>
            <a:rPr lang="en-US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Non-Exchange Transactions</a:t>
          </a:r>
        </a:p>
      </dgm:t>
    </dgm:pt>
    <dgm:pt modelId="{63EEC2D8-8628-4B0B-B9AF-DD3DE874137F}" type="parTrans" cxnId="{481EEA23-7E60-4FD4-A545-E5940298A273}">
      <dgm:prSet/>
      <dgm:spPr/>
      <dgm:t>
        <a:bodyPr/>
        <a:lstStyle/>
        <a:p>
          <a:endParaRPr lang="en-US" sz="1200"/>
        </a:p>
      </dgm:t>
    </dgm:pt>
    <dgm:pt modelId="{DC3FF7F6-7CCA-449A-AB61-ABBFD439C226}" type="sibTrans" cxnId="{481EEA23-7E60-4FD4-A545-E5940298A273}">
      <dgm:prSet/>
      <dgm:spPr/>
      <dgm:t>
        <a:bodyPr/>
        <a:lstStyle/>
        <a:p>
          <a:endParaRPr lang="en-US" sz="1200"/>
        </a:p>
      </dgm:t>
    </dgm:pt>
    <dgm:pt modelId="{932618AD-50CA-428A-942A-42708E4C526A}">
      <dgm:prSet phldrT="[Text]" custT="1"/>
      <dgm:spPr>
        <a:xfrm>
          <a:off x="2900126" y="311281"/>
          <a:ext cx="2572321" cy="2572321"/>
        </a:xfrm>
        <a:prstGeom prst="pie">
          <a:avLst>
            <a:gd name="adj1" fmla="val 19800000"/>
            <a:gd name="adj2" fmla="val 180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Approved Budget</a:t>
          </a:r>
        </a:p>
      </dgm:t>
    </dgm:pt>
    <dgm:pt modelId="{413E0B52-F1F1-4701-98A2-F0F932B4E2E6}" type="parTrans" cxnId="{3591B75E-A873-48EB-BFBD-6A44E00CC163}">
      <dgm:prSet/>
      <dgm:spPr/>
      <dgm:t>
        <a:bodyPr/>
        <a:lstStyle/>
        <a:p>
          <a:endParaRPr lang="en-US" sz="1200"/>
        </a:p>
      </dgm:t>
    </dgm:pt>
    <dgm:pt modelId="{9DAD6F53-2A1A-41FF-93F8-B9C072A5A24F}" type="sibTrans" cxnId="{3591B75E-A873-48EB-BFBD-6A44E00CC163}">
      <dgm:prSet/>
      <dgm:spPr/>
      <dgm:t>
        <a:bodyPr/>
        <a:lstStyle/>
        <a:p>
          <a:endParaRPr lang="en-US" sz="1200"/>
        </a:p>
      </dgm:t>
    </dgm:pt>
    <dgm:pt modelId="{2024C3BB-9A58-4D62-B848-BCAAB941C22F}">
      <dgm:prSet phldrT="[Text]" custT="1"/>
      <dgm:spPr>
        <a:xfrm>
          <a:off x="2900126" y="311281"/>
          <a:ext cx="2572321" cy="2572321"/>
        </a:xfrm>
        <a:prstGeom prst="pie">
          <a:avLst>
            <a:gd name="adj1" fmla="val 1800000"/>
            <a:gd name="adj2" fmla="val 5400000"/>
          </a:avLst>
        </a:prstGeom>
        <a:solidFill>
          <a:srgbClr val="0D9C4A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Nature &amp; Longevity of Public Sector</a:t>
          </a:r>
        </a:p>
      </dgm:t>
    </dgm:pt>
    <dgm:pt modelId="{55D54359-F4A3-46A4-B516-00F85760B765}" type="parTrans" cxnId="{E2BB9B2D-E20F-4517-8498-EA9517DBC916}">
      <dgm:prSet/>
      <dgm:spPr/>
      <dgm:t>
        <a:bodyPr/>
        <a:lstStyle/>
        <a:p>
          <a:endParaRPr lang="en-US" sz="1200"/>
        </a:p>
      </dgm:t>
    </dgm:pt>
    <dgm:pt modelId="{10F26239-ACDB-409E-AAC0-4DD51695BFC7}" type="sibTrans" cxnId="{E2BB9B2D-E20F-4517-8498-EA9517DBC916}">
      <dgm:prSet/>
      <dgm:spPr/>
      <dgm:t>
        <a:bodyPr/>
        <a:lstStyle/>
        <a:p>
          <a:endParaRPr lang="en-US" sz="1200"/>
        </a:p>
      </dgm:t>
    </dgm:pt>
    <dgm:pt modelId="{A99D1A3D-CC82-4EB0-94A3-36DEC05791FF}">
      <dgm:prSet phldrT="[Text]" custT="1"/>
      <dgm:spPr>
        <a:xfrm>
          <a:off x="2895599" y="311152"/>
          <a:ext cx="2572321" cy="2572321"/>
        </a:xfrm>
        <a:prstGeom prst="pie">
          <a:avLst>
            <a:gd name="adj1" fmla="val 5400000"/>
            <a:gd name="adj2" fmla="val 9000000"/>
          </a:avLst>
        </a:prstGeom>
        <a:solidFill>
          <a:srgbClr val="8DC63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Nature &amp; Purpose of Assets &amp; Liabilities</a:t>
          </a:r>
        </a:p>
      </dgm:t>
    </dgm:pt>
    <dgm:pt modelId="{9A405C80-F4B2-4DFE-AA0B-658BE07BEABF}" type="parTrans" cxnId="{DA3C2F32-4174-42CB-86D6-A8294C5E6112}">
      <dgm:prSet/>
      <dgm:spPr/>
      <dgm:t>
        <a:bodyPr/>
        <a:lstStyle/>
        <a:p>
          <a:endParaRPr lang="en-US" sz="1200"/>
        </a:p>
      </dgm:t>
    </dgm:pt>
    <dgm:pt modelId="{3ABF370D-598A-4EE6-9EE8-0AD57ABCF004}" type="sibTrans" cxnId="{DA3C2F32-4174-42CB-86D6-A8294C5E6112}">
      <dgm:prSet/>
      <dgm:spPr/>
      <dgm:t>
        <a:bodyPr/>
        <a:lstStyle/>
        <a:p>
          <a:endParaRPr lang="en-US" sz="1200"/>
        </a:p>
      </dgm:t>
    </dgm:pt>
    <dgm:pt modelId="{8CDFA01E-92B4-4E0A-8CCC-31F86B240AD4}">
      <dgm:prSet phldrT="[Text]" custT="1"/>
      <dgm:spPr>
        <a:xfrm>
          <a:off x="2900126" y="311281"/>
          <a:ext cx="2572321" cy="2572321"/>
        </a:xfrm>
        <a:prstGeom prst="pie">
          <a:avLst>
            <a:gd name="adj1" fmla="val 9000000"/>
            <a:gd name="adj2" fmla="val 12600000"/>
          </a:avLst>
        </a:prstGeom>
        <a:solidFill>
          <a:srgbClr val="D53D2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Regulatory Role</a:t>
          </a:r>
        </a:p>
      </dgm:t>
    </dgm:pt>
    <dgm:pt modelId="{130738FF-3608-44C4-BEFC-AC47251D7CFC}" type="parTrans" cxnId="{39AB6609-CF93-433D-B16D-B3A28BD9EB46}">
      <dgm:prSet/>
      <dgm:spPr/>
      <dgm:t>
        <a:bodyPr/>
        <a:lstStyle/>
        <a:p>
          <a:endParaRPr lang="en-US" sz="1200"/>
        </a:p>
      </dgm:t>
    </dgm:pt>
    <dgm:pt modelId="{808C1077-890F-4CC2-AA62-88C52E91F819}" type="sibTrans" cxnId="{39AB6609-CF93-433D-B16D-B3A28BD9EB46}">
      <dgm:prSet/>
      <dgm:spPr/>
      <dgm:t>
        <a:bodyPr/>
        <a:lstStyle/>
        <a:p>
          <a:endParaRPr lang="en-US" sz="1200"/>
        </a:p>
      </dgm:t>
    </dgm:pt>
    <dgm:pt modelId="{B36DD68D-3A5B-4452-8970-A8A320A0ABBF}">
      <dgm:prSet phldrT="[Text]" custT="1"/>
      <dgm:spPr>
        <a:xfrm>
          <a:off x="2900126" y="311281"/>
          <a:ext cx="2572321" cy="2572321"/>
        </a:xfrm>
        <a:prstGeom prst="pie">
          <a:avLst>
            <a:gd name="adj1" fmla="val 12600000"/>
            <a:gd name="adj2" fmla="val 16200000"/>
          </a:avLst>
        </a:prstGeom>
        <a:solidFill>
          <a:srgbClr val="E58D2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Statistical Reporting</a:t>
          </a:r>
        </a:p>
      </dgm:t>
    </dgm:pt>
    <dgm:pt modelId="{1A7B8C22-BF0C-4CFD-B884-37C6F7AE5671}" type="parTrans" cxnId="{5C9DA977-48B6-4859-9E75-5D19AB4A2312}">
      <dgm:prSet/>
      <dgm:spPr/>
      <dgm:t>
        <a:bodyPr/>
        <a:lstStyle/>
        <a:p>
          <a:endParaRPr lang="en-US" sz="1200"/>
        </a:p>
      </dgm:t>
    </dgm:pt>
    <dgm:pt modelId="{F8791755-8A7F-4AB5-AA69-44024CFCAC5F}" type="sibTrans" cxnId="{5C9DA977-48B6-4859-9E75-5D19AB4A2312}">
      <dgm:prSet/>
      <dgm:spPr/>
      <dgm:t>
        <a:bodyPr/>
        <a:lstStyle/>
        <a:p>
          <a:endParaRPr lang="en-US" sz="1200"/>
        </a:p>
      </dgm:t>
    </dgm:pt>
    <dgm:pt modelId="{EEBFB080-55BC-43C5-81C4-30C00BA94393}" type="pres">
      <dgm:prSet presAssocID="{D8BF639C-5F7E-49CC-9131-76978E24200C}" presName="compositeShape" presStyleCnt="0">
        <dgm:presLayoutVars>
          <dgm:chMax val="7"/>
          <dgm:dir/>
          <dgm:resizeHandles val="exact"/>
        </dgm:presLayoutVars>
      </dgm:prSet>
      <dgm:spPr/>
    </dgm:pt>
    <dgm:pt modelId="{7E9AC615-9B80-4B5B-B532-62B9C30CA09A}" type="pres">
      <dgm:prSet presAssocID="{D8BF639C-5F7E-49CC-9131-76978E24200C}" presName="wedge1" presStyleLbl="node1" presStyleIdx="0" presStyleCnt="6" custScaleX="100705"/>
      <dgm:spPr/>
    </dgm:pt>
    <dgm:pt modelId="{147CF649-434E-456A-9D9F-76CCF02881B3}" type="pres">
      <dgm:prSet presAssocID="{D8BF639C-5F7E-49CC-9131-76978E24200C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FFBD99F-934C-414E-A0C6-76198785356F}" type="pres">
      <dgm:prSet presAssocID="{D8BF639C-5F7E-49CC-9131-76978E24200C}" presName="wedge2" presStyleLbl="node1" presStyleIdx="1" presStyleCnt="6"/>
      <dgm:spPr/>
    </dgm:pt>
    <dgm:pt modelId="{F77F8754-0B6B-4A0C-89A0-C3B973431736}" type="pres">
      <dgm:prSet presAssocID="{D8BF639C-5F7E-49CC-9131-76978E24200C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3656638-88CC-4B98-BB09-24C550BE6233}" type="pres">
      <dgm:prSet presAssocID="{D8BF639C-5F7E-49CC-9131-76978E24200C}" presName="wedge3" presStyleLbl="node1" presStyleIdx="2" presStyleCnt="6"/>
      <dgm:spPr/>
    </dgm:pt>
    <dgm:pt modelId="{32B2A7B9-FC8B-4B15-9DE1-FF548E62D52D}" type="pres">
      <dgm:prSet presAssocID="{D8BF639C-5F7E-49CC-9131-76978E24200C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888CE18-8CCB-470D-ABB8-E435F00CA452}" type="pres">
      <dgm:prSet presAssocID="{D8BF639C-5F7E-49CC-9131-76978E24200C}" presName="wedge4" presStyleLbl="node1" presStyleIdx="3" presStyleCnt="6" custLinFactNeighborX="-176" custLinFactNeighborY="-5"/>
      <dgm:spPr/>
    </dgm:pt>
    <dgm:pt modelId="{B895F925-8173-4702-A542-D83BC970A584}" type="pres">
      <dgm:prSet presAssocID="{D8BF639C-5F7E-49CC-9131-76978E24200C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0C2E93C-0C80-42BA-9A14-134A9CBD33FC}" type="pres">
      <dgm:prSet presAssocID="{D8BF639C-5F7E-49CC-9131-76978E24200C}" presName="wedge5" presStyleLbl="node1" presStyleIdx="4" presStyleCnt="6"/>
      <dgm:spPr/>
    </dgm:pt>
    <dgm:pt modelId="{F6231776-663A-4CAA-AB88-F6D5704777AE}" type="pres">
      <dgm:prSet presAssocID="{D8BF639C-5F7E-49CC-9131-76978E24200C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F221B9D-6D16-4936-A414-BE00861F7969}" type="pres">
      <dgm:prSet presAssocID="{D8BF639C-5F7E-49CC-9131-76978E24200C}" presName="wedge6" presStyleLbl="node1" presStyleIdx="5" presStyleCnt="6"/>
      <dgm:spPr/>
    </dgm:pt>
    <dgm:pt modelId="{5A871FF5-6519-498C-94D0-12A72444854D}" type="pres">
      <dgm:prSet presAssocID="{D8BF639C-5F7E-49CC-9131-76978E24200C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9AB6609-CF93-433D-B16D-B3A28BD9EB46}" srcId="{D8BF639C-5F7E-49CC-9131-76978E24200C}" destId="{8CDFA01E-92B4-4E0A-8CCC-31F86B240AD4}" srcOrd="4" destOrd="0" parTransId="{130738FF-3608-44C4-BEFC-AC47251D7CFC}" sibTransId="{808C1077-890F-4CC2-AA62-88C52E91F819}"/>
    <dgm:cxn modelId="{481EEA23-7E60-4FD4-A545-E5940298A273}" srcId="{D8BF639C-5F7E-49CC-9131-76978E24200C}" destId="{61DBE86D-A1B7-4D6C-AE7C-F6453585A56B}" srcOrd="0" destOrd="0" parTransId="{63EEC2D8-8628-4B0B-B9AF-DD3DE874137F}" sibTransId="{DC3FF7F6-7CCA-449A-AB61-ABBFD439C226}"/>
    <dgm:cxn modelId="{18D94728-1417-46BC-ACD6-FAC50ADE62F3}" type="presOf" srcId="{A99D1A3D-CC82-4EB0-94A3-36DEC05791FF}" destId="{C888CE18-8CCB-470D-ABB8-E435F00CA452}" srcOrd="0" destOrd="0" presId="urn:microsoft.com/office/officeart/2005/8/layout/chart3"/>
    <dgm:cxn modelId="{E2BB9B2D-E20F-4517-8498-EA9517DBC916}" srcId="{D8BF639C-5F7E-49CC-9131-76978E24200C}" destId="{2024C3BB-9A58-4D62-B848-BCAAB941C22F}" srcOrd="2" destOrd="0" parTransId="{55D54359-F4A3-46A4-B516-00F85760B765}" sibTransId="{10F26239-ACDB-409E-AAC0-4DD51695BFC7}"/>
    <dgm:cxn modelId="{DA3C2F32-4174-42CB-86D6-A8294C5E6112}" srcId="{D8BF639C-5F7E-49CC-9131-76978E24200C}" destId="{A99D1A3D-CC82-4EB0-94A3-36DEC05791FF}" srcOrd="3" destOrd="0" parTransId="{9A405C80-F4B2-4DFE-AA0B-658BE07BEABF}" sibTransId="{3ABF370D-598A-4EE6-9EE8-0AD57ABCF004}"/>
    <dgm:cxn modelId="{20D2BA5C-D4F6-4EF6-9A6F-E3111B9B1D6D}" type="presOf" srcId="{8CDFA01E-92B4-4E0A-8CCC-31F86B240AD4}" destId="{F6231776-663A-4CAA-AB88-F6D5704777AE}" srcOrd="1" destOrd="0" presId="urn:microsoft.com/office/officeart/2005/8/layout/chart3"/>
    <dgm:cxn modelId="{3591B75E-A873-48EB-BFBD-6A44E00CC163}" srcId="{D8BF639C-5F7E-49CC-9131-76978E24200C}" destId="{932618AD-50CA-428A-942A-42708E4C526A}" srcOrd="1" destOrd="0" parTransId="{413E0B52-F1F1-4701-98A2-F0F932B4E2E6}" sibTransId="{9DAD6F53-2A1A-41FF-93F8-B9C072A5A24F}"/>
    <dgm:cxn modelId="{A81B5243-6F69-4214-8477-B4802357F7B5}" type="presOf" srcId="{2024C3BB-9A58-4D62-B848-BCAAB941C22F}" destId="{32B2A7B9-FC8B-4B15-9DE1-FF548E62D52D}" srcOrd="1" destOrd="0" presId="urn:microsoft.com/office/officeart/2005/8/layout/chart3"/>
    <dgm:cxn modelId="{BC647B45-6FA6-479D-80B4-E6ECE1FECA85}" type="presOf" srcId="{2024C3BB-9A58-4D62-B848-BCAAB941C22F}" destId="{E3656638-88CC-4B98-BB09-24C550BE6233}" srcOrd="0" destOrd="0" presId="urn:microsoft.com/office/officeart/2005/8/layout/chart3"/>
    <dgm:cxn modelId="{B69E534E-D8F4-473F-B18B-5606B009AFB2}" type="presOf" srcId="{B36DD68D-3A5B-4452-8970-A8A320A0ABBF}" destId="{5A871FF5-6519-498C-94D0-12A72444854D}" srcOrd="1" destOrd="0" presId="urn:microsoft.com/office/officeart/2005/8/layout/chart3"/>
    <dgm:cxn modelId="{22558F77-5400-4D7D-967D-89D5465B9BC7}" type="presOf" srcId="{932618AD-50CA-428A-942A-42708E4C526A}" destId="{9FFBD99F-934C-414E-A0C6-76198785356F}" srcOrd="0" destOrd="0" presId="urn:microsoft.com/office/officeart/2005/8/layout/chart3"/>
    <dgm:cxn modelId="{5C9DA977-48B6-4859-9E75-5D19AB4A2312}" srcId="{D8BF639C-5F7E-49CC-9131-76978E24200C}" destId="{B36DD68D-3A5B-4452-8970-A8A320A0ABBF}" srcOrd="5" destOrd="0" parTransId="{1A7B8C22-BF0C-4CFD-B884-37C6F7AE5671}" sibTransId="{F8791755-8A7F-4AB5-AA69-44024CFCAC5F}"/>
    <dgm:cxn modelId="{4296CC7D-128B-4F7F-B858-AB9042DA7198}" type="presOf" srcId="{D8BF639C-5F7E-49CC-9131-76978E24200C}" destId="{EEBFB080-55BC-43C5-81C4-30C00BA94393}" srcOrd="0" destOrd="0" presId="urn:microsoft.com/office/officeart/2005/8/layout/chart3"/>
    <dgm:cxn modelId="{3A5532AB-5D07-4129-8F7E-7201B5FF907D}" type="presOf" srcId="{8CDFA01E-92B4-4E0A-8CCC-31F86B240AD4}" destId="{50C2E93C-0C80-42BA-9A14-134A9CBD33FC}" srcOrd="0" destOrd="0" presId="urn:microsoft.com/office/officeart/2005/8/layout/chart3"/>
    <dgm:cxn modelId="{448416B6-084E-4341-9154-62385A9FD10C}" type="presOf" srcId="{61DBE86D-A1B7-4D6C-AE7C-F6453585A56B}" destId="{147CF649-434E-456A-9D9F-76CCF02881B3}" srcOrd="1" destOrd="0" presId="urn:microsoft.com/office/officeart/2005/8/layout/chart3"/>
    <dgm:cxn modelId="{64BE57E3-2C3D-4647-8B2A-16A6BBDE9DCE}" type="presOf" srcId="{A99D1A3D-CC82-4EB0-94A3-36DEC05791FF}" destId="{B895F925-8173-4702-A542-D83BC970A584}" srcOrd="1" destOrd="0" presId="urn:microsoft.com/office/officeart/2005/8/layout/chart3"/>
    <dgm:cxn modelId="{901A0EEB-FD83-4FD8-87E6-EA144702A22A}" type="presOf" srcId="{B36DD68D-3A5B-4452-8970-A8A320A0ABBF}" destId="{6F221B9D-6D16-4936-A414-BE00861F7969}" srcOrd="0" destOrd="0" presId="urn:microsoft.com/office/officeart/2005/8/layout/chart3"/>
    <dgm:cxn modelId="{C3D4B2F6-681C-4D66-9F9D-394A32B218D8}" type="presOf" srcId="{61DBE86D-A1B7-4D6C-AE7C-F6453585A56B}" destId="{7E9AC615-9B80-4B5B-B532-62B9C30CA09A}" srcOrd="0" destOrd="0" presId="urn:microsoft.com/office/officeart/2005/8/layout/chart3"/>
    <dgm:cxn modelId="{DAD640FC-26F3-48CB-A024-E5634182B140}" type="presOf" srcId="{932618AD-50CA-428A-942A-42708E4C526A}" destId="{F77F8754-0B6B-4A0C-89A0-C3B973431736}" srcOrd="1" destOrd="0" presId="urn:microsoft.com/office/officeart/2005/8/layout/chart3"/>
    <dgm:cxn modelId="{BEE2AF2B-370F-4121-BCB1-CC6906286C42}" type="presParOf" srcId="{EEBFB080-55BC-43C5-81C4-30C00BA94393}" destId="{7E9AC615-9B80-4B5B-B532-62B9C30CA09A}" srcOrd="0" destOrd="0" presId="urn:microsoft.com/office/officeart/2005/8/layout/chart3"/>
    <dgm:cxn modelId="{EE257F35-1171-4345-8C75-4369012FFFB6}" type="presParOf" srcId="{EEBFB080-55BC-43C5-81C4-30C00BA94393}" destId="{147CF649-434E-456A-9D9F-76CCF02881B3}" srcOrd="1" destOrd="0" presId="urn:microsoft.com/office/officeart/2005/8/layout/chart3"/>
    <dgm:cxn modelId="{035D1A1F-2003-4BAA-9ECC-AB6724D5612B}" type="presParOf" srcId="{EEBFB080-55BC-43C5-81C4-30C00BA94393}" destId="{9FFBD99F-934C-414E-A0C6-76198785356F}" srcOrd="2" destOrd="0" presId="urn:microsoft.com/office/officeart/2005/8/layout/chart3"/>
    <dgm:cxn modelId="{EC67D156-4335-4E9C-A987-ED38320FC31F}" type="presParOf" srcId="{EEBFB080-55BC-43C5-81C4-30C00BA94393}" destId="{F77F8754-0B6B-4A0C-89A0-C3B973431736}" srcOrd="3" destOrd="0" presId="urn:microsoft.com/office/officeart/2005/8/layout/chart3"/>
    <dgm:cxn modelId="{3B65B124-0F3D-4DE1-A3A0-DA18AB9FB9E7}" type="presParOf" srcId="{EEBFB080-55BC-43C5-81C4-30C00BA94393}" destId="{E3656638-88CC-4B98-BB09-24C550BE6233}" srcOrd="4" destOrd="0" presId="urn:microsoft.com/office/officeart/2005/8/layout/chart3"/>
    <dgm:cxn modelId="{2A28B6A5-DD9B-4D90-BC74-B59669608F31}" type="presParOf" srcId="{EEBFB080-55BC-43C5-81C4-30C00BA94393}" destId="{32B2A7B9-FC8B-4B15-9DE1-FF548E62D52D}" srcOrd="5" destOrd="0" presId="urn:microsoft.com/office/officeart/2005/8/layout/chart3"/>
    <dgm:cxn modelId="{19DE280C-4A7B-4026-97D3-2B37ECC4A9EC}" type="presParOf" srcId="{EEBFB080-55BC-43C5-81C4-30C00BA94393}" destId="{C888CE18-8CCB-470D-ABB8-E435F00CA452}" srcOrd="6" destOrd="0" presId="urn:microsoft.com/office/officeart/2005/8/layout/chart3"/>
    <dgm:cxn modelId="{61F3C8CD-4A24-4CDB-B02E-39BC7A15F76C}" type="presParOf" srcId="{EEBFB080-55BC-43C5-81C4-30C00BA94393}" destId="{B895F925-8173-4702-A542-D83BC970A584}" srcOrd="7" destOrd="0" presId="urn:microsoft.com/office/officeart/2005/8/layout/chart3"/>
    <dgm:cxn modelId="{E4CB684E-4169-4429-9D51-0291CA51B90B}" type="presParOf" srcId="{EEBFB080-55BC-43C5-81C4-30C00BA94393}" destId="{50C2E93C-0C80-42BA-9A14-134A9CBD33FC}" srcOrd="8" destOrd="0" presId="urn:microsoft.com/office/officeart/2005/8/layout/chart3"/>
    <dgm:cxn modelId="{B005027B-DA85-4FF4-8D41-89D749891057}" type="presParOf" srcId="{EEBFB080-55BC-43C5-81C4-30C00BA94393}" destId="{F6231776-663A-4CAA-AB88-F6D5704777AE}" srcOrd="9" destOrd="0" presId="urn:microsoft.com/office/officeart/2005/8/layout/chart3"/>
    <dgm:cxn modelId="{4F66CE29-EA2B-4F73-82C6-5B5C9CCAD988}" type="presParOf" srcId="{EEBFB080-55BC-43C5-81C4-30C00BA94393}" destId="{6F221B9D-6D16-4936-A414-BE00861F7969}" srcOrd="10" destOrd="0" presId="urn:microsoft.com/office/officeart/2005/8/layout/chart3"/>
    <dgm:cxn modelId="{22E24803-89E6-4C38-BEDA-044AA5E10A1B}" type="presParOf" srcId="{EEBFB080-55BC-43C5-81C4-30C00BA94393}" destId="{5A871FF5-6519-498C-94D0-12A72444854D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52F97-127B-48E8-A9EB-DDD3EDAD73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2E5BB-DC11-481E-B768-354A09238471}">
      <dgm:prSet phldrT="[Text]"/>
      <dgm:spPr>
        <a:xfrm>
          <a:off x="462557" y="986"/>
          <a:ext cx="2354088" cy="1412453"/>
        </a:xfrm>
        <a:prstGeom prst="rect">
          <a:avLst/>
        </a:prstGeom>
        <a:solidFill>
          <a:srgbClr val="005BA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Asset</a:t>
          </a:r>
        </a:p>
      </dgm:t>
    </dgm:pt>
    <dgm:pt modelId="{0AE9B8E7-3227-4C49-8DDE-22605B32DB2A}" type="parTrans" cxnId="{BC325FB8-8DF4-4F45-B496-81739013C886}">
      <dgm:prSet/>
      <dgm:spPr/>
      <dgm:t>
        <a:bodyPr/>
        <a:lstStyle/>
        <a:p>
          <a:endParaRPr lang="en-US"/>
        </a:p>
      </dgm:t>
    </dgm:pt>
    <dgm:pt modelId="{C916279E-678F-47E0-875E-CC4F596D4384}" type="sibTrans" cxnId="{BC325FB8-8DF4-4F45-B496-81739013C886}">
      <dgm:prSet/>
      <dgm:spPr/>
      <dgm:t>
        <a:bodyPr/>
        <a:lstStyle/>
        <a:p>
          <a:endParaRPr lang="en-US"/>
        </a:p>
      </dgm:t>
    </dgm:pt>
    <dgm:pt modelId="{C7D74A67-43C8-46C9-8FAB-9DE5B7AB4140}">
      <dgm:prSet phldrT="[Text]"/>
      <dgm:spPr>
        <a:xfrm>
          <a:off x="3052055" y="986"/>
          <a:ext cx="2354088" cy="1412453"/>
        </a:xfrm>
        <a:prstGeom prst="rect">
          <a:avLst/>
        </a:prstGeom>
        <a:solidFill>
          <a:srgbClr val="D53D2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Revenue</a:t>
          </a:r>
        </a:p>
      </dgm:t>
    </dgm:pt>
    <dgm:pt modelId="{31EF1490-D721-46F4-BF9D-05636C62DCE6}" type="parTrans" cxnId="{D0598D26-45B4-46D4-AD81-C92E6CD3AB36}">
      <dgm:prSet/>
      <dgm:spPr/>
      <dgm:t>
        <a:bodyPr/>
        <a:lstStyle/>
        <a:p>
          <a:endParaRPr lang="en-US"/>
        </a:p>
      </dgm:t>
    </dgm:pt>
    <dgm:pt modelId="{7ABA7362-F2D6-414C-B40D-E64465D77D0E}" type="sibTrans" cxnId="{D0598D26-45B4-46D4-AD81-C92E6CD3AB36}">
      <dgm:prSet/>
      <dgm:spPr/>
      <dgm:t>
        <a:bodyPr/>
        <a:lstStyle/>
        <a:p>
          <a:endParaRPr lang="en-US"/>
        </a:p>
      </dgm:t>
    </dgm:pt>
    <dgm:pt modelId="{2EFFCF0E-8E99-4A85-BCA7-467B75C8D762}">
      <dgm:prSet phldrT="[Text]"/>
      <dgm:spPr>
        <a:xfrm>
          <a:off x="5641553" y="986"/>
          <a:ext cx="2354088" cy="1412453"/>
        </a:xfrm>
        <a:prstGeom prst="rect">
          <a:avLst/>
        </a:prstGeom>
        <a:solidFill>
          <a:srgbClr val="0D9C4A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Ownership Contributions</a:t>
          </a:r>
        </a:p>
      </dgm:t>
    </dgm:pt>
    <dgm:pt modelId="{C8CC7E45-1B66-4EE5-AAC1-909B822D0F80}" type="parTrans" cxnId="{12D3F264-ADD0-4653-ADF9-75524B032838}">
      <dgm:prSet/>
      <dgm:spPr/>
      <dgm:t>
        <a:bodyPr/>
        <a:lstStyle/>
        <a:p>
          <a:endParaRPr lang="en-US"/>
        </a:p>
      </dgm:t>
    </dgm:pt>
    <dgm:pt modelId="{9BBFBB71-2D8F-4DD0-8296-05C99DD3C3D5}" type="sibTrans" cxnId="{12D3F264-ADD0-4653-ADF9-75524B032838}">
      <dgm:prSet/>
      <dgm:spPr/>
      <dgm:t>
        <a:bodyPr/>
        <a:lstStyle/>
        <a:p>
          <a:endParaRPr lang="en-US"/>
        </a:p>
      </dgm:t>
    </dgm:pt>
    <dgm:pt modelId="{243943F5-76D0-4369-A217-D227650CA400}">
      <dgm:prSet phldrT="[Text]"/>
      <dgm:spPr>
        <a:xfrm>
          <a:off x="462557" y="1648848"/>
          <a:ext cx="2354088" cy="1412453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Liability</a:t>
          </a:r>
        </a:p>
      </dgm:t>
    </dgm:pt>
    <dgm:pt modelId="{98F17A5B-BB93-4501-9386-B74B5F639CA9}" type="parTrans" cxnId="{48005939-80F2-4331-BD40-13183C9AAB27}">
      <dgm:prSet/>
      <dgm:spPr/>
      <dgm:t>
        <a:bodyPr/>
        <a:lstStyle/>
        <a:p>
          <a:endParaRPr lang="en-US"/>
        </a:p>
      </dgm:t>
    </dgm:pt>
    <dgm:pt modelId="{B40B83EC-87B0-42D4-BCCD-229E3DEC4A01}" type="sibTrans" cxnId="{48005939-80F2-4331-BD40-13183C9AAB27}">
      <dgm:prSet/>
      <dgm:spPr/>
      <dgm:t>
        <a:bodyPr/>
        <a:lstStyle/>
        <a:p>
          <a:endParaRPr lang="en-US"/>
        </a:p>
      </dgm:t>
    </dgm:pt>
    <dgm:pt modelId="{AEB1146A-850F-4B65-9232-EBCCA2D15B48}">
      <dgm:prSet phldrT="[Text]"/>
      <dgm:spPr>
        <a:xfrm>
          <a:off x="3052055" y="1648848"/>
          <a:ext cx="2354088" cy="1412453"/>
        </a:xfrm>
        <a:prstGeom prst="rect">
          <a:avLst/>
        </a:prstGeom>
        <a:solidFill>
          <a:srgbClr val="E58D2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Expense</a:t>
          </a:r>
        </a:p>
      </dgm:t>
    </dgm:pt>
    <dgm:pt modelId="{863D1846-FD69-470F-AABC-300B106AE066}" type="parTrans" cxnId="{7193D08C-1FB0-4D86-8067-8F7BF935E2DD}">
      <dgm:prSet/>
      <dgm:spPr/>
      <dgm:t>
        <a:bodyPr/>
        <a:lstStyle/>
        <a:p>
          <a:endParaRPr lang="en-US"/>
        </a:p>
      </dgm:t>
    </dgm:pt>
    <dgm:pt modelId="{F1E90FBB-408F-409C-A06D-9FF726F7A2F2}" type="sibTrans" cxnId="{7193D08C-1FB0-4D86-8067-8F7BF935E2DD}">
      <dgm:prSet/>
      <dgm:spPr/>
      <dgm:t>
        <a:bodyPr/>
        <a:lstStyle/>
        <a:p>
          <a:endParaRPr lang="en-US"/>
        </a:p>
      </dgm:t>
    </dgm:pt>
    <dgm:pt modelId="{3B9F0EB4-95C2-4D17-8F5C-1D57EB075521}">
      <dgm:prSet phldrT="[Text]"/>
      <dgm:spPr>
        <a:xfrm>
          <a:off x="5641553" y="1648848"/>
          <a:ext cx="2354088" cy="1412453"/>
        </a:xfrm>
        <a:prstGeom prst="rect">
          <a:avLst/>
        </a:prstGeom>
        <a:solidFill>
          <a:srgbClr val="8DC63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Ownership Distributions</a:t>
          </a:r>
        </a:p>
      </dgm:t>
    </dgm:pt>
    <dgm:pt modelId="{DC1A2AD2-BA67-42A0-8E73-6CDE991E5A4F}" type="parTrans" cxnId="{232E380B-5BAA-411D-AC7F-1DD9AAEA05CD}">
      <dgm:prSet/>
      <dgm:spPr/>
      <dgm:t>
        <a:bodyPr/>
        <a:lstStyle/>
        <a:p>
          <a:endParaRPr lang="en-US"/>
        </a:p>
      </dgm:t>
    </dgm:pt>
    <dgm:pt modelId="{C1379582-623E-4B65-9675-93D46E664E3C}" type="sibTrans" cxnId="{232E380B-5BAA-411D-AC7F-1DD9AAEA05CD}">
      <dgm:prSet/>
      <dgm:spPr/>
      <dgm:t>
        <a:bodyPr/>
        <a:lstStyle/>
        <a:p>
          <a:endParaRPr lang="en-US"/>
        </a:p>
      </dgm:t>
    </dgm:pt>
    <dgm:pt modelId="{C1066020-AAB0-4739-AC9B-F0904EF808D9}" type="pres">
      <dgm:prSet presAssocID="{B7852F97-127B-48E8-A9EB-DDD3EDAD7342}" presName="diagram" presStyleCnt="0">
        <dgm:presLayoutVars>
          <dgm:dir/>
          <dgm:resizeHandles val="exact"/>
        </dgm:presLayoutVars>
      </dgm:prSet>
      <dgm:spPr/>
    </dgm:pt>
    <dgm:pt modelId="{7F30B677-9FE2-40E9-9E5A-3A614A7EE034}" type="pres">
      <dgm:prSet presAssocID="{69A2E5BB-DC11-481E-B768-354A09238471}" presName="node" presStyleLbl="node1" presStyleIdx="0" presStyleCnt="6">
        <dgm:presLayoutVars>
          <dgm:bulletEnabled val="1"/>
        </dgm:presLayoutVars>
      </dgm:prSet>
      <dgm:spPr/>
    </dgm:pt>
    <dgm:pt modelId="{57087493-EC41-4BEA-85F7-086014C3A3E2}" type="pres">
      <dgm:prSet presAssocID="{C916279E-678F-47E0-875E-CC4F596D4384}" presName="sibTrans" presStyleCnt="0"/>
      <dgm:spPr/>
    </dgm:pt>
    <dgm:pt modelId="{6F0E196A-21E3-49AE-9C7C-3ADBA558209C}" type="pres">
      <dgm:prSet presAssocID="{C7D74A67-43C8-46C9-8FAB-9DE5B7AB4140}" presName="node" presStyleLbl="node1" presStyleIdx="1" presStyleCnt="6">
        <dgm:presLayoutVars>
          <dgm:bulletEnabled val="1"/>
        </dgm:presLayoutVars>
      </dgm:prSet>
      <dgm:spPr/>
    </dgm:pt>
    <dgm:pt modelId="{810C5BAF-ED00-45D1-9AAB-AC866ED8E5E6}" type="pres">
      <dgm:prSet presAssocID="{7ABA7362-F2D6-414C-B40D-E64465D77D0E}" presName="sibTrans" presStyleCnt="0"/>
      <dgm:spPr/>
    </dgm:pt>
    <dgm:pt modelId="{4FCDEFF8-BA41-4C1B-82E1-AD704B71FD0B}" type="pres">
      <dgm:prSet presAssocID="{2EFFCF0E-8E99-4A85-BCA7-467B75C8D762}" presName="node" presStyleLbl="node1" presStyleIdx="2" presStyleCnt="6">
        <dgm:presLayoutVars>
          <dgm:bulletEnabled val="1"/>
        </dgm:presLayoutVars>
      </dgm:prSet>
      <dgm:spPr/>
    </dgm:pt>
    <dgm:pt modelId="{8973EFDB-22D3-4EB3-8F29-953B89EDA595}" type="pres">
      <dgm:prSet presAssocID="{9BBFBB71-2D8F-4DD0-8296-05C99DD3C3D5}" presName="sibTrans" presStyleCnt="0"/>
      <dgm:spPr/>
    </dgm:pt>
    <dgm:pt modelId="{309839AE-6CF9-4FD5-9DFD-AB15CFED2C55}" type="pres">
      <dgm:prSet presAssocID="{243943F5-76D0-4369-A217-D227650CA400}" presName="node" presStyleLbl="node1" presStyleIdx="3" presStyleCnt="6">
        <dgm:presLayoutVars>
          <dgm:bulletEnabled val="1"/>
        </dgm:presLayoutVars>
      </dgm:prSet>
      <dgm:spPr/>
    </dgm:pt>
    <dgm:pt modelId="{2B292E1E-558E-44C3-86D2-AD6DF2AAB5C7}" type="pres">
      <dgm:prSet presAssocID="{B40B83EC-87B0-42D4-BCCD-229E3DEC4A01}" presName="sibTrans" presStyleCnt="0"/>
      <dgm:spPr/>
    </dgm:pt>
    <dgm:pt modelId="{3BF95A4E-C126-4AF2-9DFE-245F7C189C0E}" type="pres">
      <dgm:prSet presAssocID="{AEB1146A-850F-4B65-9232-EBCCA2D15B48}" presName="node" presStyleLbl="node1" presStyleIdx="4" presStyleCnt="6">
        <dgm:presLayoutVars>
          <dgm:bulletEnabled val="1"/>
        </dgm:presLayoutVars>
      </dgm:prSet>
      <dgm:spPr/>
    </dgm:pt>
    <dgm:pt modelId="{C26FB75C-9923-41F3-9935-4FE43BF66B28}" type="pres">
      <dgm:prSet presAssocID="{F1E90FBB-408F-409C-A06D-9FF726F7A2F2}" presName="sibTrans" presStyleCnt="0"/>
      <dgm:spPr/>
    </dgm:pt>
    <dgm:pt modelId="{F74364BB-7C4D-48F4-B9FA-CAE085F89568}" type="pres">
      <dgm:prSet presAssocID="{3B9F0EB4-95C2-4D17-8F5C-1D57EB075521}" presName="node" presStyleLbl="node1" presStyleIdx="5" presStyleCnt="6">
        <dgm:presLayoutVars>
          <dgm:bulletEnabled val="1"/>
        </dgm:presLayoutVars>
      </dgm:prSet>
      <dgm:spPr/>
    </dgm:pt>
  </dgm:ptLst>
  <dgm:cxnLst>
    <dgm:cxn modelId="{232E380B-5BAA-411D-AC7F-1DD9AAEA05CD}" srcId="{B7852F97-127B-48E8-A9EB-DDD3EDAD7342}" destId="{3B9F0EB4-95C2-4D17-8F5C-1D57EB075521}" srcOrd="5" destOrd="0" parTransId="{DC1A2AD2-BA67-42A0-8E73-6CDE991E5A4F}" sibTransId="{C1379582-623E-4B65-9675-93D46E664E3C}"/>
    <dgm:cxn modelId="{A8AD1521-7C5F-44E0-94C0-28CA44F84165}" type="presOf" srcId="{C7D74A67-43C8-46C9-8FAB-9DE5B7AB4140}" destId="{6F0E196A-21E3-49AE-9C7C-3ADBA558209C}" srcOrd="0" destOrd="0" presId="urn:microsoft.com/office/officeart/2005/8/layout/default"/>
    <dgm:cxn modelId="{D0598D26-45B4-46D4-AD81-C92E6CD3AB36}" srcId="{B7852F97-127B-48E8-A9EB-DDD3EDAD7342}" destId="{C7D74A67-43C8-46C9-8FAB-9DE5B7AB4140}" srcOrd="1" destOrd="0" parTransId="{31EF1490-D721-46F4-BF9D-05636C62DCE6}" sibTransId="{7ABA7362-F2D6-414C-B40D-E64465D77D0E}"/>
    <dgm:cxn modelId="{4D2D822B-6958-4FEE-AE69-AE85B51633BC}" type="presOf" srcId="{2EFFCF0E-8E99-4A85-BCA7-467B75C8D762}" destId="{4FCDEFF8-BA41-4C1B-82E1-AD704B71FD0B}" srcOrd="0" destOrd="0" presId="urn:microsoft.com/office/officeart/2005/8/layout/default"/>
    <dgm:cxn modelId="{48005939-80F2-4331-BD40-13183C9AAB27}" srcId="{B7852F97-127B-48E8-A9EB-DDD3EDAD7342}" destId="{243943F5-76D0-4369-A217-D227650CA400}" srcOrd="3" destOrd="0" parTransId="{98F17A5B-BB93-4501-9386-B74B5F639CA9}" sibTransId="{B40B83EC-87B0-42D4-BCCD-229E3DEC4A01}"/>
    <dgm:cxn modelId="{12D3F264-ADD0-4653-ADF9-75524B032838}" srcId="{B7852F97-127B-48E8-A9EB-DDD3EDAD7342}" destId="{2EFFCF0E-8E99-4A85-BCA7-467B75C8D762}" srcOrd="2" destOrd="0" parTransId="{C8CC7E45-1B66-4EE5-AAC1-909B822D0F80}" sibTransId="{9BBFBB71-2D8F-4DD0-8296-05C99DD3C3D5}"/>
    <dgm:cxn modelId="{5814BB4F-FE63-43AA-8728-EB3E9CE77091}" type="presOf" srcId="{3B9F0EB4-95C2-4D17-8F5C-1D57EB075521}" destId="{F74364BB-7C4D-48F4-B9FA-CAE085F89568}" srcOrd="0" destOrd="0" presId="urn:microsoft.com/office/officeart/2005/8/layout/default"/>
    <dgm:cxn modelId="{206D3685-B765-40DE-B009-89207DEAD1E0}" type="presOf" srcId="{AEB1146A-850F-4B65-9232-EBCCA2D15B48}" destId="{3BF95A4E-C126-4AF2-9DFE-245F7C189C0E}" srcOrd="0" destOrd="0" presId="urn:microsoft.com/office/officeart/2005/8/layout/default"/>
    <dgm:cxn modelId="{7193D08C-1FB0-4D86-8067-8F7BF935E2DD}" srcId="{B7852F97-127B-48E8-A9EB-DDD3EDAD7342}" destId="{AEB1146A-850F-4B65-9232-EBCCA2D15B48}" srcOrd="4" destOrd="0" parTransId="{863D1846-FD69-470F-AABC-300B106AE066}" sibTransId="{F1E90FBB-408F-409C-A06D-9FF726F7A2F2}"/>
    <dgm:cxn modelId="{BC325FB8-8DF4-4F45-B496-81739013C886}" srcId="{B7852F97-127B-48E8-A9EB-DDD3EDAD7342}" destId="{69A2E5BB-DC11-481E-B768-354A09238471}" srcOrd="0" destOrd="0" parTransId="{0AE9B8E7-3227-4C49-8DDE-22605B32DB2A}" sibTransId="{C916279E-678F-47E0-875E-CC4F596D4384}"/>
    <dgm:cxn modelId="{90C255EE-2321-4388-8CBE-87FCF78071A0}" type="presOf" srcId="{69A2E5BB-DC11-481E-B768-354A09238471}" destId="{7F30B677-9FE2-40E9-9E5A-3A614A7EE034}" srcOrd="0" destOrd="0" presId="urn:microsoft.com/office/officeart/2005/8/layout/default"/>
    <dgm:cxn modelId="{CAD5D8EF-89AC-406B-8B69-CDD8A568F774}" type="presOf" srcId="{B7852F97-127B-48E8-A9EB-DDD3EDAD7342}" destId="{C1066020-AAB0-4739-AC9B-F0904EF808D9}" srcOrd="0" destOrd="0" presId="urn:microsoft.com/office/officeart/2005/8/layout/default"/>
    <dgm:cxn modelId="{A8BC63F8-E605-4BB9-BC23-0F673CD7102D}" type="presOf" srcId="{243943F5-76D0-4369-A217-D227650CA400}" destId="{309839AE-6CF9-4FD5-9DFD-AB15CFED2C55}" srcOrd="0" destOrd="0" presId="urn:microsoft.com/office/officeart/2005/8/layout/default"/>
    <dgm:cxn modelId="{CFFFDF27-9C32-4927-8120-3929DED0DE10}" type="presParOf" srcId="{C1066020-AAB0-4739-AC9B-F0904EF808D9}" destId="{7F30B677-9FE2-40E9-9E5A-3A614A7EE034}" srcOrd="0" destOrd="0" presId="urn:microsoft.com/office/officeart/2005/8/layout/default"/>
    <dgm:cxn modelId="{C3CBED58-AC6C-49AF-813D-C50E72B569B5}" type="presParOf" srcId="{C1066020-AAB0-4739-AC9B-F0904EF808D9}" destId="{57087493-EC41-4BEA-85F7-086014C3A3E2}" srcOrd="1" destOrd="0" presId="urn:microsoft.com/office/officeart/2005/8/layout/default"/>
    <dgm:cxn modelId="{1C228EDF-23AC-4BAD-8B12-378D46D50B86}" type="presParOf" srcId="{C1066020-AAB0-4739-AC9B-F0904EF808D9}" destId="{6F0E196A-21E3-49AE-9C7C-3ADBA558209C}" srcOrd="2" destOrd="0" presId="urn:microsoft.com/office/officeart/2005/8/layout/default"/>
    <dgm:cxn modelId="{684B4BEE-4806-4815-857F-24C319CDCCA2}" type="presParOf" srcId="{C1066020-AAB0-4739-AC9B-F0904EF808D9}" destId="{810C5BAF-ED00-45D1-9AAB-AC866ED8E5E6}" srcOrd="3" destOrd="0" presId="urn:microsoft.com/office/officeart/2005/8/layout/default"/>
    <dgm:cxn modelId="{D35674C5-4D61-4A57-8E45-80B479E24D25}" type="presParOf" srcId="{C1066020-AAB0-4739-AC9B-F0904EF808D9}" destId="{4FCDEFF8-BA41-4C1B-82E1-AD704B71FD0B}" srcOrd="4" destOrd="0" presId="urn:microsoft.com/office/officeart/2005/8/layout/default"/>
    <dgm:cxn modelId="{AE382700-522D-4EB9-BA4E-4444EA4BBF33}" type="presParOf" srcId="{C1066020-AAB0-4739-AC9B-F0904EF808D9}" destId="{8973EFDB-22D3-4EB3-8F29-953B89EDA595}" srcOrd="5" destOrd="0" presId="urn:microsoft.com/office/officeart/2005/8/layout/default"/>
    <dgm:cxn modelId="{E61065F3-D594-4D5F-BD6F-9EFE1B647B3F}" type="presParOf" srcId="{C1066020-AAB0-4739-AC9B-F0904EF808D9}" destId="{309839AE-6CF9-4FD5-9DFD-AB15CFED2C55}" srcOrd="6" destOrd="0" presId="urn:microsoft.com/office/officeart/2005/8/layout/default"/>
    <dgm:cxn modelId="{EB312F73-83B3-4C1E-9661-4845C0DA9878}" type="presParOf" srcId="{C1066020-AAB0-4739-AC9B-F0904EF808D9}" destId="{2B292E1E-558E-44C3-86D2-AD6DF2AAB5C7}" srcOrd="7" destOrd="0" presId="urn:microsoft.com/office/officeart/2005/8/layout/default"/>
    <dgm:cxn modelId="{D4C22CC3-EE94-4F44-8ED1-9099942A7DAE}" type="presParOf" srcId="{C1066020-AAB0-4739-AC9B-F0904EF808D9}" destId="{3BF95A4E-C126-4AF2-9DFE-245F7C189C0E}" srcOrd="8" destOrd="0" presId="urn:microsoft.com/office/officeart/2005/8/layout/default"/>
    <dgm:cxn modelId="{3671655F-6375-4C2F-9D60-C5B112AD7EF2}" type="presParOf" srcId="{C1066020-AAB0-4739-AC9B-F0904EF808D9}" destId="{C26FB75C-9923-41F3-9935-4FE43BF66B28}" srcOrd="9" destOrd="0" presId="urn:microsoft.com/office/officeart/2005/8/layout/default"/>
    <dgm:cxn modelId="{B731DB51-D7B0-4791-A727-F2B979964698}" type="presParOf" srcId="{C1066020-AAB0-4739-AC9B-F0904EF808D9}" destId="{F74364BB-7C4D-48F4-B9FA-CAE085F8956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BEC6BA-8E41-4DFD-9D11-5206C12FBAF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9BC7C9-0194-4E3F-B061-969755A5F717}">
      <dgm:prSet phldrT="[Text]"/>
      <dgm:spPr>
        <a:xfrm>
          <a:off x="3855" y="6345"/>
          <a:ext cx="1559067" cy="1420494"/>
        </a:xfrm>
        <a:prstGeom prst="roundRect">
          <a:avLst>
            <a:gd name="adj" fmla="val 10000"/>
          </a:avLst>
        </a:prstGeom>
        <a:solidFill>
          <a:srgbClr val="005BA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Historical Cost</a:t>
          </a:r>
        </a:p>
      </dgm:t>
    </dgm:pt>
    <dgm:pt modelId="{0777C508-33B2-447F-88D1-A3CC6C786EB5}" type="parTrans" cxnId="{DC0A6EC4-FCC2-4093-9465-47E5B0C83F75}">
      <dgm:prSet/>
      <dgm:spPr/>
      <dgm:t>
        <a:bodyPr/>
        <a:lstStyle/>
        <a:p>
          <a:endParaRPr lang="en-US"/>
        </a:p>
      </dgm:t>
    </dgm:pt>
    <dgm:pt modelId="{B330F584-BA3A-4979-93FD-C41FF29D5146}" type="sibTrans" cxnId="{DC0A6EC4-FCC2-4093-9465-47E5B0C83F75}">
      <dgm:prSet/>
      <dgm:spPr/>
      <dgm:t>
        <a:bodyPr/>
        <a:lstStyle/>
        <a:p>
          <a:endParaRPr lang="en-US"/>
        </a:p>
      </dgm:t>
    </dgm:pt>
    <dgm:pt modelId="{EBB9DBC2-DEF3-41E1-8D94-2D11B61023CA}">
      <dgm:prSet phldrT="[Text]"/>
      <dgm:spPr>
        <a:xfrm>
          <a:off x="1825017" y="1641001"/>
          <a:ext cx="1559067" cy="1420494"/>
        </a:xfrm>
        <a:prstGeom prst="roundRect">
          <a:avLst>
            <a:gd name="adj" fmla="val 10000"/>
          </a:avLst>
        </a:prstGeom>
        <a:solidFill>
          <a:srgbClr val="8DC63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Current Operational Value</a:t>
          </a:r>
        </a:p>
      </dgm:t>
    </dgm:pt>
    <dgm:pt modelId="{D26A2A9E-F028-435B-94DC-92EF02A05497}" type="parTrans" cxnId="{BB0F23CD-3C12-4A28-8168-F4C8643BD342}">
      <dgm:prSet/>
      <dgm:spPr/>
      <dgm:t>
        <a:bodyPr/>
        <a:lstStyle/>
        <a:p>
          <a:endParaRPr lang="en-US"/>
        </a:p>
      </dgm:t>
    </dgm:pt>
    <dgm:pt modelId="{49D55049-4536-43F4-BCC5-3BF701CA75CA}" type="sibTrans" cxnId="{BB0F23CD-3C12-4A28-8168-F4C8643BD342}">
      <dgm:prSet/>
      <dgm:spPr/>
      <dgm:t>
        <a:bodyPr/>
        <a:lstStyle/>
        <a:p>
          <a:endParaRPr lang="en-US"/>
        </a:p>
      </dgm:t>
    </dgm:pt>
    <dgm:pt modelId="{8CD85772-E196-4938-A786-845F5128CEA2}">
      <dgm:prSet phldrT="[Text]"/>
      <dgm:spPr>
        <a:xfrm>
          <a:off x="1825017" y="791"/>
          <a:ext cx="6629155" cy="1420494"/>
        </a:xfrm>
        <a:prstGeom prst="roundRect">
          <a:avLst>
            <a:gd name="adj" fmla="val 10000"/>
          </a:avLst>
        </a:prstGeom>
        <a:solidFill>
          <a:srgbClr val="0D9C4A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Current Value</a:t>
          </a:r>
        </a:p>
      </dgm:t>
    </dgm:pt>
    <dgm:pt modelId="{B355F8D1-9F45-4B7E-B857-2958C55C3333}" type="parTrans" cxnId="{F8185B3E-E513-42A3-BA9F-D1074D9AADD2}">
      <dgm:prSet/>
      <dgm:spPr/>
      <dgm:t>
        <a:bodyPr/>
        <a:lstStyle/>
        <a:p>
          <a:endParaRPr lang="en-US"/>
        </a:p>
      </dgm:t>
    </dgm:pt>
    <dgm:pt modelId="{E38981E7-79AD-45ED-8CD7-0ED47FB48EAB}" type="sibTrans" cxnId="{F8185B3E-E513-42A3-BA9F-D1074D9AADD2}">
      <dgm:prSet/>
      <dgm:spPr/>
      <dgm:t>
        <a:bodyPr/>
        <a:lstStyle/>
        <a:p>
          <a:endParaRPr lang="en-US"/>
        </a:p>
      </dgm:t>
    </dgm:pt>
    <dgm:pt modelId="{E3B7C954-9982-46E4-826B-C546493729CB}">
      <dgm:prSet phldrT="[Text]"/>
      <dgm:spPr>
        <a:xfrm>
          <a:off x="3515047" y="1641001"/>
          <a:ext cx="1559067" cy="1420494"/>
        </a:xfrm>
        <a:prstGeom prst="roundRect">
          <a:avLst>
            <a:gd name="adj" fmla="val 10000"/>
          </a:avLst>
        </a:prstGeom>
        <a:solidFill>
          <a:srgbClr val="8DC63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Fair Value</a:t>
          </a:r>
        </a:p>
      </dgm:t>
    </dgm:pt>
    <dgm:pt modelId="{8FD5C999-5EEA-4F9D-B76D-7A072683E2E0}" type="parTrans" cxnId="{34DAB05E-9B91-4A82-9FB6-44F839CF82FF}">
      <dgm:prSet/>
      <dgm:spPr/>
      <dgm:t>
        <a:bodyPr/>
        <a:lstStyle/>
        <a:p>
          <a:endParaRPr lang="en-US"/>
        </a:p>
      </dgm:t>
    </dgm:pt>
    <dgm:pt modelId="{44ED8872-2258-4831-8398-9D67A1820232}" type="sibTrans" cxnId="{34DAB05E-9B91-4A82-9FB6-44F839CF82FF}">
      <dgm:prSet/>
      <dgm:spPr/>
      <dgm:t>
        <a:bodyPr/>
        <a:lstStyle/>
        <a:p>
          <a:endParaRPr lang="en-US"/>
        </a:p>
      </dgm:t>
    </dgm:pt>
    <dgm:pt modelId="{BA1F8524-988E-42A1-A014-75767546EBFA}">
      <dgm:prSet phldrT="[Text]"/>
      <dgm:spPr>
        <a:xfrm>
          <a:off x="6895105" y="1641001"/>
          <a:ext cx="1559067" cy="1420494"/>
        </a:xfrm>
        <a:prstGeom prst="roundRect">
          <a:avLst>
            <a:gd name="adj" fmla="val 10000"/>
          </a:avLst>
        </a:prstGeom>
        <a:solidFill>
          <a:srgbClr val="8EC74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Value in Use</a:t>
          </a:r>
        </a:p>
      </dgm:t>
    </dgm:pt>
    <dgm:pt modelId="{33D6BA39-5128-4F67-83A4-889DA33FABAD}" type="parTrans" cxnId="{B7F3651E-DD8C-48C9-96EE-C30A1DC641EA}">
      <dgm:prSet/>
      <dgm:spPr/>
      <dgm:t>
        <a:bodyPr/>
        <a:lstStyle/>
        <a:p>
          <a:endParaRPr lang="en-US"/>
        </a:p>
      </dgm:t>
    </dgm:pt>
    <dgm:pt modelId="{4452D503-3A5F-4522-B843-53B1F5FAAE8C}" type="sibTrans" cxnId="{B7F3651E-DD8C-48C9-96EE-C30A1DC641EA}">
      <dgm:prSet/>
      <dgm:spPr/>
      <dgm:t>
        <a:bodyPr/>
        <a:lstStyle/>
        <a:p>
          <a:endParaRPr lang="en-US"/>
        </a:p>
      </dgm:t>
    </dgm:pt>
    <dgm:pt modelId="{BF3BDBD0-8FEB-4E78-8844-35CDFBBF677A}" type="pres">
      <dgm:prSet presAssocID="{88BEC6BA-8E41-4DFD-9D11-5206C12FBA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D32F2B-0D7C-4F5C-A56F-C162EDB0EEB4}" type="pres">
      <dgm:prSet presAssocID="{989BC7C9-0194-4E3F-B061-969755A5F717}" presName="vertOne" presStyleCnt="0"/>
      <dgm:spPr/>
    </dgm:pt>
    <dgm:pt modelId="{0074B24C-1FBA-4A3B-AEAA-460417BC9B08}" type="pres">
      <dgm:prSet presAssocID="{989BC7C9-0194-4E3F-B061-969755A5F717}" presName="txOne" presStyleLbl="node0" presStyleIdx="0" presStyleCnt="2" custLinFactNeighborX="-11" custLinFactNeighborY="391">
        <dgm:presLayoutVars>
          <dgm:chPref val="3"/>
        </dgm:presLayoutVars>
      </dgm:prSet>
      <dgm:spPr/>
    </dgm:pt>
    <dgm:pt modelId="{55487BEA-025F-4332-B7FF-94D221558909}" type="pres">
      <dgm:prSet presAssocID="{989BC7C9-0194-4E3F-B061-969755A5F717}" presName="horzOne" presStyleCnt="0"/>
      <dgm:spPr/>
    </dgm:pt>
    <dgm:pt modelId="{B47A7149-C342-451C-9B96-CD308B25F0C9}" type="pres">
      <dgm:prSet presAssocID="{B330F584-BA3A-4979-93FD-C41FF29D5146}" presName="sibSpaceOne" presStyleCnt="0"/>
      <dgm:spPr/>
    </dgm:pt>
    <dgm:pt modelId="{15885C2A-7748-4AB8-8C40-7CB90B01E050}" type="pres">
      <dgm:prSet presAssocID="{8CD85772-E196-4938-A786-845F5128CEA2}" presName="vertOne" presStyleCnt="0"/>
      <dgm:spPr/>
    </dgm:pt>
    <dgm:pt modelId="{2E3B0F54-66A0-445D-B268-B515C1514E5D}" type="pres">
      <dgm:prSet presAssocID="{8CD85772-E196-4938-A786-845F5128CEA2}" presName="txOne" presStyleLbl="node0" presStyleIdx="1" presStyleCnt="2">
        <dgm:presLayoutVars>
          <dgm:chPref val="3"/>
        </dgm:presLayoutVars>
      </dgm:prSet>
      <dgm:spPr/>
    </dgm:pt>
    <dgm:pt modelId="{410FF980-5CE0-428E-BC76-20D03A9C314E}" type="pres">
      <dgm:prSet presAssocID="{8CD85772-E196-4938-A786-845F5128CEA2}" presName="parTransOne" presStyleCnt="0"/>
      <dgm:spPr/>
    </dgm:pt>
    <dgm:pt modelId="{F5F8B9DB-5A48-4DDB-BA45-5F240813825B}" type="pres">
      <dgm:prSet presAssocID="{8CD85772-E196-4938-A786-845F5128CEA2}" presName="horzOne" presStyleCnt="0"/>
      <dgm:spPr/>
    </dgm:pt>
    <dgm:pt modelId="{03D3CCA9-70A2-4704-8C91-C307ED6BB65B}" type="pres">
      <dgm:prSet presAssocID="{EBB9DBC2-DEF3-41E1-8D94-2D11B61023CA}" presName="vertTwo" presStyleCnt="0"/>
      <dgm:spPr/>
    </dgm:pt>
    <dgm:pt modelId="{375FA822-3A0B-4DE8-9D2E-69EEBBD7E5B2}" type="pres">
      <dgm:prSet presAssocID="{EBB9DBC2-DEF3-41E1-8D94-2D11B61023CA}" presName="txTwo" presStyleLbl="node2" presStyleIdx="0" presStyleCnt="3">
        <dgm:presLayoutVars>
          <dgm:chPref val="3"/>
        </dgm:presLayoutVars>
      </dgm:prSet>
      <dgm:spPr/>
    </dgm:pt>
    <dgm:pt modelId="{4810D169-8461-44C5-83A8-F0CF01329A8C}" type="pres">
      <dgm:prSet presAssocID="{EBB9DBC2-DEF3-41E1-8D94-2D11B61023CA}" presName="horzTwo" presStyleCnt="0"/>
      <dgm:spPr/>
    </dgm:pt>
    <dgm:pt modelId="{BAD0237B-7711-4B9C-BFEB-F3C4D3B6FDDB}" type="pres">
      <dgm:prSet presAssocID="{49D55049-4536-43F4-BCC5-3BF701CA75CA}" presName="sibSpaceTwo" presStyleCnt="0"/>
      <dgm:spPr/>
    </dgm:pt>
    <dgm:pt modelId="{61D8093D-FB5A-4182-93E4-E534A27B1CE7}" type="pres">
      <dgm:prSet presAssocID="{E3B7C954-9982-46E4-826B-C546493729CB}" presName="vertTwo" presStyleCnt="0"/>
      <dgm:spPr/>
    </dgm:pt>
    <dgm:pt modelId="{888B52B9-8D8C-493B-8933-CE151EBF1AE4}" type="pres">
      <dgm:prSet presAssocID="{E3B7C954-9982-46E4-826B-C546493729CB}" presName="txTwo" presStyleLbl="node2" presStyleIdx="1" presStyleCnt="3">
        <dgm:presLayoutVars>
          <dgm:chPref val="3"/>
        </dgm:presLayoutVars>
      </dgm:prSet>
      <dgm:spPr/>
    </dgm:pt>
    <dgm:pt modelId="{98741B6A-7E97-40BE-A9D8-11506ECD98DE}" type="pres">
      <dgm:prSet presAssocID="{E3B7C954-9982-46E4-826B-C546493729CB}" presName="horzTwo" presStyleCnt="0"/>
      <dgm:spPr/>
    </dgm:pt>
    <dgm:pt modelId="{9CBEE4CF-E9FA-4D0B-A384-46A9E5EE067C}" type="pres">
      <dgm:prSet presAssocID="{44ED8872-2258-4831-8398-9D67A1820232}" presName="sibSpaceTwo" presStyleCnt="0"/>
      <dgm:spPr/>
    </dgm:pt>
    <dgm:pt modelId="{F279A8ED-27F1-4E98-856E-CD6B01D22819}" type="pres">
      <dgm:prSet presAssocID="{BA1F8524-988E-42A1-A014-75767546EBFA}" presName="vertTwo" presStyleCnt="0"/>
      <dgm:spPr/>
    </dgm:pt>
    <dgm:pt modelId="{5450E8D4-D451-4B31-9326-8E64D9DFBAA0}" type="pres">
      <dgm:prSet presAssocID="{BA1F8524-988E-42A1-A014-75767546EBFA}" presName="txTwo" presStyleLbl="node2" presStyleIdx="2" presStyleCnt="3">
        <dgm:presLayoutVars>
          <dgm:chPref val="3"/>
        </dgm:presLayoutVars>
      </dgm:prSet>
      <dgm:spPr/>
    </dgm:pt>
    <dgm:pt modelId="{4A3C4733-3E44-40ED-9783-9400E4296753}" type="pres">
      <dgm:prSet presAssocID="{BA1F8524-988E-42A1-A014-75767546EBFA}" presName="horzTwo" presStyleCnt="0"/>
      <dgm:spPr/>
    </dgm:pt>
  </dgm:ptLst>
  <dgm:cxnLst>
    <dgm:cxn modelId="{B7F3651E-DD8C-48C9-96EE-C30A1DC641EA}" srcId="{8CD85772-E196-4938-A786-845F5128CEA2}" destId="{BA1F8524-988E-42A1-A014-75767546EBFA}" srcOrd="2" destOrd="0" parTransId="{33D6BA39-5128-4F67-83A4-889DA33FABAD}" sibTransId="{4452D503-3A5F-4522-B843-53B1F5FAAE8C}"/>
    <dgm:cxn modelId="{F8185B3E-E513-42A3-BA9F-D1074D9AADD2}" srcId="{88BEC6BA-8E41-4DFD-9D11-5206C12FBAF3}" destId="{8CD85772-E196-4938-A786-845F5128CEA2}" srcOrd="1" destOrd="0" parTransId="{B355F8D1-9F45-4B7E-B857-2958C55C3333}" sibTransId="{E38981E7-79AD-45ED-8CD7-0ED47FB48EAB}"/>
    <dgm:cxn modelId="{34DAB05E-9B91-4A82-9FB6-44F839CF82FF}" srcId="{8CD85772-E196-4938-A786-845F5128CEA2}" destId="{E3B7C954-9982-46E4-826B-C546493729CB}" srcOrd="1" destOrd="0" parTransId="{8FD5C999-5EEA-4F9D-B76D-7A072683E2E0}" sibTransId="{44ED8872-2258-4831-8398-9D67A1820232}"/>
    <dgm:cxn modelId="{48544365-CECD-40AF-B137-9D62FC10E6D4}" type="presOf" srcId="{8CD85772-E196-4938-A786-845F5128CEA2}" destId="{2E3B0F54-66A0-445D-B268-B515C1514E5D}" srcOrd="0" destOrd="0" presId="urn:microsoft.com/office/officeart/2005/8/layout/hierarchy4"/>
    <dgm:cxn modelId="{5091EE49-BD44-4620-B7E7-CD9B756EAD4A}" type="presOf" srcId="{E3B7C954-9982-46E4-826B-C546493729CB}" destId="{888B52B9-8D8C-493B-8933-CE151EBF1AE4}" srcOrd="0" destOrd="0" presId="urn:microsoft.com/office/officeart/2005/8/layout/hierarchy4"/>
    <dgm:cxn modelId="{963F7C53-963B-49A2-B2FB-BF8F6913128B}" type="presOf" srcId="{EBB9DBC2-DEF3-41E1-8D94-2D11B61023CA}" destId="{375FA822-3A0B-4DE8-9D2E-69EEBBD7E5B2}" srcOrd="0" destOrd="0" presId="urn:microsoft.com/office/officeart/2005/8/layout/hierarchy4"/>
    <dgm:cxn modelId="{F488438F-085A-4F76-B9F0-E1DB901301AE}" type="presOf" srcId="{BA1F8524-988E-42A1-A014-75767546EBFA}" destId="{5450E8D4-D451-4B31-9326-8E64D9DFBAA0}" srcOrd="0" destOrd="0" presId="urn:microsoft.com/office/officeart/2005/8/layout/hierarchy4"/>
    <dgm:cxn modelId="{35BA059E-FA91-4717-8266-194BCADAB244}" type="presOf" srcId="{88BEC6BA-8E41-4DFD-9D11-5206C12FBAF3}" destId="{BF3BDBD0-8FEB-4E78-8844-35CDFBBF677A}" srcOrd="0" destOrd="0" presId="urn:microsoft.com/office/officeart/2005/8/layout/hierarchy4"/>
    <dgm:cxn modelId="{A4C5E1AD-B30D-45BF-8213-EF05FCCAFC27}" type="presOf" srcId="{989BC7C9-0194-4E3F-B061-969755A5F717}" destId="{0074B24C-1FBA-4A3B-AEAA-460417BC9B08}" srcOrd="0" destOrd="0" presId="urn:microsoft.com/office/officeart/2005/8/layout/hierarchy4"/>
    <dgm:cxn modelId="{DC0A6EC4-FCC2-4093-9465-47E5B0C83F75}" srcId="{88BEC6BA-8E41-4DFD-9D11-5206C12FBAF3}" destId="{989BC7C9-0194-4E3F-B061-969755A5F717}" srcOrd="0" destOrd="0" parTransId="{0777C508-33B2-447F-88D1-A3CC6C786EB5}" sibTransId="{B330F584-BA3A-4979-93FD-C41FF29D5146}"/>
    <dgm:cxn modelId="{BB0F23CD-3C12-4A28-8168-F4C8643BD342}" srcId="{8CD85772-E196-4938-A786-845F5128CEA2}" destId="{EBB9DBC2-DEF3-41E1-8D94-2D11B61023CA}" srcOrd="0" destOrd="0" parTransId="{D26A2A9E-F028-435B-94DC-92EF02A05497}" sibTransId="{49D55049-4536-43F4-BCC5-3BF701CA75CA}"/>
    <dgm:cxn modelId="{6C8A8A21-4E47-4121-9943-72A20ADD3E8D}" type="presParOf" srcId="{BF3BDBD0-8FEB-4E78-8844-35CDFBBF677A}" destId="{B5D32F2B-0D7C-4F5C-A56F-C162EDB0EEB4}" srcOrd="0" destOrd="0" presId="urn:microsoft.com/office/officeart/2005/8/layout/hierarchy4"/>
    <dgm:cxn modelId="{8A5CABD1-12B3-4E9B-9273-DE30BA8ABDEF}" type="presParOf" srcId="{B5D32F2B-0D7C-4F5C-A56F-C162EDB0EEB4}" destId="{0074B24C-1FBA-4A3B-AEAA-460417BC9B08}" srcOrd="0" destOrd="0" presId="urn:microsoft.com/office/officeart/2005/8/layout/hierarchy4"/>
    <dgm:cxn modelId="{0F56AB73-11B6-453A-A935-7A1611846F2C}" type="presParOf" srcId="{B5D32F2B-0D7C-4F5C-A56F-C162EDB0EEB4}" destId="{55487BEA-025F-4332-B7FF-94D221558909}" srcOrd="1" destOrd="0" presId="urn:microsoft.com/office/officeart/2005/8/layout/hierarchy4"/>
    <dgm:cxn modelId="{847821BB-A343-4139-8038-7BC3040F327F}" type="presParOf" srcId="{BF3BDBD0-8FEB-4E78-8844-35CDFBBF677A}" destId="{B47A7149-C342-451C-9B96-CD308B25F0C9}" srcOrd="1" destOrd="0" presId="urn:microsoft.com/office/officeart/2005/8/layout/hierarchy4"/>
    <dgm:cxn modelId="{FB443F80-E7F0-4993-B5CD-60E28F0B3721}" type="presParOf" srcId="{BF3BDBD0-8FEB-4E78-8844-35CDFBBF677A}" destId="{15885C2A-7748-4AB8-8C40-7CB90B01E050}" srcOrd="2" destOrd="0" presId="urn:microsoft.com/office/officeart/2005/8/layout/hierarchy4"/>
    <dgm:cxn modelId="{17C97684-50A4-4BCD-B7E5-8FEBDFDFE52B}" type="presParOf" srcId="{15885C2A-7748-4AB8-8C40-7CB90B01E050}" destId="{2E3B0F54-66A0-445D-B268-B515C1514E5D}" srcOrd="0" destOrd="0" presId="urn:microsoft.com/office/officeart/2005/8/layout/hierarchy4"/>
    <dgm:cxn modelId="{28D65C40-C1EF-48DD-8698-F1251FC6E24C}" type="presParOf" srcId="{15885C2A-7748-4AB8-8C40-7CB90B01E050}" destId="{410FF980-5CE0-428E-BC76-20D03A9C314E}" srcOrd="1" destOrd="0" presId="urn:microsoft.com/office/officeart/2005/8/layout/hierarchy4"/>
    <dgm:cxn modelId="{065D007A-C656-489B-A3AB-909180AB8B7E}" type="presParOf" srcId="{15885C2A-7748-4AB8-8C40-7CB90B01E050}" destId="{F5F8B9DB-5A48-4DDB-BA45-5F240813825B}" srcOrd="2" destOrd="0" presId="urn:microsoft.com/office/officeart/2005/8/layout/hierarchy4"/>
    <dgm:cxn modelId="{4040BC0D-FB4B-4CC1-BBD8-8E52D8023A1C}" type="presParOf" srcId="{F5F8B9DB-5A48-4DDB-BA45-5F240813825B}" destId="{03D3CCA9-70A2-4704-8C91-C307ED6BB65B}" srcOrd="0" destOrd="0" presId="urn:microsoft.com/office/officeart/2005/8/layout/hierarchy4"/>
    <dgm:cxn modelId="{9DD223FE-15F8-49ED-8FEA-9D75646CEEA9}" type="presParOf" srcId="{03D3CCA9-70A2-4704-8C91-C307ED6BB65B}" destId="{375FA822-3A0B-4DE8-9D2E-69EEBBD7E5B2}" srcOrd="0" destOrd="0" presId="urn:microsoft.com/office/officeart/2005/8/layout/hierarchy4"/>
    <dgm:cxn modelId="{F47C3FCF-99C7-4526-9E46-7DBC41CD9593}" type="presParOf" srcId="{03D3CCA9-70A2-4704-8C91-C307ED6BB65B}" destId="{4810D169-8461-44C5-83A8-F0CF01329A8C}" srcOrd="1" destOrd="0" presId="urn:microsoft.com/office/officeart/2005/8/layout/hierarchy4"/>
    <dgm:cxn modelId="{B8F23F6A-B7B4-4694-83F6-66CEC77817E4}" type="presParOf" srcId="{F5F8B9DB-5A48-4DDB-BA45-5F240813825B}" destId="{BAD0237B-7711-4B9C-BFEB-F3C4D3B6FDDB}" srcOrd="1" destOrd="0" presId="urn:microsoft.com/office/officeart/2005/8/layout/hierarchy4"/>
    <dgm:cxn modelId="{4EF09737-1912-420F-AD28-F46AEE1CD60C}" type="presParOf" srcId="{F5F8B9DB-5A48-4DDB-BA45-5F240813825B}" destId="{61D8093D-FB5A-4182-93E4-E534A27B1CE7}" srcOrd="2" destOrd="0" presId="urn:microsoft.com/office/officeart/2005/8/layout/hierarchy4"/>
    <dgm:cxn modelId="{E7C85ABB-1C6A-4E16-9548-5310C459A1D8}" type="presParOf" srcId="{61D8093D-FB5A-4182-93E4-E534A27B1CE7}" destId="{888B52B9-8D8C-493B-8933-CE151EBF1AE4}" srcOrd="0" destOrd="0" presId="urn:microsoft.com/office/officeart/2005/8/layout/hierarchy4"/>
    <dgm:cxn modelId="{2135A544-3828-404B-88D7-1693507A3379}" type="presParOf" srcId="{61D8093D-FB5A-4182-93E4-E534A27B1CE7}" destId="{98741B6A-7E97-40BE-A9D8-11506ECD98DE}" srcOrd="1" destOrd="0" presId="urn:microsoft.com/office/officeart/2005/8/layout/hierarchy4"/>
    <dgm:cxn modelId="{D4D24C5E-73DE-46ED-9255-587FC137BBA8}" type="presParOf" srcId="{F5F8B9DB-5A48-4DDB-BA45-5F240813825B}" destId="{9CBEE4CF-E9FA-4D0B-A384-46A9E5EE067C}" srcOrd="3" destOrd="0" presId="urn:microsoft.com/office/officeart/2005/8/layout/hierarchy4"/>
    <dgm:cxn modelId="{141A52F1-7401-447E-A53D-5F1FC09A0CDB}" type="presParOf" srcId="{F5F8B9DB-5A48-4DDB-BA45-5F240813825B}" destId="{F279A8ED-27F1-4E98-856E-CD6B01D22819}" srcOrd="4" destOrd="0" presId="urn:microsoft.com/office/officeart/2005/8/layout/hierarchy4"/>
    <dgm:cxn modelId="{38E7E823-0410-4FDF-BF3B-912FFF8E5016}" type="presParOf" srcId="{F279A8ED-27F1-4E98-856E-CD6B01D22819}" destId="{5450E8D4-D451-4B31-9326-8E64D9DFBAA0}" srcOrd="0" destOrd="0" presId="urn:microsoft.com/office/officeart/2005/8/layout/hierarchy4"/>
    <dgm:cxn modelId="{46106CC4-A68E-4C47-8A41-699A9EF285C2}" type="presParOf" srcId="{F279A8ED-27F1-4E98-856E-CD6B01D22819}" destId="{4A3C4733-3E44-40ED-9783-9400E42967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37FB6B-3D6C-4F60-996B-998BCF9B946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126450-D082-49A6-A829-1EE64D8AE891}">
      <dgm:prSet phldrT="[Text]"/>
      <dgm:spPr>
        <a:xfrm>
          <a:off x="4026" y="791"/>
          <a:ext cx="1559067" cy="1420494"/>
        </a:xfrm>
        <a:prstGeom prst="roundRect">
          <a:avLst>
            <a:gd name="adj" fmla="val 10000"/>
          </a:avLst>
        </a:prstGeom>
        <a:solidFill>
          <a:srgbClr val="0D9C4A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Historical Cost</a:t>
          </a:r>
        </a:p>
      </dgm:t>
    </dgm:pt>
    <dgm:pt modelId="{8F68C21F-EF4B-4EDD-BC27-2535274DB832}" type="parTrans" cxnId="{F9450C7E-61CE-46F6-A638-F5EF1BDE23C9}">
      <dgm:prSet/>
      <dgm:spPr/>
      <dgm:t>
        <a:bodyPr/>
        <a:lstStyle/>
        <a:p>
          <a:endParaRPr lang="en-US"/>
        </a:p>
      </dgm:t>
    </dgm:pt>
    <dgm:pt modelId="{A912B48E-8A6A-4EC5-A04D-BE789B04E925}" type="sibTrans" cxnId="{F9450C7E-61CE-46F6-A638-F5EF1BDE23C9}">
      <dgm:prSet/>
      <dgm:spPr/>
      <dgm:t>
        <a:bodyPr/>
        <a:lstStyle/>
        <a:p>
          <a:endParaRPr lang="en-US"/>
        </a:p>
      </dgm:t>
    </dgm:pt>
    <dgm:pt modelId="{00E43A45-A29B-496A-9273-CD0C491F4E61}">
      <dgm:prSet/>
      <dgm:spPr>
        <a:xfrm>
          <a:off x="1825017" y="1641001"/>
          <a:ext cx="1559067" cy="142049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Cost of Fulfillment</a:t>
          </a:r>
        </a:p>
      </dgm:t>
    </dgm:pt>
    <dgm:pt modelId="{6A48E81A-6728-4860-9EDF-07DA11BB3681}" type="parTrans" cxnId="{B605A333-5B00-4DE2-A5A8-06962DD25823}">
      <dgm:prSet/>
      <dgm:spPr/>
      <dgm:t>
        <a:bodyPr/>
        <a:lstStyle/>
        <a:p>
          <a:endParaRPr lang="en-US"/>
        </a:p>
      </dgm:t>
    </dgm:pt>
    <dgm:pt modelId="{BFB0A14D-319B-4794-8030-8D428F36246E}" type="sibTrans" cxnId="{B605A333-5B00-4DE2-A5A8-06962DD25823}">
      <dgm:prSet/>
      <dgm:spPr/>
      <dgm:t>
        <a:bodyPr/>
        <a:lstStyle/>
        <a:p>
          <a:endParaRPr lang="en-US"/>
        </a:p>
      </dgm:t>
    </dgm:pt>
    <dgm:pt modelId="{B8B78EB5-C101-499E-8246-CAFDD3F36EDB}">
      <dgm:prSet/>
      <dgm:spPr>
        <a:xfrm>
          <a:off x="3515047" y="1641001"/>
          <a:ext cx="1559067" cy="142049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Fair Value</a:t>
          </a:r>
        </a:p>
      </dgm:t>
    </dgm:pt>
    <dgm:pt modelId="{52B6498D-E51C-4410-903E-0A85E356EF7C}" type="parTrans" cxnId="{73A0D8B9-F5D7-4F85-9234-AB50F1569B29}">
      <dgm:prSet/>
      <dgm:spPr/>
      <dgm:t>
        <a:bodyPr/>
        <a:lstStyle/>
        <a:p>
          <a:endParaRPr lang="en-US"/>
        </a:p>
      </dgm:t>
    </dgm:pt>
    <dgm:pt modelId="{107EDFE6-38EE-46C9-ACDA-20A96CDEF303}" type="sibTrans" cxnId="{73A0D8B9-F5D7-4F85-9234-AB50F1569B29}">
      <dgm:prSet/>
      <dgm:spPr/>
      <dgm:t>
        <a:bodyPr/>
        <a:lstStyle/>
        <a:p>
          <a:endParaRPr lang="en-US"/>
        </a:p>
      </dgm:t>
    </dgm:pt>
    <dgm:pt modelId="{94A85D9D-6907-4836-9CA3-86F4A6552C03}">
      <dgm:prSet/>
      <dgm:spPr>
        <a:xfrm>
          <a:off x="1825017" y="791"/>
          <a:ext cx="6629155" cy="1420494"/>
        </a:xfrm>
        <a:prstGeom prst="roundRect">
          <a:avLst>
            <a:gd name="adj" fmla="val 10000"/>
          </a:avLst>
        </a:prstGeom>
        <a:solidFill>
          <a:srgbClr val="005BA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Current Value</a:t>
          </a:r>
        </a:p>
      </dgm:t>
    </dgm:pt>
    <dgm:pt modelId="{7D424422-7077-4E14-A2F7-6893A2D693AE}" type="parTrans" cxnId="{BBA21BC8-CAF7-4444-8931-FD75EC7ED750}">
      <dgm:prSet/>
      <dgm:spPr/>
      <dgm:t>
        <a:bodyPr/>
        <a:lstStyle/>
        <a:p>
          <a:endParaRPr lang="en-US"/>
        </a:p>
      </dgm:t>
    </dgm:pt>
    <dgm:pt modelId="{7DC0754F-5680-4846-B852-B7500DFF65E9}" type="sibTrans" cxnId="{BBA21BC8-CAF7-4444-8931-FD75EC7ED750}">
      <dgm:prSet/>
      <dgm:spPr/>
      <dgm:t>
        <a:bodyPr/>
        <a:lstStyle/>
        <a:p>
          <a:endParaRPr lang="en-US"/>
        </a:p>
      </dgm:t>
    </dgm:pt>
    <dgm:pt modelId="{B9077DE0-484B-40AE-9D22-BD4F55AD7006}" type="pres">
      <dgm:prSet presAssocID="{2237FB6B-3D6C-4F60-996B-998BCF9B94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1E477F-4DA7-4B1C-A11C-8F01B212AB5A}" type="pres">
      <dgm:prSet presAssocID="{A7126450-D082-49A6-A829-1EE64D8AE891}" presName="vertOne" presStyleCnt="0"/>
      <dgm:spPr/>
    </dgm:pt>
    <dgm:pt modelId="{0DB791D1-F877-4B34-98AF-353BAF509AE3}" type="pres">
      <dgm:prSet presAssocID="{A7126450-D082-49A6-A829-1EE64D8AE891}" presName="txOne" presStyleLbl="node0" presStyleIdx="0" presStyleCnt="2">
        <dgm:presLayoutVars>
          <dgm:chPref val="3"/>
        </dgm:presLayoutVars>
      </dgm:prSet>
      <dgm:spPr/>
    </dgm:pt>
    <dgm:pt modelId="{FDCBB103-0628-4BC1-805A-3D9D01D92B8E}" type="pres">
      <dgm:prSet presAssocID="{A7126450-D082-49A6-A829-1EE64D8AE891}" presName="horzOne" presStyleCnt="0"/>
      <dgm:spPr/>
    </dgm:pt>
    <dgm:pt modelId="{A1BA05E0-3915-4047-9A43-41228B7B2365}" type="pres">
      <dgm:prSet presAssocID="{A912B48E-8A6A-4EC5-A04D-BE789B04E925}" presName="sibSpaceOne" presStyleCnt="0"/>
      <dgm:spPr/>
    </dgm:pt>
    <dgm:pt modelId="{80932BA9-65B8-4CAD-A71F-C93C7346463D}" type="pres">
      <dgm:prSet presAssocID="{94A85D9D-6907-4836-9CA3-86F4A6552C03}" presName="vertOne" presStyleCnt="0"/>
      <dgm:spPr/>
    </dgm:pt>
    <dgm:pt modelId="{3BED9DC9-B932-4CCA-860C-43FC49DE46F7}" type="pres">
      <dgm:prSet presAssocID="{94A85D9D-6907-4836-9CA3-86F4A6552C03}" presName="txOne" presStyleLbl="node0" presStyleIdx="1" presStyleCnt="2">
        <dgm:presLayoutVars>
          <dgm:chPref val="3"/>
        </dgm:presLayoutVars>
      </dgm:prSet>
      <dgm:spPr/>
    </dgm:pt>
    <dgm:pt modelId="{50BE48BB-2ABA-4186-B0B8-919DF5E19688}" type="pres">
      <dgm:prSet presAssocID="{94A85D9D-6907-4836-9CA3-86F4A6552C03}" presName="parTransOne" presStyleCnt="0"/>
      <dgm:spPr/>
    </dgm:pt>
    <dgm:pt modelId="{E5E91059-FAAB-4EFD-9CCD-5C87C7B3C942}" type="pres">
      <dgm:prSet presAssocID="{94A85D9D-6907-4836-9CA3-86F4A6552C03}" presName="horzOne" presStyleCnt="0"/>
      <dgm:spPr/>
    </dgm:pt>
    <dgm:pt modelId="{A8CC6ECF-2EA4-4574-8D04-D2BB4F120CF0}" type="pres">
      <dgm:prSet presAssocID="{00E43A45-A29B-496A-9273-CD0C491F4E61}" presName="vertTwo" presStyleCnt="0"/>
      <dgm:spPr/>
    </dgm:pt>
    <dgm:pt modelId="{159BE8D3-3362-4551-A293-F5DA44338801}" type="pres">
      <dgm:prSet presAssocID="{00E43A45-A29B-496A-9273-CD0C491F4E61}" presName="txTwo" presStyleLbl="node2" presStyleIdx="0" presStyleCnt="2">
        <dgm:presLayoutVars>
          <dgm:chPref val="3"/>
        </dgm:presLayoutVars>
      </dgm:prSet>
      <dgm:spPr/>
    </dgm:pt>
    <dgm:pt modelId="{4C917892-8E66-407D-B8EB-02B43CB8BD75}" type="pres">
      <dgm:prSet presAssocID="{00E43A45-A29B-496A-9273-CD0C491F4E61}" presName="horzTwo" presStyleCnt="0"/>
      <dgm:spPr/>
    </dgm:pt>
    <dgm:pt modelId="{AA01C88A-7B7A-43F9-A08E-1EFE37D3B6BE}" type="pres">
      <dgm:prSet presAssocID="{BFB0A14D-319B-4794-8030-8D428F36246E}" presName="sibSpaceTwo" presStyleCnt="0"/>
      <dgm:spPr/>
    </dgm:pt>
    <dgm:pt modelId="{F7FFD103-A617-4D75-80E6-A015869DBC6E}" type="pres">
      <dgm:prSet presAssocID="{B8B78EB5-C101-499E-8246-CAFDD3F36EDB}" presName="vertTwo" presStyleCnt="0"/>
      <dgm:spPr/>
    </dgm:pt>
    <dgm:pt modelId="{5AC1C8DC-4E1F-491D-9734-4DA4F4C54B46}" type="pres">
      <dgm:prSet presAssocID="{B8B78EB5-C101-499E-8246-CAFDD3F36EDB}" presName="txTwo" presStyleLbl="node2" presStyleIdx="1" presStyleCnt="2">
        <dgm:presLayoutVars>
          <dgm:chPref val="3"/>
        </dgm:presLayoutVars>
      </dgm:prSet>
      <dgm:spPr/>
    </dgm:pt>
    <dgm:pt modelId="{05755481-9B73-44BF-A95A-7BD701E88E85}" type="pres">
      <dgm:prSet presAssocID="{B8B78EB5-C101-499E-8246-CAFDD3F36EDB}" presName="horzTwo" presStyleCnt="0"/>
      <dgm:spPr/>
    </dgm:pt>
  </dgm:ptLst>
  <dgm:cxnLst>
    <dgm:cxn modelId="{AFA1800A-0F4F-4FD1-835B-47077F53E249}" type="presOf" srcId="{A7126450-D082-49A6-A829-1EE64D8AE891}" destId="{0DB791D1-F877-4B34-98AF-353BAF509AE3}" srcOrd="0" destOrd="0" presId="urn:microsoft.com/office/officeart/2005/8/layout/hierarchy4"/>
    <dgm:cxn modelId="{ABEACC11-6C3E-402B-8EFA-960175AA04E2}" type="presOf" srcId="{2237FB6B-3D6C-4F60-996B-998BCF9B9460}" destId="{B9077DE0-484B-40AE-9D22-BD4F55AD7006}" srcOrd="0" destOrd="0" presId="urn:microsoft.com/office/officeart/2005/8/layout/hierarchy4"/>
    <dgm:cxn modelId="{1593B52D-53E5-4270-ACAD-03AA03705AF7}" type="presOf" srcId="{00E43A45-A29B-496A-9273-CD0C491F4E61}" destId="{159BE8D3-3362-4551-A293-F5DA44338801}" srcOrd="0" destOrd="0" presId="urn:microsoft.com/office/officeart/2005/8/layout/hierarchy4"/>
    <dgm:cxn modelId="{B605A333-5B00-4DE2-A5A8-06962DD25823}" srcId="{94A85D9D-6907-4836-9CA3-86F4A6552C03}" destId="{00E43A45-A29B-496A-9273-CD0C491F4E61}" srcOrd="0" destOrd="0" parTransId="{6A48E81A-6728-4860-9EDF-07DA11BB3681}" sibTransId="{BFB0A14D-319B-4794-8030-8D428F36246E}"/>
    <dgm:cxn modelId="{67564B6F-F7E2-41BC-B631-41120CBF7949}" type="presOf" srcId="{B8B78EB5-C101-499E-8246-CAFDD3F36EDB}" destId="{5AC1C8DC-4E1F-491D-9734-4DA4F4C54B46}" srcOrd="0" destOrd="0" presId="urn:microsoft.com/office/officeart/2005/8/layout/hierarchy4"/>
    <dgm:cxn modelId="{F9450C7E-61CE-46F6-A638-F5EF1BDE23C9}" srcId="{2237FB6B-3D6C-4F60-996B-998BCF9B9460}" destId="{A7126450-D082-49A6-A829-1EE64D8AE891}" srcOrd="0" destOrd="0" parTransId="{8F68C21F-EF4B-4EDD-BC27-2535274DB832}" sibTransId="{A912B48E-8A6A-4EC5-A04D-BE789B04E925}"/>
    <dgm:cxn modelId="{81DCAAB5-6AC3-425A-850E-A2C48A48AD33}" type="presOf" srcId="{94A85D9D-6907-4836-9CA3-86F4A6552C03}" destId="{3BED9DC9-B932-4CCA-860C-43FC49DE46F7}" srcOrd="0" destOrd="0" presId="urn:microsoft.com/office/officeart/2005/8/layout/hierarchy4"/>
    <dgm:cxn modelId="{73A0D8B9-F5D7-4F85-9234-AB50F1569B29}" srcId="{94A85D9D-6907-4836-9CA3-86F4A6552C03}" destId="{B8B78EB5-C101-499E-8246-CAFDD3F36EDB}" srcOrd="1" destOrd="0" parTransId="{52B6498D-E51C-4410-903E-0A85E356EF7C}" sibTransId="{107EDFE6-38EE-46C9-ACDA-20A96CDEF303}"/>
    <dgm:cxn modelId="{BBA21BC8-CAF7-4444-8931-FD75EC7ED750}" srcId="{2237FB6B-3D6C-4F60-996B-998BCF9B9460}" destId="{94A85D9D-6907-4836-9CA3-86F4A6552C03}" srcOrd="1" destOrd="0" parTransId="{7D424422-7077-4E14-A2F7-6893A2D693AE}" sibTransId="{7DC0754F-5680-4846-B852-B7500DFF65E9}"/>
    <dgm:cxn modelId="{84CA153C-BCF3-4101-9FF3-1CFF65B76D78}" type="presParOf" srcId="{B9077DE0-484B-40AE-9D22-BD4F55AD7006}" destId="{1E1E477F-4DA7-4B1C-A11C-8F01B212AB5A}" srcOrd="0" destOrd="0" presId="urn:microsoft.com/office/officeart/2005/8/layout/hierarchy4"/>
    <dgm:cxn modelId="{5533EB2F-C1A0-496A-B004-B528244BF001}" type="presParOf" srcId="{1E1E477F-4DA7-4B1C-A11C-8F01B212AB5A}" destId="{0DB791D1-F877-4B34-98AF-353BAF509AE3}" srcOrd="0" destOrd="0" presId="urn:microsoft.com/office/officeart/2005/8/layout/hierarchy4"/>
    <dgm:cxn modelId="{45DA66D5-377A-4779-96AC-921C6B21A2A1}" type="presParOf" srcId="{1E1E477F-4DA7-4B1C-A11C-8F01B212AB5A}" destId="{FDCBB103-0628-4BC1-805A-3D9D01D92B8E}" srcOrd="1" destOrd="0" presId="urn:microsoft.com/office/officeart/2005/8/layout/hierarchy4"/>
    <dgm:cxn modelId="{66701EA4-D0B5-41BC-9FE3-8656BD44EC95}" type="presParOf" srcId="{B9077DE0-484B-40AE-9D22-BD4F55AD7006}" destId="{A1BA05E0-3915-4047-9A43-41228B7B2365}" srcOrd="1" destOrd="0" presId="urn:microsoft.com/office/officeart/2005/8/layout/hierarchy4"/>
    <dgm:cxn modelId="{46288CA9-0EF7-4BAF-9BB1-BCB709652EC3}" type="presParOf" srcId="{B9077DE0-484B-40AE-9D22-BD4F55AD7006}" destId="{80932BA9-65B8-4CAD-A71F-C93C7346463D}" srcOrd="2" destOrd="0" presId="urn:microsoft.com/office/officeart/2005/8/layout/hierarchy4"/>
    <dgm:cxn modelId="{841CCC54-73D7-46C2-B772-A8AFA68E0090}" type="presParOf" srcId="{80932BA9-65B8-4CAD-A71F-C93C7346463D}" destId="{3BED9DC9-B932-4CCA-860C-43FC49DE46F7}" srcOrd="0" destOrd="0" presId="urn:microsoft.com/office/officeart/2005/8/layout/hierarchy4"/>
    <dgm:cxn modelId="{D5086937-19C8-473E-B94C-DC164A6EB3F8}" type="presParOf" srcId="{80932BA9-65B8-4CAD-A71F-C93C7346463D}" destId="{50BE48BB-2ABA-4186-B0B8-919DF5E19688}" srcOrd="1" destOrd="0" presId="urn:microsoft.com/office/officeart/2005/8/layout/hierarchy4"/>
    <dgm:cxn modelId="{08701AD6-1742-44A9-B40B-39DD6B97C570}" type="presParOf" srcId="{80932BA9-65B8-4CAD-A71F-C93C7346463D}" destId="{E5E91059-FAAB-4EFD-9CCD-5C87C7B3C942}" srcOrd="2" destOrd="0" presId="urn:microsoft.com/office/officeart/2005/8/layout/hierarchy4"/>
    <dgm:cxn modelId="{E7891F44-7EF3-4842-845D-CB425EFE1D88}" type="presParOf" srcId="{E5E91059-FAAB-4EFD-9CCD-5C87C7B3C942}" destId="{A8CC6ECF-2EA4-4574-8D04-D2BB4F120CF0}" srcOrd="0" destOrd="0" presId="urn:microsoft.com/office/officeart/2005/8/layout/hierarchy4"/>
    <dgm:cxn modelId="{34DF3011-AED0-437A-874B-C3B5A653381E}" type="presParOf" srcId="{A8CC6ECF-2EA4-4574-8D04-D2BB4F120CF0}" destId="{159BE8D3-3362-4551-A293-F5DA44338801}" srcOrd="0" destOrd="0" presId="urn:microsoft.com/office/officeart/2005/8/layout/hierarchy4"/>
    <dgm:cxn modelId="{2DA1BB2F-B777-4F90-9E72-8747EF5886F8}" type="presParOf" srcId="{A8CC6ECF-2EA4-4574-8D04-D2BB4F120CF0}" destId="{4C917892-8E66-407D-B8EB-02B43CB8BD75}" srcOrd="1" destOrd="0" presId="urn:microsoft.com/office/officeart/2005/8/layout/hierarchy4"/>
    <dgm:cxn modelId="{BD91BCF6-9E3B-4011-816B-487B62457423}" type="presParOf" srcId="{E5E91059-FAAB-4EFD-9CCD-5C87C7B3C942}" destId="{AA01C88A-7B7A-43F9-A08E-1EFE37D3B6BE}" srcOrd="1" destOrd="0" presId="urn:microsoft.com/office/officeart/2005/8/layout/hierarchy4"/>
    <dgm:cxn modelId="{2A849F5F-4990-4863-BF45-64CF6CDB4CB4}" type="presParOf" srcId="{E5E91059-FAAB-4EFD-9CCD-5C87C7B3C942}" destId="{F7FFD103-A617-4D75-80E6-A015869DBC6E}" srcOrd="2" destOrd="0" presId="urn:microsoft.com/office/officeart/2005/8/layout/hierarchy4"/>
    <dgm:cxn modelId="{676E5C47-E38E-4AC0-A5AC-173E1FBCE732}" type="presParOf" srcId="{F7FFD103-A617-4D75-80E6-A015869DBC6E}" destId="{5AC1C8DC-4E1F-491D-9734-4DA4F4C54B46}" srcOrd="0" destOrd="0" presId="urn:microsoft.com/office/officeart/2005/8/layout/hierarchy4"/>
    <dgm:cxn modelId="{59EFA8E2-590E-4253-A712-31B372C58949}" type="presParOf" srcId="{F7FFD103-A617-4D75-80E6-A015869DBC6E}" destId="{05755481-9B73-44BF-A95A-7BD701E88E8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AC615-9B80-4B5B-B532-62B9C30CA09A}">
      <dsp:nvSpPr>
        <dsp:cNvPr id="0" name=""/>
        <dsp:cNvSpPr/>
      </dsp:nvSpPr>
      <dsp:spPr>
        <a:xfrm>
          <a:off x="1283251" y="311061"/>
          <a:ext cx="4509569" cy="4477999"/>
        </a:xfrm>
        <a:prstGeom prst="pie">
          <a:avLst>
            <a:gd name="adj1" fmla="val 16200000"/>
            <a:gd name="adj2" fmla="val 19800000"/>
          </a:avLst>
        </a:prstGeom>
        <a:solidFill>
          <a:srgbClr val="005BA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Non-Exchange Transactions</a:t>
          </a:r>
        </a:p>
      </dsp:txBody>
      <dsp:txXfrm>
        <a:off x="3778973" y="931372"/>
        <a:ext cx="930051" cy="678519"/>
      </dsp:txXfrm>
    </dsp:sp>
    <dsp:sp modelId="{9FFBD99F-934C-414E-A0C6-76198785356F}">
      <dsp:nvSpPr>
        <dsp:cNvPr id="0" name=""/>
        <dsp:cNvSpPr/>
      </dsp:nvSpPr>
      <dsp:spPr>
        <a:xfrm>
          <a:off x="1165762" y="541891"/>
          <a:ext cx="4477999" cy="4477999"/>
        </a:xfrm>
        <a:prstGeom prst="pie">
          <a:avLst>
            <a:gd name="adj1" fmla="val 19800000"/>
            <a:gd name="adj2" fmla="val 180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Approved Budget</a:t>
          </a:r>
        </a:p>
      </dsp:txBody>
      <dsp:txXfrm>
        <a:off x="4429358" y="2460479"/>
        <a:ext cx="957465" cy="640823"/>
      </dsp:txXfrm>
    </dsp:sp>
    <dsp:sp modelId="{E3656638-88CC-4B98-BB09-24C550BE6233}">
      <dsp:nvSpPr>
        <dsp:cNvPr id="0" name=""/>
        <dsp:cNvSpPr/>
      </dsp:nvSpPr>
      <dsp:spPr>
        <a:xfrm>
          <a:off x="1165762" y="541891"/>
          <a:ext cx="4477999" cy="4477999"/>
        </a:xfrm>
        <a:prstGeom prst="pie">
          <a:avLst>
            <a:gd name="adj1" fmla="val 1800000"/>
            <a:gd name="adj2" fmla="val 5400000"/>
          </a:avLst>
        </a:prstGeom>
        <a:solidFill>
          <a:srgbClr val="0D9C4A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Nature &amp; Longevity of Public Sector</a:t>
          </a:r>
        </a:p>
      </dsp:txBody>
      <dsp:txXfrm>
        <a:off x="3644012" y="3721059"/>
        <a:ext cx="923541" cy="678519"/>
      </dsp:txXfrm>
    </dsp:sp>
    <dsp:sp modelId="{C888CE18-8CCB-470D-ABB8-E435F00CA452}">
      <dsp:nvSpPr>
        <dsp:cNvPr id="0" name=""/>
        <dsp:cNvSpPr/>
      </dsp:nvSpPr>
      <dsp:spPr>
        <a:xfrm>
          <a:off x="1157881" y="541667"/>
          <a:ext cx="4477999" cy="4477999"/>
        </a:xfrm>
        <a:prstGeom prst="pie">
          <a:avLst>
            <a:gd name="adj1" fmla="val 5400000"/>
            <a:gd name="adj2" fmla="val 9000000"/>
          </a:avLst>
        </a:prstGeom>
        <a:solidFill>
          <a:srgbClr val="8DC63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Nature &amp; Purpose of Assets &amp; Liabilities</a:t>
          </a:r>
        </a:p>
      </dsp:txBody>
      <dsp:txXfrm>
        <a:off x="2234090" y="3720836"/>
        <a:ext cx="923541" cy="678519"/>
      </dsp:txXfrm>
    </dsp:sp>
    <dsp:sp modelId="{50C2E93C-0C80-42BA-9A14-134A9CBD33FC}">
      <dsp:nvSpPr>
        <dsp:cNvPr id="0" name=""/>
        <dsp:cNvSpPr/>
      </dsp:nvSpPr>
      <dsp:spPr>
        <a:xfrm>
          <a:off x="1165762" y="541891"/>
          <a:ext cx="4477999" cy="4477999"/>
        </a:xfrm>
        <a:prstGeom prst="pie">
          <a:avLst>
            <a:gd name="adj1" fmla="val 9000000"/>
            <a:gd name="adj2" fmla="val 12600000"/>
          </a:avLst>
        </a:prstGeom>
        <a:solidFill>
          <a:srgbClr val="D53D2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Regulatory Role</a:t>
          </a:r>
        </a:p>
      </dsp:txBody>
      <dsp:txXfrm>
        <a:off x="1433363" y="2460479"/>
        <a:ext cx="957465" cy="640823"/>
      </dsp:txXfrm>
    </dsp:sp>
    <dsp:sp modelId="{6F221B9D-6D16-4936-A414-BE00861F7969}">
      <dsp:nvSpPr>
        <dsp:cNvPr id="0" name=""/>
        <dsp:cNvSpPr/>
      </dsp:nvSpPr>
      <dsp:spPr>
        <a:xfrm>
          <a:off x="1165762" y="541891"/>
          <a:ext cx="4477999" cy="4477999"/>
        </a:xfrm>
        <a:prstGeom prst="pie">
          <a:avLst>
            <a:gd name="adj1" fmla="val 12600000"/>
            <a:gd name="adj2" fmla="val 16200000"/>
          </a:avLst>
        </a:prstGeom>
        <a:solidFill>
          <a:srgbClr val="E58D2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Statistical Reporting</a:t>
          </a:r>
        </a:p>
      </dsp:txBody>
      <dsp:txXfrm>
        <a:off x="2241971" y="1162202"/>
        <a:ext cx="923541" cy="678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0B677-9FE2-40E9-9E5A-3A614A7EE034}">
      <dsp:nvSpPr>
        <dsp:cNvPr id="0" name=""/>
        <dsp:cNvSpPr/>
      </dsp:nvSpPr>
      <dsp:spPr>
        <a:xfrm>
          <a:off x="462557" y="986"/>
          <a:ext cx="2354088" cy="1412453"/>
        </a:xfrm>
        <a:prstGeom prst="rect">
          <a:avLst/>
        </a:prstGeom>
        <a:solidFill>
          <a:srgbClr val="005BA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Asset</a:t>
          </a:r>
        </a:p>
      </dsp:txBody>
      <dsp:txXfrm>
        <a:off x="462557" y="986"/>
        <a:ext cx="2354088" cy="1412453"/>
      </dsp:txXfrm>
    </dsp:sp>
    <dsp:sp modelId="{6F0E196A-21E3-49AE-9C7C-3ADBA558209C}">
      <dsp:nvSpPr>
        <dsp:cNvPr id="0" name=""/>
        <dsp:cNvSpPr/>
      </dsp:nvSpPr>
      <dsp:spPr>
        <a:xfrm>
          <a:off x="3052055" y="986"/>
          <a:ext cx="2354088" cy="1412453"/>
        </a:xfrm>
        <a:prstGeom prst="rect">
          <a:avLst/>
        </a:prstGeom>
        <a:solidFill>
          <a:srgbClr val="D53D2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Revenue</a:t>
          </a:r>
        </a:p>
      </dsp:txBody>
      <dsp:txXfrm>
        <a:off x="3052055" y="986"/>
        <a:ext cx="2354088" cy="1412453"/>
      </dsp:txXfrm>
    </dsp:sp>
    <dsp:sp modelId="{4FCDEFF8-BA41-4C1B-82E1-AD704B71FD0B}">
      <dsp:nvSpPr>
        <dsp:cNvPr id="0" name=""/>
        <dsp:cNvSpPr/>
      </dsp:nvSpPr>
      <dsp:spPr>
        <a:xfrm>
          <a:off x="5641553" y="986"/>
          <a:ext cx="2354088" cy="1412453"/>
        </a:xfrm>
        <a:prstGeom prst="rect">
          <a:avLst/>
        </a:prstGeom>
        <a:solidFill>
          <a:srgbClr val="0D9C4A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Ownership Contributions</a:t>
          </a:r>
        </a:p>
      </dsp:txBody>
      <dsp:txXfrm>
        <a:off x="5641553" y="986"/>
        <a:ext cx="2354088" cy="1412453"/>
      </dsp:txXfrm>
    </dsp:sp>
    <dsp:sp modelId="{309839AE-6CF9-4FD5-9DFD-AB15CFED2C55}">
      <dsp:nvSpPr>
        <dsp:cNvPr id="0" name=""/>
        <dsp:cNvSpPr/>
      </dsp:nvSpPr>
      <dsp:spPr>
        <a:xfrm>
          <a:off x="462557" y="1648848"/>
          <a:ext cx="2354088" cy="1412453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Liability</a:t>
          </a:r>
        </a:p>
      </dsp:txBody>
      <dsp:txXfrm>
        <a:off x="462557" y="1648848"/>
        <a:ext cx="2354088" cy="1412453"/>
      </dsp:txXfrm>
    </dsp:sp>
    <dsp:sp modelId="{3BF95A4E-C126-4AF2-9DFE-245F7C189C0E}">
      <dsp:nvSpPr>
        <dsp:cNvPr id="0" name=""/>
        <dsp:cNvSpPr/>
      </dsp:nvSpPr>
      <dsp:spPr>
        <a:xfrm>
          <a:off x="3052055" y="1648848"/>
          <a:ext cx="2354088" cy="1412453"/>
        </a:xfrm>
        <a:prstGeom prst="rect">
          <a:avLst/>
        </a:prstGeom>
        <a:solidFill>
          <a:srgbClr val="E58D2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Expense</a:t>
          </a:r>
        </a:p>
      </dsp:txBody>
      <dsp:txXfrm>
        <a:off x="3052055" y="1648848"/>
        <a:ext cx="2354088" cy="1412453"/>
      </dsp:txXfrm>
    </dsp:sp>
    <dsp:sp modelId="{F74364BB-7C4D-48F4-B9FA-CAE085F89568}">
      <dsp:nvSpPr>
        <dsp:cNvPr id="0" name=""/>
        <dsp:cNvSpPr/>
      </dsp:nvSpPr>
      <dsp:spPr>
        <a:xfrm>
          <a:off x="5641553" y="1648848"/>
          <a:ext cx="2354088" cy="1412453"/>
        </a:xfrm>
        <a:prstGeom prst="rect">
          <a:avLst/>
        </a:prstGeom>
        <a:solidFill>
          <a:srgbClr val="8DC63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Ownership Distributions</a:t>
          </a:r>
        </a:p>
      </dsp:txBody>
      <dsp:txXfrm>
        <a:off x="5641553" y="1648848"/>
        <a:ext cx="2354088" cy="1412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4B24C-1FBA-4A3B-AEAA-460417BC9B08}">
      <dsp:nvSpPr>
        <dsp:cNvPr id="0" name=""/>
        <dsp:cNvSpPr/>
      </dsp:nvSpPr>
      <dsp:spPr>
        <a:xfrm>
          <a:off x="2693" y="6345"/>
          <a:ext cx="1949350" cy="1420494"/>
        </a:xfrm>
        <a:prstGeom prst="roundRect">
          <a:avLst>
            <a:gd name="adj" fmla="val 10000"/>
          </a:avLst>
        </a:prstGeom>
        <a:solidFill>
          <a:srgbClr val="005BA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Historical Cost</a:t>
          </a:r>
        </a:p>
      </dsp:txBody>
      <dsp:txXfrm>
        <a:off x="44298" y="47950"/>
        <a:ext cx="1866140" cy="1337284"/>
      </dsp:txXfrm>
    </dsp:sp>
    <dsp:sp modelId="{2E3B0F54-66A0-445D-B268-B515C1514E5D}">
      <dsp:nvSpPr>
        <dsp:cNvPr id="0" name=""/>
        <dsp:cNvSpPr/>
      </dsp:nvSpPr>
      <dsp:spPr>
        <a:xfrm>
          <a:off x="2279749" y="791"/>
          <a:ext cx="6175543" cy="1420494"/>
        </a:xfrm>
        <a:prstGeom prst="roundRect">
          <a:avLst>
            <a:gd name="adj" fmla="val 10000"/>
          </a:avLst>
        </a:prstGeom>
        <a:solidFill>
          <a:srgbClr val="0D9C4A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Current Value</a:t>
          </a:r>
        </a:p>
      </dsp:txBody>
      <dsp:txXfrm>
        <a:off x="2321354" y="42396"/>
        <a:ext cx="6092333" cy="1337284"/>
      </dsp:txXfrm>
    </dsp:sp>
    <dsp:sp modelId="{375FA822-3A0B-4DE8-9D2E-69EEBBD7E5B2}">
      <dsp:nvSpPr>
        <dsp:cNvPr id="0" name=""/>
        <dsp:cNvSpPr/>
      </dsp:nvSpPr>
      <dsp:spPr>
        <a:xfrm>
          <a:off x="2279749" y="1641001"/>
          <a:ext cx="1949350" cy="1420494"/>
        </a:xfrm>
        <a:prstGeom prst="roundRect">
          <a:avLst>
            <a:gd name="adj" fmla="val 10000"/>
          </a:avLst>
        </a:prstGeom>
        <a:solidFill>
          <a:srgbClr val="8DC63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Current Operational Value</a:t>
          </a:r>
        </a:p>
      </dsp:txBody>
      <dsp:txXfrm>
        <a:off x="2321354" y="1682606"/>
        <a:ext cx="1866140" cy="1337284"/>
      </dsp:txXfrm>
    </dsp:sp>
    <dsp:sp modelId="{888B52B9-8D8C-493B-8933-CE151EBF1AE4}">
      <dsp:nvSpPr>
        <dsp:cNvPr id="0" name=""/>
        <dsp:cNvSpPr/>
      </dsp:nvSpPr>
      <dsp:spPr>
        <a:xfrm>
          <a:off x="4392845" y="1641001"/>
          <a:ext cx="1949350" cy="1420494"/>
        </a:xfrm>
        <a:prstGeom prst="roundRect">
          <a:avLst>
            <a:gd name="adj" fmla="val 10000"/>
          </a:avLst>
        </a:prstGeom>
        <a:solidFill>
          <a:srgbClr val="8DC63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Fair Value</a:t>
          </a:r>
        </a:p>
      </dsp:txBody>
      <dsp:txXfrm>
        <a:off x="4434450" y="1682606"/>
        <a:ext cx="1866140" cy="1337284"/>
      </dsp:txXfrm>
    </dsp:sp>
    <dsp:sp modelId="{5450E8D4-D451-4B31-9326-8E64D9DFBAA0}">
      <dsp:nvSpPr>
        <dsp:cNvPr id="0" name=""/>
        <dsp:cNvSpPr/>
      </dsp:nvSpPr>
      <dsp:spPr>
        <a:xfrm>
          <a:off x="6505941" y="1641001"/>
          <a:ext cx="1949350" cy="1420494"/>
        </a:xfrm>
        <a:prstGeom prst="roundRect">
          <a:avLst>
            <a:gd name="adj" fmla="val 10000"/>
          </a:avLst>
        </a:prstGeom>
        <a:solidFill>
          <a:srgbClr val="8EC74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Value in Use</a:t>
          </a:r>
        </a:p>
      </dsp:txBody>
      <dsp:txXfrm>
        <a:off x="6547546" y="1682606"/>
        <a:ext cx="1866140" cy="1337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791D1-F877-4B34-98AF-353BAF509AE3}">
      <dsp:nvSpPr>
        <dsp:cNvPr id="0" name=""/>
        <dsp:cNvSpPr/>
      </dsp:nvSpPr>
      <dsp:spPr>
        <a:xfrm>
          <a:off x="5145" y="791"/>
          <a:ext cx="2597757" cy="1420494"/>
        </a:xfrm>
        <a:prstGeom prst="roundRect">
          <a:avLst>
            <a:gd name="adj" fmla="val 10000"/>
          </a:avLst>
        </a:prstGeom>
        <a:solidFill>
          <a:srgbClr val="0D9C4A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Historical Cost</a:t>
          </a:r>
        </a:p>
      </dsp:txBody>
      <dsp:txXfrm>
        <a:off x="46750" y="42396"/>
        <a:ext cx="2514547" cy="1337284"/>
      </dsp:txXfrm>
    </dsp:sp>
    <dsp:sp modelId="{3BED9DC9-B932-4CCA-860C-43FC49DE46F7}">
      <dsp:nvSpPr>
        <dsp:cNvPr id="0" name=""/>
        <dsp:cNvSpPr/>
      </dsp:nvSpPr>
      <dsp:spPr>
        <a:xfrm>
          <a:off x="3039326" y="791"/>
          <a:ext cx="5413727" cy="1420494"/>
        </a:xfrm>
        <a:prstGeom prst="roundRect">
          <a:avLst>
            <a:gd name="adj" fmla="val 10000"/>
          </a:avLst>
        </a:prstGeom>
        <a:solidFill>
          <a:srgbClr val="005BA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Current Value</a:t>
          </a:r>
        </a:p>
      </dsp:txBody>
      <dsp:txXfrm>
        <a:off x="3080931" y="42396"/>
        <a:ext cx="5330517" cy="1337284"/>
      </dsp:txXfrm>
    </dsp:sp>
    <dsp:sp modelId="{159BE8D3-3362-4551-A293-F5DA44338801}">
      <dsp:nvSpPr>
        <dsp:cNvPr id="0" name=""/>
        <dsp:cNvSpPr/>
      </dsp:nvSpPr>
      <dsp:spPr>
        <a:xfrm>
          <a:off x="3039326" y="1641001"/>
          <a:ext cx="2597757" cy="142049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Cost of Fulfillment</a:t>
          </a:r>
        </a:p>
      </dsp:txBody>
      <dsp:txXfrm>
        <a:off x="3080931" y="1682606"/>
        <a:ext cx="2514547" cy="1337284"/>
      </dsp:txXfrm>
    </dsp:sp>
    <dsp:sp modelId="{5AC1C8DC-4E1F-491D-9734-4DA4F4C54B46}">
      <dsp:nvSpPr>
        <dsp:cNvPr id="0" name=""/>
        <dsp:cNvSpPr/>
      </dsp:nvSpPr>
      <dsp:spPr>
        <a:xfrm>
          <a:off x="5855296" y="1641001"/>
          <a:ext cx="2597757" cy="142049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Fair Value</a:t>
          </a:r>
        </a:p>
      </dsp:txBody>
      <dsp:txXfrm>
        <a:off x="5896901" y="1682606"/>
        <a:ext cx="2514547" cy="1337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91736-DCC9-4CC7-8DCD-C0D9A8EFF42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1C412-13EC-4FF7-B844-9F7482E7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4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facweb.blob.core.windows.net/publicfiles/2023-10/IPSASB-Staff-QA-Updated-Conceptual-Framework_0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title is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 Framework for General Purpose Financial Reporting by Public Sector Entities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 Framework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establishes the concepts that underpin general purpose financial reporting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IPSASB will apply these concepts in developing new IPSAS and Recommended Practice Guidelines (RPGs);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 Framework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does not establish authoritative requirements for financial reporting by public sector entities that adopt IPSASs, nor does it override the requirements of IPSASs or RPGs.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i="1" dirty="0"/>
              <a:t>Conceptual Framework </a:t>
            </a:r>
            <a:r>
              <a:rPr lang="en-GB" i="0" dirty="0"/>
              <a:t>is a public sector specific framework and was developed independently of the IFRS </a:t>
            </a:r>
            <a:r>
              <a:rPr lang="en-GB" i="1" dirty="0"/>
              <a:t>Conceptual Framework</a:t>
            </a:r>
            <a:r>
              <a:rPr lang="en-GB" i="0" dirty="0"/>
              <a:t>. The </a:t>
            </a:r>
            <a:r>
              <a:rPr lang="en-GB" i="1" dirty="0"/>
              <a:t>Conceptual </a:t>
            </a:r>
            <a:r>
              <a:rPr lang="en-GB" i="0" dirty="0"/>
              <a:t>Framework was updated in 2023 and the IPSASB considered the updated IFRS </a:t>
            </a:r>
            <a:r>
              <a:rPr lang="en-GB" i="1" dirty="0"/>
              <a:t>Conceptual Framework </a:t>
            </a:r>
            <a:r>
              <a:rPr lang="en-GB" i="0" dirty="0"/>
              <a:t>at this time. A </a:t>
            </a:r>
            <a:r>
              <a:rPr lang="en-GB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Staff Q&amp;A document</a:t>
            </a:r>
            <a:r>
              <a:rPr lang="en-GB" i="0" dirty="0"/>
              <a:t> issued at this time highlights the differences between the two frameworks. If participants are familiar with IFRS, consider highlighting this fact. </a:t>
            </a:r>
          </a:p>
          <a:p>
            <a:endParaRPr lang="en-GB" i="0" dirty="0"/>
          </a:p>
          <a:p>
            <a:r>
              <a:rPr lang="en-GB" i="0" dirty="0"/>
              <a:t>The </a:t>
            </a:r>
            <a:r>
              <a:rPr lang="en-GB" i="1" dirty="0"/>
              <a:t>Conceptual Framework</a:t>
            </a:r>
            <a:r>
              <a:rPr lang="en-GB" i="0" dirty="0"/>
              <a:t> may be of less immediate importance to participants who are not yet applying accrual IPSAS – consider the level of detail required by participants.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63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Measurement models</a:t>
            </a:r>
            <a:r>
              <a:rPr lang="en-GB" dirty="0"/>
              <a:t> are the broad approaches for measuring assets and liabilities for inclusion in the financial statements.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Measurement bases </a:t>
            </a:r>
            <a:r>
              <a:rPr lang="en-GB" dirty="0"/>
              <a:t>are specific ways of measuring assets and liabilities under the selected measurement model.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Measurement techniques </a:t>
            </a:r>
            <a:r>
              <a:rPr lang="en-GB" dirty="0"/>
              <a:t>are methods to estimate the amount at which an asset or liability is measured under the selected measurement basis.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 operational value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is the amount the entity would pay for the remaining service potential of an asset at the measurement date.</a:t>
            </a: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Fair value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 an asset is the price that would be received to sell an asset in an orderly transaction between market participants at the measurement date.</a:t>
            </a: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Value in use 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 only applicable for assessments of impairment.</a:t>
            </a:r>
          </a:p>
          <a:p>
            <a:endParaRPr lang="en-US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Historical cost, current operational value and fair value are covered in more detail in IPSAS 46, </a:t>
            </a:r>
            <a:r>
              <a:rPr lang="en-US" sz="18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Measurement</a:t>
            </a:r>
            <a:r>
              <a:rPr lang="en-US" sz="1800" i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see separate presentation and later section of Module 10.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23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Cost of fulfillment</a:t>
            </a:r>
            <a:r>
              <a:rPr lang="en-US" sz="1800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 the costs that the entity will incur in fulfilling the obligations represented by the liability, assuming that it does so in the least costly manner at the measurement date.</a:t>
            </a: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Fair value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 a liability is the price that would be paid to transfer a liability in an orderly transaction between market participants at the measurement date.</a:t>
            </a:r>
          </a:p>
          <a:p>
            <a:endParaRPr lang="en-US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All definitions </a:t>
            </a:r>
            <a:r>
              <a:rPr lang="en-US" sz="1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are covered in more detail in IPSAS 46, </a:t>
            </a:r>
            <a:r>
              <a:rPr lang="en-US" sz="12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Measurement</a:t>
            </a:r>
            <a:r>
              <a:rPr lang="en-US" sz="1200" i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see separate presentation and later section of Module 10.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2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Further details are provided in the Other Pronouncements module. The Presentation chapter is most useful for the IPSASB, less so for individual preparers. Note that the focus is general-purpose financial reports, and is not limited to financial statements. This explains why the terminology doesn’t match that in many individual IPSAS (presentation and disclosure).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6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Optional video slide – this slide can be moved to the desired location in the presentation. If using this slide, enable external content when loading the file – this is blocked by default.</a:t>
            </a:r>
          </a:p>
          <a:p>
            <a:endParaRPr lang="en-GB" dirty="0"/>
          </a:p>
          <a:p>
            <a:r>
              <a:rPr lang="en-GB" dirty="0"/>
              <a:t>The Measurement presentation includes a link to the IPSASB webinar on IPSAS 46, which also covers measurement in the Conceptual Framework. That presentation could also </a:t>
            </a:r>
            <a:r>
              <a:rPr lang="en-GB"/>
              <a:t>be included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1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chapters in the </a:t>
            </a:r>
            <a:r>
              <a:rPr lang="en-GB" i="1" dirty="0"/>
              <a:t>Conceptual Framework.</a:t>
            </a:r>
          </a:p>
          <a:p>
            <a:endParaRPr lang="en-GB" i="1" dirty="0"/>
          </a:p>
          <a:p>
            <a:r>
              <a:rPr lang="en-GB" i="0" dirty="0"/>
              <a:t>The Chapters on Qualitative Characteristics, Elements and Measurement were revised in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Further detail on each of the key characteristics is provided in the Other Pronouncements module (starting at page 4).</a:t>
            </a:r>
          </a:p>
          <a:p>
            <a:endParaRPr lang="en-GB" dirty="0"/>
          </a:p>
          <a:p>
            <a:r>
              <a:rPr lang="en-GB" dirty="0"/>
              <a:t>Consider a discussion on the importance of these characteristics to the participants’ organizations (using chat or break-out rooms if delivering the training online).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6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identification of accountability as an objective of financial reporting reflects the fact that most governments and public sector entities have a service delivery rather than profit seeking objective, and the nature of their funding— mainly through taxation, but also transfers from other tiers of government.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providers – may be voluntary (e.g., lenders, creditors) or involuntary (e.g., taxpayers).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participants are familiar with IFRS, consider a discussion of the different users (IPSAS includes service recipients) and objectives (accountability).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Further details of each qualitative characteristic (QC) are provided in the Other Pronouncements module (starting at page 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Further details on the constraints are provided in the Other Pronouncements module (starting at page 10).</a:t>
            </a:r>
          </a:p>
          <a:p>
            <a:endParaRPr lang="en-GB" dirty="0"/>
          </a:p>
          <a:p>
            <a:r>
              <a:rPr lang="en-GB" dirty="0"/>
              <a:t>In discussing the constraints, highlight that materiality is a constraint that is explicitly referred to in other IPSAS – particularly in respect of financial statement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6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key characteristics of a public sector reporting entity are that: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66700" indent="-26670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It is an entity that raises resources from, or on behalf of, constituents and/or uses resources to undertake activities for the benefit of, or on behalf of, those constituents; and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66700" indent="-26670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There are service recipients or resource providers dependent on GPFRs of the entity for information for accountability or decision-making purposes.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8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 </a:t>
            </a:r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asset</a:t>
            </a:r>
            <a:r>
              <a:rPr lang="en-US" sz="1800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 a resource presently controlled by the entity as a result of past events. A </a:t>
            </a:r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resource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is a </a:t>
            </a:r>
            <a:r>
              <a:rPr lang="en-US" sz="18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right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either service potential or the capability to generate economic benefits, or a right to both. The emphasis on rights was introduced in 2023.</a:t>
            </a:r>
            <a:endParaRPr lang="en-GB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</a:t>
            </a:r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liability</a:t>
            </a:r>
            <a:r>
              <a:rPr lang="en-US" sz="1800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 a present obligation of the entity to transfer resources as a result of past events. For an entity to have a liability, the entity must have an obligation, that obligation must be to transfer resources, and the obligation must be a present obligation arising from one or more past events.</a:t>
            </a:r>
            <a:endParaRPr lang="en-GB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Revenue</a:t>
            </a:r>
            <a:r>
              <a:rPr lang="en-US" sz="1800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 increases in the net financial position of the entity, other than increases arising from ownership contributions.</a:t>
            </a:r>
            <a:endParaRPr lang="en-GB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Expense</a:t>
            </a:r>
            <a:r>
              <a:rPr lang="en-US" sz="1800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 decreases in the net financial position of the entity, other than decreases arising from ownership distributions.</a:t>
            </a:r>
            <a:endParaRPr lang="en-GB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Ownership contributions</a:t>
            </a:r>
            <a:r>
              <a:rPr lang="en-US" sz="1800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are inflows of resources to an entity, contributed by external parties in their capacity as owners, which establish or increase an interest in the net financial position of the entity.</a:t>
            </a:r>
            <a:endParaRPr lang="en-GB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Ownership distributions</a:t>
            </a:r>
            <a:r>
              <a:rPr lang="en-US" sz="1800" dirty="0">
                <a:solidFill>
                  <a:srgbClr val="9B28B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are outflows of resources from the entity, distributed to external parties in their capacity as owners, which return or reduce an interest in the net financial position of the entity.</a:t>
            </a:r>
          </a:p>
          <a:p>
            <a:endParaRPr lang="en-GB" dirty="0"/>
          </a:p>
          <a:p>
            <a:r>
              <a:rPr lang="en-GB" dirty="0"/>
              <a:t>Participants should be familiar with the concepts from earlier modules, although the </a:t>
            </a:r>
            <a:r>
              <a:rPr lang="en-GB" i="1" dirty="0"/>
              <a:t>Conceptual Framework</a:t>
            </a:r>
            <a:r>
              <a:rPr lang="en-GB" i="0" dirty="0"/>
              <a:t> definitions may be slightly different.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 the fact that the definition of an element and the recognition criteria are considered separately.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1C412-13EC-4FF7-B844-9F7482E71D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337" y="2696789"/>
            <a:ext cx="12011753" cy="90081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YNm7n-kzm4?feature=oembed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0" y="-1272506"/>
            <a:ext cx="9136860" cy="6095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839" y="1628816"/>
            <a:ext cx="12170662" cy="9127284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800099" y="4036836"/>
            <a:ext cx="7153719" cy="209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IMPLEMENTING IPSAS</a:t>
            </a:r>
          </a:p>
          <a:p>
            <a:pPr algn="l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Pronouncements:</a:t>
            </a:r>
          </a:p>
          <a:p>
            <a:pPr algn="l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Conceptual Framework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DF037-F26B-0848-935C-A322263BC44C}"/>
              </a:ext>
            </a:extLst>
          </p:cNvPr>
          <p:cNvSpPr txBox="1"/>
          <p:nvPr/>
        </p:nvSpPr>
        <p:spPr>
          <a:xfrm>
            <a:off x="7089912" y="5941351"/>
            <a:ext cx="166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2024 Edition</a:t>
            </a:r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in Financial Statements</a:t>
            </a: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satisfies definition of an element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measured in a way that: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Achieves qualitative characteristics; and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account of constraints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criteria are not incorporated in element definitions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4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Measurement Framework</a:t>
            </a:r>
            <a:endParaRPr lang="en-CA" sz="2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76B963-B0C4-9EE5-9747-615E50FBB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42632"/>
              </p:ext>
            </p:extLst>
          </p:nvPr>
        </p:nvGraphicFramePr>
        <p:xfrm>
          <a:off x="368302" y="1696825"/>
          <a:ext cx="8304357" cy="3337088"/>
        </p:xfrm>
        <a:graphic>
          <a:graphicData uri="http://schemas.openxmlformats.org/drawingml/2006/table">
            <a:tbl>
              <a:tblPr/>
              <a:tblGrid>
                <a:gridCol w="1403937">
                  <a:extLst>
                    <a:ext uri="{9D8B030D-6E8A-4147-A177-3AD203B41FA5}">
                      <a16:colId xmlns:a16="http://schemas.microsoft.com/office/drawing/2014/main" val="1950210707"/>
                    </a:ext>
                  </a:extLst>
                </a:gridCol>
                <a:gridCol w="1725105">
                  <a:extLst>
                    <a:ext uri="{9D8B030D-6E8A-4147-A177-3AD203B41FA5}">
                      <a16:colId xmlns:a16="http://schemas.microsoft.com/office/drawing/2014/main" val="2366408333"/>
                    </a:ext>
                  </a:extLst>
                </a:gridCol>
                <a:gridCol w="1725105">
                  <a:extLst>
                    <a:ext uri="{9D8B030D-6E8A-4147-A177-3AD203B41FA5}">
                      <a16:colId xmlns:a16="http://schemas.microsoft.com/office/drawing/2014/main" val="2777710043"/>
                    </a:ext>
                  </a:extLst>
                </a:gridCol>
                <a:gridCol w="1725105">
                  <a:extLst>
                    <a:ext uri="{9D8B030D-6E8A-4147-A177-3AD203B41FA5}">
                      <a16:colId xmlns:a16="http://schemas.microsoft.com/office/drawing/2014/main" val="1119607705"/>
                    </a:ext>
                  </a:extLst>
                </a:gridCol>
                <a:gridCol w="1725105">
                  <a:extLst>
                    <a:ext uri="{9D8B030D-6E8A-4147-A177-3AD203B41FA5}">
                      <a16:colId xmlns:a16="http://schemas.microsoft.com/office/drawing/2014/main" val="857290151"/>
                    </a:ext>
                  </a:extLst>
                </a:gridCol>
              </a:tblGrid>
              <a:tr h="1105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Models</a:t>
                      </a:r>
                    </a:p>
                  </a:txBody>
                  <a:tcPr marL="5762" marR="5762" marT="57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Historical Cost Model</a:t>
                      </a:r>
                    </a:p>
                  </a:txBody>
                  <a:tcPr marL="5762" marR="5762" marT="57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Current Value Model</a:t>
                      </a:r>
                    </a:p>
                  </a:txBody>
                  <a:tcPr marL="5762" marR="5762" marT="5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32892"/>
                  </a:ext>
                </a:extLst>
              </a:tr>
              <a:tr h="1126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Bases</a:t>
                      </a:r>
                    </a:p>
                  </a:txBody>
                  <a:tcPr marL="5762" marR="5762" marT="57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Historical Cost Basis (Assets and Liabilities)</a:t>
                      </a:r>
                    </a:p>
                  </a:txBody>
                  <a:tcPr marL="5762" marR="5762" marT="57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Current Operational Value (Assets)</a:t>
                      </a:r>
                    </a:p>
                  </a:txBody>
                  <a:tcPr marL="5762" marR="5762" marT="5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Cost of Fulfillment</a:t>
                      </a:r>
                      <a:b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(Liabilities)</a:t>
                      </a:r>
                    </a:p>
                  </a:txBody>
                  <a:tcPr marL="5762" marR="5762" marT="5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Fair Value</a:t>
                      </a:r>
                      <a:b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(Assets and Liabilities)</a:t>
                      </a:r>
                    </a:p>
                  </a:txBody>
                  <a:tcPr marL="5762" marR="5762" marT="5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68920"/>
                  </a:ext>
                </a:extLst>
              </a:tr>
              <a:tr h="1105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Techniques</a:t>
                      </a:r>
                    </a:p>
                  </a:txBody>
                  <a:tcPr marL="5762" marR="5762" marT="57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2" marR="5762" marT="57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Measurement techniques based on the circumstances and for which sufficient data are available to estimate the measurement basis</a:t>
                      </a:r>
                      <a:endParaRPr lang="en-US" sz="1800" b="0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2" marR="5762" marT="5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2" marR="5762" marT="5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2" marR="5762" marT="5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97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15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Bases for Assets</a:t>
            </a: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93249"/>
              </p:ext>
            </p:extLst>
          </p:nvPr>
        </p:nvGraphicFramePr>
        <p:xfrm>
          <a:off x="381000" y="1710000"/>
          <a:ext cx="8458200" cy="306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80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Bases for Liabilities</a:t>
            </a: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034151"/>
              </p:ext>
            </p:extLst>
          </p:nvPr>
        </p:nvGraphicFramePr>
        <p:xfrm>
          <a:off x="382171" y="1710184"/>
          <a:ext cx="8458200" cy="306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198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in General Purpose Financial Reports</a:t>
            </a: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Selection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Location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Organization</a:t>
            </a:r>
          </a:p>
        </p:txBody>
      </p:sp>
    </p:spTree>
    <p:extLst>
      <p:ext uri="{BB962C8B-B14F-4D97-AF65-F5344CB8AC3E}">
        <p14:creationId xmlns:p14="http://schemas.microsoft.com/office/powerpoint/2010/main" val="85871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300" y="881956"/>
            <a:ext cx="80899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pic>
        <p:nvPicPr>
          <p:cNvPr id="6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275" y="1667860"/>
            <a:ext cx="7412396" cy="223159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5284" y="41394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 the IPSASB web site </a:t>
            </a:r>
            <a:r>
              <a:rPr lang="en-GB" sz="2000" kern="0" dirty="0">
                <a:solidFill>
                  <a:srgbClr val="005BAA">
                    <a:lumMod val="7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http://www.ipsasb.org  </a:t>
            </a:r>
          </a:p>
        </p:txBody>
      </p:sp>
    </p:spTree>
    <p:extLst>
      <p:ext uri="{BB962C8B-B14F-4D97-AF65-F5344CB8AC3E}">
        <p14:creationId xmlns:p14="http://schemas.microsoft.com/office/powerpoint/2010/main" val="271131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96860-4422-1823-4258-5C3047E31BF5}"/>
              </a:ext>
            </a:extLst>
          </p:cNvPr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pic>
        <p:nvPicPr>
          <p:cNvPr id="5" name="Online Media 4" title="Conceptual Framework Updates and Revisions">
            <a:hlinkClick r:id="" action="ppaction://media"/>
            <a:extLst>
              <a:ext uri="{FF2B5EF4-FFF2-40B4-BE49-F238E27FC236}">
                <a16:creationId xmlns:a16="http://schemas.microsoft.com/office/drawing/2014/main" id="{83FB4752-756B-0234-21BF-535426BD76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58746" y="820131"/>
            <a:ext cx="6826507" cy="38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i="1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Handbook of International Public Sector Accounting Pronouncements</a:t>
            </a: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primary authoritative source of international generally accepted accounting principles for public sector entities.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information in this presentation is proprietary and copyrighted.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2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50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Framework for General Purpose Financial Reporting by Public Sector Entities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Preface (key characteristics of the public sector)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Role and Authority of the Conceptual Framework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Objectives and Users of General-Purpose Financial Reporting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Qualitative Characteristics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Reporting Entity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Elements in Financial Statements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Recognition in Financial Statements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Measurement of assets and liabilities in Financial Statements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Presentation in General Purpose Financial Reports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3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453126"/>
            <a:ext cx="80899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Characteristics of the Public Sector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130925"/>
              </p:ext>
            </p:extLst>
          </p:nvPr>
        </p:nvGraphicFramePr>
        <p:xfrm>
          <a:off x="1051560" y="566928"/>
          <a:ext cx="6958584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59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9AC615-9B80-4B5B-B532-62B9C30CA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>
                                            <p:graphicEl>
                                              <a:dgm id="{7E9AC615-9B80-4B5B-B532-62B9C30CA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FFBD99F-934C-414E-A0C6-761987853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3">
                                            <p:graphicEl>
                                              <a:dgm id="{9FFBD99F-934C-414E-A0C6-761987853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656638-88CC-4B98-BB09-24C550BE6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graphicEl>
                                              <a:dgm id="{E3656638-88CC-4B98-BB09-24C550BE6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888CE18-8CCB-470D-ABB8-E435F00CA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graphicEl>
                                              <a:dgm id="{C888CE18-8CCB-470D-ABB8-E435F00CA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0C2E93C-0C80-42BA-9A14-134A9CBD3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>
                                            <p:graphicEl>
                                              <a:dgm id="{50C2E93C-0C80-42BA-9A14-134A9CBD3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F221B9D-6D16-4936-A414-BE00861F7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">
                                            <p:graphicEl>
                                              <a:dgm id="{6F221B9D-6D16-4936-A414-BE00861F7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41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and Users of General-Purpose Financial Reporting</a:t>
            </a: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defTabSz="9144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595959"/>
                </a:solidFill>
                <a:latin typeface="Arial"/>
                <a:ea typeface="ＭＳ Ｐゴシック" charset="0"/>
              </a:rPr>
              <a:t>Objectives of Financial Reporting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Provide information about entity useful to users of GPFRs 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Accountability purposes and decision-making purposes </a:t>
            </a:r>
          </a:p>
          <a:p>
            <a:pPr marL="1042416" lvl="2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Reflects service delivery objective and nature of funding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Respond to information needs of users</a:t>
            </a:r>
          </a:p>
          <a:p>
            <a:pPr marL="342900" lvl="1" indent="-342900" defTabSz="9144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595959"/>
                </a:solidFill>
                <a:latin typeface="Arial"/>
                <a:ea typeface="ＭＳ Ｐゴシック" charset="0"/>
                <a:cs typeface="ＭＳ Ｐゴシック" charset="0"/>
              </a:rPr>
              <a:t>Users of GPFRs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Primary users:  service recipients and resource providers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Characteristics</a:t>
            </a: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 Representation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Understandability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Comparability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Verifiability</a:t>
            </a:r>
          </a:p>
        </p:txBody>
      </p:sp>
    </p:spTree>
    <p:extLst>
      <p:ext uri="{BB962C8B-B14F-4D97-AF65-F5344CB8AC3E}">
        <p14:creationId xmlns:p14="http://schemas.microsoft.com/office/powerpoint/2010/main" val="242659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 on Information Included in GPFRs</a:t>
            </a: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Materiality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Cost-Benefit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between Qualitative Characteristics (QCs)</a:t>
            </a:r>
          </a:p>
        </p:txBody>
      </p:sp>
    </p:spTree>
    <p:extLst>
      <p:ext uri="{BB962C8B-B14F-4D97-AF65-F5344CB8AC3E}">
        <p14:creationId xmlns:p14="http://schemas.microsoft.com/office/powerpoint/2010/main" val="99214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Reporting Entity</a:t>
            </a: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or other public sector organization, program or identifiable area of activity that prepares GPFRs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characteristics 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&amp; Use of Resources; and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recipients or resource providers dependent on GPFRs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comprise two or more separate entities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legal identity not essential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1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in Financial Statements</a:t>
            </a: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37846"/>
              </p:ext>
            </p:extLst>
          </p:nvPr>
        </p:nvGraphicFramePr>
        <p:xfrm>
          <a:off x="247835" y="1719062"/>
          <a:ext cx="8458200" cy="306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92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f5a3eb-0a2d-4d6a-9165-21ef9946a014" xsi:nil="true"/>
    <lcf76f155ced4ddcb4097134ff3c332f xmlns="bb3cf181-f6d2-45cb-ba57-c6cc2309bf63">
      <Terms xmlns="http://schemas.microsoft.com/office/infopath/2007/PartnerControls"/>
    </lcf76f155ced4ddcb4097134ff3c332f>
    <Topics xmlns="bb3cf181-f6d2-45cb-ba57-c6cc2309bf63">General</Topics>
    <Topics_x0028_2_x0029_ xmlns="bb3cf181-f6d2-45cb-ba57-c6cc2309bf63" xsi:nil="true"/>
    <HostOrganization xmlns="bb3cf181-f6d2-45cb-ba57-c6cc2309bf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F8DCD50FF2440ACBA5E255C179837" ma:contentTypeVersion="23" ma:contentTypeDescription="Create a new document." ma:contentTypeScope="" ma:versionID="68bc911116ef52a95c7383312ea49dda">
  <xsd:schema xmlns:xsd="http://www.w3.org/2001/XMLSchema" xmlns:xs="http://www.w3.org/2001/XMLSchema" xmlns:p="http://schemas.microsoft.com/office/2006/metadata/properties" xmlns:ns2="bb3cf181-f6d2-45cb-ba57-c6cc2309bf63" xmlns:ns3="a5f5a3eb-0a2d-4d6a-9165-21ef9946a014" targetNamespace="http://schemas.microsoft.com/office/2006/metadata/properties" ma:root="true" ma:fieldsID="587de48e0ec5e1cd7e4d4562d436ed62" ns2:_="" ns3:_="">
    <xsd:import namespace="bb3cf181-f6d2-45cb-ba57-c6cc2309bf63"/>
    <xsd:import namespace="a5f5a3eb-0a2d-4d6a-9165-21ef9946a014"/>
    <xsd:element name="properties">
      <xsd:complexType>
        <xsd:sequence>
          <xsd:element name="documentManagement">
            <xsd:complexType>
              <xsd:all>
                <xsd:element ref="ns2:Topics" minOccurs="0"/>
                <xsd:element ref="ns2:Topics_x0028_2_x0029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HostOrganiz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cf181-f6d2-45cb-ba57-c6cc2309bf63" elementFormDefault="qualified">
    <xsd:import namespace="http://schemas.microsoft.com/office/2006/documentManagement/types"/>
    <xsd:import namespace="http://schemas.microsoft.com/office/infopath/2007/PartnerControls"/>
    <xsd:element name="Topics" ma:index="3" nillable="true" ma:displayName="Topics" ma:default="General" ma:format="Dropdown" ma:internalName="Topics" ma:readOnly="false">
      <xsd:simpleType>
        <xsd:restriction base="dms:Text">
          <xsd:maxLength value="255"/>
        </xsd:restriction>
      </xsd:simpleType>
    </xsd:element>
    <xsd:element name="Topics_x0028_2_x0029_" ma:index="4" nillable="true" ma:displayName="Topics (2)" ma:format="Dropdown" ma:internalName="Topics_x0028_2_x0029_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ublic Sector"/>
                        <xsd:enumeration value="Sustainability"/>
                        <xsd:enumeration value="Digitalization"/>
                        <xsd:enumeration value="Anti-Corruption"/>
                        <xsd:enumeration value="SME/SMP"/>
                        <xsd:enumeration value="Audit Quality"/>
                        <xsd:enumeration value="Attractiveness of the Profession"/>
                        <xsd:enumeration value="Integrated Mindset"/>
                        <xsd:enumeration value="IMPACT"/>
                        <xsd:enumeration value="Capacity Building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7e2ae9-edfb-4f0f-b9fa-bdacd0fc2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ostOrganization" ma:index="26" nillable="true" ma:displayName="Host Organization" ma:format="Dropdown" ma:internalName="HostOrganiz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CAB (Bangladesh)"/>
                    <xsd:enumeration value="ICAP (Pakistan)"/>
                    <xsd:enumeration value="AFAA (Arab Federation)"/>
                    <xsd:enumeration value="ICAI (India)"/>
                    <xsd:enumeration value="NBAA (Tanzania)"/>
                    <xsd:enumeration value="PAFA"/>
                    <xsd:enumeration value="CAPA"/>
                    <xsd:enumeration value="FIDEF"/>
                    <xsd:enumeration value="World Bank"/>
                    <xsd:enumeration value="ICAI (India)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a3eb-0a2d-4d6a-9165-21ef9946a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f7cc8cff-5d31-4a56-b24b-a9f0825dd0ce}" ma:internalName="TaxCatchAll" ma:readOnly="false" ma:showField="CatchAllData" ma:web="a5f5a3eb-0a2d-4d6a-9165-21ef9946a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7EA641-C6B9-41D3-A825-1EE1E62B4A8E}">
  <ds:schemaRefs>
    <ds:schemaRef ds:uri="http://schemas.microsoft.com/office/2006/metadata/properties"/>
    <ds:schemaRef ds:uri="http://purl.org/dc/terms/"/>
    <ds:schemaRef ds:uri="f3fb5b01-bf45-4b65-8774-ae7fcc377625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3ac02cf-6679-4554-901c-1b28d4a0203e"/>
    <ds:schemaRef ds:uri="a5f5a3eb-0a2d-4d6a-9165-21ef9946a014"/>
  </ds:schemaRefs>
</ds:datastoreItem>
</file>

<file path=customXml/itemProps2.xml><?xml version="1.0" encoding="utf-8"?>
<ds:datastoreItem xmlns:ds="http://schemas.openxmlformats.org/officeDocument/2006/customXml" ds:itemID="{748DA88E-2596-403A-8256-8B038CCD06AA}"/>
</file>

<file path=customXml/itemProps3.xml><?xml version="1.0" encoding="utf-8"?>
<ds:datastoreItem xmlns:ds="http://schemas.openxmlformats.org/officeDocument/2006/customXml" ds:itemID="{1F3A56B9-465A-41C4-B1F6-0BC942AF8F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1556</Words>
  <Application>Microsoft Office PowerPoint</Application>
  <PresentationFormat>On-screen Show (4:3)</PresentationFormat>
  <Paragraphs>186</Paragraphs>
  <Slides>16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Stephanie Whited</cp:lastModifiedBy>
  <cp:revision>45</cp:revision>
  <dcterms:created xsi:type="dcterms:W3CDTF">2014-09-10T19:10:10Z</dcterms:created>
  <dcterms:modified xsi:type="dcterms:W3CDTF">2024-02-23T17:10:43Z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0x010100EA1F8DCD50FF2440ACBA5E255C179837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