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8" r:id="rId5"/>
    <p:sldId id="271" r:id="rId6"/>
    <p:sldId id="257" r:id="rId7"/>
    <p:sldId id="274" r:id="rId8"/>
    <p:sldId id="275" r:id="rId9"/>
    <p:sldId id="276" r:id="rId10"/>
    <p:sldId id="277" r:id="rId11"/>
    <p:sldId id="278" r:id="rId12"/>
    <p:sldId id="279" r:id="rId13"/>
    <p:sldId id="280" r:id="rId14"/>
    <p:sldId id="281" r:id="rId15"/>
    <p:sldId id="282" r:id="rId16"/>
    <p:sldId id="283" r:id="rId17"/>
    <p:sldId id="284" r:id="rId18"/>
    <p:sldId id="273" r:id="rId19"/>
    <p:sldId id="28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113DC-B746-4942-A60E-06ADBE50AF90}" v="1" dt="2024-02-23T17:11:10.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89" autoAdjust="0"/>
    <p:restoredTop sz="70914" autoAdjust="0"/>
  </p:normalViewPr>
  <p:slideViewPr>
    <p:cSldViewPr snapToGrid="0" snapToObjects="1">
      <p:cViewPr varScale="1">
        <p:scale>
          <a:sx n="43" d="100"/>
          <a:sy n="43" d="100"/>
        </p:scale>
        <p:origin x="204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91736-DCC9-4CC7-8DCD-C0D9A8EFF427}" type="datetimeFigureOut">
              <a:rPr lang="en-US" smtClean="0"/>
              <a:t>2/23/2024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1C412-13EC-4FF7-B844-9F7482E71D35}" type="slidenum">
              <a:rPr lang="en-US" smtClean="0"/>
              <a:t>‹#›</a:t>
            </a:fld>
            <a:endParaRPr lang="en-US"/>
          </a:p>
        </p:txBody>
      </p:sp>
    </p:spTree>
    <p:extLst>
      <p:ext uri="{BB962C8B-B14F-4D97-AF65-F5344CB8AC3E}">
        <p14:creationId xmlns:p14="http://schemas.microsoft.com/office/powerpoint/2010/main" val="311264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IPSAS 46, </a:t>
            </a:r>
            <a:r>
              <a:rPr lang="en-GB" i="1" dirty="0"/>
              <a:t>Measurement</a:t>
            </a:r>
            <a:r>
              <a:rPr lang="en-GB" i="0" dirty="0"/>
              <a:t>, is included in Module 10 as it is an overarching Standard that, like the </a:t>
            </a:r>
            <a:r>
              <a:rPr lang="en-GB" i="1" dirty="0"/>
              <a:t>Conceptual Framework</a:t>
            </a:r>
            <a:r>
              <a:rPr lang="en-GB" i="0" dirty="0"/>
              <a:t>, interacts with many other Standards. Unlike the </a:t>
            </a:r>
            <a:r>
              <a:rPr lang="en-GB" i="1" dirty="0"/>
              <a:t>Conceptual Framework</a:t>
            </a:r>
            <a:r>
              <a:rPr lang="en-GB" i="0" dirty="0"/>
              <a:t>, entities are required to apply IPSAS 46 in preparing their financial statements.</a:t>
            </a:r>
          </a:p>
          <a:p>
            <a:endParaRPr lang="en-GB" i="0" dirty="0"/>
          </a:p>
          <a:p>
            <a:r>
              <a:rPr lang="en-GB" i="0" dirty="0"/>
              <a:t>Other IPSAS will specify the measurement model or measurement basis to be applied to measuring assets or liabilities. Entities will then refer to IPSAS 46 for guidance on how to apply those measurement models or bases. IPSAS 46 includes guidance on appropriate assumptions and on techniques that can be used.</a:t>
            </a:r>
          </a:p>
        </p:txBody>
      </p:sp>
      <p:sp>
        <p:nvSpPr>
          <p:cNvPr id="4" name="Slide Number Placeholder 3"/>
          <p:cNvSpPr>
            <a:spLocks noGrp="1"/>
          </p:cNvSpPr>
          <p:nvPr>
            <p:ph type="sldNum" sz="quarter" idx="5"/>
          </p:nvPr>
        </p:nvSpPr>
        <p:spPr/>
        <p:txBody>
          <a:bodyPr/>
          <a:lstStyle/>
          <a:p>
            <a:fld id="{3CC1C412-13EC-4FF7-B844-9F7482E71D35}" type="slidenum">
              <a:rPr lang="en-US" smtClean="0"/>
              <a:t>1</a:t>
            </a:fld>
            <a:endParaRPr lang="en-US"/>
          </a:p>
        </p:txBody>
      </p:sp>
    </p:spTree>
    <p:extLst>
      <p:ext uri="{BB962C8B-B14F-4D97-AF65-F5344CB8AC3E}">
        <p14:creationId xmlns:p14="http://schemas.microsoft.com/office/powerpoint/2010/main" val="62936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11</a:t>
            </a:fld>
            <a:endParaRPr lang="en-US"/>
          </a:p>
        </p:txBody>
      </p:sp>
    </p:spTree>
    <p:extLst>
      <p:ext uri="{BB962C8B-B14F-4D97-AF65-F5344CB8AC3E}">
        <p14:creationId xmlns:p14="http://schemas.microsoft.com/office/powerpoint/2010/main" val="422506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Module 10 for further details</a:t>
            </a:r>
          </a:p>
        </p:txBody>
      </p:sp>
      <p:sp>
        <p:nvSpPr>
          <p:cNvPr id="4" name="Slide Number Placeholder 3"/>
          <p:cNvSpPr>
            <a:spLocks noGrp="1"/>
          </p:cNvSpPr>
          <p:nvPr>
            <p:ph type="sldNum" sz="quarter" idx="5"/>
          </p:nvPr>
        </p:nvSpPr>
        <p:spPr/>
        <p:txBody>
          <a:bodyPr/>
          <a:lstStyle/>
          <a:p>
            <a:fld id="{3CC1C412-13EC-4FF7-B844-9F7482E71D35}" type="slidenum">
              <a:rPr lang="en-US" smtClean="0"/>
              <a:t>12</a:t>
            </a:fld>
            <a:endParaRPr lang="en-US"/>
          </a:p>
        </p:txBody>
      </p:sp>
    </p:spTree>
    <p:extLst>
      <p:ext uri="{BB962C8B-B14F-4D97-AF65-F5344CB8AC3E}">
        <p14:creationId xmlns:p14="http://schemas.microsoft.com/office/powerpoint/2010/main" val="1219357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13</a:t>
            </a:fld>
            <a:endParaRPr lang="en-US"/>
          </a:p>
        </p:txBody>
      </p:sp>
    </p:spTree>
    <p:extLst>
      <p:ext uri="{BB962C8B-B14F-4D97-AF65-F5344CB8AC3E}">
        <p14:creationId xmlns:p14="http://schemas.microsoft.com/office/powerpoint/2010/main" val="3020518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no specific measurement requirements in IPSAS 46.</a:t>
            </a:r>
          </a:p>
          <a:p>
            <a:endParaRPr lang="en-GB" dirty="0"/>
          </a:p>
          <a:p>
            <a:r>
              <a:rPr lang="en-GB" dirty="0"/>
              <a:t>Because IPSAS 46 works with other IPSAS, it may be helpful to include some of discussion about measurement when presenting those sessions. This would require Measurement to have been covered before the other sessions.</a:t>
            </a:r>
          </a:p>
        </p:txBody>
      </p:sp>
      <p:sp>
        <p:nvSpPr>
          <p:cNvPr id="4" name="Slide Number Placeholder 3"/>
          <p:cNvSpPr>
            <a:spLocks noGrp="1"/>
          </p:cNvSpPr>
          <p:nvPr>
            <p:ph type="sldNum" sz="quarter" idx="5"/>
          </p:nvPr>
        </p:nvSpPr>
        <p:spPr/>
        <p:txBody>
          <a:bodyPr/>
          <a:lstStyle/>
          <a:p>
            <a:fld id="{3CC1C412-13EC-4FF7-B844-9F7482E71D35}" type="slidenum">
              <a:rPr lang="en-US" smtClean="0"/>
              <a:t>14</a:t>
            </a:fld>
            <a:endParaRPr lang="en-US"/>
          </a:p>
        </p:txBody>
      </p:sp>
    </p:spTree>
    <p:extLst>
      <p:ext uri="{BB962C8B-B14F-4D97-AF65-F5344CB8AC3E}">
        <p14:creationId xmlns:p14="http://schemas.microsoft.com/office/powerpoint/2010/main" val="1771337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Optional video slide – this slide can be moved to the desired location in the presentation. If using this slide, enable external content when loading the file – this is blocked by default.</a:t>
            </a:r>
          </a:p>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16</a:t>
            </a:fld>
            <a:endParaRPr lang="en-US"/>
          </a:p>
        </p:txBody>
      </p:sp>
    </p:spTree>
    <p:extLst>
      <p:ext uri="{BB962C8B-B14F-4D97-AF65-F5344CB8AC3E}">
        <p14:creationId xmlns:p14="http://schemas.microsoft.com/office/powerpoint/2010/main" val="297165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IPSAS will specify the measurement bases that are required or permitted, and IPSAS 46 defines those bases and provides guidance on how they are to be applied. This should assist with consistency of measurement across different types of transaction</a:t>
            </a:r>
          </a:p>
          <a:p>
            <a:endParaRPr lang="en-GB" dirty="0"/>
          </a:p>
          <a:p>
            <a:r>
              <a:rPr lang="en-GB" dirty="0"/>
              <a:t>Consider a discussion about the advantages of bringing all guidance on measurement together in a single standard – will this help with consistency?</a:t>
            </a:r>
          </a:p>
        </p:txBody>
      </p:sp>
      <p:sp>
        <p:nvSpPr>
          <p:cNvPr id="4" name="Slide Number Placeholder 3"/>
          <p:cNvSpPr>
            <a:spLocks noGrp="1"/>
          </p:cNvSpPr>
          <p:nvPr>
            <p:ph type="sldNum" sz="quarter" idx="5"/>
          </p:nvPr>
        </p:nvSpPr>
        <p:spPr/>
        <p:txBody>
          <a:bodyPr/>
          <a:lstStyle/>
          <a:p>
            <a:fld id="{3CC1C412-13EC-4FF7-B844-9F7482E71D35}" type="slidenum">
              <a:rPr lang="en-US" smtClean="0"/>
              <a:t>3</a:t>
            </a:fld>
            <a:endParaRPr lang="en-US"/>
          </a:p>
        </p:txBody>
      </p:sp>
    </p:spTree>
    <p:extLst>
      <p:ext uri="{BB962C8B-B14F-4D97-AF65-F5344CB8AC3E}">
        <p14:creationId xmlns:p14="http://schemas.microsoft.com/office/powerpoint/2010/main" val="134301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Guidance on fair value is based on IFRS 13, </a:t>
            </a:r>
            <a:r>
              <a:rPr lang="en-GB" i="1" dirty="0"/>
              <a:t>Fair Value Measurement</a:t>
            </a:r>
            <a:r>
              <a:rPr lang="en-GB" i="0" dirty="0"/>
              <a:t>, but goes beyond IFRS 13 in providing guidance on other measurement bases. Current operational value is a public sector specific basis that reflects services potential.</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4</a:t>
            </a:fld>
            <a:endParaRPr lang="en-US"/>
          </a:p>
        </p:txBody>
      </p:sp>
    </p:spTree>
    <p:extLst>
      <p:ext uri="{BB962C8B-B14F-4D97-AF65-F5344CB8AC3E}">
        <p14:creationId xmlns:p14="http://schemas.microsoft.com/office/powerpoint/2010/main" val="26517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46 applies to most measurements of assets and liabilities. Exceptions (which arise where measurements are not based on the measurement bases in IPSAS 46) are shown on the next slide.</a:t>
            </a:r>
          </a:p>
        </p:txBody>
      </p:sp>
      <p:sp>
        <p:nvSpPr>
          <p:cNvPr id="4" name="Slide Number Placeholder 3"/>
          <p:cNvSpPr>
            <a:spLocks noGrp="1"/>
          </p:cNvSpPr>
          <p:nvPr>
            <p:ph type="sldNum" sz="quarter" idx="5"/>
          </p:nvPr>
        </p:nvSpPr>
        <p:spPr/>
        <p:txBody>
          <a:bodyPr/>
          <a:lstStyle/>
          <a:p>
            <a:fld id="{3CC1C412-13EC-4FF7-B844-9F7482E71D35}" type="slidenum">
              <a:rPr lang="en-US" smtClean="0"/>
              <a:t>5</a:t>
            </a:fld>
            <a:endParaRPr lang="en-US"/>
          </a:p>
        </p:txBody>
      </p:sp>
    </p:spTree>
    <p:extLst>
      <p:ext uri="{BB962C8B-B14F-4D97-AF65-F5344CB8AC3E}">
        <p14:creationId xmlns:p14="http://schemas.microsoft.com/office/powerpoint/2010/main" val="323316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about why these exceptions are in place.</a:t>
            </a:r>
          </a:p>
        </p:txBody>
      </p:sp>
      <p:sp>
        <p:nvSpPr>
          <p:cNvPr id="4" name="Slide Number Placeholder 3"/>
          <p:cNvSpPr>
            <a:spLocks noGrp="1"/>
          </p:cNvSpPr>
          <p:nvPr>
            <p:ph type="sldNum" sz="quarter" idx="5"/>
          </p:nvPr>
        </p:nvSpPr>
        <p:spPr/>
        <p:txBody>
          <a:bodyPr/>
          <a:lstStyle/>
          <a:p>
            <a:fld id="{3CC1C412-13EC-4FF7-B844-9F7482E71D35}" type="slidenum">
              <a:rPr lang="en-US" smtClean="0"/>
              <a:t>6</a:t>
            </a:fld>
            <a:endParaRPr lang="en-US"/>
          </a:p>
        </p:txBody>
      </p:sp>
    </p:spTree>
    <p:extLst>
      <p:ext uri="{BB962C8B-B14F-4D97-AF65-F5344CB8AC3E}">
        <p14:creationId xmlns:p14="http://schemas.microsoft.com/office/powerpoint/2010/main" val="184651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definitions of transaction costs, orderly transaction and market participants are provided in Module 10.</a:t>
            </a:r>
          </a:p>
        </p:txBody>
      </p:sp>
      <p:sp>
        <p:nvSpPr>
          <p:cNvPr id="4" name="Slide Number Placeholder 3"/>
          <p:cNvSpPr>
            <a:spLocks noGrp="1"/>
          </p:cNvSpPr>
          <p:nvPr>
            <p:ph type="sldNum" sz="quarter" idx="5"/>
          </p:nvPr>
        </p:nvSpPr>
        <p:spPr/>
        <p:txBody>
          <a:bodyPr/>
          <a:lstStyle/>
          <a:p>
            <a:fld id="{3CC1C412-13EC-4FF7-B844-9F7482E71D35}" type="slidenum">
              <a:rPr lang="en-US" smtClean="0"/>
              <a:t>7</a:t>
            </a:fld>
            <a:endParaRPr lang="en-US"/>
          </a:p>
        </p:txBody>
      </p:sp>
    </p:spTree>
    <p:extLst>
      <p:ext uri="{BB962C8B-B14F-4D97-AF65-F5344CB8AC3E}">
        <p14:creationId xmlns:p14="http://schemas.microsoft.com/office/powerpoint/2010/main" val="17666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Module 10 for details of when </a:t>
            </a:r>
            <a:r>
              <a:rPr lang="en-GB"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transaction price, plus or minus transaction costs, may not faithfully present relevant information of the entity.</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8</a:t>
            </a:fld>
            <a:endParaRPr lang="en-US"/>
          </a:p>
        </p:txBody>
      </p:sp>
    </p:spTree>
    <p:extLst>
      <p:ext uri="{BB962C8B-B14F-4D97-AF65-F5344CB8AC3E}">
        <p14:creationId xmlns:p14="http://schemas.microsoft.com/office/powerpoint/2010/main" val="239775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9</a:t>
            </a:fld>
            <a:endParaRPr lang="en-US"/>
          </a:p>
        </p:txBody>
      </p:sp>
    </p:spTree>
    <p:extLst>
      <p:ext uri="{BB962C8B-B14F-4D97-AF65-F5344CB8AC3E}">
        <p14:creationId xmlns:p14="http://schemas.microsoft.com/office/powerpoint/2010/main" val="66006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Module 10 for further details.</a:t>
            </a:r>
          </a:p>
          <a:p>
            <a:endParaRPr lang="en-GB" dirty="0"/>
          </a:p>
          <a:p>
            <a:r>
              <a:rPr lang="en-GB" dirty="0"/>
              <a:t>Consider showing the earlier slide (Slide 7) with the definitions of the various measurement bases again here as a reminder for participants.</a:t>
            </a:r>
          </a:p>
          <a:p>
            <a:endParaRPr lang="en-GB" dirty="0"/>
          </a:p>
          <a:p>
            <a:r>
              <a:rPr lang="en-GB" dirty="0"/>
              <a:t>Consider a discussion on the differences between entry and exit prices, and entity-specific and market-based measurement bases – how might these affect the measurement of an asset or liability?</a:t>
            </a:r>
          </a:p>
        </p:txBody>
      </p:sp>
      <p:sp>
        <p:nvSpPr>
          <p:cNvPr id="4" name="Slide Number Placeholder 3"/>
          <p:cNvSpPr>
            <a:spLocks noGrp="1"/>
          </p:cNvSpPr>
          <p:nvPr>
            <p:ph type="sldNum" sz="quarter" idx="5"/>
          </p:nvPr>
        </p:nvSpPr>
        <p:spPr/>
        <p:txBody>
          <a:bodyPr/>
          <a:lstStyle/>
          <a:p>
            <a:fld id="{3CC1C412-13EC-4FF7-B844-9F7482E71D35}" type="slidenum">
              <a:rPr lang="en-US" smtClean="0"/>
              <a:t>10</a:t>
            </a:fld>
            <a:endParaRPr lang="en-US"/>
          </a:p>
        </p:txBody>
      </p:sp>
    </p:spTree>
    <p:extLst>
      <p:ext uri="{BB962C8B-B14F-4D97-AF65-F5344CB8AC3E}">
        <p14:creationId xmlns:p14="http://schemas.microsoft.com/office/powerpoint/2010/main" val="113543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MVhdcyMLOb4?start=1&amp;feature=oembed" TargetMode="Externa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3570" y="-1272506"/>
            <a:ext cx="9136860"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839" y="1628816"/>
            <a:ext cx="12170662" cy="9127284"/>
          </a:xfrm>
          <a:prstGeom prst="rect">
            <a:avLst/>
          </a:prstGeom>
        </p:spPr>
      </p:pic>
      <p:sp>
        <p:nvSpPr>
          <p:cNvPr id="9"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p>
          <a:p>
            <a:pPr algn="l"/>
            <a:r>
              <a:rPr lang="en-US" b="1">
                <a:latin typeface="Arial" panose="020B0604020202020204" pitchFamily="34" charset="0"/>
                <a:cs typeface="Arial" panose="020B0604020202020204" pitchFamily="34" charset="0"/>
              </a:rPr>
              <a:t>Other </a:t>
            </a:r>
            <a:r>
              <a:rPr lang="en-US" b="1" dirty="0">
                <a:latin typeface="Arial" panose="020B0604020202020204" pitchFamily="34" charset="0"/>
                <a:cs typeface="Arial" panose="020B0604020202020204" pitchFamily="34" charset="0"/>
              </a:rPr>
              <a:t>Pronouncements: Measurement</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46</a:t>
            </a:r>
          </a:p>
          <a:p>
            <a:pPr algn="l"/>
            <a:endParaRPr lang="en-US"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1D6D9B2-A958-3E26-95EB-94AEB06CA6D8}"/>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Bases</a:t>
            </a:r>
          </a:p>
        </p:txBody>
      </p:sp>
      <p:graphicFrame>
        <p:nvGraphicFramePr>
          <p:cNvPr id="2" name="Table 1">
            <a:extLst>
              <a:ext uri="{FF2B5EF4-FFF2-40B4-BE49-F238E27FC236}">
                <a16:creationId xmlns:a16="http://schemas.microsoft.com/office/drawing/2014/main" id="{A4AA9155-D111-738D-F233-C141FFAD5683}"/>
              </a:ext>
            </a:extLst>
          </p:cNvPr>
          <p:cNvGraphicFramePr>
            <a:graphicFrameLocks noGrp="1"/>
          </p:cNvGraphicFramePr>
          <p:nvPr>
            <p:extLst>
              <p:ext uri="{D42A27DB-BD31-4B8C-83A1-F6EECF244321}">
                <p14:modId xmlns:p14="http://schemas.microsoft.com/office/powerpoint/2010/main" val="2122108156"/>
              </p:ext>
            </p:extLst>
          </p:nvPr>
        </p:nvGraphicFramePr>
        <p:xfrm>
          <a:off x="622300" y="1705354"/>
          <a:ext cx="7835902" cy="3251300"/>
        </p:xfrm>
        <a:graphic>
          <a:graphicData uri="http://schemas.openxmlformats.org/drawingml/2006/table">
            <a:tbl>
              <a:tblPr/>
              <a:tblGrid>
                <a:gridCol w="1017814">
                  <a:extLst>
                    <a:ext uri="{9D8B030D-6E8A-4147-A177-3AD203B41FA5}">
                      <a16:colId xmlns:a16="http://schemas.microsoft.com/office/drawing/2014/main" val="1950210707"/>
                    </a:ext>
                  </a:extLst>
                </a:gridCol>
                <a:gridCol w="1704522">
                  <a:extLst>
                    <a:ext uri="{9D8B030D-6E8A-4147-A177-3AD203B41FA5}">
                      <a16:colId xmlns:a16="http://schemas.microsoft.com/office/drawing/2014/main" val="2366408333"/>
                    </a:ext>
                  </a:extLst>
                </a:gridCol>
                <a:gridCol w="1704522">
                  <a:extLst>
                    <a:ext uri="{9D8B030D-6E8A-4147-A177-3AD203B41FA5}">
                      <a16:colId xmlns:a16="http://schemas.microsoft.com/office/drawing/2014/main" val="2777710043"/>
                    </a:ext>
                  </a:extLst>
                </a:gridCol>
                <a:gridCol w="1704522">
                  <a:extLst>
                    <a:ext uri="{9D8B030D-6E8A-4147-A177-3AD203B41FA5}">
                      <a16:colId xmlns:a16="http://schemas.microsoft.com/office/drawing/2014/main" val="1119607705"/>
                    </a:ext>
                  </a:extLst>
                </a:gridCol>
                <a:gridCol w="1704522">
                  <a:extLst>
                    <a:ext uri="{9D8B030D-6E8A-4147-A177-3AD203B41FA5}">
                      <a16:colId xmlns:a16="http://schemas.microsoft.com/office/drawing/2014/main" val="857290151"/>
                    </a:ext>
                  </a:extLst>
                </a:gridCol>
              </a:tblGrid>
              <a:tr h="812825">
                <a:tc>
                  <a:txBody>
                    <a:bodyPr/>
                    <a:lstStyle/>
                    <a:p>
                      <a:pPr algn="l" fontAlgn="ctr"/>
                      <a:r>
                        <a:rPr lang="en-US" sz="1600" b="1" i="0" u="none" strike="noStrike" noProof="0" dirty="0">
                          <a:solidFill>
                            <a:srgbClr val="000000"/>
                          </a:solidFill>
                          <a:effectLst/>
                          <a:latin typeface="Arial" panose="020B0604020202020204" pitchFamily="34" charset="0"/>
                        </a:rPr>
                        <a:t>Bases</a:t>
                      </a:r>
                    </a:p>
                  </a:txBody>
                  <a:tcPr marL="5762" marR="5762" marT="576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1" i="0" u="none" strike="noStrike" noProof="0" dirty="0">
                          <a:solidFill>
                            <a:srgbClr val="FFFFFF"/>
                          </a:solidFill>
                          <a:effectLst/>
                          <a:latin typeface="Arial" panose="020B0604020202020204" pitchFamily="34" charset="0"/>
                        </a:rPr>
                        <a:t>Historical Cost Basis</a:t>
                      </a:r>
                    </a:p>
                  </a:txBody>
                  <a:tcPr marL="5762" marR="5762" marT="5762"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623"/>
                    </a:solidFill>
                  </a:tcPr>
                </a:tc>
                <a:tc>
                  <a:txBody>
                    <a:bodyPr/>
                    <a:lstStyle/>
                    <a:p>
                      <a:pPr algn="ctr" fontAlgn="ctr"/>
                      <a:r>
                        <a:rPr lang="en-US" sz="1600" b="1" i="0" u="none" strike="noStrike" noProof="0" dirty="0">
                          <a:solidFill>
                            <a:srgbClr val="FFFFFF"/>
                          </a:solidFill>
                          <a:effectLst/>
                          <a:latin typeface="Arial" panose="020B0604020202020204" pitchFamily="34" charset="0"/>
                        </a:rPr>
                        <a:t>Current Operational Value</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1" i="0" u="none" strike="noStrike" noProof="0" dirty="0">
                          <a:solidFill>
                            <a:srgbClr val="FFFFFF"/>
                          </a:solidFill>
                          <a:effectLst/>
                          <a:latin typeface="Arial" panose="020B0604020202020204" pitchFamily="34" charset="0"/>
                        </a:rPr>
                        <a:t>Cost of Fulfillment</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1" i="0" u="none" strike="noStrike" noProof="0" dirty="0">
                          <a:solidFill>
                            <a:srgbClr val="FFFFFF"/>
                          </a:solidFill>
                          <a:effectLst/>
                          <a:latin typeface="Arial" panose="020B0604020202020204" pitchFamily="34" charset="0"/>
                        </a:rPr>
                        <a:t>Fair Value</a:t>
                      </a:r>
                    </a:p>
                  </a:txBody>
                  <a:tcPr marL="5762" marR="5762" marT="5762"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77468920"/>
                  </a:ext>
                </a:extLst>
              </a:tr>
              <a:tr h="812825">
                <a:tc>
                  <a:txBody>
                    <a:bodyPr/>
                    <a:lstStyle/>
                    <a:p>
                      <a:pPr algn="l" fontAlgn="ctr"/>
                      <a:r>
                        <a:rPr lang="en-US" sz="1600" b="1" i="0" u="none" strike="noStrike" noProof="0" dirty="0">
                          <a:solidFill>
                            <a:srgbClr val="000000"/>
                          </a:solidFill>
                          <a:effectLst/>
                          <a:latin typeface="Arial" panose="020B0604020202020204" pitchFamily="34" charset="0"/>
                        </a:rPr>
                        <a:t>Applies to:</a:t>
                      </a:r>
                    </a:p>
                  </a:txBody>
                  <a:tcPr marL="5762" marR="5762" marT="576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0" i="0" u="none" strike="noStrike" noProof="0" dirty="0">
                          <a:solidFill>
                            <a:srgbClr val="FFFFFF"/>
                          </a:solidFill>
                          <a:effectLst/>
                          <a:latin typeface="Arial" panose="020B0604020202020204" pitchFamily="34" charset="0"/>
                        </a:rPr>
                        <a:t>Assets and Liabilities</a:t>
                      </a:r>
                    </a:p>
                  </a:txBody>
                  <a:tcPr marL="5762" marR="5762" marT="5762"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623"/>
                    </a:solidFill>
                  </a:tcPr>
                </a:tc>
                <a:tc>
                  <a:txBody>
                    <a:bodyPr/>
                    <a:lstStyle/>
                    <a:p>
                      <a:pPr algn="ctr" fontAlgn="ctr"/>
                      <a:r>
                        <a:rPr lang="en-US" sz="1600" b="0" i="0" u="none" strike="noStrike" noProof="0" dirty="0">
                          <a:solidFill>
                            <a:srgbClr val="FFFFFF"/>
                          </a:solidFill>
                          <a:effectLst/>
                          <a:latin typeface="Arial" panose="020B0604020202020204" pitchFamily="34" charset="0"/>
                        </a:rPr>
                        <a:t>Assets</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0" i="0" u="none" strike="noStrike" noProof="0" dirty="0">
                          <a:solidFill>
                            <a:srgbClr val="FFFFFF"/>
                          </a:solidFill>
                          <a:effectLst/>
                          <a:latin typeface="Arial" panose="020B0604020202020204" pitchFamily="34" charset="0"/>
                        </a:rPr>
                        <a:t>Liabilities</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0" i="0" u="none" strike="noStrike" noProof="0" dirty="0">
                          <a:solidFill>
                            <a:srgbClr val="FFFFFF"/>
                          </a:solidFill>
                          <a:effectLst/>
                          <a:latin typeface="Arial" panose="020B0604020202020204" pitchFamily="34" charset="0"/>
                        </a:rPr>
                        <a:t>Assets and Liabilities</a:t>
                      </a:r>
                    </a:p>
                  </a:txBody>
                  <a:tcPr marL="5762" marR="5762" marT="5762"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278975673"/>
                  </a:ext>
                </a:extLst>
              </a:tr>
              <a:tr h="812825">
                <a:tc>
                  <a:txBody>
                    <a:bodyPr/>
                    <a:lstStyle/>
                    <a:p>
                      <a:pPr algn="l" fontAlgn="ctr"/>
                      <a:r>
                        <a:rPr lang="en-US" sz="1600" b="1" i="0" u="none" strike="noStrike" noProof="0" dirty="0">
                          <a:solidFill>
                            <a:srgbClr val="000000"/>
                          </a:solidFill>
                          <a:effectLst/>
                          <a:latin typeface="Arial" panose="020B0604020202020204" pitchFamily="34" charset="0"/>
                        </a:rPr>
                        <a:t>Price Basis</a:t>
                      </a:r>
                    </a:p>
                  </a:txBody>
                  <a:tcPr marL="5762" marR="5762" marT="576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0" i="0" u="none" strike="noStrike" noProof="0" dirty="0">
                          <a:solidFill>
                            <a:srgbClr val="FFFFFF"/>
                          </a:solidFill>
                          <a:effectLst/>
                          <a:latin typeface="Arial" panose="020B0604020202020204" pitchFamily="34" charset="0"/>
                        </a:rPr>
                        <a:t>Entry Price</a:t>
                      </a:r>
                    </a:p>
                  </a:txBody>
                  <a:tcPr marL="5762" marR="5762" marT="5762"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623"/>
                    </a:solidFill>
                  </a:tcPr>
                </a:tc>
                <a:tc>
                  <a:txBody>
                    <a:bodyPr/>
                    <a:lstStyle/>
                    <a:p>
                      <a:pPr algn="ctr" fontAlgn="ctr"/>
                      <a:r>
                        <a:rPr lang="en-US" sz="1600" b="0" i="0" u="none" strike="noStrike" noProof="0" dirty="0">
                          <a:solidFill>
                            <a:srgbClr val="FFFFFF"/>
                          </a:solidFill>
                          <a:effectLst/>
                          <a:latin typeface="Arial" panose="020B0604020202020204" pitchFamily="34" charset="0"/>
                        </a:rPr>
                        <a:t>Entry Price</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0" i="0" u="none" strike="noStrike" noProof="0" dirty="0">
                          <a:solidFill>
                            <a:srgbClr val="FFFFFF"/>
                          </a:solidFill>
                          <a:effectLst/>
                          <a:latin typeface="Arial" panose="020B0604020202020204" pitchFamily="34" charset="0"/>
                        </a:rPr>
                        <a:t>Exit Price</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0" i="0" u="none" strike="noStrike" noProof="0" dirty="0">
                          <a:solidFill>
                            <a:srgbClr val="FFFFFF"/>
                          </a:solidFill>
                          <a:effectLst/>
                          <a:latin typeface="Arial" panose="020B0604020202020204" pitchFamily="34" charset="0"/>
                        </a:rPr>
                        <a:t>Exit Price</a:t>
                      </a:r>
                    </a:p>
                  </a:txBody>
                  <a:tcPr marL="5762" marR="5762" marT="5762"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812478018"/>
                  </a:ext>
                </a:extLst>
              </a:tr>
              <a:tr h="812825">
                <a:tc>
                  <a:txBody>
                    <a:bodyPr/>
                    <a:lstStyle/>
                    <a:p>
                      <a:pPr algn="l" fontAlgn="ctr"/>
                      <a:r>
                        <a:rPr lang="en-US" sz="1600" b="1" i="0" u="none" strike="noStrike" noProof="0" dirty="0">
                          <a:solidFill>
                            <a:srgbClr val="000000"/>
                          </a:solidFill>
                          <a:effectLst/>
                          <a:latin typeface="Arial" panose="020B0604020202020204" pitchFamily="34" charset="0"/>
                        </a:rPr>
                        <a:t>Entity Specific?</a:t>
                      </a:r>
                    </a:p>
                  </a:txBody>
                  <a:tcPr marL="5762" marR="5762" marT="576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0" i="0" u="none" strike="noStrike" noProof="0" dirty="0">
                          <a:solidFill>
                            <a:srgbClr val="FFFFFF"/>
                          </a:solidFill>
                          <a:effectLst/>
                          <a:latin typeface="Arial" panose="020B0604020202020204" pitchFamily="34" charset="0"/>
                        </a:rPr>
                        <a:t>Yes</a:t>
                      </a:r>
                    </a:p>
                  </a:txBody>
                  <a:tcPr marL="5762" marR="5762" marT="5762"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US" sz="1600" b="0" i="0" u="none" strike="noStrike" noProof="0" dirty="0">
                          <a:solidFill>
                            <a:srgbClr val="FFFFFF"/>
                          </a:solidFill>
                          <a:effectLst/>
                          <a:latin typeface="Arial" panose="020B0604020202020204" pitchFamily="34" charset="0"/>
                        </a:rPr>
                        <a:t>Yes</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0" i="0" u="none" strike="noStrike" noProof="0" dirty="0">
                          <a:solidFill>
                            <a:srgbClr val="FFFFFF"/>
                          </a:solidFill>
                          <a:effectLst/>
                          <a:latin typeface="Arial" panose="020B0604020202020204" pitchFamily="34" charset="0"/>
                        </a:rPr>
                        <a:t>Yes</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0" i="0" u="none" strike="noStrike" noProof="0" dirty="0">
                          <a:solidFill>
                            <a:srgbClr val="FFFFFF"/>
                          </a:solidFill>
                          <a:effectLst/>
                          <a:latin typeface="Arial" panose="020B0604020202020204" pitchFamily="34" charset="0"/>
                        </a:rPr>
                        <a:t>No – Market-Based</a:t>
                      </a:r>
                    </a:p>
                  </a:txBody>
                  <a:tcPr marL="5762" marR="5762" marT="5762"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759981"/>
                  </a:ext>
                </a:extLst>
              </a:tr>
            </a:tbl>
          </a:graphicData>
        </a:graphic>
      </p:graphicFrame>
    </p:spTree>
    <p:extLst>
      <p:ext uri="{BB962C8B-B14F-4D97-AF65-F5344CB8AC3E}">
        <p14:creationId xmlns:p14="http://schemas.microsoft.com/office/powerpoint/2010/main" val="46718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881956"/>
            <a:ext cx="8089900" cy="4626908"/>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Characteristics of the Asset or Liability</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When applying a measurement basis, an entity will need to take into account the characteristics of the asset or liability at the measurement date, which include:</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condition, use and location of the asset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Restrictions, if any, on the sale or use of the asset</a:t>
            </a: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asset or liability measured might be either of the following:</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 stand-alone asset or liability (e.g., a financial instrument or a non-financial asset)</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 group of assets, a group of liabilities or a group of assets and liabilities (e.g., a cash-generating unit or an operation)</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16055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Techniques</a:t>
            </a:r>
          </a:p>
        </p:txBody>
      </p:sp>
      <p:graphicFrame>
        <p:nvGraphicFramePr>
          <p:cNvPr id="2" name="Table 1">
            <a:extLst>
              <a:ext uri="{FF2B5EF4-FFF2-40B4-BE49-F238E27FC236}">
                <a16:creationId xmlns:a16="http://schemas.microsoft.com/office/drawing/2014/main" id="{A4AA9155-D111-738D-F233-C141FFAD5683}"/>
              </a:ext>
            </a:extLst>
          </p:cNvPr>
          <p:cNvGraphicFramePr>
            <a:graphicFrameLocks noGrp="1"/>
          </p:cNvGraphicFramePr>
          <p:nvPr>
            <p:extLst>
              <p:ext uri="{D42A27DB-BD31-4B8C-83A1-F6EECF244321}">
                <p14:modId xmlns:p14="http://schemas.microsoft.com/office/powerpoint/2010/main" val="1020618720"/>
              </p:ext>
            </p:extLst>
          </p:nvPr>
        </p:nvGraphicFramePr>
        <p:xfrm>
          <a:off x="533400" y="1384890"/>
          <a:ext cx="7835902" cy="3984605"/>
        </p:xfrm>
        <a:graphic>
          <a:graphicData uri="http://schemas.openxmlformats.org/drawingml/2006/table">
            <a:tbl>
              <a:tblPr/>
              <a:tblGrid>
                <a:gridCol w="1191986">
                  <a:extLst>
                    <a:ext uri="{9D8B030D-6E8A-4147-A177-3AD203B41FA5}">
                      <a16:colId xmlns:a16="http://schemas.microsoft.com/office/drawing/2014/main" val="1950210707"/>
                    </a:ext>
                  </a:extLst>
                </a:gridCol>
                <a:gridCol w="1660979">
                  <a:extLst>
                    <a:ext uri="{9D8B030D-6E8A-4147-A177-3AD203B41FA5}">
                      <a16:colId xmlns:a16="http://schemas.microsoft.com/office/drawing/2014/main" val="2366408333"/>
                    </a:ext>
                  </a:extLst>
                </a:gridCol>
                <a:gridCol w="1660979">
                  <a:extLst>
                    <a:ext uri="{9D8B030D-6E8A-4147-A177-3AD203B41FA5}">
                      <a16:colId xmlns:a16="http://schemas.microsoft.com/office/drawing/2014/main" val="2777710043"/>
                    </a:ext>
                  </a:extLst>
                </a:gridCol>
                <a:gridCol w="1660979">
                  <a:extLst>
                    <a:ext uri="{9D8B030D-6E8A-4147-A177-3AD203B41FA5}">
                      <a16:colId xmlns:a16="http://schemas.microsoft.com/office/drawing/2014/main" val="1119607705"/>
                    </a:ext>
                  </a:extLst>
                </a:gridCol>
                <a:gridCol w="1660979">
                  <a:extLst>
                    <a:ext uri="{9D8B030D-6E8A-4147-A177-3AD203B41FA5}">
                      <a16:colId xmlns:a16="http://schemas.microsoft.com/office/drawing/2014/main" val="857290151"/>
                    </a:ext>
                  </a:extLst>
                </a:gridCol>
              </a:tblGrid>
              <a:tr h="812825">
                <a:tc>
                  <a:txBody>
                    <a:bodyPr/>
                    <a:lstStyle/>
                    <a:p>
                      <a:pPr algn="l" fontAlgn="ctr"/>
                      <a:r>
                        <a:rPr lang="en-US" sz="1600" b="1" i="0" u="none" strike="noStrike" noProof="0" dirty="0">
                          <a:solidFill>
                            <a:srgbClr val="000000"/>
                          </a:solidFill>
                          <a:effectLst/>
                          <a:latin typeface="Arial" panose="020B0604020202020204" pitchFamily="34" charset="0"/>
                        </a:rPr>
                        <a:t>Models</a:t>
                      </a:r>
                    </a:p>
                  </a:txBody>
                  <a:tcPr marL="5762" marR="5762" marT="576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1" i="0" u="none" strike="noStrike" noProof="0" dirty="0">
                          <a:solidFill>
                            <a:srgbClr val="FFFFFF"/>
                          </a:solidFill>
                          <a:effectLst/>
                          <a:latin typeface="Arial" panose="020B0604020202020204" pitchFamily="34" charset="0"/>
                        </a:rPr>
                        <a:t>Historical Cost Model</a:t>
                      </a:r>
                    </a:p>
                  </a:txBody>
                  <a:tcPr marL="5762" marR="5762" marT="5762" marB="0" anchor="ctr">
                    <a:lnL w="19050" cap="flat" cmpd="sng" algn="ctr">
                      <a:solidFill>
                        <a:srgbClr val="000000"/>
                      </a:solidFill>
                      <a:prstDash val="solid"/>
                      <a:round/>
                      <a:headEnd type="none" w="med" len="med"/>
                      <a:tailEnd type="none" w="med" len="med"/>
                    </a:lnL>
                    <a:lnR w="12700" cap="flat" cmpd="sng" algn="ctr">
                      <a:solidFill>
                        <a:srgbClr val="00206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623"/>
                    </a:solidFill>
                  </a:tcPr>
                </a:tc>
                <a:tc gridSpan="3">
                  <a:txBody>
                    <a:bodyPr/>
                    <a:lstStyle/>
                    <a:p>
                      <a:pPr algn="ctr" fontAlgn="ctr"/>
                      <a:r>
                        <a:rPr lang="en-US" sz="1600" b="1" i="0" u="none" strike="noStrike" noProof="0" dirty="0">
                          <a:solidFill>
                            <a:srgbClr val="FFFFFF"/>
                          </a:solidFill>
                          <a:effectLst/>
                          <a:latin typeface="Arial" panose="020B0604020202020204" pitchFamily="34" charset="0"/>
                        </a:rPr>
                        <a:t>Current Value Model</a:t>
                      </a:r>
                    </a:p>
                  </a:txBody>
                  <a:tcPr marL="5762" marR="5762" marT="576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00632892"/>
                  </a:ext>
                </a:extLst>
              </a:tr>
              <a:tr h="812825">
                <a:tc>
                  <a:txBody>
                    <a:bodyPr/>
                    <a:lstStyle/>
                    <a:p>
                      <a:pPr algn="l" fontAlgn="ctr"/>
                      <a:r>
                        <a:rPr lang="en-US" sz="1600" b="1" i="0" u="none" strike="noStrike" noProof="0" dirty="0">
                          <a:solidFill>
                            <a:srgbClr val="000000"/>
                          </a:solidFill>
                          <a:effectLst/>
                          <a:latin typeface="Arial" panose="020B0604020202020204" pitchFamily="34" charset="0"/>
                        </a:rPr>
                        <a:t>Bases</a:t>
                      </a:r>
                    </a:p>
                  </a:txBody>
                  <a:tcPr marL="5762" marR="5762" marT="576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0" i="0" u="none" strike="noStrike" noProof="0" dirty="0">
                          <a:solidFill>
                            <a:srgbClr val="FFFFFF"/>
                          </a:solidFill>
                          <a:effectLst/>
                          <a:latin typeface="Arial" panose="020B0604020202020204" pitchFamily="34" charset="0"/>
                        </a:rPr>
                        <a:t>Historical Cost Basis</a:t>
                      </a:r>
                    </a:p>
                  </a:txBody>
                  <a:tcPr marL="5762" marR="5762" marT="5762"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623"/>
                    </a:solidFill>
                  </a:tcPr>
                </a:tc>
                <a:tc>
                  <a:txBody>
                    <a:bodyPr/>
                    <a:lstStyle/>
                    <a:p>
                      <a:pPr algn="ctr" fontAlgn="ctr"/>
                      <a:r>
                        <a:rPr lang="en-US" sz="1600" b="0" i="0" u="none" strike="noStrike" noProof="0" dirty="0">
                          <a:solidFill>
                            <a:srgbClr val="FFFFFF"/>
                          </a:solidFill>
                          <a:effectLst/>
                          <a:latin typeface="Arial" panose="020B0604020202020204" pitchFamily="34" charset="0"/>
                        </a:rPr>
                        <a:t>Current Operational Value</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0" i="0" u="none" strike="noStrike" noProof="0" dirty="0">
                          <a:solidFill>
                            <a:srgbClr val="FFFFFF"/>
                          </a:solidFill>
                          <a:effectLst/>
                          <a:latin typeface="Arial" panose="020B0604020202020204" pitchFamily="34" charset="0"/>
                        </a:rPr>
                        <a:t>Cost of Fulfillment</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0" i="0" u="none" strike="noStrike" noProof="0" dirty="0">
                          <a:solidFill>
                            <a:srgbClr val="FFFFFF"/>
                          </a:solidFill>
                          <a:effectLst/>
                          <a:latin typeface="Arial" panose="020B0604020202020204" pitchFamily="34" charset="0"/>
                        </a:rPr>
                        <a:t>Fair Value</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77468920"/>
                  </a:ext>
                </a:extLst>
              </a:tr>
              <a:tr h="668831">
                <a:tc rowSpan="3">
                  <a:txBody>
                    <a:bodyPr/>
                    <a:lstStyle/>
                    <a:p>
                      <a:pPr algn="l" fontAlgn="ctr"/>
                      <a:r>
                        <a:rPr lang="en-US" sz="1600" b="1" i="0" u="none" strike="noStrike" noProof="0" dirty="0">
                          <a:solidFill>
                            <a:srgbClr val="000000"/>
                          </a:solidFill>
                          <a:effectLst/>
                          <a:latin typeface="Arial" panose="020B0604020202020204" pitchFamily="34" charset="0"/>
                        </a:rPr>
                        <a:t>Techniques</a:t>
                      </a:r>
                    </a:p>
                  </a:txBody>
                  <a:tcPr marL="5762" marR="5762" marT="576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fontAlgn="ctr"/>
                      <a:r>
                        <a:rPr lang="en-US" sz="1600" b="0" i="0" u="none" strike="noStrike" noProof="0" dirty="0">
                          <a:solidFill>
                            <a:srgbClr val="FFFFFF"/>
                          </a:solidFill>
                          <a:effectLst/>
                          <a:latin typeface="Arial" panose="020B0604020202020204" pitchFamily="34" charset="0"/>
                        </a:rPr>
                        <a:t>n/a</a:t>
                      </a:r>
                    </a:p>
                  </a:txBody>
                  <a:tcPr marL="5762" marR="5762" marT="5762"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75623"/>
                    </a:solidFill>
                  </a:tcPr>
                </a:tc>
                <a:tc>
                  <a:txBody>
                    <a:bodyPr/>
                    <a:lstStyle/>
                    <a:p>
                      <a:pPr algn="ctr" fontAlgn="ctr">
                        <a:spcBef>
                          <a:spcPts val="600"/>
                        </a:spcBef>
                        <a:spcAft>
                          <a:spcPts val="600"/>
                        </a:spcAft>
                      </a:pPr>
                      <a:r>
                        <a:rPr lang="en-US" sz="1600" b="0" i="0" u="none" strike="noStrike" noProof="0" dirty="0">
                          <a:solidFill>
                            <a:srgbClr val="FFFFFF"/>
                          </a:solidFill>
                          <a:effectLst/>
                          <a:latin typeface="Arial" panose="020B0604020202020204" pitchFamily="34" charset="0"/>
                        </a:rPr>
                        <a:t>Market</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spcBef>
                          <a:spcPts val="600"/>
                        </a:spcBef>
                        <a:spcAft>
                          <a:spcPts val="600"/>
                        </a:spcAft>
                      </a:pPr>
                      <a:r>
                        <a:rPr lang="en-US" sz="1600" b="0" i="0" u="none" strike="noStrike" noProof="0" dirty="0">
                          <a:solidFill>
                            <a:srgbClr val="FFFFFF"/>
                          </a:solidFill>
                          <a:effectLst/>
                          <a:latin typeface="Arial" panose="020B0604020202020204" pitchFamily="34" charset="0"/>
                        </a:rPr>
                        <a:t>n/a</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spcBef>
                          <a:spcPts val="600"/>
                        </a:spcBef>
                        <a:spcAft>
                          <a:spcPts val="600"/>
                        </a:spcAft>
                      </a:pPr>
                      <a:r>
                        <a:rPr lang="en-US" sz="1600" b="0" i="0" u="none" strike="noStrike" noProof="0" dirty="0">
                          <a:solidFill>
                            <a:srgbClr val="FFFFFF"/>
                          </a:solidFill>
                          <a:effectLst/>
                          <a:latin typeface="Arial" panose="020B0604020202020204" pitchFamily="34" charset="0"/>
                        </a:rPr>
                        <a:t>Market</a:t>
                      </a:r>
                    </a:p>
                  </a:txBody>
                  <a:tcPr marL="5762" marR="5762" marT="5762" marB="0"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278975673"/>
                  </a:ext>
                </a:extLst>
              </a:tr>
              <a:tr h="1060691">
                <a:tc vMerge="1">
                  <a:txBody>
                    <a:bodyPr/>
                    <a:lstStyle/>
                    <a:p>
                      <a:endParaRPr lang="en-GB"/>
                    </a:p>
                  </a:txBody>
                  <a:tcPr/>
                </a:tc>
                <a:tc vMerge="1">
                  <a:txBody>
                    <a:bodyPr/>
                    <a:lstStyle/>
                    <a:p>
                      <a:endParaRPr lang="en-GB"/>
                    </a:p>
                  </a:txBody>
                  <a:tcPr/>
                </a:tc>
                <a:tc>
                  <a:txBody>
                    <a:bodyPr/>
                    <a:lstStyle/>
                    <a:p>
                      <a:pPr algn="ctr" fontAlgn="ctr">
                        <a:spcBef>
                          <a:spcPts val="600"/>
                        </a:spcBef>
                        <a:spcAft>
                          <a:spcPts val="600"/>
                        </a:spcAft>
                      </a:pPr>
                      <a:r>
                        <a:rPr lang="en-US" sz="1600" b="0" i="0" u="none" strike="noStrike" noProof="0" dirty="0">
                          <a:solidFill>
                            <a:srgbClr val="FFFFFF"/>
                          </a:solidFill>
                          <a:effectLst/>
                          <a:latin typeface="Arial" panose="020B0604020202020204" pitchFamily="34" charset="0"/>
                        </a:rPr>
                        <a:t>Cost</a:t>
                      </a:r>
                      <a:endParaRPr lang="en-US" sz="1600" b="0" i="1" u="none" strike="noStrike" noProof="0" dirty="0">
                        <a:solidFill>
                          <a:srgbClr val="FFFFFF"/>
                        </a:solidFill>
                        <a:effectLst/>
                        <a:latin typeface="Arial" panose="020B0604020202020204" pitchFamily="34" charset="0"/>
                      </a:endParaRP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spcBef>
                          <a:spcPts val="600"/>
                        </a:spcBef>
                        <a:spcAft>
                          <a:spcPts val="600"/>
                        </a:spcAft>
                      </a:pPr>
                      <a:r>
                        <a:rPr lang="en-US" sz="1600" b="0" i="0" u="none" strike="noStrike" noProof="0" dirty="0">
                          <a:solidFill>
                            <a:srgbClr val="FFFFFF"/>
                          </a:solidFill>
                          <a:effectLst/>
                          <a:latin typeface="Arial" panose="020B0604020202020204" pitchFamily="34" charset="0"/>
                        </a:rPr>
                        <a:t>n/a</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spcBef>
                          <a:spcPts val="600"/>
                        </a:spcBef>
                        <a:spcAft>
                          <a:spcPts val="600"/>
                        </a:spcAft>
                      </a:pPr>
                      <a:r>
                        <a:rPr lang="en-US" sz="1600" b="0" i="0" u="none" strike="noStrike" noProof="0" dirty="0">
                          <a:solidFill>
                            <a:srgbClr val="FFFFFF"/>
                          </a:solidFill>
                          <a:effectLst/>
                          <a:latin typeface="Arial" panose="020B0604020202020204" pitchFamily="34" charset="0"/>
                        </a:rPr>
                        <a:t>Cost</a:t>
                      </a:r>
                    </a:p>
                  </a:txBody>
                  <a:tcPr marL="5762" marR="5762" marT="5762" marB="0"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716460535"/>
                  </a:ext>
                </a:extLst>
              </a:tr>
              <a:tr h="629433">
                <a:tc vMerge="1">
                  <a:txBody>
                    <a:bodyPr/>
                    <a:lstStyle/>
                    <a:p>
                      <a:endParaRPr lang="en-GB"/>
                    </a:p>
                  </a:txBody>
                  <a:tcPr/>
                </a:tc>
                <a:tc vMerge="1">
                  <a:txBody>
                    <a:bodyPr/>
                    <a:lstStyle/>
                    <a:p>
                      <a:endParaRPr lang="en-GB"/>
                    </a:p>
                  </a:txBody>
                  <a:tcPr/>
                </a:tc>
                <a:tc>
                  <a:txBody>
                    <a:bodyPr/>
                    <a:lstStyle/>
                    <a:p>
                      <a:pPr algn="ctr" fontAlgn="ctr">
                        <a:spcBef>
                          <a:spcPts val="600"/>
                        </a:spcBef>
                        <a:spcAft>
                          <a:spcPts val="600"/>
                        </a:spcAft>
                      </a:pPr>
                      <a:r>
                        <a:rPr lang="en-US" sz="1600" b="0" i="0" u="none" strike="noStrike" noProof="0">
                          <a:solidFill>
                            <a:srgbClr val="FFFFFF"/>
                          </a:solidFill>
                          <a:effectLst/>
                          <a:latin typeface="Arial" panose="020B0604020202020204" pitchFamily="34" charset="0"/>
                        </a:rPr>
                        <a:t>n/a</a:t>
                      </a:r>
                      <a:endParaRPr lang="en-US" sz="1600" b="0" i="0" u="none" strike="noStrike" noProof="0" dirty="0">
                        <a:solidFill>
                          <a:srgbClr val="FFFFFF"/>
                        </a:solidFill>
                        <a:effectLst/>
                        <a:latin typeface="Arial" panose="020B0604020202020204" pitchFamily="34" charset="0"/>
                      </a:endParaRP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spcBef>
                          <a:spcPts val="600"/>
                        </a:spcBef>
                        <a:spcAft>
                          <a:spcPts val="600"/>
                        </a:spcAft>
                      </a:pPr>
                      <a:r>
                        <a:rPr lang="en-US" sz="1600" b="0" i="0" u="none" strike="noStrike" noProof="0" dirty="0">
                          <a:solidFill>
                            <a:srgbClr val="FFFFFF"/>
                          </a:solidFill>
                          <a:effectLst/>
                          <a:latin typeface="Arial" panose="020B0604020202020204" pitchFamily="34" charset="0"/>
                        </a:rPr>
                        <a:t>Income</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spcBef>
                          <a:spcPts val="600"/>
                        </a:spcBef>
                        <a:spcAft>
                          <a:spcPts val="600"/>
                        </a:spcAft>
                      </a:pPr>
                      <a:r>
                        <a:rPr lang="en-US" sz="1600" b="0" i="0" u="none" strike="noStrike" noProof="0" dirty="0">
                          <a:solidFill>
                            <a:srgbClr val="FFFFFF"/>
                          </a:solidFill>
                          <a:effectLst/>
                          <a:latin typeface="Arial" panose="020B0604020202020204" pitchFamily="34" charset="0"/>
                        </a:rPr>
                        <a:t>Income</a:t>
                      </a:r>
                    </a:p>
                  </a:txBody>
                  <a:tcPr marL="5762" marR="5762" marT="5762" marB="0"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741167624"/>
                  </a:ext>
                </a:extLst>
              </a:tr>
            </a:tbl>
          </a:graphicData>
        </a:graphic>
      </p:graphicFrame>
    </p:spTree>
    <p:extLst>
      <p:ext uri="{BB962C8B-B14F-4D97-AF65-F5344CB8AC3E}">
        <p14:creationId xmlns:p14="http://schemas.microsoft.com/office/powerpoint/2010/main" val="11708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315899"/>
            <a:ext cx="8089900" cy="17953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Depreciation, Impairment and Other Adjustments</a:t>
            </a:r>
          </a:p>
          <a:p>
            <a:endParaRPr lang="en-US" sz="4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Neither depreciation nor impairment are measurement bases or measurement techniques in their own right. They are methods to reflect the consumption of the asset or loss of the future economic benefits or service potential of the asset.</a:t>
            </a:r>
          </a:p>
        </p:txBody>
      </p:sp>
      <p:graphicFrame>
        <p:nvGraphicFramePr>
          <p:cNvPr id="2" name="Table 1">
            <a:extLst>
              <a:ext uri="{FF2B5EF4-FFF2-40B4-BE49-F238E27FC236}">
                <a16:creationId xmlns:a16="http://schemas.microsoft.com/office/drawing/2014/main" id="{88A2A001-5DBC-B351-C922-5FED5C187FCB}"/>
              </a:ext>
            </a:extLst>
          </p:cNvPr>
          <p:cNvGraphicFramePr>
            <a:graphicFrameLocks noGrp="1"/>
          </p:cNvGraphicFramePr>
          <p:nvPr>
            <p:extLst>
              <p:ext uri="{D42A27DB-BD31-4B8C-83A1-F6EECF244321}">
                <p14:modId xmlns:p14="http://schemas.microsoft.com/office/powerpoint/2010/main" val="3779083608"/>
              </p:ext>
            </p:extLst>
          </p:nvPr>
        </p:nvGraphicFramePr>
        <p:xfrm>
          <a:off x="533400" y="2121262"/>
          <a:ext cx="8051800" cy="3474720"/>
        </p:xfrm>
        <a:graphic>
          <a:graphicData uri="http://schemas.openxmlformats.org/drawingml/2006/table">
            <a:tbl>
              <a:tblPr firstRow="1" bandRow="1">
                <a:tableStyleId>{5C22544A-7EE6-4342-B048-85BDC9FD1C3A}</a:tableStyleId>
              </a:tblPr>
              <a:tblGrid>
                <a:gridCol w="4025900">
                  <a:extLst>
                    <a:ext uri="{9D8B030D-6E8A-4147-A177-3AD203B41FA5}">
                      <a16:colId xmlns:a16="http://schemas.microsoft.com/office/drawing/2014/main" val="2909781679"/>
                    </a:ext>
                  </a:extLst>
                </a:gridCol>
                <a:gridCol w="4025900">
                  <a:extLst>
                    <a:ext uri="{9D8B030D-6E8A-4147-A177-3AD203B41FA5}">
                      <a16:colId xmlns:a16="http://schemas.microsoft.com/office/drawing/2014/main" val="1793918305"/>
                    </a:ext>
                  </a:extLst>
                </a:gridCol>
              </a:tblGrid>
              <a:tr h="788852">
                <a:tc>
                  <a:txBody>
                    <a:bodyPr/>
                    <a:lstStyle/>
                    <a:p>
                      <a:r>
                        <a:rPr lang="en-US" b="1" noProof="0" dirty="0"/>
                        <a:t>Under both the historical cost model and the current value model, an asset is updated over time to depict:</a:t>
                      </a:r>
                    </a:p>
                  </a:txBody>
                  <a:tcPr>
                    <a:solidFill>
                      <a:srgbClr val="002060"/>
                    </a:solidFill>
                  </a:tcPr>
                </a:tc>
                <a:tc>
                  <a:txBody>
                    <a:bodyPr/>
                    <a:lstStyle/>
                    <a:p>
                      <a:r>
                        <a:rPr lang="en-US" b="1" noProof="0" dirty="0"/>
                        <a:t>Under both the historical cost model and the current value model, a liability is updated over time to depict:</a:t>
                      </a:r>
                    </a:p>
                  </a:txBody>
                  <a:tcPr>
                    <a:solidFill>
                      <a:srgbClr val="002060"/>
                    </a:solidFill>
                  </a:tcPr>
                </a:tc>
                <a:extLst>
                  <a:ext uri="{0D108BD9-81ED-4DB2-BD59-A6C34878D82A}">
                    <a16:rowId xmlns:a16="http://schemas.microsoft.com/office/drawing/2014/main" val="953509531"/>
                  </a:ext>
                </a:extLst>
              </a:tr>
              <a:tr h="1414055">
                <a:tc>
                  <a:txBody>
                    <a:bodyPr/>
                    <a:lstStyle/>
                    <a:p>
                      <a:pPr marL="285750" indent="-285750">
                        <a:buFont typeface="Arial" panose="020B0604020202020204" pitchFamily="34" charset="0"/>
                        <a:buChar char="•"/>
                      </a:pPr>
                      <a:r>
                        <a:rPr lang="en-US" b="0" noProof="0" dirty="0">
                          <a:solidFill>
                            <a:schemeClr val="bg2"/>
                          </a:solidFill>
                        </a:rPr>
                        <a:t>Consumption of part or all of the asset (depreciation / amortization);</a:t>
                      </a:r>
                    </a:p>
                    <a:p>
                      <a:pPr marL="285750" indent="-285750">
                        <a:buFont typeface="Arial" panose="020B0604020202020204" pitchFamily="34" charset="0"/>
                        <a:buChar char="•"/>
                      </a:pPr>
                      <a:r>
                        <a:rPr lang="en-US" b="0" noProof="0" dirty="0">
                          <a:solidFill>
                            <a:schemeClr val="bg2"/>
                          </a:solidFill>
                        </a:rPr>
                        <a:t>Payments received that extinguish part or all of the asset</a:t>
                      </a:r>
                    </a:p>
                    <a:p>
                      <a:pPr marL="285750" indent="-285750">
                        <a:buFont typeface="Arial" panose="020B0604020202020204" pitchFamily="34" charset="0"/>
                        <a:buChar char="•"/>
                      </a:pPr>
                      <a:r>
                        <a:rPr lang="en-US" b="0" noProof="0" dirty="0">
                          <a:solidFill>
                            <a:schemeClr val="bg2"/>
                          </a:solidFill>
                        </a:rPr>
                        <a:t>The effect of events that cause part or all of the asset to no longer be recoverable (impairment)</a:t>
                      </a:r>
                    </a:p>
                    <a:p>
                      <a:pPr marL="285750" indent="-285750">
                        <a:buFont typeface="Arial" panose="020B0604020202020204" pitchFamily="34" charset="0"/>
                        <a:buChar char="•"/>
                      </a:pPr>
                      <a:r>
                        <a:rPr lang="en-US" b="0" noProof="0" dirty="0">
                          <a:solidFill>
                            <a:schemeClr val="bg2"/>
                          </a:solidFill>
                        </a:rPr>
                        <a:t>Accrual of interest to reflect any financing component of the asset</a:t>
                      </a:r>
                    </a:p>
                  </a:txBody>
                  <a:tcPr/>
                </a:tc>
                <a:tc>
                  <a:txBody>
                    <a:bodyPr/>
                    <a:lstStyle/>
                    <a:p>
                      <a:pPr marL="285750" indent="-285750" algn="l" defTabSz="457200" rtl="0" eaLnBrk="1" latinLnBrk="0" hangingPunct="1">
                        <a:buFont typeface="Arial" panose="020B0604020202020204" pitchFamily="34" charset="0"/>
                        <a:buChar char="•"/>
                      </a:pPr>
                      <a:r>
                        <a:rPr lang="en-US" sz="1800" b="0" kern="1200" noProof="0" dirty="0">
                          <a:solidFill>
                            <a:schemeClr val="bg2"/>
                          </a:solidFill>
                          <a:latin typeface="+mn-lt"/>
                          <a:ea typeface="+mn-ea"/>
                          <a:cs typeface="+mn-cs"/>
                        </a:rPr>
                        <a:t>Fulfillment of part or all of the liability, for example, by making payments that extinguish part or all of the liability</a:t>
                      </a:r>
                    </a:p>
                    <a:p>
                      <a:pPr marL="285750" indent="-285750" algn="l" defTabSz="457200" rtl="0" eaLnBrk="1" latinLnBrk="0" hangingPunct="1">
                        <a:buFont typeface="Arial" panose="020B0604020202020204" pitchFamily="34" charset="0"/>
                        <a:buChar char="•"/>
                      </a:pPr>
                      <a:r>
                        <a:rPr lang="en-US" sz="1800" b="0" kern="1200" noProof="0" dirty="0">
                          <a:solidFill>
                            <a:schemeClr val="bg2"/>
                          </a:solidFill>
                          <a:latin typeface="+mn-lt"/>
                          <a:ea typeface="+mn-ea"/>
                          <a:cs typeface="+mn-cs"/>
                        </a:rPr>
                        <a:t>The effect of events that increase the value of the liability to such an extent that the liability becomes onerous </a:t>
                      </a:r>
                    </a:p>
                    <a:p>
                      <a:pPr marL="285750" indent="-285750" algn="l" defTabSz="457200" rtl="0" eaLnBrk="1" latinLnBrk="0" hangingPunct="1">
                        <a:buFont typeface="Arial" panose="020B0604020202020204" pitchFamily="34" charset="0"/>
                        <a:buChar char="•"/>
                      </a:pPr>
                      <a:r>
                        <a:rPr lang="en-US" sz="1800" b="0" kern="1200" noProof="0" dirty="0">
                          <a:solidFill>
                            <a:schemeClr val="bg2"/>
                          </a:solidFill>
                          <a:latin typeface="+mn-lt"/>
                          <a:ea typeface="+mn-ea"/>
                          <a:cs typeface="+mn-cs"/>
                        </a:rPr>
                        <a:t>Accrual of interest to reflect any financing component of the liability</a:t>
                      </a:r>
                    </a:p>
                  </a:txBody>
                  <a:tcPr/>
                </a:tc>
                <a:extLst>
                  <a:ext uri="{0D108BD9-81ED-4DB2-BD59-A6C34878D82A}">
                    <a16:rowId xmlns:a16="http://schemas.microsoft.com/office/drawing/2014/main" val="2071188870"/>
                  </a:ext>
                </a:extLst>
              </a:tr>
            </a:tbl>
          </a:graphicData>
        </a:graphic>
      </p:graphicFrame>
    </p:spTree>
    <p:extLst>
      <p:ext uri="{BB962C8B-B14F-4D97-AF65-F5344CB8AC3E}">
        <p14:creationId xmlns:p14="http://schemas.microsoft.com/office/powerpoint/2010/main" val="70629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881956"/>
            <a:ext cx="8089900" cy="275973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Disclosure</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An entity shall disclose information that helps users of its financial statements assess the measurement basis, the measurement techniques and inputs used to develop those measurements</a:t>
            </a: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 meet these objectives, an entity shall apply the measurement disclosure requirements in the relevant IPSAS to which the measurement of the asset or liability applies.</a:t>
            </a: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17953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8" name="TextBox 7"/>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pic>
        <p:nvPicPr>
          <p:cNvPr id="6"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711311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AFFEDB-C737-833A-59D9-EE861C3F3978}"/>
              </a:ext>
            </a:extLst>
          </p:cNvPr>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pic>
        <p:nvPicPr>
          <p:cNvPr id="5" name="Online Media 4" title="Overview of IPSAS 46, Measurement and Updates to the Conceptual Framework">
            <a:hlinkClick r:id="" action="ppaction://media"/>
            <a:extLst>
              <a:ext uri="{FF2B5EF4-FFF2-40B4-BE49-F238E27FC236}">
                <a16:creationId xmlns:a16="http://schemas.microsoft.com/office/drawing/2014/main" id="{F00C3ADD-A6E7-0404-6C91-0D18E7C5DDA9}"/>
              </a:ext>
            </a:extLst>
          </p:cNvPr>
          <p:cNvPicPr>
            <a:picLocks noRot="1" noChangeAspect="1"/>
          </p:cNvPicPr>
          <p:nvPr>
            <a:videoFile r:link="rId1"/>
          </p:nvPr>
        </p:nvPicPr>
        <p:blipFill>
          <a:blip r:embed="rId4"/>
          <a:stretch>
            <a:fillRect/>
          </a:stretch>
        </p:blipFill>
        <p:spPr>
          <a:xfrm>
            <a:off x="974263" y="800608"/>
            <a:ext cx="7195474" cy="4065443"/>
          </a:xfrm>
          <a:prstGeom prst="rect">
            <a:avLst/>
          </a:prstGeom>
        </p:spPr>
      </p:pic>
    </p:spTree>
    <p:extLst>
      <p:ext uri="{BB962C8B-B14F-4D97-AF65-F5344CB8AC3E}">
        <p14:creationId xmlns:p14="http://schemas.microsoft.com/office/powerpoint/2010/main" val="24184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45192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881956"/>
            <a:ext cx="8089900" cy="321113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objective of IPSAS 46 is to define measurement bases that assist in reflecting fairly:</a:t>
            </a:r>
          </a:p>
          <a:p>
            <a:pPr marL="534988" lvl="1" indent="-173038" defTabSz="914400" fontAlgn="base">
              <a:spcBef>
                <a:spcPts val="776"/>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cost of services; and</a:t>
            </a:r>
          </a:p>
          <a:p>
            <a:pPr marL="534988" lvl="1" indent="-173038" defTabSz="914400" fontAlgn="base">
              <a:spcBef>
                <a:spcPts val="776"/>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operational capacity and financial capacity of assets and liabilities</a:t>
            </a:r>
          </a:p>
          <a:p>
            <a:pPr marL="342900" indent="-342900" defTabSz="914400" fontAlgn="base">
              <a:spcBef>
                <a:spcPts val="776"/>
              </a:spcBef>
              <a:spcAft>
                <a:spcPct val="0"/>
              </a:spcAft>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IPSAS 46 identifies approaches under those measurement bases to be applied through individual IPSAS to achieve the objectives of financial reporting</a:t>
            </a: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Models and Measurement Bases</a:t>
            </a:r>
          </a:p>
        </p:txBody>
      </p:sp>
      <p:graphicFrame>
        <p:nvGraphicFramePr>
          <p:cNvPr id="2" name="Table 1">
            <a:extLst>
              <a:ext uri="{FF2B5EF4-FFF2-40B4-BE49-F238E27FC236}">
                <a16:creationId xmlns:a16="http://schemas.microsoft.com/office/drawing/2014/main" id="{A4AA9155-D111-738D-F233-C141FFAD5683}"/>
              </a:ext>
            </a:extLst>
          </p:cNvPr>
          <p:cNvGraphicFramePr>
            <a:graphicFrameLocks noGrp="1"/>
          </p:cNvGraphicFramePr>
          <p:nvPr>
            <p:extLst>
              <p:ext uri="{D42A27DB-BD31-4B8C-83A1-F6EECF244321}">
                <p14:modId xmlns:p14="http://schemas.microsoft.com/office/powerpoint/2010/main" val="1341572294"/>
              </p:ext>
            </p:extLst>
          </p:nvPr>
        </p:nvGraphicFramePr>
        <p:xfrm>
          <a:off x="622300" y="2140781"/>
          <a:ext cx="7835902" cy="2438475"/>
        </p:xfrm>
        <a:graphic>
          <a:graphicData uri="http://schemas.openxmlformats.org/drawingml/2006/table">
            <a:tbl>
              <a:tblPr/>
              <a:tblGrid>
                <a:gridCol w="836386">
                  <a:extLst>
                    <a:ext uri="{9D8B030D-6E8A-4147-A177-3AD203B41FA5}">
                      <a16:colId xmlns:a16="http://schemas.microsoft.com/office/drawing/2014/main" val="1950210707"/>
                    </a:ext>
                  </a:extLst>
                </a:gridCol>
                <a:gridCol w="1749879">
                  <a:extLst>
                    <a:ext uri="{9D8B030D-6E8A-4147-A177-3AD203B41FA5}">
                      <a16:colId xmlns:a16="http://schemas.microsoft.com/office/drawing/2014/main" val="2366408333"/>
                    </a:ext>
                  </a:extLst>
                </a:gridCol>
                <a:gridCol w="1749879">
                  <a:extLst>
                    <a:ext uri="{9D8B030D-6E8A-4147-A177-3AD203B41FA5}">
                      <a16:colId xmlns:a16="http://schemas.microsoft.com/office/drawing/2014/main" val="2777710043"/>
                    </a:ext>
                  </a:extLst>
                </a:gridCol>
                <a:gridCol w="1749879">
                  <a:extLst>
                    <a:ext uri="{9D8B030D-6E8A-4147-A177-3AD203B41FA5}">
                      <a16:colId xmlns:a16="http://schemas.microsoft.com/office/drawing/2014/main" val="1119607705"/>
                    </a:ext>
                  </a:extLst>
                </a:gridCol>
                <a:gridCol w="1749879">
                  <a:extLst>
                    <a:ext uri="{9D8B030D-6E8A-4147-A177-3AD203B41FA5}">
                      <a16:colId xmlns:a16="http://schemas.microsoft.com/office/drawing/2014/main" val="857290151"/>
                    </a:ext>
                  </a:extLst>
                </a:gridCol>
              </a:tblGrid>
              <a:tr h="812825">
                <a:tc>
                  <a:txBody>
                    <a:bodyPr/>
                    <a:lstStyle/>
                    <a:p>
                      <a:pPr algn="l" fontAlgn="ctr"/>
                      <a:r>
                        <a:rPr lang="en-US" sz="1600" b="1" i="0" u="none" strike="noStrike" noProof="0" dirty="0">
                          <a:solidFill>
                            <a:srgbClr val="000000"/>
                          </a:solidFill>
                          <a:effectLst/>
                          <a:latin typeface="Arial" panose="020B0604020202020204" pitchFamily="34" charset="0"/>
                        </a:rPr>
                        <a:t>Models</a:t>
                      </a:r>
                    </a:p>
                  </a:txBody>
                  <a:tcPr marL="5762" marR="5762" marT="576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1" i="0" u="none" strike="noStrike" noProof="0" dirty="0">
                          <a:solidFill>
                            <a:srgbClr val="FFFFFF"/>
                          </a:solidFill>
                          <a:effectLst/>
                          <a:latin typeface="Arial" panose="020B0604020202020204" pitchFamily="34" charset="0"/>
                        </a:rPr>
                        <a:t>Historical Cost Model</a:t>
                      </a:r>
                    </a:p>
                  </a:txBody>
                  <a:tcPr marL="5762" marR="5762" marT="5762"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623"/>
                    </a:solidFill>
                  </a:tcPr>
                </a:tc>
                <a:tc gridSpan="3">
                  <a:txBody>
                    <a:bodyPr/>
                    <a:lstStyle/>
                    <a:p>
                      <a:pPr algn="ctr" fontAlgn="ctr"/>
                      <a:r>
                        <a:rPr lang="en-US" sz="1600" b="1" i="0" u="none" strike="noStrike" noProof="0" dirty="0">
                          <a:solidFill>
                            <a:srgbClr val="FFFFFF"/>
                          </a:solidFill>
                          <a:effectLst/>
                          <a:latin typeface="Arial" panose="020B0604020202020204" pitchFamily="34" charset="0"/>
                        </a:rPr>
                        <a:t>Current Value Model</a:t>
                      </a:r>
                    </a:p>
                  </a:txBody>
                  <a:tcPr marL="5762" marR="5762" marT="5762"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00632892"/>
                  </a:ext>
                </a:extLst>
              </a:tr>
              <a:tr h="812825">
                <a:tc>
                  <a:txBody>
                    <a:bodyPr/>
                    <a:lstStyle/>
                    <a:p>
                      <a:pPr algn="l" fontAlgn="ctr"/>
                      <a:r>
                        <a:rPr lang="en-US" sz="1600" b="1" i="0" u="none" strike="noStrike" noProof="0" dirty="0">
                          <a:solidFill>
                            <a:srgbClr val="000000"/>
                          </a:solidFill>
                          <a:effectLst/>
                          <a:latin typeface="Arial" panose="020B0604020202020204" pitchFamily="34" charset="0"/>
                        </a:rPr>
                        <a:t>Bases</a:t>
                      </a:r>
                    </a:p>
                  </a:txBody>
                  <a:tcPr marL="5762" marR="5762" marT="576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0" i="0" u="none" strike="noStrike" noProof="0" dirty="0">
                          <a:solidFill>
                            <a:srgbClr val="FFFFFF"/>
                          </a:solidFill>
                          <a:effectLst/>
                          <a:latin typeface="Arial" panose="020B0604020202020204" pitchFamily="34" charset="0"/>
                        </a:rPr>
                        <a:t>Historical Cost Basis</a:t>
                      </a:r>
                    </a:p>
                  </a:txBody>
                  <a:tcPr marL="5762" marR="5762" marT="5762"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623"/>
                    </a:solidFill>
                  </a:tcPr>
                </a:tc>
                <a:tc>
                  <a:txBody>
                    <a:bodyPr/>
                    <a:lstStyle/>
                    <a:p>
                      <a:pPr algn="ctr" fontAlgn="ctr"/>
                      <a:r>
                        <a:rPr lang="en-US" sz="1600" b="0" i="0" u="none" strike="noStrike" noProof="0" dirty="0">
                          <a:solidFill>
                            <a:srgbClr val="FFFFFF"/>
                          </a:solidFill>
                          <a:effectLst/>
                          <a:latin typeface="Arial" panose="020B0604020202020204" pitchFamily="34" charset="0"/>
                        </a:rPr>
                        <a:t>Current Operational Value</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0" i="0" u="none" strike="noStrike" noProof="0" dirty="0">
                          <a:solidFill>
                            <a:srgbClr val="FFFFFF"/>
                          </a:solidFill>
                          <a:effectLst/>
                          <a:latin typeface="Arial" panose="020B0604020202020204" pitchFamily="34" charset="0"/>
                        </a:rPr>
                        <a:t>Cost of Fulfillment</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600" b="0" i="0" u="none" strike="noStrike" noProof="0" dirty="0">
                          <a:solidFill>
                            <a:srgbClr val="FFFFFF"/>
                          </a:solidFill>
                          <a:effectLst/>
                          <a:latin typeface="Arial" panose="020B0604020202020204" pitchFamily="34" charset="0"/>
                        </a:rPr>
                        <a:t>Fair Value</a:t>
                      </a:r>
                    </a:p>
                  </a:txBody>
                  <a:tcPr marL="5762" marR="5762" marT="5762"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77468920"/>
                  </a:ext>
                </a:extLst>
              </a:tr>
              <a:tr h="812825">
                <a:tc>
                  <a:txBody>
                    <a:bodyPr/>
                    <a:lstStyle/>
                    <a:p>
                      <a:pPr algn="l" fontAlgn="ctr"/>
                      <a:r>
                        <a:rPr lang="en-US" sz="1600" b="1" i="0" u="none" strike="noStrike" noProof="0" dirty="0">
                          <a:solidFill>
                            <a:srgbClr val="000000"/>
                          </a:solidFill>
                          <a:effectLst/>
                          <a:latin typeface="Arial" panose="020B0604020202020204" pitchFamily="34" charset="0"/>
                        </a:rPr>
                        <a:t>Applies to:</a:t>
                      </a:r>
                    </a:p>
                  </a:txBody>
                  <a:tcPr marL="5762" marR="5762" marT="576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600" b="0" i="0" u="none" strike="noStrike" noProof="0" dirty="0">
                          <a:solidFill>
                            <a:srgbClr val="FFFFFF"/>
                          </a:solidFill>
                          <a:effectLst/>
                          <a:latin typeface="Arial" panose="020B0604020202020204" pitchFamily="34" charset="0"/>
                        </a:rPr>
                        <a:t>Assets and Liabilities</a:t>
                      </a:r>
                    </a:p>
                  </a:txBody>
                  <a:tcPr marL="5762" marR="5762" marT="5762" marB="0" anchor="ctr">
                    <a:lnL w="190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75623"/>
                    </a:solidFill>
                  </a:tcPr>
                </a:tc>
                <a:tc>
                  <a:txBody>
                    <a:bodyPr/>
                    <a:lstStyle/>
                    <a:p>
                      <a:pPr algn="ctr" fontAlgn="ctr"/>
                      <a:r>
                        <a:rPr lang="en-US" sz="1600" b="0" i="0" u="none" strike="noStrike" noProof="0" dirty="0">
                          <a:solidFill>
                            <a:srgbClr val="FFFFFF"/>
                          </a:solidFill>
                          <a:effectLst/>
                          <a:latin typeface="Arial" panose="020B0604020202020204" pitchFamily="34" charset="0"/>
                        </a:rPr>
                        <a:t>Assets</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0" i="0" u="none" strike="noStrike" noProof="0" dirty="0">
                          <a:solidFill>
                            <a:srgbClr val="FFFFFF"/>
                          </a:solidFill>
                          <a:effectLst/>
                          <a:latin typeface="Arial" panose="020B0604020202020204" pitchFamily="34" charset="0"/>
                        </a:rPr>
                        <a:t>Liabilities</a:t>
                      </a:r>
                    </a:p>
                  </a:txBody>
                  <a:tcPr marL="5762" marR="5762" marT="5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600" b="0" i="0" u="none" strike="noStrike" noProof="0" dirty="0">
                          <a:solidFill>
                            <a:srgbClr val="FFFFFF"/>
                          </a:solidFill>
                          <a:effectLst/>
                          <a:latin typeface="Arial" panose="020B0604020202020204" pitchFamily="34" charset="0"/>
                        </a:rPr>
                        <a:t>Assets and Liabilities</a:t>
                      </a:r>
                    </a:p>
                  </a:txBody>
                  <a:tcPr marL="5762" marR="5762" marT="5762" marB="0" anchor="ctr">
                    <a:lnL w="12700"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78975673"/>
                  </a:ext>
                </a:extLst>
              </a:tr>
            </a:tbl>
          </a:graphicData>
        </a:graphic>
      </p:graphicFrame>
    </p:spTree>
    <p:extLst>
      <p:ext uri="{BB962C8B-B14F-4D97-AF65-F5344CB8AC3E}">
        <p14:creationId xmlns:p14="http://schemas.microsoft.com/office/powerpoint/2010/main" val="232807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881956"/>
            <a:ext cx="8089900" cy="360098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Scope</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IPSAS 46 applies when measuring assets and liabilities</a:t>
            </a:r>
          </a:p>
          <a:p>
            <a:pPr marL="342900" indent="-342900" defTabSz="914400" fontAlgn="base">
              <a:spcBef>
                <a:spcPts val="776"/>
              </a:spcBef>
              <a:spcAft>
                <a:spcPct val="0"/>
              </a:spcAft>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IPSAS 46 applies when another IPSAS requires or permits:</a:t>
            </a:r>
          </a:p>
          <a:p>
            <a:pPr marL="534988" lvl="1" indent="-173038" defTabSz="914400" fontAlgn="base">
              <a:spcBef>
                <a:spcPts val="776"/>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One or more of the measurement bases defined in IPSAS 46; and</a:t>
            </a:r>
          </a:p>
          <a:p>
            <a:pPr marL="534988" lvl="1" indent="-173038" defTabSz="914400" fontAlgn="base">
              <a:spcBef>
                <a:spcPts val="776"/>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Measurements that are based on one or more of the measurement bases (e.g., fair value less costs of disposal)</a:t>
            </a:r>
          </a:p>
          <a:p>
            <a:pPr marL="342900" indent="-342900" defTabSz="914400" fontAlgn="base">
              <a:spcBef>
                <a:spcPts val="776"/>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measurement requirements described in IPSAS 46 apply to both initial and subsequent measurement, unless specific guidance is included in the individual IPSAS</a:t>
            </a:r>
          </a:p>
        </p:txBody>
      </p:sp>
    </p:spTree>
    <p:extLst>
      <p:ext uri="{BB962C8B-B14F-4D97-AF65-F5344CB8AC3E}">
        <p14:creationId xmlns:p14="http://schemas.microsoft.com/office/powerpoint/2010/main" val="276790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881956"/>
            <a:ext cx="8089900" cy="457561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Scope Exclusions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measurement requirements of IPSAS 46 do not apply to:</a:t>
            </a:r>
          </a:p>
          <a:p>
            <a:pPr marL="534988" lvl="1" indent="-173038" defTabSz="914400" fontAlgn="base">
              <a:spcBef>
                <a:spcPts val="776"/>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Leasing transactions accounted for in accordance with IPSAS 43, </a:t>
            </a:r>
            <a:r>
              <a:rPr lang="en-US"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Leases</a:t>
            </a: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endParaRPr lang="en-US"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marL="534988" lvl="1" indent="-173038" defTabSz="914400" fontAlgn="base">
              <a:spcBef>
                <a:spcPts val="776"/>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Transactions accounted for in accordance with IPSAS 32, </a:t>
            </a:r>
            <a:r>
              <a:rPr lang="en-US"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Service Concession Arrangements: Grantor</a:t>
            </a: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and</a:t>
            </a:r>
          </a:p>
          <a:p>
            <a:pPr marL="534988" lvl="1" indent="-173038" defTabSz="914400" fontAlgn="base">
              <a:spcBef>
                <a:spcPts val="776"/>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Measurements that have some similarities to the measurement bases in IPSAS 46 but are not those measurement bases, such as net realizable value in IPSAS 12, </a:t>
            </a:r>
            <a:r>
              <a:rPr lang="en-US"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Inventories</a:t>
            </a: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or value in use in IPSAS 21, </a:t>
            </a:r>
            <a:r>
              <a:rPr lang="en-US"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Impairment of Non-Cash-Generating Assets</a:t>
            </a: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and IPSAS 26, </a:t>
            </a:r>
            <a:r>
              <a:rPr lang="en-US"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Impairment of Cash-Generating Assets</a:t>
            </a:r>
            <a:endPar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marL="992188" lvl="2" indent="-173038" defTabSz="914400" fontAlgn="base">
              <a:spcBef>
                <a:spcPts val="776"/>
              </a:spcBef>
              <a:spcAft>
                <a:spcPct val="0"/>
              </a:spcAft>
              <a:buFontTx/>
              <a:buChar char="•"/>
            </a:pP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However, IPSAS 46 is applied in measuring fair value as required in IPSAS 21 and 26.</a:t>
            </a:r>
          </a:p>
        </p:txBody>
      </p:sp>
    </p:spTree>
    <p:extLst>
      <p:ext uri="{BB962C8B-B14F-4D97-AF65-F5344CB8AC3E}">
        <p14:creationId xmlns:p14="http://schemas.microsoft.com/office/powerpoint/2010/main" val="402121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881956"/>
            <a:ext cx="8089900" cy="444224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 Measurement Bases</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US" b="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Historical cost </a:t>
            </a: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consideration given to acquire, construct, or develop an asset plus transaction costs, or the consideration received to assume a liability minus transaction costs, at the time the asset is acquired, constructed or developed, or the liability is incurred.</a:t>
            </a:r>
          </a:p>
          <a:p>
            <a:pPr marL="342900" indent="-342900" defTabSz="914400" fontAlgn="base">
              <a:spcBef>
                <a:spcPts val="776"/>
              </a:spcBef>
              <a:spcAft>
                <a:spcPct val="0"/>
              </a:spcAft>
              <a:buFontTx/>
              <a:buChar char="•"/>
            </a:pPr>
            <a:r>
              <a:rPr lang="en-US" b="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Current operational value </a:t>
            </a: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amount the entity would pay for the remaining service potential of an asset at the measurement date.</a:t>
            </a:r>
          </a:p>
          <a:p>
            <a:pPr marL="342900" indent="-342900" defTabSz="914400" fontAlgn="base">
              <a:spcBef>
                <a:spcPts val="776"/>
              </a:spcBef>
              <a:spcAft>
                <a:spcPct val="0"/>
              </a:spcAft>
              <a:buFontTx/>
              <a:buChar char="•"/>
            </a:pPr>
            <a:r>
              <a:rPr lang="en-US" b="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Cost of fulfillment</a:t>
            </a: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costs that the entity will incur in fulfilling the obligations represented by the liability, assuming that it does so in the least costly manner.</a:t>
            </a:r>
          </a:p>
          <a:p>
            <a:pPr marL="342900" indent="-342900" defTabSz="914400" fontAlgn="base">
              <a:spcBef>
                <a:spcPts val="776"/>
              </a:spcBef>
              <a:spcAft>
                <a:spcPct val="0"/>
              </a:spcAft>
              <a:buFontTx/>
              <a:buChar char="•"/>
            </a:pPr>
            <a:r>
              <a:rPr lang="en-US" b="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Fair value </a:t>
            </a:r>
            <a:r>
              <a:rPr lang="en-US"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price that would be received to sell an asset or paid to transfer a liability in an orderly transaction between market participants at the measurement date.</a:t>
            </a:r>
          </a:p>
        </p:txBody>
      </p:sp>
    </p:spTree>
    <p:extLst>
      <p:ext uri="{BB962C8B-B14F-4D97-AF65-F5344CB8AC3E}">
        <p14:creationId xmlns:p14="http://schemas.microsoft.com/office/powerpoint/2010/main" val="327650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881956"/>
            <a:ext cx="8089900" cy="441146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Initial Measurement</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On the date an item qualifies for recognition, it is initially measured at its transaction price, plus transaction costs for assets or minus transaction costs for liabilities, unless:</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That transaction price, plus or minus transaction costs, does not faithfully present relevant information of the entity; or</a:t>
            </a:r>
          </a:p>
          <a:p>
            <a:pPr marL="800100" lvl="1" indent="-342900" defTabSz="914400" fontAlgn="base">
              <a:spcBef>
                <a:spcPts val="776"/>
              </a:spcBef>
              <a:spcAft>
                <a:spcPct val="0"/>
              </a:spcAft>
              <a:buFontTx/>
              <a:buChar char="•"/>
            </a:pPr>
            <a:r>
              <a:rPr lang="en-GB"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Otherwise required or permitted by another IPSAS.</a:t>
            </a: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When applying accrual basis IPSAS for the first time, initial measurement in an opening statement of financial position at the date of adoption of IPSAS should be carried out in accordance with IPSAS 33, </a:t>
            </a:r>
            <a:r>
              <a:rPr lang="en-GB"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First-time Adoption of Accrual Basis International Public Sector Accounting Standards (IPSASs)</a:t>
            </a: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7347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Measurement</a:t>
            </a:r>
          </a:p>
        </p:txBody>
      </p:sp>
      <p:sp>
        <p:nvSpPr>
          <p:cNvPr id="7" name="TextBox 6"/>
          <p:cNvSpPr txBox="1"/>
          <p:nvPr/>
        </p:nvSpPr>
        <p:spPr>
          <a:xfrm>
            <a:off x="495300" y="881956"/>
            <a:ext cx="8089900" cy="275973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Subsequent Measurement</a:t>
            </a:r>
          </a:p>
          <a:p>
            <a:endParaRPr lang="en-US"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After initial measurement, unless otherwise required by the relevant IPSAS, an accounting policy choice is made to measure an asset or liability on an historical cost basis or a current value basis.</a:t>
            </a:r>
          </a:p>
          <a:p>
            <a:pPr marL="342900" indent="-342900" defTabSz="914400" fontAlgn="base">
              <a:spcBef>
                <a:spcPts val="776"/>
              </a:spcBef>
              <a:spcAft>
                <a:spcPct val="0"/>
              </a:spcAft>
              <a:buFontTx/>
              <a:buChar char="•"/>
            </a:pPr>
            <a:r>
              <a:rPr lang="en-GB"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This accounting policy choice is reflected through the selection of the measurement model.</a:t>
            </a: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65324088"/>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7EA641-C6B9-41D3-A825-1EE1E62B4A8E}">
  <ds:schemaRef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f3fb5b01-bf45-4b65-8774-ae7fcc377625"/>
    <ds:schemaRef ds:uri="d3ac02cf-6679-4554-901c-1b28d4a0203e"/>
    <ds:schemaRef ds:uri="a5f5a3eb-0a2d-4d6a-9165-21ef9946a014"/>
  </ds:schemaRefs>
</ds:datastoreItem>
</file>

<file path=customXml/itemProps2.xml><?xml version="1.0" encoding="utf-8"?>
<ds:datastoreItem xmlns:ds="http://schemas.openxmlformats.org/officeDocument/2006/customXml" ds:itemID="{1F3A56B9-465A-41C4-B1F6-0BC942AF8F52}">
  <ds:schemaRefs>
    <ds:schemaRef ds:uri="http://schemas.microsoft.com/sharepoint/v3/contenttype/forms"/>
  </ds:schemaRefs>
</ds:datastoreItem>
</file>

<file path=customXml/itemProps3.xml><?xml version="1.0" encoding="utf-8"?>
<ds:datastoreItem xmlns:ds="http://schemas.openxmlformats.org/officeDocument/2006/customXml" ds:itemID="{D9BC8227-F8C1-4FD9-A2D3-08BB1D644A70}"/>
</file>

<file path=docProps/app.xml><?xml version="1.0" encoding="utf-8"?>
<Properties xmlns="http://schemas.openxmlformats.org/officeDocument/2006/extended-properties" xmlns:vt="http://schemas.openxmlformats.org/officeDocument/2006/docPropsVTypes">
  <TotalTime>1439</TotalTime>
  <Words>1565</Words>
  <Application>Microsoft Office PowerPoint</Application>
  <PresentationFormat>On-screen Show (4:3)</PresentationFormat>
  <Paragraphs>175</Paragraphs>
  <Slides>16</Slides>
  <Notes>14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45</cp:revision>
  <dcterms:created xsi:type="dcterms:W3CDTF">2014-09-10T19:10:10Z</dcterms:created>
  <dcterms:modified xsi:type="dcterms:W3CDTF">2024-02-23T17:11:27Z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