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8" r:id="rId5"/>
    <p:sldId id="271" r:id="rId6"/>
    <p:sldId id="284" r:id="rId7"/>
    <p:sldId id="285" r:id="rId8"/>
    <p:sldId id="286" r:id="rId9"/>
    <p:sldId id="293" r:id="rId10"/>
    <p:sldId id="287" r:id="rId11"/>
    <p:sldId id="288" r:id="rId12"/>
    <p:sldId id="290" r:id="rId13"/>
    <p:sldId id="291" r:id="rId14"/>
    <p:sldId id="292" r:id="rId15"/>
    <p:sldId id="294" r:id="rId16"/>
    <p:sldId id="295" r:id="rId17"/>
    <p:sldId id="296" r:id="rId18"/>
    <p:sldId id="297" r:id="rId19"/>
    <p:sldId id="298" r:id="rId20"/>
    <p:sldId id="299" r:id="rId21"/>
    <p:sldId id="273" r:id="rId22"/>
    <p:sldId id="30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F7C054-00D7-45B8-85C2-6F44AAE4A2DF}" v="1" dt="2024-02-23T17:11:50.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0215" autoAdjust="0"/>
  </p:normalViewPr>
  <p:slideViewPr>
    <p:cSldViewPr snapToGrid="0" snapToObjects="1">
      <p:cViewPr varScale="1">
        <p:scale>
          <a:sx n="43" d="100"/>
          <a:sy n="43" d="100"/>
        </p:scale>
        <p:origin x="203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5" d="100"/>
          <a:sy n="75" d="100"/>
        </p:scale>
        <p:origin x="277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2292A-DE98-4FC2-9BDB-984AF3DB49FF}" type="doc">
      <dgm:prSet loTypeId="urn:microsoft.com/office/officeart/2005/8/layout/cycle7" loCatId="cycle" qsTypeId="urn:microsoft.com/office/officeart/2005/8/quickstyle/3d3" qsCatId="3D" csTypeId="urn:microsoft.com/office/officeart/2005/8/colors/accent4_2" csCatId="accent4" phldr="1"/>
      <dgm:spPr/>
      <dgm:t>
        <a:bodyPr/>
        <a:lstStyle/>
        <a:p>
          <a:endParaRPr lang="en-GB"/>
        </a:p>
      </dgm:t>
    </dgm:pt>
    <dgm:pt modelId="{1824EBB8-5190-4A20-BEED-E020A2BB52C6}">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Service</a:t>
          </a:r>
        </a:p>
      </dgm:t>
    </dgm:pt>
    <dgm:pt modelId="{9BEDB126-9E8C-4323-88B8-D07C6B904C36}" type="parTrans" cxnId="{9C716F0B-B536-4661-B7B7-5EE673091186}">
      <dgm:prSet/>
      <dgm:spPr/>
      <dgm:t>
        <a:bodyPr/>
        <a:lstStyle/>
        <a:p>
          <a:endParaRPr lang="en-GB"/>
        </a:p>
      </dgm:t>
    </dgm:pt>
    <dgm:pt modelId="{8553C895-84BE-40E3-BAB7-D1FEEFC9212F}" type="sibTrans" cxnId="{9C716F0B-B536-4661-B7B7-5EE673091186}">
      <dgm:prSet/>
      <dgm:spPr/>
      <dgm:t>
        <a:bodyPr/>
        <a:lstStyle/>
        <a:p>
          <a:endParaRPr lang="en-GB"/>
        </a:p>
      </dgm:t>
    </dgm:pt>
    <dgm:pt modelId="{446CA796-825A-4853-B01A-18AAE5BE896D}">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Revenue</a:t>
          </a:r>
        </a:p>
      </dgm:t>
    </dgm:pt>
    <dgm:pt modelId="{D8A2D980-E286-4E42-80C3-2BDC08D17094}" type="parTrans" cxnId="{F4AD31C6-ADD8-4507-84C2-FD763B0C0556}">
      <dgm:prSet/>
      <dgm:spPr/>
      <dgm:t>
        <a:bodyPr/>
        <a:lstStyle/>
        <a:p>
          <a:endParaRPr lang="en-GB"/>
        </a:p>
      </dgm:t>
    </dgm:pt>
    <dgm:pt modelId="{C2BEC5A5-F47F-478F-A071-DEA0AEC72F41}" type="sibTrans" cxnId="{F4AD31C6-ADD8-4507-84C2-FD763B0C0556}">
      <dgm:prSet/>
      <dgm:spPr/>
      <dgm:t>
        <a:bodyPr/>
        <a:lstStyle/>
        <a:p>
          <a:endParaRPr lang="en-GB"/>
        </a:p>
      </dgm:t>
    </dgm:pt>
    <dgm:pt modelId="{A12368A1-4E1D-4ED2-A8B2-633FD847315E}">
      <dgm:prSet phldrT="[Text]"/>
      <dgm:spPr>
        <a:solidFill>
          <a:schemeClr val="accent4">
            <a:lumMod val="75000"/>
          </a:schemeClr>
        </a:solidFill>
      </dgm:spPr>
      <dgm:t>
        <a:bodyPr/>
        <a:lstStyle/>
        <a:p>
          <a:r>
            <a:rPr lang="en-GB" dirty="0">
              <a:latin typeface="Arial" panose="020B0604020202020204" pitchFamily="34" charset="0"/>
              <a:cs typeface="Arial" panose="020B0604020202020204" pitchFamily="34" charset="0"/>
            </a:rPr>
            <a:t>Debt</a:t>
          </a:r>
        </a:p>
      </dgm:t>
    </dgm:pt>
    <dgm:pt modelId="{6EF7AE78-20AB-4585-95D2-73833BBACB91}" type="parTrans" cxnId="{D8C5D3D2-2626-4D22-9EEA-64F56DBF1C72}">
      <dgm:prSet/>
      <dgm:spPr/>
      <dgm:t>
        <a:bodyPr/>
        <a:lstStyle/>
        <a:p>
          <a:endParaRPr lang="en-GB"/>
        </a:p>
      </dgm:t>
    </dgm:pt>
    <dgm:pt modelId="{71E12D1C-2A38-43EF-A837-99D2C5BAA485}" type="sibTrans" cxnId="{D8C5D3D2-2626-4D22-9EEA-64F56DBF1C72}">
      <dgm:prSet/>
      <dgm:spPr/>
      <dgm:t>
        <a:bodyPr/>
        <a:lstStyle/>
        <a:p>
          <a:endParaRPr lang="en-GB"/>
        </a:p>
      </dgm:t>
    </dgm:pt>
    <dgm:pt modelId="{C0DFB222-4313-4856-9C49-8799B03079D4}" type="pres">
      <dgm:prSet presAssocID="{45C2292A-DE98-4FC2-9BDB-984AF3DB49FF}" presName="Name0" presStyleCnt="0">
        <dgm:presLayoutVars>
          <dgm:dir/>
          <dgm:resizeHandles val="exact"/>
        </dgm:presLayoutVars>
      </dgm:prSet>
      <dgm:spPr/>
    </dgm:pt>
    <dgm:pt modelId="{F8129EC3-406C-420F-826A-8B587F678AF2}" type="pres">
      <dgm:prSet presAssocID="{1824EBB8-5190-4A20-BEED-E020A2BB52C6}" presName="node" presStyleLbl="node1" presStyleIdx="0" presStyleCnt="3">
        <dgm:presLayoutVars>
          <dgm:bulletEnabled val="1"/>
        </dgm:presLayoutVars>
      </dgm:prSet>
      <dgm:spPr/>
    </dgm:pt>
    <dgm:pt modelId="{70E9AC14-294E-40FB-B8E8-380B890C7C06}" type="pres">
      <dgm:prSet presAssocID="{8553C895-84BE-40E3-BAB7-D1FEEFC9212F}" presName="sibTrans" presStyleLbl="sibTrans2D1" presStyleIdx="0" presStyleCnt="3"/>
      <dgm:spPr/>
    </dgm:pt>
    <dgm:pt modelId="{90818F4D-15F3-404F-9170-A18C1A9D2E90}" type="pres">
      <dgm:prSet presAssocID="{8553C895-84BE-40E3-BAB7-D1FEEFC9212F}" presName="connectorText" presStyleLbl="sibTrans2D1" presStyleIdx="0" presStyleCnt="3"/>
      <dgm:spPr/>
    </dgm:pt>
    <dgm:pt modelId="{1458B392-5DA2-4182-B503-A72F7F854701}" type="pres">
      <dgm:prSet presAssocID="{446CA796-825A-4853-B01A-18AAE5BE896D}" presName="node" presStyleLbl="node1" presStyleIdx="1" presStyleCnt="3">
        <dgm:presLayoutVars>
          <dgm:bulletEnabled val="1"/>
        </dgm:presLayoutVars>
      </dgm:prSet>
      <dgm:spPr/>
    </dgm:pt>
    <dgm:pt modelId="{D275A292-B0D1-449A-92AA-E0695289B91C}" type="pres">
      <dgm:prSet presAssocID="{C2BEC5A5-F47F-478F-A071-DEA0AEC72F41}" presName="sibTrans" presStyleLbl="sibTrans2D1" presStyleIdx="1" presStyleCnt="3"/>
      <dgm:spPr/>
    </dgm:pt>
    <dgm:pt modelId="{28942B64-E0C4-496A-BF8C-2E237AE66CF7}" type="pres">
      <dgm:prSet presAssocID="{C2BEC5A5-F47F-478F-A071-DEA0AEC72F41}" presName="connectorText" presStyleLbl="sibTrans2D1" presStyleIdx="1" presStyleCnt="3"/>
      <dgm:spPr/>
    </dgm:pt>
    <dgm:pt modelId="{B9CEE43C-BE89-4602-B5C2-5DB62D506F12}" type="pres">
      <dgm:prSet presAssocID="{A12368A1-4E1D-4ED2-A8B2-633FD847315E}" presName="node" presStyleLbl="node1" presStyleIdx="2" presStyleCnt="3">
        <dgm:presLayoutVars>
          <dgm:bulletEnabled val="1"/>
        </dgm:presLayoutVars>
      </dgm:prSet>
      <dgm:spPr/>
    </dgm:pt>
    <dgm:pt modelId="{506806F9-21FF-4C15-AAC7-6EF894173179}" type="pres">
      <dgm:prSet presAssocID="{71E12D1C-2A38-43EF-A837-99D2C5BAA485}" presName="sibTrans" presStyleLbl="sibTrans2D1" presStyleIdx="2" presStyleCnt="3"/>
      <dgm:spPr/>
    </dgm:pt>
    <dgm:pt modelId="{F34E77BC-DF96-4096-A2FC-988A028922EB}" type="pres">
      <dgm:prSet presAssocID="{71E12D1C-2A38-43EF-A837-99D2C5BAA485}" presName="connectorText" presStyleLbl="sibTrans2D1" presStyleIdx="2" presStyleCnt="3"/>
      <dgm:spPr/>
    </dgm:pt>
  </dgm:ptLst>
  <dgm:cxnLst>
    <dgm:cxn modelId="{9C716F0B-B536-4661-B7B7-5EE673091186}" srcId="{45C2292A-DE98-4FC2-9BDB-984AF3DB49FF}" destId="{1824EBB8-5190-4A20-BEED-E020A2BB52C6}" srcOrd="0" destOrd="0" parTransId="{9BEDB126-9E8C-4323-88B8-D07C6B904C36}" sibTransId="{8553C895-84BE-40E3-BAB7-D1FEEFC9212F}"/>
    <dgm:cxn modelId="{F5128326-E228-4998-816C-517EBC7F8E2B}" type="presOf" srcId="{C2BEC5A5-F47F-478F-A071-DEA0AEC72F41}" destId="{28942B64-E0C4-496A-BF8C-2E237AE66CF7}" srcOrd="1" destOrd="0" presId="urn:microsoft.com/office/officeart/2005/8/layout/cycle7"/>
    <dgm:cxn modelId="{870B3D3B-19BB-4DC2-B8F0-C35DFFFEE5D4}" type="presOf" srcId="{1824EBB8-5190-4A20-BEED-E020A2BB52C6}" destId="{F8129EC3-406C-420F-826A-8B587F678AF2}" srcOrd="0" destOrd="0" presId="urn:microsoft.com/office/officeart/2005/8/layout/cycle7"/>
    <dgm:cxn modelId="{2EBFB25E-FBC8-438E-925E-CDB305C9F971}" type="presOf" srcId="{A12368A1-4E1D-4ED2-A8B2-633FD847315E}" destId="{B9CEE43C-BE89-4602-B5C2-5DB62D506F12}" srcOrd="0" destOrd="0" presId="urn:microsoft.com/office/officeart/2005/8/layout/cycle7"/>
    <dgm:cxn modelId="{EC8DC744-3944-41E5-B0C8-2DB76948DEA1}" type="presOf" srcId="{8553C895-84BE-40E3-BAB7-D1FEEFC9212F}" destId="{70E9AC14-294E-40FB-B8E8-380B890C7C06}" srcOrd="0" destOrd="0" presId="urn:microsoft.com/office/officeart/2005/8/layout/cycle7"/>
    <dgm:cxn modelId="{CEBDD550-470D-4A71-94B5-748781B46A7E}" type="presOf" srcId="{71E12D1C-2A38-43EF-A837-99D2C5BAA485}" destId="{F34E77BC-DF96-4096-A2FC-988A028922EB}" srcOrd="1" destOrd="0" presId="urn:microsoft.com/office/officeart/2005/8/layout/cycle7"/>
    <dgm:cxn modelId="{4175437C-C9D3-44E3-A3CB-D9958B518B08}" type="presOf" srcId="{71E12D1C-2A38-43EF-A837-99D2C5BAA485}" destId="{506806F9-21FF-4C15-AAC7-6EF894173179}" srcOrd="0" destOrd="0" presId="urn:microsoft.com/office/officeart/2005/8/layout/cycle7"/>
    <dgm:cxn modelId="{ED3AAD91-AF9B-4D92-A080-87C20A838C73}" type="presOf" srcId="{C2BEC5A5-F47F-478F-A071-DEA0AEC72F41}" destId="{D275A292-B0D1-449A-92AA-E0695289B91C}" srcOrd="0" destOrd="0" presId="urn:microsoft.com/office/officeart/2005/8/layout/cycle7"/>
    <dgm:cxn modelId="{9682B395-8E86-438B-8D5D-FCE93A1473AC}" type="presOf" srcId="{446CA796-825A-4853-B01A-18AAE5BE896D}" destId="{1458B392-5DA2-4182-B503-A72F7F854701}" srcOrd="0" destOrd="0" presId="urn:microsoft.com/office/officeart/2005/8/layout/cycle7"/>
    <dgm:cxn modelId="{F4AD31C6-ADD8-4507-84C2-FD763B0C0556}" srcId="{45C2292A-DE98-4FC2-9BDB-984AF3DB49FF}" destId="{446CA796-825A-4853-B01A-18AAE5BE896D}" srcOrd="1" destOrd="0" parTransId="{D8A2D980-E286-4E42-80C3-2BDC08D17094}" sibTransId="{C2BEC5A5-F47F-478F-A071-DEA0AEC72F41}"/>
    <dgm:cxn modelId="{D8C5D3D2-2626-4D22-9EEA-64F56DBF1C72}" srcId="{45C2292A-DE98-4FC2-9BDB-984AF3DB49FF}" destId="{A12368A1-4E1D-4ED2-A8B2-633FD847315E}" srcOrd="2" destOrd="0" parTransId="{6EF7AE78-20AB-4585-95D2-73833BBACB91}" sibTransId="{71E12D1C-2A38-43EF-A837-99D2C5BAA485}"/>
    <dgm:cxn modelId="{6C35C6D3-0DD5-4B1A-A688-162CF361533E}" type="presOf" srcId="{8553C895-84BE-40E3-BAB7-D1FEEFC9212F}" destId="{90818F4D-15F3-404F-9170-A18C1A9D2E90}" srcOrd="1" destOrd="0" presId="urn:microsoft.com/office/officeart/2005/8/layout/cycle7"/>
    <dgm:cxn modelId="{F7CC5EEF-4AD3-4DDA-BDCA-8D7C6E311DB8}" type="presOf" srcId="{45C2292A-DE98-4FC2-9BDB-984AF3DB49FF}" destId="{C0DFB222-4313-4856-9C49-8799B03079D4}" srcOrd="0" destOrd="0" presId="urn:microsoft.com/office/officeart/2005/8/layout/cycle7"/>
    <dgm:cxn modelId="{6F12E469-FACA-447B-8C34-9EFF01939382}" type="presParOf" srcId="{C0DFB222-4313-4856-9C49-8799B03079D4}" destId="{F8129EC3-406C-420F-826A-8B587F678AF2}" srcOrd="0" destOrd="0" presId="urn:microsoft.com/office/officeart/2005/8/layout/cycle7"/>
    <dgm:cxn modelId="{2F65428D-56F1-4DB6-8855-DA36E73B1873}" type="presParOf" srcId="{C0DFB222-4313-4856-9C49-8799B03079D4}" destId="{70E9AC14-294E-40FB-B8E8-380B890C7C06}" srcOrd="1" destOrd="0" presId="urn:microsoft.com/office/officeart/2005/8/layout/cycle7"/>
    <dgm:cxn modelId="{2D418C64-DCC4-4710-8AC6-E274EACDFCE8}" type="presParOf" srcId="{70E9AC14-294E-40FB-B8E8-380B890C7C06}" destId="{90818F4D-15F3-404F-9170-A18C1A9D2E90}" srcOrd="0" destOrd="0" presId="urn:microsoft.com/office/officeart/2005/8/layout/cycle7"/>
    <dgm:cxn modelId="{BD147E5F-0FC4-4616-A8BA-D8788ACD5B55}" type="presParOf" srcId="{C0DFB222-4313-4856-9C49-8799B03079D4}" destId="{1458B392-5DA2-4182-B503-A72F7F854701}" srcOrd="2" destOrd="0" presId="urn:microsoft.com/office/officeart/2005/8/layout/cycle7"/>
    <dgm:cxn modelId="{17FD620C-F3CF-4B62-AAB1-802584E61105}" type="presParOf" srcId="{C0DFB222-4313-4856-9C49-8799B03079D4}" destId="{D275A292-B0D1-449A-92AA-E0695289B91C}" srcOrd="3" destOrd="0" presId="urn:microsoft.com/office/officeart/2005/8/layout/cycle7"/>
    <dgm:cxn modelId="{AA6A7500-1276-4608-99EE-40836D75D418}" type="presParOf" srcId="{D275A292-B0D1-449A-92AA-E0695289B91C}" destId="{28942B64-E0C4-496A-BF8C-2E237AE66CF7}" srcOrd="0" destOrd="0" presId="urn:microsoft.com/office/officeart/2005/8/layout/cycle7"/>
    <dgm:cxn modelId="{35FEBC4E-ACBB-401F-8EE6-8C2A62FA3C30}" type="presParOf" srcId="{C0DFB222-4313-4856-9C49-8799B03079D4}" destId="{B9CEE43C-BE89-4602-B5C2-5DB62D506F12}" srcOrd="4" destOrd="0" presId="urn:microsoft.com/office/officeart/2005/8/layout/cycle7"/>
    <dgm:cxn modelId="{D8D7BB59-2334-48FD-A32D-E6E2F5A673DD}" type="presParOf" srcId="{C0DFB222-4313-4856-9C49-8799B03079D4}" destId="{506806F9-21FF-4C15-AAC7-6EF894173179}" srcOrd="5" destOrd="0" presId="urn:microsoft.com/office/officeart/2005/8/layout/cycle7"/>
    <dgm:cxn modelId="{4E8C6998-10F7-4FB1-9BAF-6B1B8C833CC6}" type="presParOf" srcId="{506806F9-21FF-4C15-AAC7-6EF894173179}" destId="{F34E77BC-DF96-4096-A2FC-988A028922E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29EC3-406C-420F-826A-8B587F678AF2}">
      <dsp:nvSpPr>
        <dsp:cNvPr id="0" name=""/>
        <dsp:cNvSpPr/>
      </dsp:nvSpPr>
      <dsp:spPr>
        <a:xfrm>
          <a:off x="2159496" y="1210"/>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Arial" panose="020B0604020202020204" pitchFamily="34" charset="0"/>
              <a:cs typeface="Arial" panose="020B0604020202020204" pitchFamily="34" charset="0"/>
            </a:rPr>
            <a:t>Service</a:t>
          </a:r>
        </a:p>
      </dsp:txBody>
      <dsp:txXfrm>
        <a:off x="2185519" y="27233"/>
        <a:ext cx="1724961" cy="836457"/>
      </dsp:txXfrm>
    </dsp:sp>
    <dsp:sp modelId="{70E9AC14-294E-40FB-B8E8-380B890C7C06}">
      <dsp:nvSpPr>
        <dsp:cNvPr id="0" name=""/>
        <dsp:cNvSpPr/>
      </dsp:nvSpPr>
      <dsp:spPr>
        <a:xfrm rot="3600000">
          <a:off x="3318430" y="1561220"/>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411723" y="1623415"/>
        <a:ext cx="740460" cy="186586"/>
      </dsp:txXfrm>
    </dsp:sp>
    <dsp:sp modelId="{1458B392-5DA2-4182-B503-A72F7F854701}">
      <dsp:nvSpPr>
        <dsp:cNvPr id="0" name=""/>
        <dsp:cNvSpPr/>
      </dsp:nvSpPr>
      <dsp:spPr>
        <a:xfrm>
          <a:off x="3627404" y="2543702"/>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Arial" panose="020B0604020202020204" pitchFamily="34" charset="0"/>
              <a:cs typeface="Arial" panose="020B0604020202020204" pitchFamily="34" charset="0"/>
            </a:rPr>
            <a:t>Revenue</a:t>
          </a:r>
        </a:p>
      </dsp:txBody>
      <dsp:txXfrm>
        <a:off x="3653427" y="2569725"/>
        <a:ext cx="1724961" cy="836457"/>
      </dsp:txXfrm>
    </dsp:sp>
    <dsp:sp modelId="{D275A292-B0D1-449A-92AA-E0695289B91C}">
      <dsp:nvSpPr>
        <dsp:cNvPr id="0" name=""/>
        <dsp:cNvSpPr/>
      </dsp:nvSpPr>
      <dsp:spPr>
        <a:xfrm rot="10800000">
          <a:off x="2584476" y="2832466"/>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10800000">
        <a:off x="2677769" y="2894661"/>
        <a:ext cx="740460" cy="186586"/>
      </dsp:txXfrm>
    </dsp:sp>
    <dsp:sp modelId="{B9CEE43C-BE89-4602-B5C2-5DB62D506F12}">
      <dsp:nvSpPr>
        <dsp:cNvPr id="0" name=""/>
        <dsp:cNvSpPr/>
      </dsp:nvSpPr>
      <dsp:spPr>
        <a:xfrm>
          <a:off x="691587" y="2543702"/>
          <a:ext cx="1777007" cy="888503"/>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latin typeface="Arial" panose="020B0604020202020204" pitchFamily="34" charset="0"/>
              <a:cs typeface="Arial" panose="020B0604020202020204" pitchFamily="34" charset="0"/>
            </a:rPr>
            <a:t>Debt</a:t>
          </a:r>
        </a:p>
      </dsp:txBody>
      <dsp:txXfrm>
        <a:off x="717610" y="2569725"/>
        <a:ext cx="1724961" cy="836457"/>
      </dsp:txXfrm>
    </dsp:sp>
    <dsp:sp modelId="{506806F9-21FF-4C15-AAC7-6EF894173179}">
      <dsp:nvSpPr>
        <dsp:cNvPr id="0" name=""/>
        <dsp:cNvSpPr/>
      </dsp:nvSpPr>
      <dsp:spPr>
        <a:xfrm rot="18000000">
          <a:off x="1850522" y="1561220"/>
          <a:ext cx="927046" cy="310976"/>
        </a:xfrm>
        <a:prstGeom prst="lef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943815" y="1623415"/>
        <a:ext cx="740460" cy="186586"/>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91736-DCC9-4CC7-8DCD-C0D9A8EFF427}" type="datetimeFigureOut">
              <a:rPr lang="en-US" smtClean="0"/>
              <a:t>2/23/2024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C412-13EC-4FF7-B844-9F7482E71D35}" type="slidenum">
              <a:rPr lang="en-US" smtClean="0"/>
              <a:t>‹#›</a:t>
            </a:fld>
            <a:endParaRPr lang="en-US"/>
          </a:p>
        </p:txBody>
      </p:sp>
    </p:spTree>
    <p:extLst>
      <p:ext uri="{BB962C8B-B14F-4D97-AF65-F5344CB8AC3E}">
        <p14:creationId xmlns:p14="http://schemas.microsoft.com/office/powerpoint/2010/main" val="311264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br.uk/frs/fiscal-risks-and-sustainability-july-2023/"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treasury.govt.nz/publications/ltfp/he-tirohanga-mokopuna-2021" TargetMode="External"/><Relationship Id="rId4" Type="http://schemas.openxmlformats.org/officeDocument/2006/relationships/hyperlink" Target="https://fiscal.treasury.gov/reports-statements/financial-report/statements-of-long-term-fiscal-projection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Recommended Practice Guidelines (RPGs) are not mandatory, and cover matters outside the financial statements. Most entities will only consider using the RPGs after they have successfully implemented accrual IPSAS, and RPG 2 and RPG 3 specifically refer to IPSAS compliant financial statements.</a:t>
            </a:r>
          </a:p>
          <a:p>
            <a:endParaRPr lang="en-GB" dirty="0"/>
          </a:p>
          <a:p>
            <a:r>
              <a:rPr lang="en-GB" dirty="0"/>
              <a:t>If participants’ organizations have not fully adopted accrual accounting, consider the relevance of this module to them. It may be helpful to provide an overview of the RPGs to show that transparency does not end with the implementation of IPSAS.. If the time available for presenting the course is limited, this session could be included in the program to provide flexibility, and dropped if other sessions overrun.</a:t>
            </a:r>
          </a:p>
          <a:p>
            <a:endParaRPr lang="en-GB" dirty="0"/>
          </a:p>
          <a:p>
            <a:r>
              <a:rPr lang="en-GB" dirty="0"/>
              <a:t>RPG 1 and RPG 3 have no equivalent in IFRS. Which RPG 2 covers the same topic as the IFRS Practice Statement, </a:t>
            </a:r>
            <a:r>
              <a:rPr lang="en-GB" i="1" dirty="0"/>
              <a:t>Management Commentary: A framework for presentation</a:t>
            </a:r>
            <a:r>
              <a:rPr lang="en-GB" i="0" dirty="0"/>
              <a:t>, it is not based on the IFRS practice statement. This is because the users identified in the practice statement are investors, whereas the IPSASB </a:t>
            </a:r>
            <a:r>
              <a:rPr lang="en-GB" i="1" dirty="0"/>
              <a:t>Conceptual Framework</a:t>
            </a:r>
            <a:r>
              <a:rPr lang="en-GB" i="0" dirty="0"/>
              <a:t> identifies a wider range of users.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a:t>
            </a:fld>
            <a:endParaRPr lang="en-US"/>
          </a:p>
        </p:txBody>
      </p:sp>
    </p:spTree>
    <p:extLst>
      <p:ext uri="{BB962C8B-B14F-4D97-AF65-F5344CB8AC3E}">
        <p14:creationId xmlns:p14="http://schemas.microsoft.com/office/powerpoint/2010/main" val="91941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Performance indicators may be quantitative measures, qualitative measures, and/or qualitative descriptions of the nature and extent to which an entity is using resources, providing services, and achieving its service performance objectives.</a:t>
            </a:r>
            <a:endParaRPr lang="en-GB" sz="1200" kern="1200" dirty="0">
              <a:solidFill>
                <a:schemeClr val="tx1"/>
              </a:solidFill>
              <a:effectLst/>
              <a:latin typeface="+mn-lt"/>
              <a:ea typeface="+mn-ea"/>
              <a:cs typeface="+mn-cs"/>
            </a:endParaRPr>
          </a:p>
          <a:p>
            <a:endParaRPr lang="en-GB" dirty="0"/>
          </a:p>
          <a:p>
            <a:r>
              <a:rPr lang="en-GB" dirty="0"/>
              <a:t>Consider a discussion (using chat or break-out rooms if delivering the training online) about which objectives are relevant to participants’ organizations, and what types of performance indicator should be used. In the case of performance indicators, this may initially be determined by what information is available – developing systems to capture outcomes, effectiveness etc. may take some time.</a:t>
            </a:r>
          </a:p>
        </p:txBody>
      </p:sp>
      <p:sp>
        <p:nvSpPr>
          <p:cNvPr id="4" name="Slide Number Placeholder 3"/>
          <p:cNvSpPr>
            <a:spLocks noGrp="1"/>
          </p:cNvSpPr>
          <p:nvPr>
            <p:ph type="sldNum" sz="quarter" idx="5"/>
          </p:nvPr>
        </p:nvSpPr>
        <p:spPr/>
        <p:txBody>
          <a:bodyPr/>
          <a:lstStyle/>
          <a:p>
            <a:fld id="{3CC1C412-13EC-4FF7-B844-9F7482E71D35}" type="slidenum">
              <a:rPr lang="en-US" smtClean="0"/>
              <a:t>11</a:t>
            </a:fld>
            <a:endParaRPr lang="en-US"/>
          </a:p>
        </p:txBody>
      </p:sp>
    </p:spTree>
    <p:extLst>
      <p:ext uri="{BB962C8B-B14F-4D97-AF65-F5344CB8AC3E}">
        <p14:creationId xmlns:p14="http://schemas.microsoft.com/office/powerpoint/2010/main" val="235871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non-authoritative guidance issued in May 2023 as a result of a narrow-scope project.</a:t>
            </a:r>
          </a:p>
          <a:p>
            <a:endParaRPr lang="en-GB" dirty="0"/>
          </a:p>
          <a:p>
            <a:r>
              <a:rPr lang="en-GB" dirty="0"/>
              <a:t>Consider a discussion on how sustainability program could be assessed under RPG 3. The following slides include an example from RPG 3, and further examples can be found in RPG 3 which may provide a useful basis for discussions.</a:t>
            </a:r>
          </a:p>
          <a:p>
            <a:endParaRPr lang="en-GB" dirty="0"/>
          </a:p>
          <a:p>
            <a:r>
              <a:rPr lang="en-GB" dirty="0"/>
              <a:t>The IPSASB is undertaking a major project on sustainability reporting but this is not expected to be complete until towards the end of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12</a:t>
            </a:fld>
            <a:endParaRPr lang="en-US"/>
          </a:p>
        </p:txBody>
      </p:sp>
    </p:spTree>
    <p:extLst>
      <p:ext uri="{BB962C8B-B14F-4D97-AF65-F5344CB8AC3E}">
        <p14:creationId xmlns:p14="http://schemas.microsoft.com/office/powerpoint/2010/main" val="388511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Based on Example 4 in RPG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Tax expenditures</a:t>
            </a:r>
            <a:r>
              <a:rPr lang="en-GB" dirty="0"/>
              <a:t> are preferential provisions of the tax law that provide certain taxpayers with concessions that are not available to others. (See IPSAS 47 and Module 4 for further details.) It would be helpful (but not essential) to have covered Revenue before this example.</a:t>
            </a:r>
          </a:p>
        </p:txBody>
      </p:sp>
      <p:sp>
        <p:nvSpPr>
          <p:cNvPr id="4" name="Slide Number Placeholder 3"/>
          <p:cNvSpPr>
            <a:spLocks noGrp="1"/>
          </p:cNvSpPr>
          <p:nvPr>
            <p:ph type="sldNum" sz="quarter" idx="5"/>
          </p:nvPr>
        </p:nvSpPr>
        <p:spPr/>
        <p:txBody>
          <a:bodyPr/>
          <a:lstStyle/>
          <a:p>
            <a:fld id="{3CC1C412-13EC-4FF7-B844-9F7482E71D35}" type="slidenum">
              <a:rPr lang="en-US" smtClean="0"/>
              <a:t>13</a:t>
            </a:fld>
            <a:endParaRPr lang="en-US"/>
          </a:p>
        </p:txBody>
      </p:sp>
    </p:spTree>
    <p:extLst>
      <p:ext uri="{BB962C8B-B14F-4D97-AF65-F5344CB8AC3E}">
        <p14:creationId xmlns:p14="http://schemas.microsoft.com/office/powerpoint/2010/main" val="27438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Based on Example 4 in RPG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14</a:t>
            </a:fld>
            <a:endParaRPr lang="en-US"/>
          </a:p>
        </p:txBody>
      </p:sp>
    </p:spTree>
    <p:extLst>
      <p:ext uri="{BB962C8B-B14F-4D97-AF65-F5344CB8AC3E}">
        <p14:creationId xmlns:p14="http://schemas.microsoft.com/office/powerpoint/2010/main" val="144005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Based on Example 4 in RPG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15</a:t>
            </a:fld>
            <a:endParaRPr lang="en-US"/>
          </a:p>
        </p:txBody>
      </p:sp>
    </p:spTree>
    <p:extLst>
      <p:ext uri="{BB962C8B-B14F-4D97-AF65-F5344CB8AC3E}">
        <p14:creationId xmlns:p14="http://schemas.microsoft.com/office/powerpoint/2010/main" val="1439631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Based on Example 4 in RPG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95959"/>
                </a:solidFill>
                <a:latin typeface="Arial" panose="020B0604020202020204" pitchFamily="34" charset="0"/>
                <a:cs typeface="Arial" panose="020B0604020202020204" pitchFamily="34" charset="0"/>
              </a:rPr>
              <a:t>201,443,823 units is the target reduction in consumption,, calculated at 1,342,958,820 units consumed in 20x6  x 15% (target reduction rate)</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16</a:t>
            </a:fld>
            <a:endParaRPr lang="en-US"/>
          </a:p>
        </p:txBody>
      </p:sp>
    </p:spTree>
    <p:extLst>
      <p:ext uri="{BB962C8B-B14F-4D97-AF65-F5344CB8AC3E}">
        <p14:creationId xmlns:p14="http://schemas.microsoft.com/office/powerpoint/2010/main" val="1266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Based on Example 4 in RPG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17</a:t>
            </a:fld>
            <a:endParaRPr lang="en-US"/>
          </a:p>
        </p:txBody>
      </p:sp>
    </p:spTree>
    <p:extLst>
      <p:ext uri="{BB962C8B-B14F-4D97-AF65-F5344CB8AC3E}">
        <p14:creationId xmlns:p14="http://schemas.microsoft.com/office/powerpoint/2010/main" val="315032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Optional video slide – this slide can be moved to the desired location in the presentation. If using this slide, enable external content when loading the file – this is blocked by default.</a:t>
            </a: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19</a:t>
            </a:fld>
            <a:endParaRPr lang="en-US"/>
          </a:p>
        </p:txBody>
      </p:sp>
    </p:spTree>
    <p:extLst>
      <p:ext uri="{BB962C8B-B14F-4D97-AF65-F5344CB8AC3E}">
        <p14:creationId xmlns:p14="http://schemas.microsoft.com/office/powerpoint/2010/main" val="2102842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will summarize the three RPGs.</a:t>
            </a:r>
          </a:p>
          <a:p>
            <a:endParaRPr lang="en-GB" dirty="0"/>
          </a:p>
          <a:p>
            <a:r>
              <a:rPr lang="en-GB" dirty="0"/>
              <a:t>RPG 1 is most suited to a national government, although it can be applied by regional governments (RPG 1 does not specify which entities should apply the guidance, but it was written with national governments in mind, and becomes more difficult to apply below that level). Take this into consideration when determining the relevance of RPG 1 to participants.</a:t>
            </a:r>
          </a:p>
          <a:p>
            <a:endParaRPr lang="en-GB" dirty="0"/>
          </a:p>
          <a:p>
            <a:r>
              <a:rPr lang="en-GB" dirty="0"/>
              <a:t>RPG 2 and RPG 3 are suitable for all entities.</a:t>
            </a:r>
          </a:p>
        </p:txBody>
      </p:sp>
      <p:sp>
        <p:nvSpPr>
          <p:cNvPr id="4" name="Slide Number Placeholder 3"/>
          <p:cNvSpPr>
            <a:spLocks noGrp="1"/>
          </p:cNvSpPr>
          <p:nvPr>
            <p:ph type="sldNum" sz="quarter" idx="5"/>
          </p:nvPr>
        </p:nvSpPr>
        <p:spPr/>
        <p:txBody>
          <a:bodyPr/>
          <a:lstStyle/>
          <a:p>
            <a:fld id="{3CC1C412-13EC-4FF7-B844-9F7482E71D35}" type="slidenum">
              <a:rPr lang="en-US" smtClean="0"/>
              <a:t>3</a:t>
            </a:fld>
            <a:endParaRPr lang="en-US"/>
          </a:p>
        </p:txBody>
      </p:sp>
    </p:spTree>
    <p:extLst>
      <p:ext uri="{BB962C8B-B14F-4D97-AF65-F5344CB8AC3E}">
        <p14:creationId xmlns:p14="http://schemas.microsoft.com/office/powerpoint/2010/main" val="375686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Timescales for projections are selected by the entity as being appropriate; long-term is often about 50 years.</a:t>
            </a:r>
          </a:p>
          <a:p>
            <a:endParaRPr lang="en-GB" dirty="0"/>
          </a:p>
          <a:p>
            <a:r>
              <a:rPr lang="en-GB" dirty="0"/>
              <a:t>Recent examples of sustainability reports (not necessarily under RPG 1):</a:t>
            </a:r>
          </a:p>
          <a:p>
            <a:endParaRPr lang="en-GB" dirty="0"/>
          </a:p>
          <a:p>
            <a:r>
              <a:rPr lang="en-GB" dirty="0"/>
              <a:t>UK - </a:t>
            </a:r>
            <a:r>
              <a:rPr lang="en-GB" u="sng" dirty="0">
                <a:solidFill>
                  <a:srgbClr val="0563C1"/>
                </a:solidFill>
                <a:effectLst/>
                <a:ea typeface="Calibri" panose="020F0502020204030204" pitchFamily="34" charset="0"/>
                <a:cs typeface="Times New Roman" panose="02020603050405020304" pitchFamily="18" charset="0"/>
                <a:hlinkClick r:id="rId3"/>
              </a:rPr>
              <a:t>https://obr.uk/frs/fiscal-risks-and-sustainability-july-2023/</a:t>
            </a:r>
            <a:endParaRPr lang="en-GB" dirty="0"/>
          </a:p>
          <a:p>
            <a:r>
              <a:rPr lang="en-GB" dirty="0"/>
              <a:t>US - </a:t>
            </a:r>
            <a:r>
              <a:rPr lang="en-GB" dirty="0">
                <a:hlinkClick r:id="rId4"/>
              </a:rPr>
              <a:t>https://fiscal.treasury.gov/reports-statements/financial-report/statements-of-long-term-fiscal-projections.html</a:t>
            </a:r>
            <a:endParaRPr lang="en-GB" dirty="0"/>
          </a:p>
          <a:p>
            <a:pPr>
              <a:lnSpc>
                <a:spcPct val="107000"/>
              </a:lnSpc>
              <a:spcAft>
                <a:spcPts val="800"/>
              </a:spcAft>
            </a:pPr>
            <a:r>
              <a:rPr lang="en-GB" dirty="0"/>
              <a:t>NZ - </a:t>
            </a: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https://www.treasury.govt.nz/publications/ltfp/he-tirohanga-mokopuna-2021</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If participants want more details of RPG 1, consider using these reports as examples of what is required.</a:t>
            </a:r>
          </a:p>
          <a:p>
            <a:endParaRPr lang="en-GB" dirty="0"/>
          </a:p>
          <a:p>
            <a:r>
              <a:rPr lang="en-GB" dirty="0"/>
              <a:t>Note that many projections will be based on GDP assumptions and reliant on economists rather than just accountants. Note that many earlier projections will need to be revisited in the light of recent events, such as the COVID-19 pandemic.</a:t>
            </a:r>
          </a:p>
        </p:txBody>
      </p:sp>
      <p:sp>
        <p:nvSpPr>
          <p:cNvPr id="4" name="Slide Number Placeholder 3"/>
          <p:cNvSpPr>
            <a:spLocks noGrp="1"/>
          </p:cNvSpPr>
          <p:nvPr>
            <p:ph type="sldNum" sz="quarter" idx="5"/>
          </p:nvPr>
        </p:nvSpPr>
        <p:spPr/>
        <p:txBody>
          <a:bodyPr/>
          <a:lstStyle/>
          <a:p>
            <a:fld id="{3CC1C412-13EC-4FF7-B844-9F7482E71D35}" type="slidenum">
              <a:rPr lang="en-US" smtClean="0"/>
              <a:t>4</a:t>
            </a:fld>
            <a:endParaRPr lang="en-US"/>
          </a:p>
        </p:txBody>
      </p:sp>
    </p:spTree>
    <p:extLst>
      <p:ext uri="{BB962C8B-B14F-4D97-AF65-F5344CB8AC3E}">
        <p14:creationId xmlns:p14="http://schemas.microsoft.com/office/powerpoint/2010/main" val="339686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three dimensions are inter-related as changes in one dimension affect the other dimensions. For example, future services and entitlements to beneficiaries (the service dimension) are funded by revenue and/or debt. A single dimension can be analyzed by holding the other two dimensions constant. For example, by holding the existing levels of services and revenues constant an entity can illustrate the effect of such assumptions on the level of debt.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the COVID-19 pandemic is likely to have affected assumptions about all three dimensions, at least in the shorter term.</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5</a:t>
            </a:fld>
            <a:endParaRPr lang="en-US"/>
          </a:p>
        </p:txBody>
      </p:sp>
    </p:spTree>
    <p:extLst>
      <p:ext uri="{BB962C8B-B14F-4D97-AF65-F5344CB8AC3E}">
        <p14:creationId xmlns:p14="http://schemas.microsoft.com/office/powerpoint/2010/main" val="295536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non-authoritative guidance issued in May 2023 as a result of a narrow-scope project.</a:t>
            </a:r>
          </a:p>
          <a:p>
            <a:endParaRPr lang="en-GB" dirty="0"/>
          </a:p>
          <a:p>
            <a:r>
              <a:rPr lang="en-GB" dirty="0"/>
              <a:t>The IPSASB is undertaking a major project on sustainability reporting but this is not expected to be complete until towards the end of 2025.</a:t>
            </a:r>
          </a:p>
        </p:txBody>
      </p:sp>
      <p:sp>
        <p:nvSpPr>
          <p:cNvPr id="4" name="Slide Number Placeholder 3"/>
          <p:cNvSpPr>
            <a:spLocks noGrp="1"/>
          </p:cNvSpPr>
          <p:nvPr>
            <p:ph type="sldNum" sz="quarter" idx="5"/>
          </p:nvPr>
        </p:nvSpPr>
        <p:spPr/>
        <p:txBody>
          <a:bodyPr/>
          <a:lstStyle/>
          <a:p>
            <a:fld id="{3CC1C412-13EC-4FF7-B844-9F7482E71D35}" type="slidenum">
              <a:rPr lang="en-US" smtClean="0"/>
              <a:t>6</a:t>
            </a:fld>
            <a:endParaRPr lang="en-US"/>
          </a:p>
        </p:txBody>
      </p:sp>
    </p:spTree>
    <p:extLst>
      <p:ext uri="{BB962C8B-B14F-4D97-AF65-F5344CB8AC3E}">
        <p14:creationId xmlns:p14="http://schemas.microsoft.com/office/powerpoint/2010/main" val="407987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statement discussion and analysis provides information useful to users for accountability and decision-making purposes by enabling users to gain an insight into the operations of the entity from the perspective of the entity itself.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a discussion about what would appear in participants’ organizations’ financial statement discussion and analysis (use chat or break-out rooms if delivering the training online).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present, the COVID-19 pandemic is likely to be the single biggest factor for many entities.</a:t>
            </a:r>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7</a:t>
            </a:fld>
            <a:endParaRPr lang="en-US"/>
          </a:p>
        </p:txBody>
      </p:sp>
    </p:spTree>
    <p:extLst>
      <p:ext uri="{BB962C8B-B14F-4D97-AF65-F5344CB8AC3E}">
        <p14:creationId xmlns:p14="http://schemas.microsoft.com/office/powerpoint/2010/main" val="295690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detail from the module:</a:t>
            </a:r>
          </a:p>
          <a:p>
            <a:endParaRPr lang="en-GB" dirty="0"/>
          </a:p>
          <a:p>
            <a:pPr marL="357188" indent="-357188"/>
            <a:r>
              <a:rPr lang="en-US" sz="1200" kern="1200" dirty="0">
                <a:solidFill>
                  <a:schemeClr val="tx1"/>
                </a:solidFill>
                <a:effectLst/>
                <a:latin typeface="+mn-lt"/>
                <a:ea typeface="+mn-ea"/>
                <a:cs typeface="+mn-cs"/>
              </a:rPr>
              <a:t>(a)	An overview of the entity’s operations and the environment in which it operates; </a:t>
            </a:r>
            <a:endParaRPr lang="en-GB" sz="1200" kern="1200" dirty="0">
              <a:solidFill>
                <a:schemeClr val="tx1"/>
              </a:solidFill>
              <a:effectLst/>
              <a:latin typeface="+mn-lt"/>
              <a:ea typeface="+mn-ea"/>
              <a:cs typeface="+mn-cs"/>
            </a:endParaRPr>
          </a:p>
          <a:p>
            <a:pPr marL="357188" indent="-357188"/>
            <a:r>
              <a:rPr lang="en-US" dirty="0"/>
              <a:t>(b)	Information about the entity’s objectives and strategies; </a:t>
            </a:r>
            <a:endParaRPr lang="en-GB" dirty="0"/>
          </a:p>
          <a:p>
            <a:pPr marL="357188" indent="-357188"/>
            <a:r>
              <a:rPr lang="en-US" dirty="0"/>
              <a:t>(c)	An analysis of the entity’s financial statements including significant changes and trends in an entity’s financial position, financial performance and cash flows; and </a:t>
            </a:r>
            <a:endParaRPr lang="en-GB" dirty="0"/>
          </a:p>
          <a:p>
            <a:pPr marL="357188" indent="-357188"/>
            <a:r>
              <a:rPr lang="en-US" dirty="0"/>
              <a:t>(d)	A description of the entity’s principal risks and uncertainties that affect its financial position, financial performance and cash flows, an explanation of changes in those risks and uncertainties since the last reporting date and its strategies for bearing or mitigating those risks and uncertainties.</a:t>
            </a:r>
            <a:endParaRPr lang="en-GB" dirty="0"/>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8</a:t>
            </a:fld>
            <a:endParaRPr lang="en-US"/>
          </a:p>
        </p:txBody>
      </p:sp>
    </p:spTree>
    <p:extLst>
      <p:ext uri="{BB962C8B-B14F-4D97-AF65-F5344CB8AC3E}">
        <p14:creationId xmlns:p14="http://schemas.microsoft.com/office/powerpoint/2010/main" val="59211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Objectives and indicators are discussed on the following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Total cost is the total cost for each service, and should be reconciled to the financial statements.</a:t>
            </a:r>
          </a:p>
          <a:p>
            <a:endParaRPr lang="en-GB" dirty="0"/>
          </a:p>
        </p:txBody>
      </p:sp>
      <p:sp>
        <p:nvSpPr>
          <p:cNvPr id="4" name="Slide Number Placeholder 3"/>
          <p:cNvSpPr>
            <a:spLocks noGrp="1"/>
          </p:cNvSpPr>
          <p:nvPr>
            <p:ph type="sldNum" sz="quarter" idx="5"/>
          </p:nvPr>
        </p:nvSpPr>
        <p:spPr/>
        <p:txBody>
          <a:bodyPr/>
          <a:lstStyle/>
          <a:p>
            <a:fld id="{3CC1C412-13EC-4FF7-B844-9F7482E71D35}" type="slidenum">
              <a:rPr lang="en-US" smtClean="0"/>
              <a:t>9</a:t>
            </a:fld>
            <a:endParaRPr lang="en-US"/>
          </a:p>
        </p:txBody>
      </p:sp>
    </p:spTree>
    <p:extLst>
      <p:ext uri="{BB962C8B-B14F-4D97-AF65-F5344CB8AC3E}">
        <p14:creationId xmlns:p14="http://schemas.microsoft.com/office/powerpoint/2010/main" val="331599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performance objectives may be expressed using performance indicators of inputs, outputs, outcomes or efficiency; or through a combination of one or more of these four performance indicators. A service performance objective may also be expressed using a narrative description of a desired future state resulting from provision of services.</a:t>
            </a:r>
          </a:p>
        </p:txBody>
      </p:sp>
      <p:sp>
        <p:nvSpPr>
          <p:cNvPr id="4" name="Slide Number Placeholder 3"/>
          <p:cNvSpPr>
            <a:spLocks noGrp="1"/>
          </p:cNvSpPr>
          <p:nvPr>
            <p:ph type="sldNum" sz="quarter" idx="5"/>
          </p:nvPr>
        </p:nvSpPr>
        <p:spPr/>
        <p:txBody>
          <a:bodyPr/>
          <a:lstStyle/>
          <a:p>
            <a:fld id="{3CC1C412-13EC-4FF7-B844-9F7482E71D35}" type="slidenum">
              <a:rPr lang="en-US" smtClean="0"/>
              <a:t>10</a:t>
            </a:fld>
            <a:endParaRPr lang="en-US"/>
          </a:p>
        </p:txBody>
      </p:sp>
    </p:spTree>
    <p:extLst>
      <p:ext uri="{BB962C8B-B14F-4D97-AF65-F5344CB8AC3E}">
        <p14:creationId xmlns:p14="http://schemas.microsoft.com/office/powerpoint/2010/main" val="46696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2/23/2024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aIBvUw_L1tY?feature=oembed" TargetMode="Externa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3570" y="-1272506"/>
            <a:ext cx="9136860"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839" y="1628816"/>
            <a:ext cx="12170662" cy="9127284"/>
          </a:xfrm>
          <a:prstGeom prst="rect">
            <a:avLst/>
          </a:prstGeom>
        </p:spPr>
      </p:pic>
      <p:sp>
        <p:nvSpPr>
          <p:cNvPr id="9"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IMPLEMENTING IPSAS</a:t>
            </a:r>
          </a:p>
          <a:p>
            <a:pPr algn="l"/>
            <a:r>
              <a:rPr lang="en-US" b="1" dirty="0">
                <a:latin typeface="Arial" panose="020B0604020202020204" pitchFamily="34" charset="0"/>
                <a:cs typeface="Arial" panose="020B0604020202020204" pitchFamily="34" charset="0"/>
              </a:rPr>
              <a:t>Other Pronouncements:</a:t>
            </a:r>
          </a:p>
          <a:p>
            <a:pPr algn="l"/>
            <a:r>
              <a:rPr lang="en-CA" b="1" dirty="0">
                <a:latin typeface="Arial" panose="020B0604020202020204" pitchFamily="34" charset="0"/>
                <a:cs typeface="Arial" panose="020B0604020202020204" pitchFamily="34" charset="0"/>
              </a:rPr>
              <a:t>Recommended Practice Guidelines</a:t>
            </a:r>
            <a:endParaRPr lang="en-US"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83CA246-77A5-96A9-D61E-DB3E0E0CC7FE}"/>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1785104"/>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Service Performance Objectives</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 service performance objective is a description of the planned result(s) that an entity is aiming to achieve expressed in terms of inputs, outputs, outcomes or efficiency.</a:t>
            </a: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60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30162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Types of Performance Indicator</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Inputs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Outputs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Outcomes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Efficiency</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Effectiveness</a:t>
            </a:r>
          </a:p>
        </p:txBody>
      </p:sp>
    </p:spTree>
    <p:extLst>
      <p:ext uri="{BB962C8B-B14F-4D97-AF65-F5344CB8AC3E}">
        <p14:creationId xmlns:p14="http://schemas.microsoft.com/office/powerpoint/2010/main" val="269948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4062651"/>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3 and Sustainability Programs</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RPG 3 principles are applicable for entities that establish service performance objectives related to sustainability programs and can measure performance against relevant overall indicators set by the entity or specific program metrics</a:t>
            </a:r>
          </a:p>
          <a:p>
            <a:pPr marL="742950" lvl="1" indent="-285750">
              <a:spcBef>
                <a:spcPts val="1200"/>
              </a:spcBef>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Decision makers may want to evaluate the governance, strategy, risks and performance associated with sustainability programs as part of delivering the entity’s service performance objectives</a:t>
            </a:r>
          </a:p>
          <a:p>
            <a:pPr marL="742950" lvl="1" indent="-285750">
              <a:spcBef>
                <a:spcPts val="1200"/>
              </a:spcBef>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RPG 3 reporting supports transparency in these key areas which are important both for ensuring accountability and for providing useful information for decision-making purposes.</a:t>
            </a:r>
          </a:p>
        </p:txBody>
      </p:sp>
    </p:spTree>
    <p:extLst>
      <p:ext uri="{BB962C8B-B14F-4D97-AF65-F5344CB8AC3E}">
        <p14:creationId xmlns:p14="http://schemas.microsoft.com/office/powerpoint/2010/main" val="278906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Example: Tax Expenditures for Sustainability Investments</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Tax expenditures can be used to incentivize private investment to improve energy efficiency and reduce energy consumption. Such programs encourage investments and often identify specific metrics or targets the investments are intended to achieve.</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This information can be used by the entity to report on the program performance in achieving its objectives. The following slides include an example of a tax expenditure program to encourage energy efficiency improvements through conservation that sets out how to apply RPG 3 when reporting on the program.</a:t>
            </a:r>
            <a:endParaRPr lang="en-GB"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34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4555093"/>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Example: Tax Expenditure Details and Objectives</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In 20x6, Country A introduced a tax credit to incentivize energy-efficient renovations of CU525 million (approximately 80,000 renovations) to decrease energy consumption, specifically natural gas, by 15% in 20x7.</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In 20x7, an income tax credit of CU300 million was given by Country A on housing energy efficiency expenditures.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The tax credit for energy transition triggered about 60,000 additional eligible energy-efficient renovations and accounted for a reduction of 7% (94,007,117 units) in the natural gas consumption in residential properties in 20x7 (the 20x6 total natural gas consumption was 1,342,958,820 units).</a:t>
            </a:r>
            <a:endParaRPr lang="en-GB"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86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299" y="881956"/>
            <a:ext cx="8076046" cy="2400657"/>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Example: Performance Indicators</a:t>
            </a: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Input: The total amount of tax credits provided</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Output: The number of eligible energy-efficient renovations completed</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Outcome: Reduction in energy consumption</a:t>
            </a:r>
          </a:p>
        </p:txBody>
      </p:sp>
    </p:spTree>
    <p:extLst>
      <p:ext uri="{BB962C8B-B14F-4D97-AF65-F5344CB8AC3E}">
        <p14:creationId xmlns:p14="http://schemas.microsoft.com/office/powerpoint/2010/main" val="2388077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574810" cy="4247317"/>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Example: Efficiency</a:t>
            </a: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The average tax expenditure provided for each energy-efficient renovation was CU5,000, resulting in a lower tax expenditure than planned of CU6,563 per renovation (CU525 million/80,000 renovations).</a:t>
            </a:r>
          </a:p>
          <a:p>
            <a:pPr marL="28575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The actual cost per unit of energy conservation was CU3.191 per unit (CU300 million/94,007,117 units), which was higher than planned at 2.606 per unit (CU525 million/201,443,823 units).</a:t>
            </a:r>
          </a:p>
          <a:p>
            <a:pPr marL="28575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This could be attributed to fewer actual renovations (60,000) than planned (80,000) and less energy savings per renovation - 1,566.78 units per renovation (94,007,117 units/60,000 renovations) instead of 2,518.05 units per renovation (201,443,823 units/80,000 renovations).</a:t>
            </a:r>
          </a:p>
        </p:txBody>
      </p:sp>
    </p:spTree>
    <p:extLst>
      <p:ext uri="{BB962C8B-B14F-4D97-AF65-F5344CB8AC3E}">
        <p14:creationId xmlns:p14="http://schemas.microsoft.com/office/powerpoint/2010/main" val="209729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7604992" cy="4247317"/>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Example: Effectiveness</a:t>
            </a: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Input: 57% (the actual tax credit issued for eligible energy-efficient renovations over the target announced- CU300 million/CU525 million) because the tax expenditures issued were below the target.</a:t>
            </a:r>
          </a:p>
          <a:p>
            <a:pPr marL="28575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Output: 75% (the actual number of eligible energy-efficient renovations over the target- 60,000/80,000) because there were fewer energy-efficient renovations than planned</a:t>
            </a:r>
          </a:p>
          <a:p>
            <a:pPr marL="28575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Outcome: 47% (the actual natural gas consumption reduction over the target- 7%/15%) because the reduction in natural gas consumption achieved was lower than planned.</a:t>
            </a:r>
          </a:p>
        </p:txBody>
      </p:sp>
    </p:spTree>
    <p:extLst>
      <p:ext uri="{BB962C8B-B14F-4D97-AF65-F5344CB8AC3E}">
        <p14:creationId xmlns:p14="http://schemas.microsoft.com/office/powerpoint/2010/main" val="259016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2080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14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p:txBody>
      </p:sp>
      <p:sp>
        <p:nvSpPr>
          <p:cNvPr id="8" name="TextBox 7"/>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pic>
        <p:nvPicPr>
          <p:cNvPr id="6"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1131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0B07B-A11E-8D39-64B2-7D00D9574994}"/>
              </a:ext>
            </a:extLst>
          </p:cNvPr>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pic>
        <p:nvPicPr>
          <p:cNvPr id="3" name="Online Media 2" title="Overview of Reporting Sustainability Program Information">
            <a:hlinkClick r:id="" action="ppaction://media"/>
            <a:extLst>
              <a:ext uri="{FF2B5EF4-FFF2-40B4-BE49-F238E27FC236}">
                <a16:creationId xmlns:a16="http://schemas.microsoft.com/office/drawing/2014/main" id="{4C4FBFBB-AACC-1869-3180-6D3E9C14EAF3}"/>
              </a:ext>
            </a:extLst>
          </p:cNvPr>
          <p:cNvPicPr>
            <a:picLocks noRot="1" noChangeAspect="1"/>
          </p:cNvPicPr>
          <p:nvPr>
            <a:videoFile r:link="rId1"/>
          </p:nvPr>
        </p:nvPicPr>
        <p:blipFill>
          <a:blip r:embed="rId4"/>
          <a:stretch>
            <a:fillRect/>
          </a:stretch>
        </p:blipFill>
        <p:spPr>
          <a:xfrm>
            <a:off x="1359707" y="1219200"/>
            <a:ext cx="6424586" cy="3629891"/>
          </a:xfrm>
          <a:prstGeom prst="rect">
            <a:avLst/>
          </a:prstGeom>
        </p:spPr>
      </p:pic>
    </p:spTree>
    <p:extLst>
      <p:ext uri="{BB962C8B-B14F-4D97-AF65-F5344CB8AC3E}">
        <p14:creationId xmlns:p14="http://schemas.microsoft.com/office/powerpoint/2010/main" val="349599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451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377574"/>
          </a:xfrm>
          <a:prstGeom prst="rect">
            <a:avLst/>
          </a:prstGeom>
          <a:noFill/>
        </p:spPr>
        <p:txBody>
          <a:bodyPr wrap="square" rtlCol="0">
            <a:spAutoFit/>
          </a:bodyPr>
          <a:lstStyle/>
          <a:p>
            <a:r>
              <a:rPr lang="en-CA" sz="2000" b="1" dirty="0">
                <a:solidFill>
                  <a:schemeClr val="bg1">
                    <a:lumMod val="50000"/>
                  </a:schemeClr>
                </a:solidFill>
                <a:latin typeface="Arial" panose="020B0604020202020204" pitchFamily="34" charset="0"/>
                <a:cs typeface="Arial" panose="020B0604020202020204" pitchFamily="34" charset="0"/>
              </a:rPr>
              <a:t>Recommended Practice Guidelines</a:t>
            </a: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RPG 1, </a:t>
            </a:r>
            <a:r>
              <a:rPr lang="en-CA" sz="2000" i="1" dirty="0">
                <a:solidFill>
                  <a:srgbClr val="595959"/>
                </a:solidFill>
                <a:latin typeface="Arial" panose="020B0604020202020204" pitchFamily="34" charset="0"/>
                <a:cs typeface="Arial" panose="020B0604020202020204" pitchFamily="34" charset="0"/>
              </a:rPr>
              <a:t>Reporting on the Long-Term Sustainability of an Entity’s Finances</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RPG 2, </a:t>
            </a:r>
            <a:r>
              <a:rPr lang="en-CA" sz="2000" i="1" dirty="0">
                <a:solidFill>
                  <a:srgbClr val="595959"/>
                </a:solidFill>
                <a:latin typeface="Arial" panose="020B0604020202020204" pitchFamily="34" charset="0"/>
                <a:cs typeface="Arial" panose="020B0604020202020204" pitchFamily="34" charset="0"/>
              </a:rPr>
              <a:t>Financial Statement Discussion and Analysis</a:t>
            </a:r>
          </a:p>
          <a:p>
            <a:pPr marL="285750" lvl="0" indent="-285750">
              <a:spcBef>
                <a:spcPts val="1200"/>
              </a:spcBef>
              <a:buFont typeface="Arial" panose="020B0604020202020204" pitchFamily="34" charset="0"/>
              <a:buChar char="•"/>
            </a:pPr>
            <a:r>
              <a:rPr lang="en-CA" sz="2000" dirty="0">
                <a:solidFill>
                  <a:srgbClr val="595959"/>
                </a:solidFill>
                <a:latin typeface="Arial" panose="020B0604020202020204" pitchFamily="34" charset="0"/>
                <a:cs typeface="Arial" panose="020B0604020202020204" pitchFamily="34" charset="0"/>
              </a:rPr>
              <a:t>RPG 3, </a:t>
            </a:r>
            <a:r>
              <a:rPr lang="en-CA" sz="2000" i="1" dirty="0">
                <a:solidFill>
                  <a:srgbClr val="595959"/>
                </a:solidFill>
                <a:latin typeface="Arial" panose="020B0604020202020204" pitchFamily="34" charset="0"/>
                <a:cs typeface="Arial" panose="020B0604020202020204" pitchFamily="34" charset="0"/>
              </a:rPr>
              <a:t>Reporting Service Performance Information</a:t>
            </a:r>
          </a:p>
        </p:txBody>
      </p:sp>
    </p:spTree>
    <p:extLst>
      <p:ext uri="{BB962C8B-B14F-4D97-AF65-F5344CB8AC3E}">
        <p14:creationId xmlns:p14="http://schemas.microsoft.com/office/powerpoint/2010/main" val="252669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360868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Long-Term Fiscal Sustainability Information under RPG 1</a:t>
            </a:r>
            <a:endParaRPr lang="en-CA" sz="2000" b="1" dirty="0">
              <a:solidFill>
                <a:schemeClr val="bg1">
                  <a:lumMod val="50000"/>
                </a:schemeClr>
              </a:solidFill>
              <a:latin typeface="Arial" panose="020B0604020202020204" pitchFamily="34" charset="0"/>
              <a:cs typeface="Arial" panose="020B0604020202020204" pitchFamily="34" charset="0"/>
            </a:endParaRPr>
          </a:p>
          <a:p>
            <a:endParaRPr lang="en-US" sz="1850" dirty="0">
              <a:solidFill>
                <a:schemeClr val="bg1">
                  <a:lumMod val="50000"/>
                </a:schemeClr>
              </a:solidFill>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Projections of future inflows and outflows, which can be displayed in tabular statements or graphical formats, and a narrative discussion explaining the projections  </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 narrative discussion of the dimensions of long-term fiscal sustainability including any indicators used to portray the dimensions; and </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 narrative discussion of the principles, assumptions and methodology underlying the projections.</a:t>
            </a:r>
          </a:p>
        </p:txBody>
      </p:sp>
    </p:spTree>
    <p:extLst>
      <p:ext uri="{BB962C8B-B14F-4D97-AF65-F5344CB8AC3E}">
        <p14:creationId xmlns:p14="http://schemas.microsoft.com/office/powerpoint/2010/main" val="326019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400110"/>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Dimensions of Long-Term Fiscal Sustainability</a:t>
            </a:r>
            <a:endParaRPr lang="en-CA"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2" name="Diagram 1">
            <a:extLst>
              <a:ext uri="{FF2B5EF4-FFF2-40B4-BE49-F238E27FC236}">
                <a16:creationId xmlns:a16="http://schemas.microsoft.com/office/drawing/2014/main" id="{86E217E0-C207-4FAB-A186-F207231AD45F}"/>
              </a:ext>
            </a:extLst>
          </p:cNvPr>
          <p:cNvGraphicFramePr/>
          <p:nvPr>
            <p:extLst>
              <p:ext uri="{D42A27DB-BD31-4B8C-83A1-F6EECF244321}">
                <p14:modId xmlns:p14="http://schemas.microsoft.com/office/powerpoint/2010/main" val="297895184"/>
              </p:ext>
            </p:extLst>
          </p:nvPr>
        </p:nvGraphicFramePr>
        <p:xfrm>
          <a:off x="1524000" y="1609038"/>
          <a:ext cx="6096000" cy="3433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08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4585871"/>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1 and Sustainability Programs</a:t>
            </a:r>
            <a:endParaRPr lang="en-CA" sz="2000" b="1" dirty="0">
              <a:solidFill>
                <a:schemeClr val="bg1">
                  <a:lumMod val="50000"/>
                </a:schemeClr>
              </a:solidFill>
              <a:latin typeface="Arial" panose="020B0604020202020204" pitchFamily="34" charset="0"/>
              <a:cs typeface="Arial" panose="020B0604020202020204" pitchFamily="34" charset="0"/>
            </a:endParaRPr>
          </a:p>
          <a:p>
            <a:endParaRPr lang="en-US" sz="500" dirty="0">
              <a:solidFill>
                <a:schemeClr val="bg1">
                  <a:lumMod val="50000"/>
                </a:schemeClr>
              </a:solidFill>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RPG 1 provides principles to apply when reporting on an entity’s overall long-term fiscal sustainability</a:t>
            </a:r>
          </a:p>
          <a:p>
            <a:pPr marL="742950" lvl="1" indent="-285750">
              <a:spcBef>
                <a:spcPts val="1200"/>
              </a:spcBef>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Including those relating to sustainability programs</a:t>
            </a:r>
          </a:p>
          <a:p>
            <a:pPr marL="742950" lvl="1" indent="-285750">
              <a:spcBef>
                <a:spcPts val="1200"/>
              </a:spcBef>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Provided that the inflows and outflows are included in projections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Sustainability programs can impact all of the service, revenue and debt dimensions in terms of future inflows and outflows</a:t>
            </a:r>
          </a:p>
          <a:p>
            <a:pPr marL="742950" lvl="1" indent="-285750">
              <a:spcBef>
                <a:spcPts val="1200"/>
              </a:spcBef>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Model impacts of sustainability programs and include in overall projections based on assumptions regarding current policies, and about future demographic and economic conditions</a:t>
            </a:r>
          </a:p>
          <a:p>
            <a:pPr marL="742950" lvl="1" indent="-285750">
              <a:spcBef>
                <a:spcPts val="1200"/>
              </a:spcBef>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Impacts of such programs can either be presented separately or as part of the overall totals.</a:t>
            </a:r>
          </a:p>
        </p:txBody>
      </p:sp>
    </p:spTree>
    <p:extLst>
      <p:ext uri="{BB962C8B-B14F-4D97-AF65-F5344CB8AC3E}">
        <p14:creationId xmlns:p14="http://schemas.microsoft.com/office/powerpoint/2010/main" val="63026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1785104"/>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2: </a:t>
            </a:r>
            <a:r>
              <a:rPr lang="en-GB" sz="2000" b="1" i="1" dirty="0">
                <a:solidFill>
                  <a:schemeClr val="bg1">
                    <a:lumMod val="50000"/>
                  </a:schemeClr>
                </a:solidFill>
                <a:latin typeface="Arial" panose="020B0604020202020204" pitchFamily="34" charset="0"/>
                <a:cs typeface="Arial" panose="020B0604020202020204" pitchFamily="34" charset="0"/>
              </a:rPr>
              <a:t>Financial Statement Discussion and Analysis</a:t>
            </a: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An explanation of the significant items, transactions and events presented in an entity’s financial statements and the factors that influenced them.</a:t>
            </a:r>
            <a:endParaRPr lang="en-CA" sz="2000" i="1"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53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554545"/>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2: Information to be Provided</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Overview of operations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Objectives and strategies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Analysis of financial statements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Principal risks and uncertainties</a:t>
            </a: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91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Recommended Practice Guidelines</a:t>
            </a:r>
          </a:p>
        </p:txBody>
      </p:sp>
      <p:sp>
        <p:nvSpPr>
          <p:cNvPr id="7" name="TextBox 6"/>
          <p:cNvSpPr txBox="1"/>
          <p:nvPr/>
        </p:nvSpPr>
        <p:spPr>
          <a:xfrm>
            <a:off x="495300" y="881956"/>
            <a:ext cx="8089900" cy="2092881"/>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RPG 3: Information to be Provided</a:t>
            </a:r>
            <a:endParaRPr lang="en-GB" sz="2000" b="1" i="1" dirty="0">
              <a:solidFill>
                <a:schemeClr val="bg1">
                  <a:lumMod val="50000"/>
                </a:schemeClr>
              </a:solidFill>
              <a:latin typeface="Arial" panose="020B0604020202020204" pitchFamily="34" charset="0"/>
              <a:cs typeface="Arial" panose="020B0604020202020204" pitchFamily="34" charset="0"/>
            </a:endParaRPr>
          </a:p>
          <a:p>
            <a:endParaRPr lang="en-GB" sz="2000" b="1" dirty="0">
              <a:solidFill>
                <a:schemeClr val="bg1">
                  <a:lumMod val="50000"/>
                </a:schemeClr>
              </a:solidFill>
              <a:latin typeface="Arial" panose="020B0604020202020204" pitchFamily="34" charset="0"/>
              <a:cs typeface="Arial" panose="020B0604020202020204" pitchFamily="34" charset="0"/>
            </a:endParaRP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Service Performance Objectives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Performance Indicators</a:t>
            </a:r>
          </a:p>
          <a:p>
            <a:pPr marL="285750" lvl="0" indent="-285750">
              <a:spcBef>
                <a:spcPts val="1200"/>
              </a:spcBef>
              <a:buFont typeface="Arial" panose="020B0604020202020204" pitchFamily="34" charset="0"/>
              <a:buChar char="•"/>
            </a:pPr>
            <a:r>
              <a:rPr lang="en-GB" sz="2000" dirty="0">
                <a:solidFill>
                  <a:srgbClr val="595959"/>
                </a:solidFill>
                <a:latin typeface="Arial" panose="020B0604020202020204" pitchFamily="34" charset="0"/>
                <a:cs typeface="Arial" panose="020B0604020202020204" pitchFamily="34" charset="0"/>
              </a:rPr>
              <a:t>Total Cost</a:t>
            </a:r>
            <a:endParaRPr lang="en-CA" sz="20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640245"/>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Props1.xml><?xml version="1.0" encoding="utf-8"?>
<ds:datastoreItem xmlns:ds="http://schemas.openxmlformats.org/officeDocument/2006/customXml" ds:itemID="{044D942B-8595-4602-98B7-1C2637625469}"/>
</file>

<file path=customXml/itemProps2.xml><?xml version="1.0" encoding="utf-8"?>
<ds:datastoreItem xmlns:ds="http://schemas.openxmlformats.org/officeDocument/2006/customXml" ds:itemID="{1F3A56B9-465A-41C4-B1F6-0BC942AF8F52}">
  <ds:schemaRefs>
    <ds:schemaRef ds:uri="http://schemas.microsoft.com/sharepoint/v3/contenttype/forms"/>
  </ds:schemaRefs>
</ds:datastoreItem>
</file>

<file path=customXml/itemProps3.xml><?xml version="1.0" encoding="utf-8"?>
<ds:datastoreItem xmlns:ds="http://schemas.openxmlformats.org/officeDocument/2006/customXml" ds:itemID="{D57EA641-C6B9-41D3-A825-1EE1E62B4A8E}">
  <ds:schemaRefs>
    <ds:schemaRef ds:uri="http://www.w3.org/XML/1998/namespace"/>
    <ds:schemaRef ds:uri="http://schemas.microsoft.com/office/2006/metadata/properties"/>
    <ds:schemaRef ds:uri="http://purl.org/dc/terms/"/>
    <ds:schemaRef ds:uri="f3fb5b01-bf45-4b65-8774-ae7fcc377625"/>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d3ac02cf-6679-4554-901c-1b28d4a0203e"/>
    <ds:schemaRef ds:uri="a5f5a3eb-0a2d-4d6a-9165-21ef9946a014"/>
  </ds:schemaRefs>
</ds:datastoreItem>
</file>

<file path=docProps/app.xml><?xml version="1.0" encoding="utf-8"?>
<Properties xmlns="http://schemas.openxmlformats.org/officeDocument/2006/extended-properties" xmlns:vt="http://schemas.openxmlformats.org/officeDocument/2006/docPropsVTypes">
  <TotalTime>737</TotalTime>
  <Words>2142</Words>
  <Application>Microsoft Office PowerPoint</Application>
  <PresentationFormat>On-screen Show (4:3)</PresentationFormat>
  <Paragraphs>180</Paragraphs>
  <Slides>19</Slides>
  <Notes>17</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45</cp:revision>
  <dcterms:created xsi:type="dcterms:W3CDTF">2014-09-10T19:10:10Z</dcterms:created>
  <dcterms:modified xsi:type="dcterms:W3CDTF">2024-02-23T17:12:03Z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