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8" r:id="rId6"/>
    <p:sldId id="257" r:id="rId7"/>
    <p:sldId id="259" r:id="rId8"/>
    <p:sldId id="260" r:id="rId9"/>
    <p:sldId id="265" r:id="rId10"/>
    <p:sldId id="267" r:id="rId11"/>
    <p:sldId id="263" r:id="rId12"/>
    <p:sldId id="262" r:id="rId13"/>
    <p:sldId id="269" r:id="rId14"/>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5307" userDrawn="1">
          <p15:clr>
            <a:srgbClr val="A4A3A4"/>
          </p15:clr>
        </p15:guide>
        <p15:guide id="3" pos="3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EE108F"/>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8827C-1244-42F7-A75E-CAEFAC10B0DC}" v="2" dt="2023-03-31T18:52:23.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7611" autoAdjust="0"/>
  </p:normalViewPr>
  <p:slideViewPr>
    <p:cSldViewPr snapToGrid="0" snapToObjects="1">
      <p:cViewPr>
        <p:scale>
          <a:sx n="75" d="100"/>
          <a:sy n="75" d="100"/>
        </p:scale>
        <p:origin x="1116" y="-836"/>
      </p:cViewPr>
      <p:guideLst>
        <p:guide orient="horz" pos="572"/>
        <p:guide pos="5307"/>
        <p:guide pos="363"/>
      </p:guideLst>
    </p:cSldViewPr>
  </p:slideViewPr>
  <p:notesTextViewPr>
    <p:cViewPr>
      <p:scale>
        <a:sx n="100" d="100"/>
        <a:sy n="100" d="100"/>
      </p:scale>
      <p:origin x="0" y="-100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FCF63896-0873-4309-9184-F18E7569BEEF}"/>
    <pc:docChg chg="modSld">
      <pc:chgData name="Juan Gomez Duque" userId="12ffef9d-c492-4764-9ece-d82edf94b9a1" providerId="ADAL" clId="{FCF63896-0873-4309-9184-F18E7569BEEF}" dt="2022-09-16T21:42:08.176" v="33" actId="20577"/>
      <pc:docMkLst>
        <pc:docMk/>
      </pc:docMkLst>
      <pc:sldChg chg="modSp mod">
        <pc:chgData name="Juan Gomez Duque" userId="12ffef9d-c492-4764-9ece-d82edf94b9a1" providerId="ADAL" clId="{FCF63896-0873-4309-9184-F18E7569BEEF}" dt="2022-09-16T21:31:28.763" v="9" actId="20577"/>
        <pc:sldMkLst>
          <pc:docMk/>
          <pc:sldMk cId="1441733616" sldId="257"/>
        </pc:sldMkLst>
        <pc:spChg chg="mod">
          <ac:chgData name="Juan Gomez Duque" userId="12ffef9d-c492-4764-9ece-d82edf94b9a1" providerId="ADAL" clId="{FCF63896-0873-4309-9184-F18E7569BEEF}" dt="2022-09-16T21:31:28.763" v="9" actId="20577"/>
          <ac:spMkLst>
            <pc:docMk/>
            <pc:sldMk cId="1441733616" sldId="257"/>
            <ac:spMk id="7" creationId="{00000000-0000-0000-0000-000000000000}"/>
          </ac:spMkLst>
        </pc:spChg>
      </pc:sldChg>
      <pc:sldChg chg="modSp mod">
        <pc:chgData name="Juan Gomez Duque" userId="12ffef9d-c492-4764-9ece-d82edf94b9a1" providerId="ADAL" clId="{FCF63896-0873-4309-9184-F18E7569BEEF}" dt="2022-09-16T21:31:19.965" v="4" actId="20577"/>
        <pc:sldMkLst>
          <pc:docMk/>
          <pc:sldMk cId="4120575675" sldId="258"/>
        </pc:sldMkLst>
        <pc:spChg chg="mod">
          <ac:chgData name="Juan Gomez Duque" userId="12ffef9d-c492-4764-9ece-d82edf94b9a1" providerId="ADAL" clId="{FCF63896-0873-4309-9184-F18E7569BEEF}" dt="2022-09-16T21:31:19.965" v="4" actId="20577"/>
          <ac:spMkLst>
            <pc:docMk/>
            <pc:sldMk cId="4120575675" sldId="258"/>
            <ac:spMk id="4" creationId="{00000000-0000-0000-0000-000000000000}"/>
          </ac:spMkLst>
        </pc:spChg>
      </pc:sldChg>
      <pc:sldChg chg="modSp mod">
        <pc:chgData name="Juan Gomez Duque" userId="12ffef9d-c492-4764-9ece-d82edf94b9a1" providerId="ADAL" clId="{FCF63896-0873-4309-9184-F18E7569BEEF}" dt="2022-09-16T21:32:50.955" v="10" actId="20577"/>
        <pc:sldMkLst>
          <pc:docMk/>
          <pc:sldMk cId="1895888144" sldId="260"/>
        </pc:sldMkLst>
        <pc:spChg chg="mod">
          <ac:chgData name="Juan Gomez Duque" userId="12ffef9d-c492-4764-9ece-d82edf94b9a1" providerId="ADAL" clId="{FCF63896-0873-4309-9184-F18E7569BEEF}" dt="2022-09-16T21:32:50.955" v="10" actId="20577"/>
          <ac:spMkLst>
            <pc:docMk/>
            <pc:sldMk cId="1895888144" sldId="260"/>
            <ac:spMk id="7" creationId="{00000000-0000-0000-0000-000000000000}"/>
          </ac:spMkLst>
        </pc:spChg>
      </pc:sldChg>
      <pc:sldChg chg="modSp mod">
        <pc:chgData name="Juan Gomez Duque" userId="12ffef9d-c492-4764-9ece-d82edf94b9a1" providerId="ADAL" clId="{FCF63896-0873-4309-9184-F18E7569BEEF}" dt="2022-09-16T21:42:08.176" v="33" actId="20577"/>
        <pc:sldMkLst>
          <pc:docMk/>
          <pc:sldMk cId="2563601329" sldId="262"/>
        </pc:sldMkLst>
        <pc:spChg chg="mod">
          <ac:chgData name="Juan Gomez Duque" userId="12ffef9d-c492-4764-9ece-d82edf94b9a1" providerId="ADAL" clId="{FCF63896-0873-4309-9184-F18E7569BEEF}" dt="2022-09-16T21:42:08.176" v="33" actId="20577"/>
          <ac:spMkLst>
            <pc:docMk/>
            <pc:sldMk cId="2563601329" sldId="262"/>
            <ac:spMk id="7" creationId="{00000000-0000-0000-0000-000000000000}"/>
          </ac:spMkLst>
        </pc:spChg>
      </pc:sldChg>
      <pc:sldChg chg="modSp mod">
        <pc:chgData name="Juan Gomez Duque" userId="12ffef9d-c492-4764-9ece-d82edf94b9a1" providerId="ADAL" clId="{FCF63896-0873-4309-9184-F18E7569BEEF}" dt="2022-09-16T21:37:00.555" v="18" actId="20577"/>
        <pc:sldMkLst>
          <pc:docMk/>
          <pc:sldMk cId="1366136398" sldId="267"/>
        </pc:sldMkLst>
        <pc:spChg chg="mod">
          <ac:chgData name="Juan Gomez Duque" userId="12ffef9d-c492-4764-9ece-d82edf94b9a1" providerId="ADAL" clId="{FCF63896-0873-4309-9184-F18E7569BEEF}" dt="2022-09-16T21:37:00.555" v="18" actId="20577"/>
          <ac:spMkLst>
            <pc:docMk/>
            <pc:sldMk cId="1366136398" sldId="267"/>
            <ac:spMk id="7" creationId="{00000000-0000-0000-0000-000000000000}"/>
          </ac:spMkLst>
        </pc:spChg>
      </pc:sldChg>
    </pc:docChg>
  </pc:docChgLst>
  <pc:docChgLst>
    <pc:chgData name="Kamira Sanchez" userId="d90880d6-78a9-457c-991e-24450603455a" providerId="ADAL" clId="{BA58827C-1244-42F7-A75E-CAEFAC10B0DC}"/>
    <pc:docChg chg="undo custSel modSld">
      <pc:chgData name="Kamira Sanchez" userId="d90880d6-78a9-457c-991e-24450603455a" providerId="ADAL" clId="{BA58827C-1244-42F7-A75E-CAEFAC10B0DC}" dt="2023-03-31T19:13:21.402" v="2202" actId="20577"/>
      <pc:docMkLst>
        <pc:docMk/>
      </pc:docMkLst>
      <pc:sldChg chg="modSp mod">
        <pc:chgData name="Kamira Sanchez" userId="d90880d6-78a9-457c-991e-24450603455a" providerId="ADAL" clId="{BA58827C-1244-42F7-A75E-CAEFAC10B0DC}" dt="2023-03-31T18:48:27.041" v="258" actId="20577"/>
        <pc:sldMkLst>
          <pc:docMk/>
          <pc:sldMk cId="1441733616" sldId="257"/>
        </pc:sldMkLst>
        <pc:spChg chg="mod">
          <ac:chgData name="Kamira Sanchez" userId="d90880d6-78a9-457c-991e-24450603455a" providerId="ADAL" clId="{BA58827C-1244-42F7-A75E-CAEFAC10B0DC}" dt="2023-03-31T18:46:00.692" v="146"/>
          <ac:spMkLst>
            <pc:docMk/>
            <pc:sldMk cId="1441733616" sldId="257"/>
            <ac:spMk id="4" creationId="{00000000-0000-0000-0000-000000000000}"/>
          </ac:spMkLst>
        </pc:spChg>
        <pc:spChg chg="mod">
          <ac:chgData name="Kamira Sanchez" userId="d90880d6-78a9-457c-991e-24450603455a" providerId="ADAL" clId="{BA58827C-1244-42F7-A75E-CAEFAC10B0DC}" dt="2023-03-31T18:48:27.041" v="258" actId="20577"/>
          <ac:spMkLst>
            <pc:docMk/>
            <pc:sldMk cId="1441733616" sldId="257"/>
            <ac:spMk id="7" creationId="{00000000-0000-0000-0000-000000000000}"/>
          </ac:spMkLst>
        </pc:spChg>
      </pc:sldChg>
      <pc:sldChg chg="modSp mod modNotesTx">
        <pc:chgData name="Kamira Sanchez" userId="d90880d6-78a9-457c-991e-24450603455a" providerId="ADAL" clId="{BA58827C-1244-42F7-A75E-CAEFAC10B0DC}" dt="2023-03-31T18:45:36.414" v="137" actId="20577"/>
        <pc:sldMkLst>
          <pc:docMk/>
          <pc:sldMk cId="4120575675" sldId="258"/>
        </pc:sldMkLst>
        <pc:spChg chg="mod">
          <ac:chgData name="Kamira Sanchez" userId="d90880d6-78a9-457c-991e-24450603455a" providerId="ADAL" clId="{BA58827C-1244-42F7-A75E-CAEFAC10B0DC}" dt="2023-03-31T18:45:36.414" v="137" actId="20577"/>
          <ac:spMkLst>
            <pc:docMk/>
            <pc:sldMk cId="4120575675" sldId="258"/>
            <ac:spMk id="4" creationId="{00000000-0000-0000-0000-000000000000}"/>
          </ac:spMkLst>
        </pc:spChg>
      </pc:sldChg>
      <pc:sldChg chg="modSp mod modNotesTx">
        <pc:chgData name="Kamira Sanchez" userId="d90880d6-78a9-457c-991e-24450603455a" providerId="ADAL" clId="{BA58827C-1244-42F7-A75E-CAEFAC10B0DC}" dt="2023-03-31T18:52:29.280" v="429" actId="20577"/>
        <pc:sldMkLst>
          <pc:docMk/>
          <pc:sldMk cId="1405872300" sldId="259"/>
        </pc:sldMkLst>
        <pc:spChg chg="mod">
          <ac:chgData name="Kamira Sanchez" userId="d90880d6-78a9-457c-991e-24450603455a" providerId="ADAL" clId="{BA58827C-1244-42F7-A75E-CAEFAC10B0DC}" dt="2023-03-31T18:50:57.907" v="348" actId="790"/>
          <ac:spMkLst>
            <pc:docMk/>
            <pc:sldMk cId="1405872300" sldId="259"/>
            <ac:spMk id="4"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5"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8" creationId="{00000000-0000-0000-0000-000000000000}"/>
          </ac:spMkLst>
        </pc:spChg>
        <pc:spChg chg="mod">
          <ac:chgData name="Kamira Sanchez" userId="d90880d6-78a9-457c-991e-24450603455a" providerId="ADAL" clId="{BA58827C-1244-42F7-A75E-CAEFAC10B0DC}" dt="2023-03-31T18:51:16.425" v="359" actId="20577"/>
          <ac:spMkLst>
            <pc:docMk/>
            <pc:sldMk cId="1405872300" sldId="259"/>
            <ac:spMk id="9" creationId="{00000000-0000-0000-0000-000000000000}"/>
          </ac:spMkLst>
        </pc:spChg>
        <pc:spChg chg="mod">
          <ac:chgData name="Kamira Sanchez" userId="d90880d6-78a9-457c-991e-24450603455a" providerId="ADAL" clId="{BA58827C-1244-42F7-A75E-CAEFAC10B0DC}" dt="2023-03-31T18:51:40.102" v="382" actId="20577"/>
          <ac:spMkLst>
            <pc:docMk/>
            <pc:sldMk cId="1405872300" sldId="259"/>
            <ac:spMk id="10"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11"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12" creationId="{00000000-0000-0000-0000-000000000000}"/>
          </ac:spMkLst>
        </pc:spChg>
        <pc:spChg chg="mod">
          <ac:chgData name="Kamira Sanchez" userId="d90880d6-78a9-457c-991e-24450603455a" providerId="ADAL" clId="{BA58827C-1244-42F7-A75E-CAEFAC10B0DC}" dt="2023-03-31T18:51:27.002" v="378" actId="20577"/>
          <ac:spMkLst>
            <pc:docMk/>
            <pc:sldMk cId="1405872300" sldId="259"/>
            <ac:spMk id="13" creationId="{00000000-0000-0000-0000-000000000000}"/>
          </ac:spMkLst>
        </pc:spChg>
        <pc:spChg chg="mod">
          <ac:chgData name="Kamira Sanchez" userId="d90880d6-78a9-457c-991e-24450603455a" providerId="ADAL" clId="{BA58827C-1244-42F7-A75E-CAEFAC10B0DC}" dt="2023-03-31T18:51:55.859" v="409" actId="20577"/>
          <ac:spMkLst>
            <pc:docMk/>
            <pc:sldMk cId="1405872300" sldId="259"/>
            <ac:spMk id="14"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15" creationId="{00000000-0000-0000-0000-000000000000}"/>
          </ac:spMkLst>
        </pc:spChg>
        <pc:spChg chg="mod">
          <ac:chgData name="Kamira Sanchez" userId="d90880d6-78a9-457c-991e-24450603455a" providerId="ADAL" clId="{BA58827C-1244-42F7-A75E-CAEFAC10B0DC}" dt="2023-03-31T18:50:57.907" v="348" actId="790"/>
          <ac:spMkLst>
            <pc:docMk/>
            <pc:sldMk cId="1405872300" sldId="259"/>
            <ac:spMk id="16" creationId="{00000000-0000-0000-0000-000000000000}"/>
          </ac:spMkLst>
        </pc:spChg>
        <pc:spChg chg="mod">
          <ac:chgData name="Kamira Sanchez" userId="d90880d6-78a9-457c-991e-24450603455a" providerId="ADAL" clId="{BA58827C-1244-42F7-A75E-CAEFAC10B0DC}" dt="2023-03-31T18:46:04.615" v="147"/>
          <ac:spMkLst>
            <pc:docMk/>
            <pc:sldMk cId="1405872300" sldId="259"/>
            <ac:spMk id="29" creationId="{00000000-0000-0000-0000-000000000000}"/>
          </ac:spMkLst>
        </pc:spChg>
      </pc:sldChg>
      <pc:sldChg chg="modSp mod modNotesTx">
        <pc:chgData name="Kamira Sanchez" userId="d90880d6-78a9-457c-991e-24450603455a" providerId="ADAL" clId="{BA58827C-1244-42F7-A75E-CAEFAC10B0DC}" dt="2023-03-31T18:57:19.406" v="842" actId="20577"/>
        <pc:sldMkLst>
          <pc:docMk/>
          <pc:sldMk cId="1895888144" sldId="260"/>
        </pc:sldMkLst>
        <pc:spChg chg="mod">
          <ac:chgData name="Kamira Sanchez" userId="d90880d6-78a9-457c-991e-24450603455a" providerId="ADAL" clId="{BA58827C-1244-42F7-A75E-CAEFAC10B0DC}" dt="2023-03-31T18:46:12.422" v="148"/>
          <ac:spMkLst>
            <pc:docMk/>
            <pc:sldMk cId="1895888144" sldId="260"/>
            <ac:spMk id="4" creationId="{00000000-0000-0000-0000-000000000000}"/>
          </ac:spMkLst>
        </pc:spChg>
        <pc:spChg chg="mod">
          <ac:chgData name="Kamira Sanchez" userId="d90880d6-78a9-457c-991e-24450603455a" providerId="ADAL" clId="{BA58827C-1244-42F7-A75E-CAEFAC10B0DC}" dt="2023-03-31T18:55:04.844" v="506" actId="20577"/>
          <ac:spMkLst>
            <pc:docMk/>
            <pc:sldMk cId="1895888144" sldId="260"/>
            <ac:spMk id="7" creationId="{00000000-0000-0000-0000-000000000000}"/>
          </ac:spMkLst>
        </pc:spChg>
      </pc:sldChg>
      <pc:sldChg chg="modSp mod modNotesTx">
        <pc:chgData name="Kamira Sanchez" userId="d90880d6-78a9-457c-991e-24450603455a" providerId="ADAL" clId="{BA58827C-1244-42F7-A75E-CAEFAC10B0DC}" dt="2023-03-31T19:13:21.402" v="2202" actId="20577"/>
        <pc:sldMkLst>
          <pc:docMk/>
          <pc:sldMk cId="2563601329" sldId="262"/>
        </pc:sldMkLst>
        <pc:spChg chg="mod">
          <ac:chgData name="Kamira Sanchez" userId="d90880d6-78a9-457c-991e-24450603455a" providerId="ADAL" clId="{BA58827C-1244-42F7-A75E-CAEFAC10B0DC}" dt="2023-03-31T18:46:25.554" v="152"/>
          <ac:spMkLst>
            <pc:docMk/>
            <pc:sldMk cId="2563601329" sldId="262"/>
            <ac:spMk id="4" creationId="{00000000-0000-0000-0000-000000000000}"/>
          </ac:spMkLst>
        </pc:spChg>
        <pc:spChg chg="mod">
          <ac:chgData name="Kamira Sanchez" userId="d90880d6-78a9-457c-991e-24450603455a" providerId="ADAL" clId="{BA58827C-1244-42F7-A75E-CAEFAC10B0DC}" dt="2023-03-31T19:11:28.401" v="2113" actId="20577"/>
          <ac:spMkLst>
            <pc:docMk/>
            <pc:sldMk cId="2563601329" sldId="262"/>
            <ac:spMk id="7" creationId="{00000000-0000-0000-0000-000000000000}"/>
          </ac:spMkLst>
        </pc:spChg>
      </pc:sldChg>
      <pc:sldChg chg="modSp mod modNotesTx">
        <pc:chgData name="Kamira Sanchez" userId="d90880d6-78a9-457c-991e-24450603455a" providerId="ADAL" clId="{BA58827C-1244-42F7-A75E-CAEFAC10B0DC}" dt="2023-03-31T19:10:06.654" v="2001" actId="20577"/>
        <pc:sldMkLst>
          <pc:docMk/>
          <pc:sldMk cId="1654874171" sldId="263"/>
        </pc:sldMkLst>
        <pc:spChg chg="mod">
          <ac:chgData name="Kamira Sanchez" userId="d90880d6-78a9-457c-991e-24450603455a" providerId="ADAL" clId="{BA58827C-1244-42F7-A75E-CAEFAC10B0DC}" dt="2023-03-31T18:46:22.101" v="151"/>
          <ac:spMkLst>
            <pc:docMk/>
            <pc:sldMk cId="1654874171" sldId="263"/>
            <ac:spMk id="4" creationId="{00000000-0000-0000-0000-000000000000}"/>
          </ac:spMkLst>
        </pc:spChg>
        <pc:spChg chg="mod">
          <ac:chgData name="Kamira Sanchez" userId="d90880d6-78a9-457c-991e-24450603455a" providerId="ADAL" clId="{BA58827C-1244-42F7-A75E-CAEFAC10B0DC}" dt="2023-03-31T19:09:23.649" v="1942" actId="20577"/>
          <ac:spMkLst>
            <pc:docMk/>
            <pc:sldMk cId="1654874171" sldId="263"/>
            <ac:spMk id="7" creationId="{00000000-0000-0000-0000-000000000000}"/>
          </ac:spMkLst>
        </pc:spChg>
      </pc:sldChg>
      <pc:sldChg chg="modSp mod modNotesTx">
        <pc:chgData name="Kamira Sanchez" userId="d90880d6-78a9-457c-991e-24450603455a" providerId="ADAL" clId="{BA58827C-1244-42F7-A75E-CAEFAC10B0DC}" dt="2023-03-31T19:05:41.098" v="1750" actId="20577"/>
        <pc:sldMkLst>
          <pc:docMk/>
          <pc:sldMk cId="734041476" sldId="265"/>
        </pc:sldMkLst>
        <pc:spChg chg="mod">
          <ac:chgData name="Kamira Sanchez" userId="d90880d6-78a9-457c-991e-24450603455a" providerId="ADAL" clId="{BA58827C-1244-42F7-A75E-CAEFAC10B0DC}" dt="2023-03-31T18:46:15.747" v="149"/>
          <ac:spMkLst>
            <pc:docMk/>
            <pc:sldMk cId="734041476" sldId="265"/>
            <ac:spMk id="4" creationId="{00000000-0000-0000-0000-000000000000}"/>
          </ac:spMkLst>
        </pc:spChg>
        <pc:spChg chg="mod">
          <ac:chgData name="Kamira Sanchez" userId="d90880d6-78a9-457c-991e-24450603455a" providerId="ADAL" clId="{BA58827C-1244-42F7-A75E-CAEFAC10B0DC}" dt="2023-03-31T19:02:45.539" v="1386" actId="20577"/>
          <ac:spMkLst>
            <pc:docMk/>
            <pc:sldMk cId="734041476" sldId="265"/>
            <ac:spMk id="7" creationId="{00000000-0000-0000-0000-000000000000}"/>
          </ac:spMkLst>
        </pc:spChg>
      </pc:sldChg>
      <pc:sldChg chg="modSp mod modNotesTx">
        <pc:chgData name="Kamira Sanchez" userId="d90880d6-78a9-457c-991e-24450603455a" providerId="ADAL" clId="{BA58827C-1244-42F7-A75E-CAEFAC10B0DC}" dt="2023-03-31T19:08:15.499" v="1880" actId="20577"/>
        <pc:sldMkLst>
          <pc:docMk/>
          <pc:sldMk cId="1366136398" sldId="267"/>
        </pc:sldMkLst>
        <pc:spChg chg="mod">
          <ac:chgData name="Kamira Sanchez" userId="d90880d6-78a9-457c-991e-24450603455a" providerId="ADAL" clId="{BA58827C-1244-42F7-A75E-CAEFAC10B0DC}" dt="2023-03-31T18:46:18.637" v="150"/>
          <ac:spMkLst>
            <pc:docMk/>
            <pc:sldMk cId="1366136398" sldId="267"/>
            <ac:spMk id="4" creationId="{00000000-0000-0000-0000-000000000000}"/>
          </ac:spMkLst>
        </pc:spChg>
        <pc:spChg chg="mod">
          <ac:chgData name="Kamira Sanchez" userId="d90880d6-78a9-457c-991e-24450603455a" providerId="ADAL" clId="{BA58827C-1244-42F7-A75E-CAEFAC10B0DC}" dt="2023-03-31T19:08:00.585" v="1869" actId="20577"/>
          <ac:spMkLst>
            <pc:docMk/>
            <pc:sldMk cId="1366136398" sldId="267"/>
            <ac:spMk id="7" creationId="{00000000-0000-0000-0000-000000000000}"/>
          </ac:spMkLst>
        </pc:spChg>
      </pc:sldChg>
      <pc:sldChg chg="modSp mod">
        <pc:chgData name="Kamira Sanchez" userId="d90880d6-78a9-457c-991e-24450603455a" providerId="ADAL" clId="{BA58827C-1244-42F7-A75E-CAEFAC10B0DC}" dt="2023-03-31T18:45:54.726" v="145" actId="6549"/>
        <pc:sldMkLst>
          <pc:docMk/>
          <pc:sldMk cId="2854880349" sldId="268"/>
        </pc:sldMkLst>
        <pc:spChg chg="mod">
          <ac:chgData name="Kamira Sanchez" userId="d90880d6-78a9-457c-991e-24450603455a" providerId="ADAL" clId="{BA58827C-1244-42F7-A75E-CAEFAC10B0DC}" dt="2023-03-31T18:45:54.726" v="145" actId="6549"/>
          <ac:spMkLst>
            <pc:docMk/>
            <pc:sldMk cId="2854880349" sldId="268"/>
            <ac:spMk id="6" creationId="{00000000-0000-0000-0000-000000000000}"/>
          </ac:spMkLst>
        </pc:spChg>
        <pc:spChg chg="mod">
          <ac:chgData name="Kamira Sanchez" userId="d90880d6-78a9-457c-991e-24450603455a" providerId="ADAL" clId="{BA58827C-1244-42F7-A75E-CAEFAC10B0DC}" dt="2023-03-31T18:43:40.153" v="71"/>
          <ac:spMkLst>
            <pc:docMk/>
            <pc:sldMk cId="2854880349" sldId="268"/>
            <ac:spMk id="7" creationId="{00000000-0000-0000-0000-000000000000}"/>
          </ac:spMkLst>
        </pc:spChg>
      </pc:sldChg>
      <pc:sldChg chg="modSp mod">
        <pc:chgData name="Kamira Sanchez" userId="d90880d6-78a9-457c-991e-24450603455a" providerId="ADAL" clId="{BA58827C-1244-42F7-A75E-CAEFAC10B0DC}" dt="2023-03-31T18:46:29.316" v="153"/>
        <pc:sldMkLst>
          <pc:docMk/>
          <pc:sldMk cId="1884419829" sldId="269"/>
        </pc:sldMkLst>
        <pc:spChg chg="mod">
          <ac:chgData name="Kamira Sanchez" userId="d90880d6-78a9-457c-991e-24450603455a" providerId="ADAL" clId="{BA58827C-1244-42F7-A75E-CAEFAC10B0DC}" dt="2023-03-31T18:46:29.316" v="153"/>
          <ac:spMkLst>
            <pc:docMk/>
            <pc:sldMk cId="1884419829" sldId="269"/>
            <ac:spMk id="10" creationId="{00000000-0000-0000-0000-000000000000}"/>
          </ac:spMkLst>
        </pc:spChg>
      </pc:sldChg>
    </pc:docChg>
  </pc:docChgLst>
  <pc:docChgLst>
    <pc:chgData name="Claudia Dapelo" userId="6834f8f6-426f-42b4-bdb1-35a33e8fe58e" providerId="ADAL" clId="{D49872E6-306E-42D1-89FD-875AC6A31E68}"/>
    <pc:docChg chg="custSel modSld">
      <pc:chgData name="Claudia Dapelo" userId="6834f8f6-426f-42b4-bdb1-35a33e8fe58e" providerId="ADAL" clId="{D49872E6-306E-42D1-89FD-875AC6A31E68}" dt="2022-08-17T21:12:57.424" v="47" actId="21"/>
      <pc:docMkLst>
        <pc:docMk/>
      </pc:docMkLst>
      <pc:sldChg chg="modSp mod">
        <pc:chgData name="Claudia Dapelo" userId="6834f8f6-426f-42b4-bdb1-35a33e8fe58e" providerId="ADAL" clId="{D49872E6-306E-42D1-89FD-875AC6A31E68}" dt="2022-08-17T21:10:51.621" v="3" actId="14100"/>
        <pc:sldMkLst>
          <pc:docMk/>
          <pc:sldMk cId="1441733616" sldId="257"/>
        </pc:sldMkLst>
        <pc:spChg chg="mod">
          <ac:chgData name="Claudia Dapelo" userId="6834f8f6-426f-42b4-bdb1-35a33e8fe58e" providerId="ADAL" clId="{D49872E6-306E-42D1-89FD-875AC6A31E68}" dt="2022-08-17T21:10:51.621" v="3" actId="14100"/>
          <ac:spMkLst>
            <pc:docMk/>
            <pc:sldMk cId="1441733616" sldId="257"/>
            <ac:spMk id="7" creationId="{00000000-0000-0000-0000-000000000000}"/>
          </ac:spMkLst>
        </pc:spChg>
      </pc:sldChg>
      <pc:sldChg chg="addSp modSp mod">
        <pc:chgData name="Claudia Dapelo" userId="6834f8f6-426f-42b4-bdb1-35a33e8fe58e" providerId="ADAL" clId="{D49872E6-306E-42D1-89FD-875AC6A31E68}" dt="2022-08-17T21:11:21.298" v="16" actId="1076"/>
        <pc:sldMkLst>
          <pc:docMk/>
          <pc:sldMk cId="1405872300" sldId="259"/>
        </pc:sldMkLst>
        <pc:spChg chg="mod">
          <ac:chgData name="Claudia Dapelo" userId="6834f8f6-426f-42b4-bdb1-35a33e8fe58e" providerId="ADAL" clId="{D49872E6-306E-42D1-89FD-875AC6A31E68}" dt="2022-08-17T21:11:12.768" v="12" actId="404"/>
          <ac:spMkLst>
            <pc:docMk/>
            <pc:sldMk cId="1405872300" sldId="259"/>
            <ac:spMk id="4"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5" creationId="{00000000-0000-0000-0000-000000000000}"/>
          </ac:spMkLst>
        </pc:spChg>
        <pc:spChg chg="mod">
          <ac:chgData name="Claudia Dapelo" userId="6834f8f6-426f-42b4-bdb1-35a33e8fe58e" providerId="ADAL" clId="{D49872E6-306E-42D1-89FD-875AC6A31E68}" dt="2022-08-17T21:10:57.768" v="6" actId="14100"/>
          <ac:spMkLst>
            <pc:docMk/>
            <pc:sldMk cId="1405872300" sldId="259"/>
            <ac:spMk id="7"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8"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9"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0"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1"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2"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3"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4"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5" creationId="{00000000-0000-0000-0000-000000000000}"/>
          </ac:spMkLst>
        </pc:spChg>
        <pc:spChg chg="mod">
          <ac:chgData name="Claudia Dapelo" userId="6834f8f6-426f-42b4-bdb1-35a33e8fe58e" providerId="ADAL" clId="{D49872E6-306E-42D1-89FD-875AC6A31E68}" dt="2022-08-17T21:11:12.768" v="12" actId="404"/>
          <ac:spMkLst>
            <pc:docMk/>
            <pc:sldMk cId="1405872300" sldId="259"/>
            <ac:spMk id="16" creationId="{00000000-0000-0000-0000-000000000000}"/>
          </ac:spMkLst>
        </pc:spChg>
        <pc:grpChg chg="add mod">
          <ac:chgData name="Claudia Dapelo" userId="6834f8f6-426f-42b4-bdb1-35a33e8fe58e" providerId="ADAL" clId="{D49872E6-306E-42D1-89FD-875AC6A31E68}" dt="2022-08-17T21:11:21.298" v="16" actId="1076"/>
          <ac:grpSpMkLst>
            <pc:docMk/>
            <pc:sldMk cId="1405872300" sldId="259"/>
            <ac:grpSpMk id="2" creationId="{C18471C4-1E73-4357-8D2C-3FFBE5E61076}"/>
          </ac:grpSpMkLst>
        </pc:grpChg>
        <pc:cxnChg chg="mod">
          <ac:chgData name="Claudia Dapelo" userId="6834f8f6-426f-42b4-bdb1-35a33e8fe58e" providerId="ADAL" clId="{D49872E6-306E-42D1-89FD-875AC6A31E68}" dt="2022-08-17T21:11:02.976" v="7" actId="164"/>
          <ac:cxnSpMkLst>
            <pc:docMk/>
            <pc:sldMk cId="1405872300" sldId="259"/>
            <ac:cxnSpMk id="3"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18"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20"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22"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33"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40"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42"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44"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51"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55"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57"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59"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61" creationId="{00000000-0000-0000-0000-000000000000}"/>
          </ac:cxnSpMkLst>
        </pc:cxnChg>
        <pc:cxnChg chg="mod">
          <ac:chgData name="Claudia Dapelo" userId="6834f8f6-426f-42b4-bdb1-35a33e8fe58e" providerId="ADAL" clId="{D49872E6-306E-42D1-89FD-875AC6A31E68}" dt="2022-08-17T21:11:02.976" v="7" actId="164"/>
          <ac:cxnSpMkLst>
            <pc:docMk/>
            <pc:sldMk cId="1405872300" sldId="259"/>
            <ac:cxnSpMk id="63" creationId="{00000000-0000-0000-0000-000000000000}"/>
          </ac:cxnSpMkLst>
        </pc:cxnChg>
      </pc:sldChg>
      <pc:sldChg chg="modSp mod">
        <pc:chgData name="Claudia Dapelo" userId="6834f8f6-426f-42b4-bdb1-35a33e8fe58e" providerId="ADAL" clId="{D49872E6-306E-42D1-89FD-875AC6A31E68}" dt="2022-08-17T21:11:31.335" v="20" actId="14100"/>
        <pc:sldMkLst>
          <pc:docMk/>
          <pc:sldMk cId="1895888144" sldId="260"/>
        </pc:sldMkLst>
        <pc:spChg chg="mod">
          <ac:chgData name="Claudia Dapelo" userId="6834f8f6-426f-42b4-bdb1-35a33e8fe58e" providerId="ADAL" clId="{D49872E6-306E-42D1-89FD-875AC6A31E68}" dt="2022-08-17T21:11:31.335" v="20" actId="14100"/>
          <ac:spMkLst>
            <pc:docMk/>
            <pc:sldMk cId="1895888144" sldId="260"/>
            <ac:spMk id="7" creationId="{00000000-0000-0000-0000-000000000000}"/>
          </ac:spMkLst>
        </pc:spChg>
      </pc:sldChg>
      <pc:sldChg chg="modSp mod">
        <pc:chgData name="Claudia Dapelo" userId="6834f8f6-426f-42b4-bdb1-35a33e8fe58e" providerId="ADAL" clId="{D49872E6-306E-42D1-89FD-875AC6A31E68}" dt="2022-08-17T21:12:29.996" v="40" actId="14100"/>
        <pc:sldMkLst>
          <pc:docMk/>
          <pc:sldMk cId="2563601329" sldId="262"/>
        </pc:sldMkLst>
        <pc:spChg chg="mod">
          <ac:chgData name="Claudia Dapelo" userId="6834f8f6-426f-42b4-bdb1-35a33e8fe58e" providerId="ADAL" clId="{D49872E6-306E-42D1-89FD-875AC6A31E68}" dt="2022-08-17T21:12:29.996" v="40" actId="14100"/>
          <ac:spMkLst>
            <pc:docMk/>
            <pc:sldMk cId="2563601329" sldId="262"/>
            <ac:spMk id="7" creationId="{00000000-0000-0000-0000-000000000000}"/>
          </ac:spMkLst>
        </pc:spChg>
      </pc:sldChg>
      <pc:sldChg chg="modSp mod">
        <pc:chgData name="Claudia Dapelo" userId="6834f8f6-426f-42b4-bdb1-35a33e8fe58e" providerId="ADAL" clId="{D49872E6-306E-42D1-89FD-875AC6A31E68}" dt="2022-08-17T21:12:16.962" v="36" actId="14100"/>
        <pc:sldMkLst>
          <pc:docMk/>
          <pc:sldMk cId="1654874171" sldId="263"/>
        </pc:sldMkLst>
        <pc:spChg chg="mod">
          <ac:chgData name="Claudia Dapelo" userId="6834f8f6-426f-42b4-bdb1-35a33e8fe58e" providerId="ADAL" clId="{D49872E6-306E-42D1-89FD-875AC6A31E68}" dt="2022-08-17T21:12:16.962" v="36" actId="14100"/>
          <ac:spMkLst>
            <pc:docMk/>
            <pc:sldMk cId="1654874171" sldId="263"/>
            <ac:spMk id="7" creationId="{00000000-0000-0000-0000-000000000000}"/>
          </ac:spMkLst>
        </pc:spChg>
      </pc:sldChg>
      <pc:sldChg chg="modSp mod">
        <pc:chgData name="Claudia Dapelo" userId="6834f8f6-426f-42b4-bdb1-35a33e8fe58e" providerId="ADAL" clId="{D49872E6-306E-42D1-89FD-875AC6A31E68}" dt="2022-08-17T21:11:53.847" v="26" actId="20577"/>
        <pc:sldMkLst>
          <pc:docMk/>
          <pc:sldMk cId="734041476" sldId="265"/>
        </pc:sldMkLst>
        <pc:spChg chg="mod">
          <ac:chgData name="Claudia Dapelo" userId="6834f8f6-426f-42b4-bdb1-35a33e8fe58e" providerId="ADAL" clId="{D49872E6-306E-42D1-89FD-875AC6A31E68}" dt="2022-08-17T21:11:53.847" v="26" actId="20577"/>
          <ac:spMkLst>
            <pc:docMk/>
            <pc:sldMk cId="734041476" sldId="265"/>
            <ac:spMk id="7" creationId="{00000000-0000-0000-0000-000000000000}"/>
          </ac:spMkLst>
        </pc:spChg>
      </pc:sldChg>
      <pc:sldChg chg="modSp mod">
        <pc:chgData name="Claudia Dapelo" userId="6834f8f6-426f-42b4-bdb1-35a33e8fe58e" providerId="ADAL" clId="{D49872E6-306E-42D1-89FD-875AC6A31E68}" dt="2022-08-17T21:12:05.236" v="32" actId="14100"/>
        <pc:sldMkLst>
          <pc:docMk/>
          <pc:sldMk cId="1366136398" sldId="267"/>
        </pc:sldMkLst>
        <pc:spChg chg="mod">
          <ac:chgData name="Claudia Dapelo" userId="6834f8f6-426f-42b4-bdb1-35a33e8fe58e" providerId="ADAL" clId="{D49872E6-306E-42D1-89FD-875AC6A31E68}" dt="2022-08-17T21:12:05.236" v="32" actId="14100"/>
          <ac:spMkLst>
            <pc:docMk/>
            <pc:sldMk cId="1366136398" sldId="267"/>
            <ac:spMk id="7" creationId="{00000000-0000-0000-0000-000000000000}"/>
          </ac:spMkLst>
        </pc:spChg>
      </pc:sldChg>
      <pc:sldChg chg="addSp delSp modSp mod">
        <pc:chgData name="Claudia Dapelo" userId="6834f8f6-426f-42b4-bdb1-35a33e8fe58e" providerId="ADAL" clId="{D49872E6-306E-42D1-89FD-875AC6A31E68}" dt="2022-08-17T21:12:57.424" v="47" actId="21"/>
        <pc:sldMkLst>
          <pc:docMk/>
          <pc:sldMk cId="2854880349" sldId="268"/>
        </pc:sldMkLst>
        <pc:spChg chg="add del">
          <ac:chgData name="Claudia Dapelo" userId="6834f8f6-426f-42b4-bdb1-35a33e8fe58e" providerId="ADAL" clId="{D49872E6-306E-42D1-89FD-875AC6A31E68}" dt="2022-08-17T21:12:57.424" v="47" actId="21"/>
          <ac:spMkLst>
            <pc:docMk/>
            <pc:sldMk cId="2854880349" sldId="268"/>
            <ac:spMk id="2" creationId="{388D67FF-41AD-44A3-AF0E-23694CDD1B74}"/>
          </ac:spMkLst>
        </pc:spChg>
        <pc:spChg chg="mod">
          <ac:chgData name="Claudia Dapelo" userId="6834f8f6-426f-42b4-bdb1-35a33e8fe58e" providerId="ADAL" clId="{D49872E6-306E-42D1-89FD-875AC6A31E68}" dt="2022-08-17T21:12:55.819" v="46" actId="14100"/>
          <ac:spMkLst>
            <pc:docMk/>
            <pc:sldMk cId="2854880349" sldId="268"/>
            <ac:spMk id="7" creationId="{00000000-0000-0000-0000-000000000000}"/>
          </ac:spMkLst>
        </pc:spChg>
      </pc:sldChg>
      <pc:sldChg chg="modSp mod">
        <pc:chgData name="Claudia Dapelo" userId="6834f8f6-426f-42b4-bdb1-35a33e8fe58e" providerId="ADAL" clId="{D49872E6-306E-42D1-89FD-875AC6A31E68}" dt="2022-08-17T21:12:34.356" v="42" actId="404"/>
        <pc:sldMkLst>
          <pc:docMk/>
          <pc:sldMk cId="1884419829" sldId="269"/>
        </pc:sldMkLst>
        <pc:spChg chg="mod">
          <ac:chgData name="Claudia Dapelo" userId="6834f8f6-426f-42b4-bdb1-35a33e8fe58e" providerId="ADAL" clId="{D49872E6-306E-42D1-89FD-875AC6A31E68}" dt="2022-08-17T21:12:34.356" v="42" actId="404"/>
          <ac:spMkLst>
            <pc:docMk/>
            <pc:sldMk cId="1884419829" sldId="269"/>
            <ac:spMk id="7" creationId="{00000000-0000-0000-0000-000000000000}"/>
          </ac:spMkLst>
        </pc:spChg>
        <pc:spChg chg="mod">
          <ac:chgData name="Claudia Dapelo" userId="6834f8f6-426f-42b4-bdb1-35a33e8fe58e" providerId="ADAL" clId="{D49872E6-306E-42D1-89FD-875AC6A31E68}" dt="2022-08-17T21:12:34.356" v="42" actId="404"/>
          <ac:spMkLst>
            <pc:docMk/>
            <pc:sldMk cId="1884419829" sldId="269"/>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7DE1E-B296-4C65-A1BC-3A8A13D1F802}" type="datetimeFigureOut">
              <a:rPr lang="en-GB" smtClean="0"/>
              <a:t>31/03/2023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0A70-A53E-4EA0-A072-5FD3E55FBCE8}" type="slidenum">
              <a:rPr lang="en-GB" smtClean="0"/>
              <a:t>‹#›</a:t>
            </a:fld>
            <a:endParaRPr lang="en-GB"/>
          </a:p>
        </p:txBody>
      </p:sp>
    </p:spTree>
    <p:extLst>
      <p:ext uri="{BB962C8B-B14F-4D97-AF65-F5344CB8AC3E}">
        <p14:creationId xmlns:p14="http://schemas.microsoft.com/office/powerpoint/2010/main" val="18870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39 se </a:t>
            </a:r>
            <a:r>
              <a:rPr lang="en-GB" dirty="0" err="1"/>
              <a:t>basae</a:t>
            </a:r>
            <a:r>
              <a:rPr lang="en-GB" dirty="0"/>
              <a:t> en la NIC 19. Si los participantes están familiarizados con las NIIF, </a:t>
            </a:r>
            <a:r>
              <a:rPr lang="en-GB" dirty="0" err="1"/>
              <a:t>resalte</a:t>
            </a:r>
            <a:r>
              <a:rPr lang="en-GB" dirty="0"/>
              <a:t> </a:t>
            </a:r>
            <a:r>
              <a:rPr lang="en-GB" dirty="0" err="1"/>
              <a:t>esto</a:t>
            </a:r>
            <a:r>
              <a:rPr lang="en-GB" dirty="0"/>
              <a:t>. </a:t>
            </a:r>
          </a:p>
          <a:p>
            <a:endParaRPr lang="en-GB" dirty="0"/>
          </a:p>
          <a:p>
            <a:r>
              <a:rPr lang="en-GB" dirty="0"/>
              <a:t>Esta presentación cubre los </a:t>
            </a:r>
            <a:r>
              <a:rPr lang="en-GB" dirty="0" err="1"/>
              <a:t>beneficios</a:t>
            </a:r>
            <a:r>
              <a:rPr lang="en-GB" dirty="0"/>
              <a:t> a los empleados, excepto los beneficios posteriores al empleo, que se cubren en una presentación separada.</a:t>
            </a:r>
          </a:p>
        </p:txBody>
      </p:sp>
      <p:sp>
        <p:nvSpPr>
          <p:cNvPr id="4" name="Slide Number Placeholder 3"/>
          <p:cNvSpPr>
            <a:spLocks noGrp="1"/>
          </p:cNvSpPr>
          <p:nvPr>
            <p:ph type="sldNum" sz="quarter" idx="5"/>
          </p:nvPr>
        </p:nvSpPr>
        <p:spPr/>
        <p:txBody>
          <a:bodyPr/>
          <a:lstStyle/>
          <a:p>
            <a:fld id="{367A0A70-A53E-4EA0-A072-5FD3E55FBCE8}" type="slidenum">
              <a:rPr lang="en-GB" smtClean="0"/>
              <a:t>1</a:t>
            </a:fld>
            <a:endParaRPr lang="en-GB"/>
          </a:p>
        </p:txBody>
      </p:sp>
    </p:spTree>
    <p:extLst>
      <p:ext uri="{BB962C8B-B14F-4D97-AF65-F5344CB8AC3E}">
        <p14:creationId xmlns:p14="http://schemas.microsoft.com/office/powerpoint/2010/main" val="11527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2</a:t>
            </a:fld>
            <a:endParaRPr lang="en-GB"/>
          </a:p>
        </p:txBody>
      </p:sp>
    </p:spTree>
    <p:extLst>
      <p:ext uri="{BB962C8B-B14F-4D97-AF65-F5344CB8AC3E}">
        <p14:creationId xmlns:p14="http://schemas.microsoft.com/office/powerpoint/2010/main" val="256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beneficios para empleados se reconocen como un pasivo cuando la entidad tiene una obligación presente, incluso si la liquidación es en algún momento en el futuro. No se exige que las prestaciones se financien antes de que se reconozcan; muchos acuerdos de beneficios para empleados no están financiados.</a:t>
            </a:r>
          </a:p>
        </p:txBody>
      </p:sp>
      <p:sp>
        <p:nvSpPr>
          <p:cNvPr id="4" name="Slide Number Placeholder 3"/>
          <p:cNvSpPr>
            <a:spLocks noGrp="1"/>
          </p:cNvSpPr>
          <p:nvPr>
            <p:ph type="sldNum" sz="quarter" idx="5"/>
          </p:nvPr>
        </p:nvSpPr>
        <p:spPr/>
        <p:txBody>
          <a:bodyPr/>
          <a:lstStyle/>
          <a:p>
            <a:fld id="{367A0A70-A53E-4EA0-A072-5FD3E55FBCE8}" type="slidenum">
              <a:rPr lang="en-GB" smtClean="0"/>
              <a:t>3</a:t>
            </a:fld>
            <a:endParaRPr lang="en-GB"/>
          </a:p>
        </p:txBody>
      </p:sp>
    </p:spTree>
    <p:extLst>
      <p:ext uri="{BB962C8B-B14F-4D97-AF65-F5344CB8AC3E}">
        <p14:creationId xmlns:p14="http://schemas.microsoft.com/office/powerpoint/2010/main" val="6204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diagrama ilustra la cobertura de la NICSP 39. Los </a:t>
            </a:r>
            <a:r>
              <a:rPr lang="en-GB" dirty="0" err="1"/>
              <a:t>beneficios</a:t>
            </a:r>
            <a:r>
              <a:rPr lang="en-GB" dirty="0"/>
              <a:t> post-</a:t>
            </a:r>
            <a:r>
              <a:rPr lang="en-GB" dirty="0" err="1"/>
              <a:t>empleo</a:t>
            </a:r>
            <a:r>
              <a:rPr lang="en-GB" dirty="0"/>
              <a:t> se muestran </a:t>
            </a:r>
            <a:r>
              <a:rPr lang="en-GB" dirty="0" err="1"/>
              <a:t>en</a:t>
            </a:r>
            <a:r>
              <a:rPr lang="en-GB" dirty="0"/>
              <a:t> </a:t>
            </a:r>
            <a:r>
              <a:rPr lang="en-GB" dirty="0" err="1"/>
              <a:t>color</a:t>
            </a:r>
            <a:r>
              <a:rPr lang="en-GB" dirty="0"/>
              <a:t> </a:t>
            </a:r>
            <a:r>
              <a:rPr lang="en-GB" dirty="0" err="1"/>
              <a:t>diferente</a:t>
            </a:r>
            <a:r>
              <a:rPr lang="en-GB" dirty="0"/>
              <a:t>,  ya que se incluyen en una presentación separada.</a:t>
            </a:r>
          </a:p>
        </p:txBody>
      </p:sp>
      <p:sp>
        <p:nvSpPr>
          <p:cNvPr id="4" name="Slide Number Placeholder 3"/>
          <p:cNvSpPr>
            <a:spLocks noGrp="1"/>
          </p:cNvSpPr>
          <p:nvPr>
            <p:ph type="sldNum" sz="quarter" idx="5"/>
          </p:nvPr>
        </p:nvSpPr>
        <p:spPr/>
        <p:txBody>
          <a:bodyPr/>
          <a:lstStyle/>
          <a:p>
            <a:fld id="{367A0A70-A53E-4EA0-A072-5FD3E55FBCE8}" type="slidenum">
              <a:rPr lang="en-GB" smtClean="0"/>
              <a:t>4</a:t>
            </a:fld>
            <a:endParaRPr lang="en-GB"/>
          </a:p>
        </p:txBody>
      </p:sp>
    </p:spTree>
    <p:extLst>
      <p:ext uri="{BB962C8B-B14F-4D97-AF65-F5344CB8AC3E}">
        <p14:creationId xmlns:p14="http://schemas.microsoft.com/office/powerpoint/2010/main" val="143236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 del módulo Pasivos</a:t>
            </a:r>
          </a:p>
          <a:p>
            <a:endParaRPr lang="en-GB" dirty="0"/>
          </a:p>
          <a:p>
            <a:r>
              <a:rPr lang="en-GB" dirty="0"/>
              <a:t>La </a:t>
            </a:r>
            <a:r>
              <a:rPr lang="en-GB" dirty="0" err="1"/>
              <a:t>licencia</a:t>
            </a:r>
            <a:r>
              <a:rPr lang="en-GB" dirty="0"/>
              <a:t> </a:t>
            </a:r>
            <a:r>
              <a:rPr lang="en-GB" dirty="0" err="1"/>
              <a:t>por</a:t>
            </a:r>
            <a:r>
              <a:rPr lang="en-GB" dirty="0"/>
              <a:t> vacaciones no utilizada no es:</a:t>
            </a:r>
          </a:p>
          <a:p>
            <a:endParaRPr lang="en-GB" dirty="0"/>
          </a:p>
          <a:p>
            <a:pPr marL="266700" indent="-266700"/>
            <a:r>
              <a:rPr lang="en-GB" dirty="0"/>
              <a:t>a) Un </a:t>
            </a:r>
            <a:r>
              <a:rPr lang="en-GB" dirty="0" err="1"/>
              <a:t>beneficio</a:t>
            </a:r>
            <a:r>
              <a:rPr lang="en-GB" dirty="0"/>
              <a:t> a </a:t>
            </a:r>
            <a:r>
              <a:rPr lang="en-GB" dirty="0" err="1"/>
              <a:t>corto</a:t>
            </a:r>
            <a:r>
              <a:rPr lang="en-GB" dirty="0"/>
              <a:t> </a:t>
            </a:r>
            <a:r>
              <a:rPr lang="en-GB" dirty="0" err="1"/>
              <a:t>plazo</a:t>
            </a:r>
            <a:r>
              <a:rPr lang="en-GB" dirty="0"/>
              <a:t>, </a:t>
            </a:r>
            <a:r>
              <a:rPr lang="en-GB" dirty="0" err="1"/>
              <a:t>ya</a:t>
            </a:r>
            <a:r>
              <a:rPr lang="en-GB" dirty="0"/>
              <a:t> que no debe liquidarse en un plazo de 12 meses a partir de la finalización del ejercicio económico;</a:t>
            </a:r>
          </a:p>
          <a:p>
            <a:pPr marL="266700" indent="-266700"/>
            <a:r>
              <a:rPr lang="en-GB" dirty="0"/>
              <a:t>b) Un </a:t>
            </a:r>
            <a:r>
              <a:rPr lang="en-GB" dirty="0" err="1"/>
              <a:t>beneficio</a:t>
            </a:r>
            <a:r>
              <a:rPr lang="en-GB" dirty="0"/>
              <a:t> post-</a:t>
            </a:r>
            <a:r>
              <a:rPr lang="en-GB" dirty="0" err="1"/>
              <a:t>empleo</a:t>
            </a:r>
            <a:r>
              <a:rPr lang="en-GB" dirty="0"/>
              <a:t>, </a:t>
            </a:r>
            <a:r>
              <a:rPr lang="en-GB" dirty="0" err="1"/>
              <a:t>ya</a:t>
            </a:r>
            <a:r>
              <a:rPr lang="en-GB" dirty="0"/>
              <a:t> que no se paga después de la finalización del empleo;</a:t>
            </a:r>
          </a:p>
          <a:p>
            <a:pPr marL="266700" indent="-266700">
              <a:buAutoNum type="alphaLcParenBoth" startAt="3"/>
            </a:pPr>
            <a:r>
              <a:rPr lang="en-GB" dirty="0"/>
              <a:t>Una </a:t>
            </a:r>
            <a:r>
              <a:rPr lang="en-GB" dirty="0" err="1"/>
              <a:t>indemnización</a:t>
            </a:r>
            <a:r>
              <a:rPr lang="en-GB" dirty="0"/>
              <a:t> </a:t>
            </a:r>
            <a:r>
              <a:rPr lang="en-GB" dirty="0" err="1"/>
              <a:t>por</a:t>
            </a:r>
            <a:r>
              <a:rPr lang="en-GB" dirty="0"/>
              <a:t> </a:t>
            </a:r>
            <a:r>
              <a:rPr lang="en-GB" dirty="0" err="1"/>
              <a:t>cese</a:t>
            </a:r>
            <a:r>
              <a:rPr lang="en-GB" dirty="0"/>
              <a:t>, </a:t>
            </a:r>
            <a:r>
              <a:rPr lang="en-GB" dirty="0" err="1"/>
              <a:t>ya</a:t>
            </a:r>
            <a:r>
              <a:rPr lang="en-GB" dirty="0"/>
              <a:t> que no se paga como resultado de una decisión de terminar el empleo o la decisión de un empleado de aceptar una oferta de beneficios a cambio de la terminación del empleo.</a:t>
            </a:r>
          </a:p>
          <a:p>
            <a:pPr marL="228600" indent="-228600">
              <a:buAutoNum type="alphaLcParenBoth" startAt="3"/>
            </a:pPr>
            <a:endParaRPr lang="en-GB" dirty="0"/>
          </a:p>
          <a:p>
            <a:r>
              <a:rPr lang="en-GB" dirty="0"/>
              <a:t>La licencia de vacaciones no utilizada no es </a:t>
            </a:r>
            <a:r>
              <a:rPr lang="en-GB" dirty="0" err="1"/>
              <a:t>una</a:t>
            </a:r>
            <a:r>
              <a:rPr lang="en-GB" dirty="0"/>
              <a:t> </a:t>
            </a:r>
            <a:r>
              <a:rPr lang="en-GB" dirty="0" err="1"/>
              <a:t>indemnización</a:t>
            </a:r>
            <a:r>
              <a:rPr lang="en-GB" dirty="0"/>
              <a:t> </a:t>
            </a:r>
            <a:r>
              <a:rPr lang="en-GB" dirty="0" err="1"/>
              <a:t>por</a:t>
            </a:r>
            <a:r>
              <a:rPr lang="en-GB" dirty="0"/>
              <a:t> </a:t>
            </a:r>
            <a:r>
              <a:rPr lang="en-GB" dirty="0" err="1"/>
              <a:t>cese</a:t>
            </a:r>
            <a:r>
              <a:rPr lang="en-GB" dirty="0"/>
              <a:t>, </a:t>
            </a:r>
            <a:r>
              <a:rPr lang="en-GB" dirty="0" err="1"/>
              <a:t>por</a:t>
            </a:r>
            <a:r>
              <a:rPr lang="en-GB" dirty="0"/>
              <a:t> dos </a:t>
            </a:r>
            <a:r>
              <a:rPr lang="en-GB" dirty="0" err="1"/>
              <a:t>razones</a:t>
            </a:r>
            <a:r>
              <a:rPr lang="en-GB" dirty="0"/>
              <a:t>. En primer lugar, es el resultado del servicio prestado por los empleados. En segundo lugar, no es pagadero como </a:t>
            </a:r>
            <a:r>
              <a:rPr lang="en-GB" dirty="0" err="1"/>
              <a:t>resultado</a:t>
            </a:r>
            <a:r>
              <a:rPr lang="en-GB" dirty="0"/>
              <a:t> del </a:t>
            </a:r>
            <a:r>
              <a:rPr lang="en-GB" dirty="0" err="1"/>
              <a:t>cese</a:t>
            </a:r>
            <a:r>
              <a:rPr lang="en-GB" dirty="0"/>
              <a:t>.</a:t>
            </a:r>
          </a:p>
          <a:p>
            <a:endParaRPr lang="en-GB" dirty="0"/>
          </a:p>
          <a:p>
            <a:r>
              <a:rPr lang="en-GB" dirty="0"/>
              <a:t>La licencia de vacaciones no utilizada clasificada es "otros </a:t>
            </a:r>
            <a:r>
              <a:rPr lang="en-GB" dirty="0" err="1"/>
              <a:t>beneficios</a:t>
            </a:r>
            <a:r>
              <a:rPr lang="en-GB" dirty="0"/>
              <a:t> a </a:t>
            </a:r>
            <a:r>
              <a:rPr lang="en-GB" dirty="0" err="1"/>
              <a:t>los</a:t>
            </a:r>
            <a:r>
              <a:rPr lang="en-GB" dirty="0"/>
              <a:t> </a:t>
            </a:r>
            <a:r>
              <a:rPr lang="en-GB" dirty="0" err="1"/>
              <a:t>empleados</a:t>
            </a:r>
            <a:r>
              <a:rPr lang="en-GB" dirty="0"/>
              <a:t> a largo plazo". Es decir, </a:t>
            </a:r>
            <a:r>
              <a:rPr lang="en-GB" dirty="0" err="1"/>
              <a:t>beneficios</a:t>
            </a:r>
            <a:r>
              <a:rPr lang="en-GB" dirty="0"/>
              <a:t> a </a:t>
            </a:r>
            <a:r>
              <a:rPr lang="en-GB" dirty="0" err="1"/>
              <a:t>los</a:t>
            </a:r>
            <a:r>
              <a:rPr lang="en-GB" dirty="0"/>
              <a:t> empleados que no sean beneficios para empleados a corto plazo, beneficios posteriores al </a:t>
            </a:r>
            <a:r>
              <a:rPr lang="en-GB" dirty="0" err="1"/>
              <a:t>empleo</a:t>
            </a:r>
            <a:r>
              <a:rPr lang="en-GB" dirty="0"/>
              <a:t> e </a:t>
            </a:r>
            <a:r>
              <a:rPr lang="en-GB" dirty="0" err="1"/>
              <a:t>indemnizaciones</a:t>
            </a:r>
            <a:r>
              <a:rPr lang="en-GB" dirty="0"/>
              <a:t> </a:t>
            </a:r>
            <a:r>
              <a:rPr lang="en-GB" dirty="0" err="1"/>
              <a:t>por</a:t>
            </a:r>
            <a:r>
              <a:rPr lang="en-GB" dirty="0"/>
              <a:t> </a:t>
            </a:r>
            <a:r>
              <a:rPr lang="en-GB" dirty="0" err="1"/>
              <a:t>cese</a:t>
            </a:r>
            <a:r>
              <a:rPr lang="en-GB" dirty="0"/>
              <a:t>.</a:t>
            </a: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5</a:t>
            </a:fld>
            <a:endParaRPr lang="en-GB"/>
          </a:p>
        </p:txBody>
      </p:sp>
    </p:spTree>
    <p:extLst>
      <p:ext uri="{BB962C8B-B14F-4D97-AF65-F5344CB8AC3E}">
        <p14:creationId xmlns:p14="http://schemas.microsoft.com/office/powerpoint/2010/main" val="235123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Cuando se trata de </a:t>
            </a:r>
            <a:r>
              <a:rPr lang="en-US" sz="1200" kern="1200" dirty="0" err="1">
                <a:solidFill>
                  <a:schemeClr val="tx1"/>
                </a:solidFill>
                <a:effectLst/>
                <a:latin typeface="+mn-lt"/>
                <a:ea typeface="+mn-ea"/>
                <a:cs typeface="+mn-cs"/>
              </a:rPr>
              <a:t>ausencias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retribuidas</a:t>
            </a:r>
            <a:r>
              <a:rPr lang="en-US" sz="1200" kern="1200" dirty="0">
                <a:solidFill>
                  <a:schemeClr val="tx1"/>
                </a:solidFill>
                <a:effectLst/>
                <a:latin typeface="+mn-lt"/>
                <a:ea typeface="+mn-ea"/>
                <a:cs typeface="+mn-cs"/>
              </a:rPr>
              <a:t>, debe determinar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acumulativas</a:t>
            </a:r>
            <a:r>
              <a:rPr lang="en-US" sz="1200" kern="1200" dirty="0">
                <a:solidFill>
                  <a:schemeClr val="tx1"/>
                </a:solidFill>
                <a:effectLst/>
                <a:latin typeface="+mn-lt"/>
                <a:ea typeface="+mn-ea"/>
                <a:cs typeface="+mn-cs"/>
              </a:rPr>
              <a:t> o no </a:t>
            </a:r>
            <a:r>
              <a:rPr lang="en-US" sz="1200" kern="1200" dirty="0" err="1">
                <a:solidFill>
                  <a:schemeClr val="tx1"/>
                </a:solidFill>
                <a:effectLst/>
                <a:latin typeface="+mn-lt"/>
                <a:ea typeface="+mn-ea"/>
                <a:cs typeface="+mn-cs"/>
              </a:rPr>
              <a:t>acumulativas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acumulación de </a:t>
            </a:r>
            <a:r>
              <a:rPr lang="en-US" sz="1200" kern="1200" dirty="0" err="1">
                <a:solidFill>
                  <a:schemeClr val="tx1"/>
                </a:solidFill>
                <a:effectLst/>
                <a:latin typeface="+mn-lt"/>
                <a:ea typeface="+mn-ea"/>
                <a:cs typeface="+mn-cs"/>
              </a:rPr>
              <a:t>ausencias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acumulativas</a:t>
            </a:r>
            <a:r>
              <a:rPr lang="en-US" sz="1200" kern="1200" dirty="0">
                <a:solidFill>
                  <a:schemeClr val="tx1"/>
                </a:solidFill>
                <a:effectLst/>
                <a:latin typeface="+mn-lt"/>
                <a:ea typeface="+mn-ea"/>
                <a:cs typeface="+mn-cs"/>
              </a:rPr>
              <a:t> se traslada y se puede utilizar en períodos futuros. </a:t>
            </a:r>
            <a:r>
              <a:rPr lang="en-US" sz="1200" kern="1200" dirty="0" err="1">
                <a:solidFill>
                  <a:schemeClr val="tx1"/>
                </a:solidFill>
                <a:effectLst/>
                <a:latin typeface="+mn-lt"/>
                <a:ea typeface="+mn-ea"/>
                <a:cs typeface="+mn-cs"/>
              </a:rPr>
              <a:t>Pueden</a:t>
            </a:r>
            <a:r>
              <a:rPr lang="en-US" sz="1200" kern="1200" dirty="0">
                <a:solidFill>
                  <a:schemeClr val="tx1"/>
                </a:solidFill>
                <a:effectLst/>
                <a:latin typeface="+mn-lt"/>
                <a:ea typeface="+mn-ea"/>
                <a:cs typeface="+mn-cs"/>
              </a:rPr>
              <a:t> ser </a:t>
            </a:r>
            <a:r>
              <a:rPr lang="en-US" sz="1200" kern="1200" dirty="0" err="1">
                <a:solidFill>
                  <a:schemeClr val="tx1"/>
                </a:solidFill>
                <a:effectLst/>
                <a:latin typeface="+mn-lt"/>
                <a:ea typeface="+mn-ea"/>
                <a:cs typeface="+mn-cs"/>
              </a:rPr>
              <a:t>acumulativas</a:t>
            </a:r>
            <a:r>
              <a:rPr lang="en-US" sz="1200" kern="1200" dirty="0">
                <a:solidFill>
                  <a:schemeClr val="tx1"/>
                </a:solidFill>
                <a:effectLst/>
                <a:latin typeface="+mn-lt"/>
                <a:ea typeface="+mn-ea"/>
                <a:cs typeface="+mn-cs"/>
              </a:rPr>
              <a:t>, lo que significa que el empleado puede recibir dinero en efectivo por cantidades no </a:t>
            </a:r>
            <a:r>
              <a:rPr lang="en-US" sz="1200" kern="1200" dirty="0" err="1">
                <a:solidFill>
                  <a:schemeClr val="tx1"/>
                </a:solidFill>
                <a:effectLst/>
                <a:latin typeface="+mn-lt"/>
                <a:ea typeface="+mn-ea"/>
                <a:cs typeface="+mn-cs"/>
              </a:rPr>
              <a:t>utilizadas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cese</a:t>
            </a:r>
            <a:r>
              <a:rPr lang="en-US" sz="1200" kern="1200" dirty="0">
                <a:solidFill>
                  <a:schemeClr val="tx1"/>
                </a:solidFill>
                <a:effectLst/>
                <a:latin typeface="+mn-lt"/>
                <a:ea typeface="+mn-ea"/>
                <a:cs typeface="+mn-cs"/>
              </a:rPr>
              <a:t> o </a:t>
            </a:r>
            <a:r>
              <a:rPr lang="en-US" sz="1200" b="1" kern="1200" dirty="0">
                <a:solidFill>
                  <a:schemeClr val="tx1"/>
                </a:solidFill>
                <a:effectLst/>
                <a:latin typeface="+mn-lt"/>
                <a:ea typeface="+mn-ea"/>
                <a:cs typeface="+mn-cs"/>
              </a:rPr>
              <a:t>no </a:t>
            </a:r>
            <a:r>
              <a:rPr lang="en-US" sz="1200" b="1" kern="1200" dirty="0" err="1">
                <a:solidFill>
                  <a:schemeClr val="tx1"/>
                </a:solidFill>
                <a:effectLst/>
                <a:latin typeface="+mn-lt"/>
                <a:ea typeface="+mn-ea"/>
                <a:cs typeface="+mn-cs"/>
              </a:rPr>
              <a:t>acumulativas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lo que significa que no hay derecho a dinero en efectivo por las cantidades no </a:t>
            </a:r>
            <a:r>
              <a:rPr lang="en-US" sz="1200" kern="1200" dirty="0" err="1">
                <a:solidFill>
                  <a:schemeClr val="tx1"/>
                </a:solidFill>
                <a:effectLst/>
                <a:latin typeface="+mn-lt"/>
                <a:ea typeface="+mn-ea"/>
                <a:cs typeface="+mn-cs"/>
              </a:rPr>
              <a:t>utilizadas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GB" dirty="0"/>
              <a:t>Un</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retribución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acumulativa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incrementa</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servicio</a:t>
            </a:r>
            <a:r>
              <a:rPr lang="en-US" sz="1200" kern="1200" dirty="0">
                <a:solidFill>
                  <a:schemeClr val="tx1"/>
                </a:solidFill>
                <a:effectLst/>
                <a:latin typeface="+mn-lt"/>
                <a:ea typeface="+mn-ea"/>
                <a:cs typeface="+mn-cs"/>
              </a:rPr>
              <a:t> del empleado: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acumulativa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reconoce</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si no es </a:t>
            </a:r>
            <a:r>
              <a:rPr lang="en-US" sz="1200" kern="1200" dirty="0" err="1">
                <a:solidFill>
                  <a:schemeClr val="tx1"/>
                </a:solidFill>
                <a:effectLst/>
                <a:latin typeface="+mn-lt"/>
                <a:ea typeface="+mn-ea"/>
                <a:cs typeface="+mn-cs"/>
              </a:rPr>
              <a:t>acumulativa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reconoce</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parcial</a:t>
            </a:r>
            <a:r>
              <a:rPr lang="en-US" sz="1200" kern="1200" dirty="0">
                <a:solidFill>
                  <a:schemeClr val="tx1"/>
                </a:solidFill>
                <a:effectLst/>
                <a:latin typeface="+mn-lt"/>
                <a:ea typeface="+mn-ea"/>
                <a:cs typeface="+mn-cs"/>
              </a:rPr>
              <a:t> (que tiene en cuenta la posibilidad de que el </a:t>
            </a:r>
            <a:r>
              <a:rPr lang="en-US" sz="1200" kern="1200" dirty="0" err="1">
                <a:solidFill>
                  <a:schemeClr val="tx1"/>
                </a:solidFill>
                <a:effectLst/>
                <a:latin typeface="+mn-lt"/>
                <a:ea typeface="+mn-ea"/>
                <a:cs typeface="+mn-cs"/>
              </a:rPr>
              <a:t>empleado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trabajar</a:t>
            </a:r>
            <a:r>
              <a:rPr lang="en-US"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Los beneficios no acumulativos caducan si no se utilizan y, por lo tanto, no se </a:t>
            </a:r>
            <a:r>
              <a:rPr lang="en-US" sz="1200" kern="1200" dirty="0" err="1">
                <a:solidFill>
                  <a:schemeClr val="tx1"/>
                </a:solidFill>
                <a:effectLst/>
                <a:latin typeface="+mn-lt"/>
                <a:ea typeface="+mn-ea"/>
                <a:cs typeface="+mn-cs"/>
              </a:rPr>
              <a:t>reconoce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ningún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o gasto hasta que se produzca la ausencia porque el </a:t>
            </a:r>
            <a:r>
              <a:rPr lang="en-US" sz="1200" kern="1200" dirty="0" err="1">
                <a:solidFill>
                  <a:schemeClr val="tx1"/>
                </a:solidFill>
                <a:effectLst/>
                <a:latin typeface="+mn-lt"/>
                <a:ea typeface="+mn-ea"/>
                <a:cs typeface="+mn-cs"/>
              </a:rPr>
              <a:t>servicio</a:t>
            </a:r>
            <a:r>
              <a:rPr lang="en-US" sz="1200" kern="1200" dirty="0">
                <a:solidFill>
                  <a:schemeClr val="tx1"/>
                </a:solidFill>
                <a:effectLst/>
                <a:latin typeface="+mn-lt"/>
                <a:ea typeface="+mn-ea"/>
                <a:cs typeface="+mn-cs"/>
              </a:rPr>
              <a:t> del empleado no afecta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importe</a:t>
            </a:r>
            <a:r>
              <a:rPr lang="en-US" sz="1200" kern="1200" dirty="0">
                <a:solidFill>
                  <a:schemeClr val="tx1"/>
                </a:solidFill>
                <a:effectLst/>
                <a:latin typeface="+mn-lt"/>
                <a:ea typeface="+mn-ea"/>
                <a:cs typeface="+mn-cs"/>
              </a:rPr>
              <a:t> del beneficio.</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Algunos grupos han encontrado dificultades con los conceptos de acumulación o no </a:t>
            </a:r>
            <a:r>
              <a:rPr lang="en-GB" sz="1200" kern="1200" dirty="0" err="1">
                <a:solidFill>
                  <a:schemeClr val="tx1"/>
                </a:solidFill>
                <a:effectLst/>
                <a:latin typeface="+mn-lt"/>
                <a:ea typeface="+mn-ea"/>
                <a:cs typeface="+mn-cs"/>
              </a:rPr>
              <a:t>acumulación</a:t>
            </a:r>
            <a:r>
              <a:rPr lang="en-GB" sz="1200" kern="1200" dirty="0">
                <a:solidFill>
                  <a:schemeClr val="tx1"/>
                </a:solidFill>
                <a:effectLst/>
                <a:latin typeface="+mn-lt"/>
                <a:ea typeface="+mn-ea"/>
                <a:cs typeface="+mn-cs"/>
              </a:rPr>
              <a:t>. Asegúrese de que los participantes se sientan cómodos antes de continuar: use el ejemplo en la siguiente diapositiva para probar su comprensión. Considere una discusión (usando salas de chat o de descanso si imparte la capacitación en línea) si los participantes no están seguros.</a:t>
            </a:r>
          </a:p>
        </p:txBody>
      </p:sp>
      <p:sp>
        <p:nvSpPr>
          <p:cNvPr id="4" name="Slide Number Placeholder 3"/>
          <p:cNvSpPr>
            <a:spLocks noGrp="1"/>
          </p:cNvSpPr>
          <p:nvPr>
            <p:ph type="sldNum" sz="quarter" idx="5"/>
          </p:nvPr>
        </p:nvSpPr>
        <p:spPr/>
        <p:txBody>
          <a:bodyPr/>
          <a:lstStyle/>
          <a:p>
            <a:fld id="{367A0A70-A53E-4EA0-A072-5FD3E55FBCE8}" type="slidenum">
              <a:rPr lang="en-GB" smtClean="0"/>
              <a:t>6</a:t>
            </a:fld>
            <a:endParaRPr lang="en-GB"/>
          </a:p>
        </p:txBody>
      </p:sp>
    </p:spTree>
    <p:extLst>
      <p:ext uri="{BB962C8B-B14F-4D97-AF65-F5344CB8AC3E}">
        <p14:creationId xmlns:p14="http://schemas.microsoft.com/office/powerpoint/2010/main" val="369161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 del módulo Pasivos</a:t>
            </a:r>
          </a:p>
          <a:p>
            <a:endParaRPr lang="en-GB" dirty="0"/>
          </a:p>
          <a:p>
            <a:r>
              <a:rPr lang="en-GB" dirty="0"/>
              <a:t>La respuesta es (c). La entidad espera que pague 12 días adicionales de pago por enfermedad como resultado del derecho no utilizado que se ha acumulado a 31 de diciembre de 20X1 (un día y medio cada uno, para ocho empleados). Por lo tanto, la entidad </a:t>
            </a:r>
            <a:r>
              <a:rPr lang="en-GB" dirty="0" err="1"/>
              <a:t>reconoce</a:t>
            </a:r>
            <a:r>
              <a:rPr lang="en-GB" dirty="0"/>
              <a:t> un </a:t>
            </a:r>
            <a:r>
              <a:rPr lang="en-GB" dirty="0" err="1"/>
              <a:t>pasivo</a:t>
            </a:r>
            <a:r>
              <a:rPr lang="en-GB" dirty="0"/>
              <a:t> </a:t>
            </a:r>
            <a:r>
              <a:rPr lang="en-GB" dirty="0" err="1"/>
              <a:t>igual</a:t>
            </a:r>
            <a:r>
              <a:rPr lang="en-GB" dirty="0"/>
              <a:t> a 12 días de pago por enfermedad.</a:t>
            </a:r>
          </a:p>
        </p:txBody>
      </p:sp>
      <p:sp>
        <p:nvSpPr>
          <p:cNvPr id="4" name="Slide Number Placeholder 3"/>
          <p:cNvSpPr>
            <a:spLocks noGrp="1"/>
          </p:cNvSpPr>
          <p:nvPr>
            <p:ph type="sldNum" sz="quarter" idx="5"/>
          </p:nvPr>
        </p:nvSpPr>
        <p:spPr/>
        <p:txBody>
          <a:bodyPr/>
          <a:lstStyle/>
          <a:p>
            <a:fld id="{367A0A70-A53E-4EA0-A072-5FD3E55FBCE8}" type="slidenum">
              <a:rPr lang="en-GB" smtClean="0"/>
              <a:t>7</a:t>
            </a:fld>
            <a:endParaRPr lang="en-GB"/>
          </a:p>
        </p:txBody>
      </p:sp>
    </p:spTree>
    <p:extLst>
      <p:ext uri="{BB962C8B-B14F-4D97-AF65-F5344CB8AC3E}">
        <p14:creationId xmlns:p14="http://schemas.microsoft.com/office/powerpoint/2010/main" val="52943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Ejemplos de otros beneficios a largo plazo incluyen:</a:t>
            </a:r>
          </a:p>
          <a:p>
            <a:endParaRPr lang="en-GB" dirty="0"/>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Ausencias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retribuidas</a:t>
            </a:r>
            <a:r>
              <a:rPr lang="en-US" sz="1200" kern="1200" dirty="0">
                <a:solidFill>
                  <a:schemeClr val="tx1"/>
                </a:solidFill>
                <a:effectLst/>
                <a:latin typeface="+mn-lt"/>
                <a:ea typeface="+mn-ea"/>
                <a:cs typeface="+mn-cs"/>
              </a:rPr>
              <a:t> a largo plazo, como largas prestaciones de servicio o licencia sabática;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Aniversario</a:t>
            </a:r>
            <a:r>
              <a:rPr lang="en-US" sz="1200" kern="1200" dirty="0">
                <a:solidFill>
                  <a:schemeClr val="tx1"/>
                </a:solidFill>
                <a:effectLst/>
                <a:latin typeface="+mn-lt"/>
                <a:ea typeface="+mn-ea"/>
                <a:cs typeface="+mn-cs"/>
              </a:rPr>
              <a:t> u otros beneficios de </a:t>
            </a:r>
            <a:r>
              <a:rPr lang="en-US" sz="1200" kern="1200" dirty="0" err="1">
                <a:solidFill>
                  <a:schemeClr val="tx1"/>
                </a:solidFill>
                <a:effectLst/>
                <a:latin typeface="+mn-lt"/>
                <a:ea typeface="+mn-ea"/>
                <a:cs typeface="+mn-cs"/>
              </a:rPr>
              <a:t>servicio</a:t>
            </a:r>
            <a:r>
              <a:rPr lang="en-US" sz="1200" kern="1200" dirty="0">
                <a:solidFill>
                  <a:schemeClr val="tx1"/>
                </a:solidFill>
                <a:effectLst/>
                <a:latin typeface="+mn-lt"/>
                <a:ea typeface="+mn-ea"/>
                <a:cs typeface="+mn-cs"/>
              </a:rPr>
              <a:t> a largo </a:t>
            </a:r>
            <a:r>
              <a:rPr lang="en-US" sz="1200" kern="1200" dirty="0" err="1">
                <a:solidFill>
                  <a:schemeClr val="tx1"/>
                </a:solidFill>
                <a:effectLst/>
                <a:latin typeface="+mn-lt"/>
                <a:ea typeface="+mn-ea"/>
                <a:cs typeface="+mn-cs"/>
              </a:rPr>
              <a:t>plazo</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Beneficios por discapacidad a largo plazo;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Participación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ganancias</a:t>
            </a:r>
            <a:r>
              <a:rPr lang="en-US" sz="1200" kern="1200" dirty="0">
                <a:solidFill>
                  <a:schemeClr val="tx1"/>
                </a:solidFill>
                <a:effectLst/>
                <a:latin typeface="+mn-lt"/>
                <a:ea typeface="+mn-ea"/>
                <a:cs typeface="+mn-cs"/>
              </a:rPr>
              <a:t> y bonificaciones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Remuneración diferida; 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Compensación pagadera por la entidad hasta que un individuo ingrese a un nuevo empleo.</a:t>
            </a:r>
            <a:endParaRPr lang="en-GB" sz="1200" kern="1200" dirty="0">
              <a:solidFill>
                <a:schemeClr val="tx1"/>
              </a:solidFill>
              <a:effectLst/>
              <a:latin typeface="+mn-lt"/>
              <a:ea typeface="+mn-ea"/>
              <a:cs typeface="+mn-cs"/>
            </a:endParaRPr>
          </a:p>
          <a:p>
            <a:endParaRPr lang="en-GB" dirty="0"/>
          </a:p>
          <a:p>
            <a:r>
              <a:rPr lang="en-GB" dirty="0"/>
              <a:t>Considere la posibilidad de seguir discutiendo otros beneficios a largo plazo después de discutir los beneficios posteriores al empleo.</a:t>
            </a:r>
          </a:p>
        </p:txBody>
      </p:sp>
      <p:sp>
        <p:nvSpPr>
          <p:cNvPr id="4" name="Slide Number Placeholder 3"/>
          <p:cNvSpPr>
            <a:spLocks noGrp="1"/>
          </p:cNvSpPr>
          <p:nvPr>
            <p:ph type="sldNum" sz="quarter" idx="5"/>
          </p:nvPr>
        </p:nvSpPr>
        <p:spPr/>
        <p:txBody>
          <a:bodyPr/>
          <a:lstStyle/>
          <a:p>
            <a:fld id="{367A0A70-A53E-4EA0-A072-5FD3E55FBCE8}" type="slidenum">
              <a:rPr lang="en-GB" smtClean="0"/>
              <a:t>8</a:t>
            </a:fld>
            <a:endParaRPr lang="en-GB"/>
          </a:p>
        </p:txBody>
      </p:sp>
    </p:spTree>
    <p:extLst>
      <p:ext uri="{BB962C8B-B14F-4D97-AF65-F5344CB8AC3E}">
        <p14:creationId xmlns:p14="http://schemas.microsoft.com/office/powerpoint/2010/main" val="35203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 momento en que una entidad ya no puede retirar la oferta de </a:t>
            </a:r>
            <a:r>
              <a:rPr lang="en-US" sz="1200" kern="1200" dirty="0" err="1">
                <a:solidFill>
                  <a:schemeClr val="tx1"/>
                </a:solidFill>
                <a:effectLst/>
                <a:latin typeface="+mn-lt"/>
                <a:ea typeface="+mn-ea"/>
                <a:cs typeface="+mn-cs"/>
              </a:rPr>
              <a:t>indemnización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cese</a:t>
            </a:r>
            <a:r>
              <a:rPr lang="en-US" sz="1200" kern="1200" dirty="0">
                <a:solidFill>
                  <a:schemeClr val="tx1"/>
                </a:solidFill>
                <a:effectLst/>
                <a:latin typeface="+mn-lt"/>
                <a:ea typeface="+mn-ea"/>
                <a:cs typeface="+mn-cs"/>
              </a:rPr>
              <a:t> es el siguiente:</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Cuando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debe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pagar</a:t>
            </a:r>
            <a:r>
              <a:rPr lang="en-US" sz="1200" kern="1200" dirty="0">
                <a:solidFill>
                  <a:schemeClr val="tx1"/>
                </a:solidFill>
                <a:effectLst/>
                <a:latin typeface="+mn-lt"/>
                <a:ea typeface="+mn-ea"/>
                <a:cs typeface="+mn-cs"/>
              </a:rPr>
              <a:t> como resultado de la decisión de un empleado de aceptar una oferta, es el primero de:</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Cuando el empleado acepta la oferta; y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Cuando surta efecto una restricción a la capacidad de la entidad para retirar la oferta. Esto sería cuando se hace la oferta, si la restricción existía en el momento de la oferta.</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Cuando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debe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resultado de la decisión de una entidad de terminar el empleo de un empleado, cuando la entidad haya comunicado a los empleados afectados un plan de terminación que cumpla con todos los siguientes criterios:</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Las acciones requeridas para completar el plan indican que es poco probable que se realicen cambios significativos en el plan.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 plan identifica el número de empleados cuyo empleo debe ser terminado, sus clasificaciones de trabajo o funciones y sus ubicaciones (pero el plan no necesita identificar a cada empleado individual) y la fecha de finalización esperada.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 plan </a:t>
            </a:r>
            <a:r>
              <a:rPr lang="en-US" sz="1200" kern="1200" dirty="0" err="1">
                <a:solidFill>
                  <a:schemeClr val="tx1"/>
                </a:solidFill>
                <a:effectLst/>
                <a:latin typeface="+mn-lt"/>
                <a:ea typeface="+mn-ea"/>
                <a:cs typeface="+mn-cs"/>
              </a:rPr>
              <a:t>establece</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indemnizaciones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cese</a:t>
            </a:r>
            <a:r>
              <a:rPr lang="en-US" sz="1200" kern="1200" dirty="0">
                <a:solidFill>
                  <a:schemeClr val="tx1"/>
                </a:solidFill>
                <a:effectLst/>
                <a:latin typeface="+mn-lt"/>
                <a:ea typeface="+mn-ea"/>
                <a:cs typeface="+mn-cs"/>
              </a:rPr>
              <a:t> que los empleados recibirán con suficiente detalle para que los empleados puedan determinar el tipo y la cantidad de beneficios que recibirán </a:t>
            </a:r>
            <a:r>
              <a:rPr lang="en-US" sz="1200" kern="1200" dirty="0" err="1">
                <a:solidFill>
                  <a:schemeClr val="tx1"/>
                </a:solidFill>
                <a:effectLst/>
                <a:latin typeface="+mn-lt"/>
                <a:ea typeface="+mn-ea"/>
                <a:cs typeface="+mn-cs"/>
              </a:rPr>
              <a:t>cuando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finalice</a:t>
            </a:r>
            <a:r>
              <a:rPr lang="en-US" sz="1200" kern="1200">
                <a:solidFill>
                  <a:schemeClr val="tx1"/>
                </a:solidFill>
                <a:effectLst/>
                <a:latin typeface="+mn-lt"/>
                <a:ea typeface="+mn-ea"/>
                <a:cs typeface="+mn-cs"/>
              </a:rPr>
              <a:t> su</a:t>
            </a:r>
            <a:r>
              <a:rPr lang="en-US" sz="1200" kern="1200" dirty="0">
                <a:solidFill>
                  <a:schemeClr val="tx1"/>
                </a:solidFill>
                <a:effectLst/>
                <a:latin typeface="+mn-lt"/>
                <a:ea typeface="+mn-ea"/>
                <a:cs typeface="+mn-cs"/>
              </a:rPr>
              <a:t> empleo.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9</a:t>
            </a:fld>
            <a:endParaRPr lang="en-GB"/>
          </a:p>
        </p:txBody>
      </p:sp>
    </p:spTree>
    <p:extLst>
      <p:ext uri="{BB962C8B-B14F-4D97-AF65-F5344CB8AC3E}">
        <p14:creationId xmlns:p14="http://schemas.microsoft.com/office/powerpoint/2010/main" val="307666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73"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Beneficios</a:t>
            </a:r>
            <a:r>
              <a:rPr lang="en-US" b="1" dirty="0">
                <a:latin typeface="Arial" panose="020B0604020202020204" pitchFamily="34" charset="0"/>
                <a:cs typeface="Arial" panose="020B0604020202020204" pitchFamily="34" charset="0"/>
              </a:rPr>
              <a:t> a </a:t>
            </a:r>
            <a:r>
              <a:rPr lang="en-US" b="1" dirty="0" err="1">
                <a:latin typeface="Arial" panose="020B0604020202020204" pitchFamily="34" charset="0"/>
                <a:cs typeface="Arial" panose="020B0604020202020204" pitchFamily="34" charset="0"/>
              </a:rPr>
              <a:t>los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empleados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Beneficios</a:t>
            </a:r>
            <a:r>
              <a:rPr lang="en-US" b="1" dirty="0">
                <a:latin typeface="Arial" panose="020B0604020202020204" pitchFamily="34" charset="0"/>
                <a:cs typeface="Arial" panose="020B0604020202020204" pitchFamily="34" charset="0"/>
              </a:rPr>
              <a:t> a </a:t>
            </a:r>
            <a:r>
              <a:rPr lang="en-US" b="1" dirty="0" err="1">
                <a:latin typeface="Arial" panose="020B0604020202020204" pitchFamily="34" charset="0"/>
                <a:cs typeface="Arial" panose="020B0604020202020204" pitchFamily="34" charset="0"/>
              </a:rPr>
              <a:t>corto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plazo</a:t>
            </a:r>
            <a:r>
              <a:rPr lang="en-US" b="1" dirty="0">
                <a:latin typeface="Arial" panose="020B0604020202020204" pitchFamily="34" charset="0"/>
                <a:cs typeface="Arial" panose="020B0604020202020204" pitchFamily="34" charset="0"/>
              </a:rPr>
              <a:t>, a largo </a:t>
            </a:r>
            <a:r>
              <a:rPr lang="en-US" b="1" dirty="0" err="1">
                <a:latin typeface="Arial" panose="020B0604020202020204" pitchFamily="34" charset="0"/>
                <a:cs typeface="Arial" panose="020B0604020202020204" pitchFamily="34" charset="0"/>
              </a:rPr>
              <a:t>plazo</a:t>
            </a:r>
            <a:r>
              <a:rPr lang="en-US" b="1" dirty="0">
                <a:latin typeface="Arial" panose="020B0604020202020204" pitchFamily="34" charset="0"/>
                <a:cs typeface="Arial" panose="020B0604020202020204" pitchFamily="34" charset="0"/>
              </a:rPr>
              <a:t> e </a:t>
            </a:r>
            <a:r>
              <a:rPr lang="en-US" b="1" dirty="0" err="1">
                <a:latin typeface="Arial" panose="020B0604020202020204" pitchFamily="34" charset="0"/>
                <a:cs typeface="Arial" panose="020B0604020202020204" pitchFamily="34" charset="0"/>
              </a:rPr>
              <a:t>indemnizaciones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por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cese</a:t>
            </a:r>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algn="l"/>
            <a:r>
              <a:rPr lang="en-CA" b="1" dirty="0">
                <a:latin typeface="Arial" panose="020B0604020202020204" pitchFamily="34" charset="0"/>
                <a:cs typeface="Arial" panose="020B0604020202020204" pitchFamily="34" charset="0"/>
              </a:rPr>
              <a:t>NICSP</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10" name="TextBox 9"/>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18844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031812"/>
            <a:ext cx="7366000" cy="1200329"/>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a:p>
            <a:pPr algn="r"/>
            <a:endParaRPr lang="en-US" sz="2400" dirty="0">
              <a:solidFill>
                <a:schemeClr val="bg1"/>
              </a:solidFill>
            </a:endParaRPr>
          </a:p>
        </p:txBody>
      </p:sp>
      <p:sp>
        <p:nvSpPr>
          <p:cNvPr id="7" name="TextBox 6"/>
          <p:cNvSpPr txBox="1"/>
          <p:nvPr/>
        </p:nvSpPr>
        <p:spPr>
          <a:xfrm>
            <a:off x="576263" y="881956"/>
            <a:ext cx="7848600" cy="2451953"/>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p:txBody>
      </p:sp>
    </p:spTree>
    <p:extLst>
      <p:ext uri="{BB962C8B-B14F-4D97-AF65-F5344CB8AC3E}">
        <p14:creationId xmlns:p14="http://schemas.microsoft.com/office/powerpoint/2010/main" val="285488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908050"/>
            <a:ext cx="7848600" cy="3857466"/>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Alcance de la NICSP 39</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ocupa de la contabilidad de las entidades del sector público para todos los beneficios a los empleados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Beneficios que proceden de: </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Planes formales</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Requisitos legislativos</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Prácticas informales</a:t>
            </a:r>
          </a:p>
          <a:p>
            <a:pPr marL="393700" lvl="1" defTabSz="914400" fontAlgn="base">
              <a:spcBef>
                <a:spcPts val="776"/>
              </a:spcBef>
              <a:spcAft>
                <a:spcPct val="0"/>
              </a:spcAft>
            </a:pPr>
            <a:endParaRPr lang="es-MX" kern="0" dirty="0">
              <a:solidFill>
                <a:srgbClr val="2E2E38"/>
              </a:solidFill>
              <a:latin typeface="Arial"/>
              <a:ea typeface="ＭＳ Ｐゴシック" charset="0"/>
            </a:endParaRPr>
          </a:p>
          <a:p>
            <a:pPr lvl="0" defTabSz="914400" fontAlgn="base">
              <a:spcBef>
                <a:spcPts val="776"/>
              </a:spcBef>
              <a:spcAft>
                <a:spcPct val="0"/>
              </a:spcAft>
            </a:pPr>
            <a:r>
              <a:rPr lang="es-MX" i="1" kern="0" dirty="0">
                <a:solidFill>
                  <a:srgbClr val="2E2E38"/>
                </a:solidFill>
                <a:latin typeface="Arial"/>
                <a:ea typeface="ＭＳ Ｐゴシック" charset="0"/>
              </a:rPr>
              <a:t>Nota – No se requiere financiación</a:t>
            </a: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8008937"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Definiciones</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C18471C4-1E73-4357-8D2C-3FFBE5E61076}"/>
              </a:ext>
            </a:extLst>
          </p:cNvPr>
          <p:cNvGrpSpPr/>
          <p:nvPr/>
        </p:nvGrpSpPr>
        <p:grpSpPr>
          <a:xfrm>
            <a:off x="604477" y="1522534"/>
            <a:ext cx="7820386" cy="3524611"/>
            <a:chOff x="381000" y="1353538"/>
            <a:chExt cx="8420100" cy="3996969"/>
          </a:xfrm>
        </p:grpSpPr>
        <p:sp>
          <p:nvSpPr>
            <p:cNvPr id="4" name="Rectangle 3"/>
            <p:cNvSpPr/>
            <p:nvPr/>
          </p:nvSpPr>
          <p:spPr>
            <a:xfrm>
              <a:off x="615950" y="1353538"/>
              <a:ext cx="7729560" cy="671848"/>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Todas las formas de contraprestación </a:t>
              </a:r>
              <a:r>
                <a:rPr lang="es-MX" sz="1400" kern="0">
                  <a:solidFill>
                    <a:srgbClr val="FFFFFF"/>
                  </a:solidFill>
                  <a:latin typeface="Arial"/>
                </a:rPr>
                <a:t>concedidas</a:t>
              </a:r>
              <a:r>
                <a:rPr kumimoji="0" lang="es-MX" sz="1400" b="0" i="0" u="none" strike="noStrike" kern="0" cap="none" spc="0" normalizeH="0" baseline="0" noProof="0">
                  <a:ln>
                    <a:noFill/>
                  </a:ln>
                  <a:solidFill>
                    <a:srgbClr val="FFFFFF"/>
                  </a:solidFill>
                  <a:effectLst/>
                  <a:uLnTx/>
                  <a:uFillTx/>
                  <a:latin typeface="Arial"/>
                  <a:ea typeface="+mn-ea"/>
                  <a:cs typeface="+mn-cs"/>
                </a:rPr>
                <a:t> a cambio del servicio prestado por los empleados </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381000" y="2426377"/>
              <a:ext cx="19812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A corto plazo</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a:xfrm>
              <a:off x="2511426" y="2426377"/>
              <a:ext cx="1981200" cy="665163"/>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Post-empleo</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4627563" y="2416058"/>
              <a:ext cx="1981200" cy="685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dirty="0">
                  <a:ln>
                    <a:noFill/>
                  </a:ln>
                  <a:solidFill>
                    <a:srgbClr val="FFFFFF"/>
                  </a:solidFill>
                  <a:effectLst/>
                  <a:uLnTx/>
                  <a:uFillTx/>
                  <a:latin typeface="Arial"/>
                  <a:ea typeface="+mn-ea"/>
                  <a:cs typeface="+mn-cs"/>
                </a:rPr>
                <a:t>Otros beneficios a largo plazo</a:t>
              </a:r>
            </a:p>
          </p:txBody>
        </p:sp>
        <p:sp>
          <p:nvSpPr>
            <p:cNvPr id="10" name="Rectangle 9"/>
            <p:cNvSpPr/>
            <p:nvPr/>
          </p:nvSpPr>
          <p:spPr>
            <a:xfrm>
              <a:off x="6743700" y="2416058"/>
              <a:ext cx="20574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dirty="0">
                  <a:ln>
                    <a:noFill/>
                  </a:ln>
                  <a:solidFill>
                    <a:srgbClr val="FFFFFF"/>
                  </a:solidFill>
                  <a:effectLst/>
                  <a:uLnTx/>
                  <a:uFillTx/>
                  <a:latin typeface="Arial"/>
                  <a:ea typeface="+mn-ea"/>
                  <a:cs typeface="+mn-cs"/>
                </a:rPr>
                <a:t>Cese</a:t>
              </a:r>
            </a:p>
          </p:txBody>
        </p:sp>
        <p:sp>
          <p:nvSpPr>
            <p:cNvPr id="11" name="Rectangle 10"/>
            <p:cNvSpPr/>
            <p:nvPr/>
          </p:nvSpPr>
          <p:spPr>
            <a:xfrm>
              <a:off x="381000" y="3423915"/>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s-MX" sz="1400" kern="0">
                  <a:solidFill>
                    <a:srgbClr val="FFFFFF"/>
                  </a:solidFill>
                  <a:latin typeface="Arial"/>
                </a:rPr>
                <a:t>Se liquidan</a:t>
              </a:r>
              <a:r>
                <a:rPr kumimoji="0" lang="es-MX" sz="1400" b="0" i="0" u="none" strike="noStrike" kern="0" cap="none" spc="0" normalizeH="0" baseline="0" noProof="0">
                  <a:ln>
                    <a:noFill/>
                  </a:ln>
                  <a:solidFill>
                    <a:srgbClr val="FFFFFF"/>
                  </a:solidFill>
                  <a:effectLst/>
                  <a:uLnTx/>
                  <a:uFillTx/>
                  <a:latin typeface="Arial"/>
                  <a:ea typeface="+mn-ea"/>
                  <a:cs typeface="+mn-cs"/>
                </a:rPr>
                <a:t> totalmente antes de 12 meses siguientes al final del período</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2499530" y="3415046"/>
              <a:ext cx="1981200" cy="106680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Se pagan después de la finalización del periodo de empleo</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4640665" y="3418812"/>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dirty="0">
                  <a:ln>
                    <a:noFill/>
                  </a:ln>
                  <a:solidFill>
                    <a:srgbClr val="FFFFFF"/>
                  </a:solidFill>
                  <a:effectLst/>
                  <a:uLnTx/>
                  <a:uFillTx/>
                  <a:latin typeface="Arial"/>
                  <a:ea typeface="+mn-ea"/>
                  <a:cs typeface="+mn-cs"/>
                </a:rPr>
                <a:t>Otros beneficios (no liquidados dentro de los siguientes 12 meses)</a:t>
              </a:r>
            </a:p>
          </p:txBody>
        </p:sp>
        <p:sp>
          <p:nvSpPr>
            <p:cNvPr id="14" name="Rectangle 13"/>
            <p:cNvSpPr/>
            <p:nvPr/>
          </p:nvSpPr>
          <p:spPr>
            <a:xfrm>
              <a:off x="6781800" y="3415046"/>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dirty="0">
                  <a:ln>
                    <a:noFill/>
                  </a:ln>
                  <a:solidFill>
                    <a:srgbClr val="FFFFFF"/>
                  </a:solidFill>
                  <a:effectLst/>
                  <a:uLnTx/>
                  <a:uFillTx/>
                  <a:latin typeface="Arial"/>
                  <a:ea typeface="+mn-ea"/>
                  <a:cs typeface="+mn-cs"/>
                </a:rPr>
                <a:t>El evento es el cese del empleo, no el servicio</a:t>
              </a:r>
            </a:p>
          </p:txBody>
        </p:sp>
        <p:sp>
          <p:nvSpPr>
            <p:cNvPr id="15" name="Rectangle 14"/>
            <p:cNvSpPr/>
            <p:nvPr/>
          </p:nvSpPr>
          <p:spPr>
            <a:xfrm>
              <a:off x="1371600" y="4734557"/>
              <a:ext cx="19812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Beneficio definido</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p:cNvSpPr/>
            <p:nvPr/>
          </p:nvSpPr>
          <p:spPr>
            <a:xfrm>
              <a:off x="4096555" y="4728240"/>
              <a:ext cx="22098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srgbClr val="FFFFFF"/>
                  </a:solidFill>
                  <a:effectLst/>
                  <a:uLnTx/>
                  <a:uFillTx/>
                  <a:latin typeface="Arial"/>
                  <a:ea typeface="+mn-ea"/>
                  <a:cs typeface="+mn-cs"/>
                </a:rPr>
                <a:t>Contribución definida</a:t>
              </a:r>
              <a:endParaRPr kumimoji="0" lang="es-MX"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 name="Straight Connector 2"/>
            <p:cNvCxnSpPr>
              <a:stCxn id="4" idx="2"/>
            </p:cNvCxnSpPr>
            <p:nvPr/>
          </p:nvCxnSpPr>
          <p:spPr>
            <a:xfrm>
              <a:off x="4480730" y="2025386"/>
              <a:ext cx="0" cy="15114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1371600" y="2176530"/>
              <a:ext cx="64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a:endCxn id="5" idx="0"/>
            </p:cNvCxnSpPr>
            <p:nvPr/>
          </p:nvCxnSpPr>
          <p:spPr>
            <a:xfrm>
              <a:off x="1371600" y="2176530"/>
              <a:ext cx="0" cy="249847"/>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Connector 21"/>
            <p:cNvCxnSpPr>
              <a:endCxn id="8" idx="0"/>
            </p:cNvCxnSpPr>
            <p:nvPr/>
          </p:nvCxnSpPr>
          <p:spPr>
            <a:xfrm>
              <a:off x="3502026" y="2221125"/>
              <a:ext cx="0" cy="205252"/>
            </a:xfrm>
            <a:prstGeom prst="line">
              <a:avLst/>
            </a:prstGeom>
          </p:spPr>
          <p:style>
            <a:lnRef idx="2">
              <a:schemeClr val="accent5"/>
            </a:lnRef>
            <a:fillRef idx="0">
              <a:schemeClr val="accent5"/>
            </a:fillRef>
            <a:effectRef idx="1">
              <a:schemeClr val="accent5"/>
            </a:effectRef>
            <a:fontRef idx="minor">
              <a:schemeClr val="tx1"/>
            </a:fontRef>
          </p:style>
        </p:cxnSp>
        <p:cxnSp>
          <p:nvCxnSpPr>
            <p:cNvPr id="33" name="Straight Connector 32"/>
            <p:cNvCxnSpPr>
              <a:endCxn id="9" idx="0"/>
            </p:cNvCxnSpPr>
            <p:nvPr/>
          </p:nvCxnSpPr>
          <p:spPr>
            <a:xfrm>
              <a:off x="5618163" y="2221125"/>
              <a:ext cx="0" cy="194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Straight Connector 39"/>
            <p:cNvCxnSpPr>
              <a:endCxn id="10" idx="0"/>
            </p:cNvCxnSpPr>
            <p:nvPr/>
          </p:nvCxnSpPr>
          <p:spPr>
            <a:xfrm>
              <a:off x="7772400" y="2176530"/>
              <a:ext cx="0" cy="239528"/>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a:stCxn id="5" idx="2"/>
              <a:endCxn id="11" idx="0"/>
            </p:cNvCxnSpPr>
            <p:nvPr/>
          </p:nvCxnSpPr>
          <p:spPr>
            <a:xfrm>
              <a:off x="1371600" y="3091540"/>
              <a:ext cx="0" cy="332375"/>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a:stCxn id="8" idx="2"/>
              <a:endCxn id="12" idx="0"/>
            </p:cNvCxnSpPr>
            <p:nvPr/>
          </p:nvCxnSpPr>
          <p:spPr>
            <a:xfrm flipH="1">
              <a:off x="3490130" y="3091540"/>
              <a:ext cx="11896" cy="323506"/>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Straight Connector 50"/>
            <p:cNvCxnSpPr>
              <a:stCxn id="9" idx="2"/>
            </p:cNvCxnSpPr>
            <p:nvPr/>
          </p:nvCxnSpPr>
          <p:spPr>
            <a:xfrm flipH="1">
              <a:off x="5606266" y="3101858"/>
              <a:ext cx="11897" cy="316954"/>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Straight Connector 54"/>
            <p:cNvCxnSpPr>
              <a:stCxn id="10" idx="2"/>
              <a:endCxn id="14" idx="0"/>
            </p:cNvCxnSpPr>
            <p:nvPr/>
          </p:nvCxnSpPr>
          <p:spPr>
            <a:xfrm>
              <a:off x="7772400" y="3081221"/>
              <a:ext cx="0" cy="333825"/>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12" idx="2"/>
            </p:cNvCxnSpPr>
            <p:nvPr/>
          </p:nvCxnSpPr>
          <p:spPr>
            <a:xfrm>
              <a:off x="3490130" y="4481846"/>
              <a:ext cx="0" cy="93972"/>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Straight Connector 58"/>
            <p:cNvCxnSpPr/>
            <p:nvPr/>
          </p:nvCxnSpPr>
          <p:spPr>
            <a:xfrm>
              <a:off x="2206044" y="4578574"/>
              <a:ext cx="299541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a:off x="2206044" y="4575818"/>
              <a:ext cx="0" cy="152422"/>
            </a:xfrm>
            <a:prstGeom prst="line">
              <a:avLst/>
            </a:prstGeom>
          </p:spPr>
          <p:style>
            <a:lnRef idx="2">
              <a:schemeClr val="accent5"/>
            </a:lnRef>
            <a:fillRef idx="0">
              <a:schemeClr val="accent5"/>
            </a:fillRef>
            <a:effectRef idx="1">
              <a:schemeClr val="accent5"/>
            </a:effectRef>
            <a:fontRef idx="minor">
              <a:schemeClr val="tx1"/>
            </a:fontRef>
          </p:style>
        </p:cxnSp>
        <p:cxnSp>
          <p:nvCxnSpPr>
            <p:cNvPr id="63" name="Straight Connector 62"/>
            <p:cNvCxnSpPr>
              <a:endCxn id="16" idx="0"/>
            </p:cNvCxnSpPr>
            <p:nvPr/>
          </p:nvCxnSpPr>
          <p:spPr>
            <a:xfrm>
              <a:off x="5201455" y="4575818"/>
              <a:ext cx="0" cy="152422"/>
            </a:xfrm>
            <a:prstGeom prst="line">
              <a:avLst/>
            </a:prstGeom>
          </p:spPr>
          <p:style>
            <a:lnRef idx="2">
              <a:schemeClr val="accent5"/>
            </a:lnRef>
            <a:fillRef idx="0">
              <a:schemeClr val="accent5"/>
            </a:fillRef>
            <a:effectRef idx="1">
              <a:schemeClr val="accent5"/>
            </a:effectRef>
            <a:fontRef idx="minor">
              <a:schemeClr val="tx1"/>
            </a:fontRef>
          </p:style>
        </p:cxnSp>
      </p:grpSp>
      <p:sp>
        <p:nvSpPr>
          <p:cNvPr id="29" name="TextBox 28"/>
          <p:cNvSpPr txBox="1"/>
          <p:nvPr/>
        </p:nvSpPr>
        <p:spPr>
          <a:xfrm>
            <a:off x="533400" y="6031812"/>
            <a:ext cx="7366000" cy="1200329"/>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a:p>
            <a:pPr algn="r"/>
            <a:endParaRPr lang="en-US" sz="2400" dirty="0">
              <a:solidFill>
                <a:schemeClr val="bg1"/>
              </a:solidFill>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881956"/>
            <a:ext cx="7848600" cy="3067506"/>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Tipo de beneficio</a:t>
            </a:r>
          </a:p>
          <a:p>
            <a:endParaRPr lang="es-MX"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kern="0" dirty="0">
                <a:solidFill>
                  <a:srgbClr val="2E2E38"/>
                </a:solidFill>
                <a:latin typeface="Arial"/>
                <a:ea typeface="ＭＳ Ｐゴシック" charset="0"/>
              </a:rPr>
              <a:t>Una entidad proporciona 20 días de licencia de vacaciones pagadas para el personal administrativo senior. Los empleados pueden guardar sus  derechos de vacaciones anuales no utilizados. Los días acumulados se pueden tomar o se pueden pagar al momento del cese o la jubilación a la tasa de pago en ese momento.</a:t>
            </a:r>
          </a:p>
          <a:p>
            <a:pPr marL="342900" lvl="0" indent="-342900" defTabSz="914400" fontAlgn="base">
              <a:spcBef>
                <a:spcPts val="776"/>
              </a:spcBef>
              <a:spcAft>
                <a:spcPct val="0"/>
              </a:spcAft>
              <a:buFontTx/>
              <a:buChar char="•"/>
              <a:defRPr/>
            </a:pPr>
            <a:r>
              <a:rPr lang="es-MX" kern="0" dirty="0">
                <a:solidFill>
                  <a:srgbClr val="2E2E38"/>
                </a:solidFill>
                <a:latin typeface="Arial"/>
                <a:ea typeface="ＭＳ Ｐゴシック" charset="0"/>
              </a:rPr>
              <a:t>¿Qué tipo de beneficio para empleados es la licencia por vacaciones no utilizada? Explique</a:t>
            </a:r>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908050"/>
            <a:ext cx="7891463" cy="5139869"/>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Beneficios a corto plazo</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reconoce como un pasivo el importe no descontado de beneficios a corto plazo para empleados que se espera que se paguen </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Ausencias retribuidas</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La compensación acumulada aumenta con el servicio del empleado – se reconoce un pasivo por aquellas ausencias retribuidas acumulativas y un pasivo parcial por aquellas ausencias retribuidas no acumulativas. </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Las ausencias retribuidas no acumulativas se reconocen cuando ocurre la ausencia</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Bonificaciones – se reconocen cuando existe la obligación de pago</a:t>
            </a:r>
          </a:p>
          <a:p>
            <a:pPr lvl="0" defTabSz="914400" fontAlgn="base">
              <a:spcBef>
                <a:spcPts val="776"/>
              </a:spcBef>
              <a:spcAft>
                <a:spcPct val="0"/>
              </a:spcAft>
            </a:pPr>
            <a:r>
              <a:rPr lang="es-MX" i="1" kern="0" dirty="0">
                <a:solidFill>
                  <a:srgbClr val="2E2E38"/>
                </a:solidFill>
                <a:latin typeface="Arial"/>
                <a:ea typeface="ＭＳ Ｐゴシック" charset="0"/>
              </a:rPr>
              <a:t>Tenga en cuenta la materialidad al estimar el pasivo por beneficios a corto plazo</a:t>
            </a: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3" y="908050"/>
            <a:ext cx="7848600" cy="4555093"/>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pPr lvl="0" defTabSz="914400" fontAlgn="base">
              <a:spcBef>
                <a:spcPts val="776"/>
              </a:spcBef>
              <a:spcAft>
                <a:spcPct val="0"/>
              </a:spcAft>
            </a:pPr>
            <a:r>
              <a:rPr lang="en-GB" kern="0" dirty="0">
                <a:solidFill>
                  <a:srgbClr val="2E2E38"/>
                </a:solidFill>
                <a:latin typeface="Arial"/>
                <a:ea typeface="ＭＳ Ｐゴシック" charset="0"/>
              </a:rPr>
              <a:t>Una entidad tiene 100 empleados cada uno con derecho a cinco días de licencia por enfermedad pagada por año. Los días no utilizados se </a:t>
            </a:r>
            <a:r>
              <a:rPr lang="en-GB" kern="0" dirty="0" err="1">
                <a:solidFill>
                  <a:srgbClr val="2E2E38"/>
                </a:solidFill>
                <a:latin typeface="Arial"/>
                <a:ea typeface="ＭＳ Ｐゴシック" charset="0"/>
              </a:rPr>
              <a:t>trasladan</a:t>
            </a:r>
            <a:r>
              <a:rPr lang="en-GB" kern="0" dirty="0">
                <a:solidFill>
                  <a:srgbClr val="2E2E38"/>
                </a:solidFill>
                <a:latin typeface="Arial"/>
                <a:ea typeface="ＭＳ Ｐゴシック" charset="0"/>
              </a:rPr>
              <a:t> al </a:t>
            </a:r>
            <a:r>
              <a:rPr lang="en-GB" kern="0" dirty="0" err="1">
                <a:solidFill>
                  <a:srgbClr val="2E2E38"/>
                </a:solidFill>
                <a:latin typeface="Arial"/>
                <a:ea typeface="ＭＳ Ｐゴシック" charset="0"/>
              </a:rPr>
              <a:t>siguiente</a:t>
            </a:r>
            <a:r>
              <a:rPr lang="en-GB" kern="0" dirty="0">
                <a:solidFill>
                  <a:srgbClr val="2E2E38"/>
                </a:solidFill>
                <a:latin typeface="Arial"/>
                <a:ea typeface="ＭＳ Ｐゴシック" charset="0"/>
              </a:rPr>
              <a:t> </a:t>
            </a:r>
            <a:r>
              <a:rPr lang="en-GB" kern="0" dirty="0" err="1">
                <a:solidFill>
                  <a:srgbClr val="2E2E38"/>
                </a:solidFill>
                <a:latin typeface="Arial"/>
                <a:ea typeface="ＭＳ Ｐゴシック" charset="0"/>
              </a:rPr>
              <a:t>año</a:t>
            </a:r>
            <a:r>
              <a:rPr lang="en-GB" kern="0" dirty="0">
                <a:solidFill>
                  <a:srgbClr val="2E2E38"/>
                </a:solidFill>
                <a:latin typeface="Arial"/>
                <a:ea typeface="ＭＳ Ｐゴシック" charset="0"/>
              </a:rPr>
              <a:t>. La licencia por enfermedad se utiliza en una base de última entrada, primera salida (UEPS) (es decir, </a:t>
            </a:r>
            <a:r>
              <a:rPr lang="en-GB" kern="0" dirty="0" err="1">
                <a:solidFill>
                  <a:srgbClr val="2E2E38"/>
                </a:solidFill>
                <a:latin typeface="Arial"/>
                <a:ea typeface="ＭＳ Ｐゴシック" charset="0"/>
              </a:rPr>
              <a:t>los</a:t>
            </a:r>
            <a:r>
              <a:rPr lang="en-GB" kern="0" dirty="0">
                <a:solidFill>
                  <a:srgbClr val="2E2E38"/>
                </a:solidFill>
                <a:latin typeface="Arial"/>
                <a:ea typeface="ＭＳ Ｐゴシック" charset="0"/>
              </a:rPr>
              <a:t> </a:t>
            </a:r>
            <a:r>
              <a:rPr lang="en-GB" kern="0" dirty="0" err="1">
                <a:solidFill>
                  <a:srgbClr val="2E2E38"/>
                </a:solidFill>
                <a:latin typeface="Arial"/>
                <a:ea typeface="ＭＳ Ｐゴシック" charset="0"/>
              </a:rPr>
              <a:t>derechos</a:t>
            </a:r>
            <a:r>
              <a:rPr lang="en-GB" kern="0" dirty="0">
                <a:solidFill>
                  <a:srgbClr val="2E2E38"/>
                </a:solidFill>
                <a:latin typeface="Arial"/>
                <a:ea typeface="ＭＳ Ｐゴシック" charset="0"/>
              </a:rPr>
              <a:t> del año en curso se </a:t>
            </a:r>
            <a:r>
              <a:rPr lang="en-GB" kern="0" dirty="0" err="1">
                <a:solidFill>
                  <a:srgbClr val="2E2E38"/>
                </a:solidFill>
                <a:latin typeface="Arial"/>
                <a:ea typeface="ＭＳ Ｐゴシック" charset="0"/>
              </a:rPr>
              <a:t>utilizan</a:t>
            </a:r>
            <a:r>
              <a:rPr lang="en-GB" kern="0" dirty="0">
                <a:solidFill>
                  <a:srgbClr val="2E2E38"/>
                </a:solidFill>
                <a:latin typeface="Arial"/>
                <a:ea typeface="ＭＳ Ｐゴシック" charset="0"/>
              </a:rPr>
              <a:t> primero; y luego el </a:t>
            </a:r>
            <a:r>
              <a:rPr lang="en-GB" kern="0" dirty="0" err="1">
                <a:solidFill>
                  <a:srgbClr val="2E2E38"/>
                </a:solidFill>
                <a:latin typeface="Arial"/>
                <a:ea typeface="ＭＳ Ｐゴシック" charset="0"/>
              </a:rPr>
              <a:t>saldo</a:t>
            </a:r>
            <a:r>
              <a:rPr lang="en-GB" kern="0" dirty="0">
                <a:solidFill>
                  <a:srgbClr val="2E2E38"/>
                </a:solidFill>
                <a:latin typeface="Arial"/>
                <a:ea typeface="ＭＳ Ｐゴシック" charset="0"/>
              </a:rPr>
              <a:t> de </a:t>
            </a:r>
            <a:r>
              <a:rPr lang="en-GB" kern="0" dirty="0" err="1">
                <a:solidFill>
                  <a:srgbClr val="2E2E38"/>
                </a:solidFill>
                <a:latin typeface="Arial"/>
                <a:ea typeface="ＭＳ Ｐゴシック" charset="0"/>
              </a:rPr>
              <a:t>periodos</a:t>
            </a:r>
            <a:r>
              <a:rPr lang="en-GB" kern="0" dirty="0">
                <a:solidFill>
                  <a:srgbClr val="2E2E38"/>
                </a:solidFill>
                <a:latin typeface="Arial"/>
                <a:ea typeface="ＭＳ Ｐゴシック" charset="0"/>
              </a:rPr>
              <a:t> </a:t>
            </a:r>
            <a:r>
              <a:rPr lang="en-GB" kern="0" dirty="0" err="1">
                <a:solidFill>
                  <a:srgbClr val="2E2E38"/>
                </a:solidFill>
                <a:latin typeface="Arial"/>
                <a:ea typeface="ＭＳ Ｐゴシック" charset="0"/>
              </a:rPr>
              <a:t>anteriores</a:t>
            </a:r>
            <a:r>
              <a:rPr lang="en-GB" kern="0" dirty="0">
                <a:solidFill>
                  <a:srgbClr val="2E2E38"/>
                </a:solidFill>
                <a:latin typeface="Arial"/>
                <a:ea typeface="ＭＳ Ｐゴシック" charset="0"/>
              </a:rPr>
              <a:t>). Al 31 de diciembre de 20X1, el derecho promedio no utilizado es de dos días por empleado. En 20X2 basado en la experiencia, solo ocho empleados superarán el derecho actual tomando un promedio de seis días y medio.</a:t>
            </a:r>
          </a:p>
          <a:p>
            <a:pPr lvl="0" defTabSz="914400" fontAlgn="base">
              <a:spcBef>
                <a:spcPts val="776"/>
              </a:spcBef>
              <a:spcAft>
                <a:spcPct val="0"/>
              </a:spcAft>
            </a:pPr>
            <a:endParaRPr lang="en-GB" kern="0" dirty="0">
              <a:solidFill>
                <a:srgbClr val="2E2E38"/>
              </a:solidFill>
              <a:latin typeface="Arial"/>
              <a:ea typeface="ＭＳ Ｐゴシック" charset="0"/>
            </a:endParaRPr>
          </a:p>
          <a:p>
            <a:pPr lvl="0" defTabSz="914400" fontAlgn="base">
              <a:spcBef>
                <a:spcPts val="776"/>
              </a:spcBef>
              <a:spcAft>
                <a:spcPct val="0"/>
              </a:spcAft>
            </a:pPr>
            <a:r>
              <a:rPr lang="en-US" kern="0" dirty="0">
                <a:solidFill>
                  <a:srgbClr val="2E2E38"/>
                </a:solidFill>
                <a:latin typeface="Arial"/>
                <a:ea typeface="ＭＳ Ｐゴシック" charset="0"/>
              </a:rPr>
              <a:t>¿</a:t>
            </a:r>
            <a:r>
              <a:rPr lang="en-US" kern="0" dirty="0" err="1">
                <a:solidFill>
                  <a:srgbClr val="2E2E38"/>
                </a:solidFill>
                <a:latin typeface="Arial"/>
                <a:ea typeface="ＭＳ Ｐゴシック" charset="0"/>
              </a:rPr>
              <a:t>Cuál</a:t>
            </a:r>
            <a:r>
              <a:rPr lang="en-US" kern="0" dirty="0">
                <a:solidFill>
                  <a:srgbClr val="2E2E38"/>
                </a:solidFill>
                <a:latin typeface="Arial"/>
                <a:ea typeface="ＭＳ Ｐゴシック" charset="0"/>
              </a:rPr>
              <a:t> es </a:t>
            </a:r>
            <a:r>
              <a:rPr lang="en-US" kern="0" dirty="0" err="1">
                <a:solidFill>
                  <a:srgbClr val="2E2E38"/>
                </a:solidFill>
                <a:latin typeface="Arial"/>
                <a:ea typeface="ＭＳ Ｐゴシック" charset="0"/>
              </a:rPr>
              <a:t>el</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pasivo</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por</a:t>
            </a:r>
            <a:r>
              <a:rPr lang="en-US" kern="0" dirty="0">
                <a:solidFill>
                  <a:srgbClr val="2E2E38"/>
                </a:solidFill>
                <a:latin typeface="Arial"/>
                <a:ea typeface="ＭＳ Ｐゴシック" charset="0"/>
              </a:rPr>
              <a:t> los días de enfermedad no utilizados </a:t>
            </a:r>
            <a:r>
              <a:rPr lang="en-US" kern="0" dirty="0" err="1">
                <a:solidFill>
                  <a:srgbClr val="2E2E38"/>
                </a:solidFill>
                <a:latin typeface="Arial"/>
                <a:ea typeface="ＭＳ Ｐゴシック" charset="0"/>
              </a:rPr>
              <a:t>en</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diciembre</a:t>
            </a:r>
            <a:r>
              <a:rPr lang="en-US" kern="0" dirty="0">
                <a:solidFill>
                  <a:srgbClr val="2E2E38"/>
                </a:solidFill>
                <a:latin typeface="Arial"/>
                <a:ea typeface="ＭＳ Ｐゴシック" charset="0"/>
              </a:rPr>
              <a:t> </a:t>
            </a:r>
            <a:r>
              <a:rPr lang="en-US" kern="0" dirty="0">
                <a:solidFill>
                  <a:srgbClr val="2E2E38"/>
                </a:solidFill>
                <a:latin typeface="Arial"/>
                <a:ea typeface="ＭＳ Ｐゴシック" charset="0"/>
                <a:cs typeface="Times New Roman" pitchFamily="18" charset="0"/>
              </a:rPr>
              <a:t>20X1</a:t>
            </a:r>
            <a:r>
              <a:rPr lang="en-US" kern="0" dirty="0">
                <a:solidFill>
                  <a:srgbClr val="2E2E38"/>
                </a:solidFill>
                <a:latin typeface="Arial"/>
                <a:ea typeface="ＭＳ Ｐゴシック" charset="0"/>
              </a:rPr>
              <a:t> (a) </a:t>
            </a:r>
            <a:r>
              <a:rPr lang="en-US" kern="0" dirty="0">
                <a:solidFill>
                  <a:srgbClr val="2E2E38"/>
                </a:solidFill>
                <a:latin typeface="Arial"/>
                <a:ea typeface="ＭＳ Ｐゴシック" charset="0"/>
                <a:cs typeface="Times New Roman" pitchFamily="18" charset="0"/>
              </a:rPr>
              <a:t>200 </a:t>
            </a:r>
            <a:r>
              <a:rPr lang="en-US" kern="0" dirty="0">
                <a:solidFill>
                  <a:srgbClr val="2E2E38"/>
                </a:solidFill>
                <a:latin typeface="Arial"/>
                <a:ea typeface="ＭＳ Ｐゴシック" charset="0"/>
              </a:rPr>
              <a:t>días (b) </a:t>
            </a:r>
            <a:r>
              <a:rPr lang="en-US" kern="0" dirty="0">
                <a:solidFill>
                  <a:srgbClr val="2E2E38"/>
                </a:solidFill>
                <a:latin typeface="Arial"/>
                <a:ea typeface="ＭＳ Ｐゴシック" charset="0"/>
                <a:cs typeface="Times New Roman" pitchFamily="18" charset="0"/>
              </a:rPr>
              <a:t>16</a:t>
            </a:r>
            <a:r>
              <a:rPr lang="en-US" kern="0" dirty="0">
                <a:solidFill>
                  <a:srgbClr val="2E2E38"/>
                </a:solidFill>
                <a:latin typeface="Arial"/>
                <a:ea typeface="ＭＳ Ｐゴシック" charset="0"/>
              </a:rPr>
              <a:t> días (c) </a:t>
            </a:r>
            <a:r>
              <a:rPr lang="en-US" kern="0" dirty="0">
                <a:solidFill>
                  <a:srgbClr val="2E2E38"/>
                </a:solidFill>
                <a:latin typeface="Arial"/>
                <a:ea typeface="ＭＳ Ｐゴシック" charset="0"/>
                <a:cs typeface="Times New Roman" pitchFamily="18" charset="0"/>
              </a:rPr>
              <a:t>12</a:t>
            </a:r>
            <a:r>
              <a:rPr lang="en-US" kern="0" dirty="0">
                <a:solidFill>
                  <a:srgbClr val="2E2E38"/>
                </a:solidFill>
                <a:latin typeface="Arial"/>
                <a:ea typeface="ＭＳ Ｐゴシック" charset="0"/>
              </a:rPr>
              <a:t> días? </a:t>
            </a:r>
            <a:r>
              <a:rPr lang="en-US" kern="0" dirty="0" err="1">
                <a:solidFill>
                  <a:srgbClr val="2E2E38"/>
                </a:solidFill>
                <a:latin typeface="Arial"/>
                <a:ea typeface="ＭＳ Ｐゴシック" charset="0"/>
              </a:rPr>
              <a:t>Explique</a:t>
            </a:r>
            <a:endParaRPr lang="en-US" kern="0" dirty="0">
              <a:solidFill>
                <a:srgbClr val="2E2E38"/>
              </a:solidFill>
              <a:latin typeface="Arial"/>
              <a:ea typeface="ＭＳ Ｐゴシック" charset="0"/>
            </a:endParaRP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13661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299569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Otros beneficios a largo plazo</a:t>
            </a: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El </a:t>
            </a:r>
            <a:r>
              <a:rPr lang="en-US" kern="0" dirty="0" err="1">
                <a:solidFill>
                  <a:srgbClr val="2E2E38"/>
                </a:solidFill>
                <a:latin typeface="Arial"/>
                <a:ea typeface="ＭＳ Ｐゴシック" charset="0"/>
              </a:rPr>
              <a:t>reconocimiento</a:t>
            </a:r>
            <a:r>
              <a:rPr lang="en-US" kern="0" dirty="0">
                <a:solidFill>
                  <a:srgbClr val="2E2E38"/>
                </a:solidFill>
                <a:latin typeface="Arial"/>
                <a:ea typeface="ＭＳ Ｐゴシック" charset="0"/>
              </a:rPr>
              <a:t> y </a:t>
            </a:r>
            <a:r>
              <a:rPr lang="en-US" kern="0" dirty="0" err="1">
                <a:solidFill>
                  <a:srgbClr val="2E2E38"/>
                </a:solidFill>
                <a:latin typeface="Arial"/>
                <a:ea typeface="ＭＳ Ｐゴシック" charset="0"/>
              </a:rPr>
              <a:t>medición</a:t>
            </a:r>
            <a:r>
              <a:rPr lang="en-US" kern="0" dirty="0">
                <a:solidFill>
                  <a:srgbClr val="2E2E38"/>
                </a:solidFill>
                <a:latin typeface="Arial"/>
                <a:ea typeface="ＭＳ Ｐゴシック" charset="0"/>
              </a:rPr>
              <a:t> son similares a los </a:t>
            </a:r>
            <a:r>
              <a:rPr lang="en-US" kern="0" dirty="0" err="1">
                <a:solidFill>
                  <a:srgbClr val="2E2E38"/>
                </a:solidFill>
                <a:latin typeface="Arial"/>
                <a:ea typeface="ＭＳ Ｐゴシック" charset="0"/>
              </a:rPr>
              <a:t>beneficios</a:t>
            </a:r>
            <a:r>
              <a:rPr lang="en-US" kern="0" dirty="0">
                <a:solidFill>
                  <a:srgbClr val="2E2E38"/>
                </a:solidFill>
                <a:latin typeface="Arial"/>
                <a:ea typeface="ＭＳ Ｐゴシック" charset="0"/>
              </a:rPr>
              <a:t> post-</a:t>
            </a:r>
            <a:r>
              <a:rPr lang="en-US" kern="0" dirty="0" err="1">
                <a:solidFill>
                  <a:srgbClr val="2E2E38"/>
                </a:solidFill>
                <a:latin typeface="Arial"/>
                <a:ea typeface="ＭＳ Ｐゴシック" charset="0"/>
              </a:rPr>
              <a:t>empleo</a:t>
            </a:r>
            <a:endParaRPr lang="en-US" kern="0" dirty="0">
              <a:solidFill>
                <a:srgbClr val="2E2E38"/>
              </a:solidFill>
              <a:latin typeface="Arial"/>
              <a:ea typeface="ＭＳ Ｐゴシック" charset="0"/>
            </a:endParaRP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La medición no suele estar sujeta al mismo grado de incertidumbre</a:t>
            </a: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Método simplificado de contabilidad</a:t>
            </a:r>
          </a:p>
          <a:p>
            <a:pPr marL="694944" lvl="1" indent="-347472" defTabSz="914400" fontAlgn="base">
              <a:spcBef>
                <a:spcPts val="776"/>
              </a:spcBef>
              <a:spcAft>
                <a:spcPct val="0"/>
              </a:spcAft>
              <a:buFontTx/>
              <a:buChar char="–"/>
            </a:pPr>
            <a:r>
              <a:rPr lang="en-US" kern="0" dirty="0">
                <a:solidFill>
                  <a:srgbClr val="2E2E38"/>
                </a:solidFill>
                <a:latin typeface="Arial"/>
                <a:ea typeface="ＭＳ Ｐゴシック" charset="0"/>
              </a:rPr>
              <a:t>Las </a:t>
            </a:r>
            <a:r>
              <a:rPr lang="en-US" kern="0" dirty="0" err="1">
                <a:solidFill>
                  <a:srgbClr val="2E2E38"/>
                </a:solidFill>
                <a:latin typeface="Arial"/>
                <a:ea typeface="ＭＳ Ｐゴシック" charset="0"/>
              </a:rPr>
              <a:t>nuevas</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mediciones</a:t>
            </a:r>
            <a:r>
              <a:rPr lang="en-US" kern="0" dirty="0">
                <a:solidFill>
                  <a:srgbClr val="2E2E38"/>
                </a:solidFill>
                <a:latin typeface="Arial"/>
                <a:ea typeface="ＭＳ Ｐゴシック" charset="0"/>
              </a:rPr>
              <a:t> se reconocen </a:t>
            </a:r>
            <a:r>
              <a:rPr lang="en-US" kern="0" dirty="0" err="1">
                <a:solidFill>
                  <a:srgbClr val="2E2E38"/>
                </a:solidFill>
                <a:latin typeface="Arial"/>
                <a:ea typeface="ＭＳ Ｐゴシック" charset="0"/>
              </a:rPr>
              <a:t>en</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el</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resultado</a:t>
            </a:r>
            <a:r>
              <a:rPr lang="en-US" kern="0" dirty="0">
                <a:solidFill>
                  <a:srgbClr val="2E2E38"/>
                </a:solidFill>
                <a:latin typeface="Arial"/>
                <a:ea typeface="ＭＳ Ｐゴシック" charset="0"/>
              </a:rPr>
              <a:t>, no </a:t>
            </a:r>
            <a:r>
              <a:rPr lang="en-US" kern="0" dirty="0" err="1">
                <a:solidFill>
                  <a:srgbClr val="2E2E38"/>
                </a:solidFill>
                <a:latin typeface="Arial"/>
                <a:ea typeface="ＭＳ Ｐゴシック" charset="0"/>
              </a:rPr>
              <a:t>en</a:t>
            </a:r>
            <a:br>
              <a:rPr lang="en-US" kern="0" dirty="0">
                <a:solidFill>
                  <a:srgbClr val="2E2E38"/>
                </a:solidFill>
                <a:latin typeface="Arial"/>
                <a:ea typeface="ＭＳ Ｐゴシック" charset="0"/>
              </a:rPr>
            </a:br>
            <a:r>
              <a:rPr lang="en-US" kern="0" dirty="0">
                <a:solidFill>
                  <a:srgbClr val="2E2E38"/>
                </a:solidFill>
                <a:latin typeface="Arial"/>
                <a:ea typeface="ＭＳ Ｐゴシック" charset="0"/>
              </a:rPr>
              <a:t>Activos netos/</a:t>
            </a:r>
            <a:r>
              <a:rPr lang="en-US" kern="0" dirty="0" err="1">
                <a:solidFill>
                  <a:srgbClr val="2E2E38"/>
                </a:solidFill>
                <a:latin typeface="Arial"/>
                <a:ea typeface="ＭＳ Ｐゴシック" charset="0"/>
              </a:rPr>
              <a:t>Patrimonio</a:t>
            </a:r>
            <a:endParaRPr lang="en-US" kern="0" dirty="0">
              <a:solidFill>
                <a:srgbClr val="2E2E38"/>
              </a:solidFill>
              <a:latin typeface="Arial"/>
              <a:ea typeface="ＭＳ Ｐゴシック"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16548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262" y="881956"/>
            <a:ext cx="7848601" cy="3549690"/>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Indemnizaciones</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por</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cese</a:t>
            </a:r>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kern="0" dirty="0">
                <a:solidFill>
                  <a:srgbClr val="2E2E38"/>
                </a:solidFill>
                <a:latin typeface="Arial"/>
                <a:ea typeface="ＭＳ Ｐゴシック" charset="0"/>
              </a:rPr>
              <a:t>La entidad decide rescindir el empleo de un empleado o el empleado decide aceptar una oferta de beneficios a </a:t>
            </a:r>
            <a:r>
              <a:rPr lang="en-GB" kern="0" dirty="0" err="1">
                <a:solidFill>
                  <a:srgbClr val="2E2E38"/>
                </a:solidFill>
                <a:latin typeface="Arial"/>
                <a:ea typeface="ＭＳ Ｐゴシック" charset="0"/>
              </a:rPr>
              <a:t>cambio</a:t>
            </a:r>
            <a:r>
              <a:rPr lang="en-GB" kern="0" dirty="0">
                <a:solidFill>
                  <a:srgbClr val="2E2E38"/>
                </a:solidFill>
                <a:latin typeface="Arial"/>
                <a:ea typeface="ＭＳ Ｐゴシック" charset="0"/>
              </a:rPr>
              <a:t> del </a:t>
            </a:r>
            <a:r>
              <a:rPr lang="en-GB" kern="0" dirty="0" err="1">
                <a:solidFill>
                  <a:srgbClr val="2E2E38"/>
                </a:solidFill>
                <a:latin typeface="Arial"/>
                <a:ea typeface="ＭＳ Ｐゴシック" charset="0"/>
              </a:rPr>
              <a:t>cese</a:t>
            </a:r>
            <a:r>
              <a:rPr lang="en-GB" kern="0" dirty="0">
                <a:solidFill>
                  <a:srgbClr val="2E2E38"/>
                </a:solidFill>
                <a:latin typeface="Arial"/>
                <a:ea typeface="ＭＳ Ｐゴシック" charset="0"/>
              </a:rPr>
              <a:t> del empleo</a:t>
            </a: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Se </a:t>
            </a:r>
            <a:r>
              <a:rPr lang="en-US" kern="0" dirty="0" err="1">
                <a:solidFill>
                  <a:srgbClr val="2E2E38"/>
                </a:solidFill>
                <a:latin typeface="Arial"/>
                <a:ea typeface="ＭＳ Ｐゴシック" charset="0"/>
              </a:rPr>
              <a:t>reconocen</a:t>
            </a:r>
            <a:r>
              <a:rPr lang="en-US" kern="0" dirty="0">
                <a:solidFill>
                  <a:srgbClr val="2E2E38"/>
                </a:solidFill>
                <a:latin typeface="Arial"/>
                <a:ea typeface="ＭＳ Ｐゴシック" charset="0"/>
              </a:rPr>
              <a:t> las </a:t>
            </a:r>
            <a:r>
              <a:rPr lang="en-US" kern="0" dirty="0" err="1">
                <a:solidFill>
                  <a:srgbClr val="2E2E38"/>
                </a:solidFill>
                <a:latin typeface="Arial"/>
                <a:ea typeface="ＭＳ Ｐゴシック" charset="0"/>
              </a:rPr>
              <a:t>indemnizaciones</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por</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cese</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en</a:t>
            </a:r>
            <a:r>
              <a:rPr lang="en-US" kern="0" dirty="0">
                <a:solidFill>
                  <a:srgbClr val="2E2E38"/>
                </a:solidFill>
                <a:latin typeface="Arial"/>
                <a:ea typeface="ＭＳ Ｐゴシック" charset="0"/>
              </a:rPr>
              <a:t> la primera de las siguientes fechas:</a:t>
            </a:r>
          </a:p>
          <a:p>
            <a:pPr marL="694944" lvl="1" indent="-347472" defTabSz="914400" fontAlgn="base">
              <a:spcBef>
                <a:spcPts val="776"/>
              </a:spcBef>
              <a:spcAft>
                <a:spcPct val="0"/>
              </a:spcAft>
              <a:buFontTx/>
              <a:buChar char="–"/>
            </a:pPr>
            <a:r>
              <a:rPr lang="en-GB" kern="0" dirty="0">
                <a:solidFill>
                  <a:srgbClr val="2E2E38"/>
                </a:solidFill>
                <a:latin typeface="Arial"/>
                <a:ea typeface="ＭＳ Ｐゴシック" charset="0"/>
              </a:rPr>
              <a:t>Cuando la entidad ya no pueda retirar la oferta de esos beneficios; y</a:t>
            </a:r>
          </a:p>
          <a:p>
            <a:pPr marL="694944" lvl="1" indent="-347472" defTabSz="914400" fontAlgn="base">
              <a:spcBef>
                <a:spcPts val="776"/>
              </a:spcBef>
              <a:spcAft>
                <a:spcPct val="0"/>
              </a:spcAft>
              <a:buFontTx/>
              <a:buChar char="–"/>
            </a:pPr>
            <a:r>
              <a:rPr lang="en-GB" kern="0" dirty="0">
                <a:solidFill>
                  <a:srgbClr val="2E2E38"/>
                </a:solidFill>
                <a:latin typeface="Arial"/>
                <a:ea typeface="ＭＳ Ｐゴシック" charset="0"/>
              </a:rPr>
              <a:t>Cuando la entidad reconozca los costos de una reestructuración que esté comprendida en el ámbito de aplicación de la NICSP 19 e implique el pago de </a:t>
            </a:r>
            <a:r>
              <a:rPr lang="en-GB" kern="0" dirty="0" err="1">
                <a:solidFill>
                  <a:srgbClr val="2E2E38"/>
                </a:solidFill>
                <a:latin typeface="Arial"/>
                <a:ea typeface="ＭＳ Ｐゴシック" charset="0"/>
              </a:rPr>
              <a:t>indemnizaciones</a:t>
            </a:r>
            <a:r>
              <a:rPr lang="en-GB" kern="0" dirty="0">
                <a:solidFill>
                  <a:srgbClr val="2E2E38"/>
                </a:solidFill>
                <a:latin typeface="Arial"/>
                <a:ea typeface="ＭＳ Ｐゴシック" charset="0"/>
              </a:rPr>
              <a:t> </a:t>
            </a:r>
            <a:r>
              <a:rPr lang="en-GB" kern="0" dirty="0" err="1">
                <a:solidFill>
                  <a:srgbClr val="2E2E38"/>
                </a:solidFill>
                <a:latin typeface="Arial"/>
                <a:ea typeface="ＭＳ Ｐゴシック" charset="0"/>
              </a:rPr>
              <a:t>por</a:t>
            </a:r>
            <a:r>
              <a:rPr lang="en-GB" kern="0" dirty="0">
                <a:solidFill>
                  <a:srgbClr val="2E2E38"/>
                </a:solidFill>
                <a:latin typeface="Arial"/>
                <a:ea typeface="ＭＳ Ｐゴシック" charset="0"/>
              </a:rPr>
              <a:t> </a:t>
            </a:r>
            <a:r>
              <a:rPr lang="en-GB" kern="0" dirty="0" err="1">
                <a:solidFill>
                  <a:srgbClr val="2E2E38"/>
                </a:solidFill>
                <a:latin typeface="Arial"/>
                <a:ea typeface="ＭＳ Ｐゴシック" charset="0"/>
              </a:rPr>
              <a:t>cese</a:t>
            </a:r>
            <a:endParaRPr lang="en-US" kern="0" dirty="0">
              <a:solidFill>
                <a:srgbClr val="2E2E38"/>
              </a:solidFill>
              <a:latin typeface="Arial"/>
              <a:ea typeface="ＭＳ Ｐゴシック"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US" sz="2400" dirty="0" err="1">
                <a:solidFill>
                  <a:schemeClr val="bg1"/>
                </a:solidFill>
              </a:rPr>
              <a:t>Beneficios</a:t>
            </a:r>
            <a:r>
              <a:rPr lang="en-US" sz="2400" dirty="0">
                <a:solidFill>
                  <a:schemeClr val="bg1"/>
                </a:solidFill>
              </a:rPr>
              <a:t> a </a:t>
            </a:r>
            <a:r>
              <a:rPr lang="en-US" sz="2400" dirty="0" err="1">
                <a:solidFill>
                  <a:schemeClr val="bg1"/>
                </a:solidFill>
              </a:rPr>
              <a:t>los</a:t>
            </a:r>
            <a:r>
              <a:rPr lang="en-US" sz="2400" dirty="0">
                <a:solidFill>
                  <a:schemeClr val="bg1"/>
                </a:solidFill>
              </a:rPr>
              <a:t> </a:t>
            </a:r>
            <a:r>
              <a:rPr lang="en-US" sz="2400" dirty="0" err="1">
                <a:solidFill>
                  <a:schemeClr val="bg1"/>
                </a:solidFill>
              </a:rPr>
              <a:t>empleados</a:t>
            </a:r>
            <a:r>
              <a:rPr lang="en-US" sz="2400" dirty="0">
                <a:solidFill>
                  <a:schemeClr val="bg1"/>
                </a:solidFill>
              </a:rPr>
              <a:t>: </a:t>
            </a:r>
            <a:r>
              <a:rPr lang="en-US" sz="2400" dirty="0" err="1">
                <a:solidFill>
                  <a:schemeClr val="bg1"/>
                </a:solidFill>
              </a:rPr>
              <a:t>Beneficios</a:t>
            </a:r>
            <a:r>
              <a:rPr lang="en-US" sz="2400" dirty="0">
                <a:solidFill>
                  <a:schemeClr val="bg1"/>
                </a:solidFill>
              </a:rPr>
              <a:t> a </a:t>
            </a:r>
            <a:r>
              <a:rPr lang="en-US" sz="2400" dirty="0" err="1">
                <a:solidFill>
                  <a:schemeClr val="bg1"/>
                </a:solidFill>
              </a:rPr>
              <a:t>corto</a:t>
            </a:r>
            <a:r>
              <a:rPr lang="en-US" sz="2400" dirty="0">
                <a:solidFill>
                  <a:schemeClr val="bg1"/>
                </a:solidFill>
              </a:rPr>
              <a:t> </a:t>
            </a:r>
            <a:r>
              <a:rPr lang="en-US" sz="2400" dirty="0" err="1">
                <a:solidFill>
                  <a:schemeClr val="bg1"/>
                </a:solidFill>
              </a:rPr>
              <a:t>plazo</a:t>
            </a:r>
            <a:r>
              <a:rPr lang="en-US" sz="2400" dirty="0">
                <a:solidFill>
                  <a:schemeClr val="bg1"/>
                </a:solidFill>
              </a:rPr>
              <a:t>, a largo </a:t>
            </a:r>
            <a:r>
              <a:rPr lang="en-US" sz="2400" dirty="0" err="1">
                <a:solidFill>
                  <a:schemeClr val="bg1"/>
                </a:solidFill>
              </a:rPr>
              <a:t>plazo</a:t>
            </a:r>
            <a:r>
              <a:rPr lang="en-US" sz="2400" dirty="0">
                <a:solidFill>
                  <a:schemeClr val="bg1"/>
                </a:solidFill>
              </a:rPr>
              <a:t> e </a:t>
            </a:r>
            <a:r>
              <a:rPr lang="en-US" sz="2400" dirty="0" err="1">
                <a:solidFill>
                  <a:schemeClr val="bg1"/>
                </a:solidFill>
              </a:rPr>
              <a:t>indemnizaciones</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cese</a:t>
            </a:r>
            <a:endParaRPr lang="en-US" sz="2400" dirty="0">
              <a:solidFill>
                <a:schemeClr val="bg1"/>
              </a:solidFill>
            </a:endParaRPr>
          </a:p>
        </p:txBody>
      </p:sp>
    </p:spTree>
    <p:extLst>
      <p:ext uri="{BB962C8B-B14F-4D97-AF65-F5344CB8AC3E}">
        <p14:creationId xmlns:p14="http://schemas.microsoft.com/office/powerpoint/2010/main" val="2563601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Props1.xml><?xml version="1.0" encoding="utf-8"?>
<ds:datastoreItem xmlns:ds="http://schemas.openxmlformats.org/officeDocument/2006/customXml" ds:itemID="{8334740C-34BE-4A06-9A0F-59868FC19EF5}">
  <ds:schemaRefs>
    <ds:schemaRef ds:uri="http://schemas.microsoft.com/sharepoint/v3/contenttype/forms"/>
  </ds:schemaRefs>
</ds:datastoreItem>
</file>

<file path=customXml/itemProps2.xml><?xml version="1.0" encoding="utf-8"?>
<ds:datastoreItem xmlns:ds="http://schemas.openxmlformats.org/officeDocument/2006/customXml" ds:itemID="{E73F6A4F-5964-47F2-8D1B-BFD07F3609A9}"/>
</file>

<file path=customXml/itemProps3.xml><?xml version="1.0" encoding="utf-8"?>
<ds:datastoreItem xmlns:ds="http://schemas.openxmlformats.org/officeDocument/2006/customXml" ds:itemID="{5D3EA73C-F215-4CB7-8B7F-21238EADDD4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On-screen Show (4:3)</PresentationFormat>
  <Paragraphs>126</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36</cp:revision>
  <dcterms:created xsi:type="dcterms:W3CDTF">2014-09-10T19:10:10Z</dcterms:created>
  <dcterms:modified xsi:type="dcterms:W3CDTF">2023-03-31T19:13:23Z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14667400</vt:r8>
  </property>
</Properties>
</file>