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8"/>
  </p:notesMasterIdLst>
  <p:sldIdLst>
    <p:sldId id="258" r:id="rId5"/>
    <p:sldId id="270" r:id="rId6"/>
    <p:sldId id="257" r:id="rId7"/>
    <p:sldId id="259" r:id="rId8"/>
    <p:sldId id="260" r:id="rId9"/>
    <p:sldId id="263" r:id="rId10"/>
    <p:sldId id="264" r:id="rId11"/>
    <p:sldId id="265" r:id="rId12"/>
    <p:sldId id="266" r:id="rId13"/>
    <p:sldId id="262" r:id="rId14"/>
    <p:sldId id="269" r:id="rId15"/>
    <p:sldId id="268" r:id="rId16"/>
    <p:sldId id="271" r:id="rId1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6474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BD44154-315A-4192-910F-991A711C7791}" v="12" dt="2023-05-24T15:00:32.10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046" autoAdjust="0"/>
    <p:restoredTop sz="63023" autoAdjust="0"/>
  </p:normalViewPr>
  <p:slideViewPr>
    <p:cSldViewPr snapToGrid="0" snapToObjects="1">
      <p:cViewPr varScale="1">
        <p:scale>
          <a:sx n="42" d="100"/>
          <a:sy n="42" d="100"/>
        </p:scale>
        <p:origin x="1420" y="20"/>
      </p:cViewPr>
      <p:guideLst>
        <p:guide orient="horz" pos="2160"/>
        <p:guide pos="2880"/>
      </p:guideLst>
    </p:cSldViewPr>
  </p:slideViewPr>
  <p:notesTextViewPr>
    <p:cViewPr>
      <p:scale>
        <a:sx n="100" d="100"/>
        <a:sy n="100" d="100"/>
      </p:scale>
      <p:origin x="0" y="0"/>
    </p:cViewPr>
  </p:notesTextViewPr>
  <p:notesViewPr>
    <p:cSldViewPr snapToGrid="0" snapToObjects="1">
      <p:cViewPr varScale="1">
        <p:scale>
          <a:sx n="77" d="100"/>
          <a:sy n="77" d="100"/>
        </p:scale>
        <p:origin x="2740"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mira Sanchez" userId="d90880d6-78a9-457c-991e-24450603455a" providerId="ADAL" clId="{CBD44154-315A-4192-910F-991A711C7791}"/>
    <pc:docChg chg="undo custSel modSld">
      <pc:chgData name="Kamira Sanchez" userId="d90880d6-78a9-457c-991e-24450603455a" providerId="ADAL" clId="{CBD44154-315A-4192-910F-991A711C7791}" dt="2023-06-12T16:01:23.133" v="3275" actId="20577"/>
      <pc:docMkLst>
        <pc:docMk/>
      </pc:docMkLst>
      <pc:sldChg chg="addSp delSp modSp mod modNotesTx">
        <pc:chgData name="Kamira Sanchez" userId="d90880d6-78a9-457c-991e-24450603455a" providerId="ADAL" clId="{CBD44154-315A-4192-910F-991A711C7791}" dt="2023-05-24T14:40:48.968" v="484" actId="20577"/>
        <pc:sldMkLst>
          <pc:docMk/>
          <pc:sldMk cId="1441733616" sldId="257"/>
        </pc:sldMkLst>
        <pc:spChg chg="mod">
          <ac:chgData name="Kamira Sanchez" userId="d90880d6-78a9-457c-991e-24450603455a" providerId="ADAL" clId="{CBD44154-315A-4192-910F-991A711C7791}" dt="2023-05-24T14:39:57.340" v="463" actId="20577"/>
          <ac:spMkLst>
            <pc:docMk/>
            <pc:sldMk cId="1441733616" sldId="257"/>
            <ac:spMk id="4" creationId="{00000000-0000-0000-0000-000000000000}"/>
          </ac:spMkLst>
        </pc:spChg>
        <pc:spChg chg="del">
          <ac:chgData name="Kamira Sanchez" userId="d90880d6-78a9-457c-991e-24450603455a" providerId="ADAL" clId="{CBD44154-315A-4192-910F-991A711C7791}" dt="2023-05-24T14:36:01.708" v="33" actId="478"/>
          <ac:spMkLst>
            <pc:docMk/>
            <pc:sldMk cId="1441733616" sldId="257"/>
            <ac:spMk id="6" creationId="{00000000-0000-0000-0000-000000000000}"/>
          </ac:spMkLst>
        </pc:spChg>
        <pc:spChg chg="mod">
          <ac:chgData name="Kamira Sanchez" userId="d90880d6-78a9-457c-991e-24450603455a" providerId="ADAL" clId="{CBD44154-315A-4192-910F-991A711C7791}" dt="2023-05-24T14:38:22.341" v="275" actId="790"/>
          <ac:spMkLst>
            <pc:docMk/>
            <pc:sldMk cId="1441733616" sldId="257"/>
            <ac:spMk id="7" creationId="{00000000-0000-0000-0000-000000000000}"/>
          </ac:spMkLst>
        </pc:spChg>
        <pc:spChg chg="mod">
          <ac:chgData name="Kamira Sanchez" userId="d90880d6-78a9-457c-991e-24450603455a" providerId="ADAL" clId="{CBD44154-315A-4192-910F-991A711C7791}" dt="2023-05-24T14:38:22.341" v="275" actId="790"/>
          <ac:spMkLst>
            <pc:docMk/>
            <pc:sldMk cId="1441733616" sldId="257"/>
            <ac:spMk id="8" creationId="{00000000-0000-0000-0000-000000000000}"/>
          </ac:spMkLst>
        </pc:spChg>
        <pc:spChg chg="mod">
          <ac:chgData name="Kamira Sanchez" userId="d90880d6-78a9-457c-991e-24450603455a" providerId="ADAL" clId="{CBD44154-315A-4192-910F-991A711C7791}" dt="2023-05-24T14:38:22.341" v="275" actId="790"/>
          <ac:spMkLst>
            <pc:docMk/>
            <pc:sldMk cId="1441733616" sldId="257"/>
            <ac:spMk id="9" creationId="{00000000-0000-0000-0000-000000000000}"/>
          </ac:spMkLst>
        </pc:spChg>
        <pc:spChg chg="mod">
          <ac:chgData name="Kamira Sanchez" userId="d90880d6-78a9-457c-991e-24450603455a" providerId="ADAL" clId="{CBD44154-315A-4192-910F-991A711C7791}" dt="2023-05-24T14:38:37.328" v="314" actId="20577"/>
          <ac:spMkLst>
            <pc:docMk/>
            <pc:sldMk cId="1441733616" sldId="257"/>
            <ac:spMk id="10" creationId="{00000000-0000-0000-0000-000000000000}"/>
          </ac:spMkLst>
        </pc:spChg>
        <pc:spChg chg="add mod">
          <ac:chgData name="Kamira Sanchez" userId="d90880d6-78a9-457c-991e-24450603455a" providerId="ADAL" clId="{CBD44154-315A-4192-910F-991A711C7791}" dt="2023-05-24T14:38:22.341" v="275" actId="790"/>
          <ac:spMkLst>
            <pc:docMk/>
            <pc:sldMk cId="1441733616" sldId="257"/>
            <ac:spMk id="12" creationId="{BEF63F7C-1EAF-43F2-9C7F-0B67E74FED55}"/>
          </ac:spMkLst>
        </pc:spChg>
      </pc:sldChg>
      <pc:sldChg chg="modSp mod modNotesTx">
        <pc:chgData name="Kamira Sanchez" userId="d90880d6-78a9-457c-991e-24450603455a" providerId="ADAL" clId="{CBD44154-315A-4192-910F-991A711C7791}" dt="2023-05-24T14:35:29.417" v="17"/>
        <pc:sldMkLst>
          <pc:docMk/>
          <pc:sldMk cId="4120575675" sldId="258"/>
        </pc:sldMkLst>
        <pc:spChg chg="mod">
          <ac:chgData name="Kamira Sanchez" userId="d90880d6-78a9-457c-991e-24450603455a" providerId="ADAL" clId="{CBD44154-315A-4192-910F-991A711C7791}" dt="2023-05-24T14:35:19.440" v="16" actId="20577"/>
          <ac:spMkLst>
            <pc:docMk/>
            <pc:sldMk cId="4120575675" sldId="258"/>
            <ac:spMk id="4" creationId="{00000000-0000-0000-0000-000000000000}"/>
          </ac:spMkLst>
        </pc:spChg>
      </pc:sldChg>
      <pc:sldChg chg="addSp delSp modSp mod">
        <pc:chgData name="Kamira Sanchez" userId="d90880d6-78a9-457c-991e-24450603455a" providerId="ADAL" clId="{CBD44154-315A-4192-910F-991A711C7791}" dt="2023-05-24T14:43:23.695" v="732" actId="20577"/>
        <pc:sldMkLst>
          <pc:docMk/>
          <pc:sldMk cId="834038199" sldId="259"/>
        </pc:sldMkLst>
        <pc:spChg chg="add mod">
          <ac:chgData name="Kamira Sanchez" userId="d90880d6-78a9-457c-991e-24450603455a" providerId="ADAL" clId="{CBD44154-315A-4192-910F-991A711C7791}" dt="2023-05-24T14:36:07.661" v="36"/>
          <ac:spMkLst>
            <pc:docMk/>
            <pc:sldMk cId="834038199" sldId="259"/>
            <ac:spMk id="4" creationId="{B4BD7892-1359-4573-B339-DA5A5DC8BEEF}"/>
          </ac:spMkLst>
        </pc:spChg>
        <pc:spChg chg="del">
          <ac:chgData name="Kamira Sanchez" userId="d90880d6-78a9-457c-991e-24450603455a" providerId="ADAL" clId="{CBD44154-315A-4192-910F-991A711C7791}" dt="2023-05-24T14:36:07.395" v="35" actId="478"/>
          <ac:spMkLst>
            <pc:docMk/>
            <pc:sldMk cId="834038199" sldId="259"/>
            <ac:spMk id="6" creationId="{00000000-0000-0000-0000-000000000000}"/>
          </ac:spMkLst>
        </pc:spChg>
        <pc:spChg chg="mod">
          <ac:chgData name="Kamira Sanchez" userId="d90880d6-78a9-457c-991e-24450603455a" providerId="ADAL" clId="{CBD44154-315A-4192-910F-991A711C7791}" dt="2023-05-24T14:43:23.695" v="732" actId="20577"/>
          <ac:spMkLst>
            <pc:docMk/>
            <pc:sldMk cId="834038199" sldId="259"/>
            <ac:spMk id="7" creationId="{00000000-0000-0000-0000-000000000000}"/>
          </ac:spMkLst>
        </pc:spChg>
      </pc:sldChg>
      <pc:sldChg chg="addSp delSp modSp mod modNotesTx">
        <pc:chgData name="Kamira Sanchez" userId="d90880d6-78a9-457c-991e-24450603455a" providerId="ADAL" clId="{CBD44154-315A-4192-910F-991A711C7791}" dt="2023-05-24T14:48:33.209" v="840" actId="20577"/>
        <pc:sldMkLst>
          <pc:docMk/>
          <pc:sldMk cId="4078070276" sldId="260"/>
        </pc:sldMkLst>
        <pc:spChg chg="add mod">
          <ac:chgData name="Kamira Sanchez" userId="d90880d6-78a9-457c-991e-24450603455a" providerId="ADAL" clId="{CBD44154-315A-4192-910F-991A711C7791}" dt="2023-05-24T14:36:11.576" v="38"/>
          <ac:spMkLst>
            <pc:docMk/>
            <pc:sldMk cId="4078070276" sldId="260"/>
            <ac:spMk id="4" creationId="{ABFC4452-57AC-42CB-90BB-9C38F380D257}"/>
          </ac:spMkLst>
        </pc:spChg>
        <pc:spChg chg="del">
          <ac:chgData name="Kamira Sanchez" userId="d90880d6-78a9-457c-991e-24450603455a" providerId="ADAL" clId="{CBD44154-315A-4192-910F-991A711C7791}" dt="2023-05-24T14:36:11.291" v="37" actId="478"/>
          <ac:spMkLst>
            <pc:docMk/>
            <pc:sldMk cId="4078070276" sldId="260"/>
            <ac:spMk id="6" creationId="{00000000-0000-0000-0000-000000000000}"/>
          </ac:spMkLst>
        </pc:spChg>
        <pc:spChg chg="mod">
          <ac:chgData name="Kamira Sanchez" userId="d90880d6-78a9-457c-991e-24450603455a" providerId="ADAL" clId="{CBD44154-315A-4192-910F-991A711C7791}" dt="2023-05-24T14:44:48.479" v="779" actId="20577"/>
          <ac:spMkLst>
            <pc:docMk/>
            <pc:sldMk cId="4078070276" sldId="260"/>
            <ac:spMk id="7" creationId="{00000000-0000-0000-0000-000000000000}"/>
          </ac:spMkLst>
        </pc:spChg>
      </pc:sldChg>
      <pc:sldChg chg="addSp delSp modSp mod modNotesTx">
        <pc:chgData name="Kamira Sanchez" userId="d90880d6-78a9-457c-991e-24450603455a" providerId="ADAL" clId="{CBD44154-315A-4192-910F-991A711C7791}" dt="2023-05-24T15:05:29.963" v="2827" actId="20577"/>
        <pc:sldMkLst>
          <pc:docMk/>
          <pc:sldMk cId="19635966" sldId="262"/>
        </pc:sldMkLst>
        <pc:spChg chg="add mod">
          <ac:chgData name="Kamira Sanchez" userId="d90880d6-78a9-457c-991e-24450603455a" providerId="ADAL" clId="{CBD44154-315A-4192-910F-991A711C7791}" dt="2023-05-24T14:36:32.095" v="48"/>
          <ac:spMkLst>
            <pc:docMk/>
            <pc:sldMk cId="19635966" sldId="262"/>
            <ac:spMk id="4" creationId="{E69DE241-5D1F-4A15-B9EE-C618174EB3DF}"/>
          </ac:spMkLst>
        </pc:spChg>
        <pc:spChg chg="del">
          <ac:chgData name="Kamira Sanchez" userId="d90880d6-78a9-457c-991e-24450603455a" providerId="ADAL" clId="{CBD44154-315A-4192-910F-991A711C7791}" dt="2023-05-24T14:36:31.863" v="47" actId="478"/>
          <ac:spMkLst>
            <pc:docMk/>
            <pc:sldMk cId="19635966" sldId="262"/>
            <ac:spMk id="6" creationId="{00000000-0000-0000-0000-000000000000}"/>
          </ac:spMkLst>
        </pc:spChg>
        <pc:spChg chg="mod">
          <ac:chgData name="Kamira Sanchez" userId="d90880d6-78a9-457c-991e-24450603455a" providerId="ADAL" clId="{CBD44154-315A-4192-910F-991A711C7791}" dt="2023-05-24T15:04:54.632" v="2778" actId="20577"/>
          <ac:spMkLst>
            <pc:docMk/>
            <pc:sldMk cId="19635966" sldId="262"/>
            <ac:spMk id="7" creationId="{00000000-0000-0000-0000-000000000000}"/>
          </ac:spMkLst>
        </pc:spChg>
      </pc:sldChg>
      <pc:sldChg chg="addSp delSp modSp mod">
        <pc:chgData name="Kamira Sanchez" userId="d90880d6-78a9-457c-991e-24450603455a" providerId="ADAL" clId="{CBD44154-315A-4192-910F-991A711C7791}" dt="2023-05-24T14:49:30.525" v="891" actId="20577"/>
        <pc:sldMkLst>
          <pc:docMk/>
          <pc:sldMk cId="467682573" sldId="263"/>
        </pc:sldMkLst>
        <pc:spChg chg="add mod">
          <ac:chgData name="Kamira Sanchez" userId="d90880d6-78a9-457c-991e-24450603455a" providerId="ADAL" clId="{CBD44154-315A-4192-910F-991A711C7791}" dt="2023-05-24T14:36:15.358" v="40"/>
          <ac:spMkLst>
            <pc:docMk/>
            <pc:sldMk cId="467682573" sldId="263"/>
            <ac:spMk id="4" creationId="{DC381DB4-10A3-412C-B4F8-6F3A40CD8881}"/>
          </ac:spMkLst>
        </pc:spChg>
        <pc:spChg chg="del">
          <ac:chgData name="Kamira Sanchez" userId="d90880d6-78a9-457c-991e-24450603455a" providerId="ADAL" clId="{CBD44154-315A-4192-910F-991A711C7791}" dt="2023-05-24T14:36:15.113" v="39" actId="478"/>
          <ac:spMkLst>
            <pc:docMk/>
            <pc:sldMk cId="467682573" sldId="263"/>
            <ac:spMk id="6" creationId="{00000000-0000-0000-0000-000000000000}"/>
          </ac:spMkLst>
        </pc:spChg>
        <pc:spChg chg="mod">
          <ac:chgData name="Kamira Sanchez" userId="d90880d6-78a9-457c-991e-24450603455a" providerId="ADAL" clId="{CBD44154-315A-4192-910F-991A711C7791}" dt="2023-05-24T14:49:30.525" v="891" actId="20577"/>
          <ac:spMkLst>
            <pc:docMk/>
            <pc:sldMk cId="467682573" sldId="263"/>
            <ac:spMk id="7" creationId="{00000000-0000-0000-0000-000000000000}"/>
          </ac:spMkLst>
        </pc:spChg>
      </pc:sldChg>
      <pc:sldChg chg="addSp delSp modSp mod">
        <pc:chgData name="Kamira Sanchez" userId="d90880d6-78a9-457c-991e-24450603455a" providerId="ADAL" clId="{CBD44154-315A-4192-910F-991A711C7791}" dt="2023-05-24T14:51:14.865" v="1131" actId="20577"/>
        <pc:sldMkLst>
          <pc:docMk/>
          <pc:sldMk cId="3992243304" sldId="264"/>
        </pc:sldMkLst>
        <pc:spChg chg="add mod">
          <ac:chgData name="Kamira Sanchez" userId="d90880d6-78a9-457c-991e-24450603455a" providerId="ADAL" clId="{CBD44154-315A-4192-910F-991A711C7791}" dt="2023-05-24T14:36:19.850" v="42"/>
          <ac:spMkLst>
            <pc:docMk/>
            <pc:sldMk cId="3992243304" sldId="264"/>
            <ac:spMk id="4" creationId="{8CC0F0B4-6A35-4DBA-9EE9-A73F7406F13D}"/>
          </ac:spMkLst>
        </pc:spChg>
        <pc:spChg chg="del">
          <ac:chgData name="Kamira Sanchez" userId="d90880d6-78a9-457c-991e-24450603455a" providerId="ADAL" clId="{CBD44154-315A-4192-910F-991A711C7791}" dt="2023-05-24T14:36:19.627" v="41" actId="478"/>
          <ac:spMkLst>
            <pc:docMk/>
            <pc:sldMk cId="3992243304" sldId="264"/>
            <ac:spMk id="6" creationId="{00000000-0000-0000-0000-000000000000}"/>
          </ac:spMkLst>
        </pc:spChg>
        <pc:spChg chg="mod">
          <ac:chgData name="Kamira Sanchez" userId="d90880d6-78a9-457c-991e-24450603455a" providerId="ADAL" clId="{CBD44154-315A-4192-910F-991A711C7791}" dt="2023-05-24T14:51:14.865" v="1131" actId="20577"/>
          <ac:spMkLst>
            <pc:docMk/>
            <pc:sldMk cId="3992243304" sldId="264"/>
            <ac:spMk id="7" creationId="{00000000-0000-0000-0000-000000000000}"/>
          </ac:spMkLst>
        </pc:spChg>
      </pc:sldChg>
      <pc:sldChg chg="addSp delSp modSp mod modNotesTx">
        <pc:chgData name="Kamira Sanchez" userId="d90880d6-78a9-457c-991e-24450603455a" providerId="ADAL" clId="{CBD44154-315A-4192-910F-991A711C7791}" dt="2023-06-12T16:01:23.133" v="3275" actId="20577"/>
        <pc:sldMkLst>
          <pc:docMk/>
          <pc:sldMk cId="1976919405" sldId="265"/>
        </pc:sldMkLst>
        <pc:spChg chg="add mod">
          <ac:chgData name="Kamira Sanchez" userId="d90880d6-78a9-457c-991e-24450603455a" providerId="ADAL" clId="{CBD44154-315A-4192-910F-991A711C7791}" dt="2023-05-24T14:36:24.522" v="44"/>
          <ac:spMkLst>
            <pc:docMk/>
            <pc:sldMk cId="1976919405" sldId="265"/>
            <ac:spMk id="4" creationId="{23603B15-205C-4E22-8EB8-1DE717BE4FCB}"/>
          </ac:spMkLst>
        </pc:spChg>
        <pc:spChg chg="del">
          <ac:chgData name="Kamira Sanchez" userId="d90880d6-78a9-457c-991e-24450603455a" providerId="ADAL" clId="{CBD44154-315A-4192-910F-991A711C7791}" dt="2023-05-24T14:36:24.277" v="43" actId="478"/>
          <ac:spMkLst>
            <pc:docMk/>
            <pc:sldMk cId="1976919405" sldId="265"/>
            <ac:spMk id="6" creationId="{00000000-0000-0000-0000-000000000000}"/>
          </ac:spMkLst>
        </pc:spChg>
        <pc:spChg chg="mod">
          <ac:chgData name="Kamira Sanchez" userId="d90880d6-78a9-457c-991e-24450603455a" providerId="ADAL" clId="{CBD44154-315A-4192-910F-991A711C7791}" dt="2023-05-24T14:52:18.239" v="1177" actId="20577"/>
          <ac:spMkLst>
            <pc:docMk/>
            <pc:sldMk cId="1976919405" sldId="265"/>
            <ac:spMk id="7" creationId="{00000000-0000-0000-0000-000000000000}"/>
          </ac:spMkLst>
        </pc:spChg>
      </pc:sldChg>
      <pc:sldChg chg="addSp delSp modSp mod modNotesTx">
        <pc:chgData name="Kamira Sanchez" userId="d90880d6-78a9-457c-991e-24450603455a" providerId="ADAL" clId="{CBD44154-315A-4192-910F-991A711C7791}" dt="2023-05-24T14:59:38.065" v="2149" actId="20577"/>
        <pc:sldMkLst>
          <pc:docMk/>
          <pc:sldMk cId="3452163560" sldId="266"/>
        </pc:sldMkLst>
        <pc:spChg chg="add mod">
          <ac:chgData name="Kamira Sanchez" userId="d90880d6-78a9-457c-991e-24450603455a" providerId="ADAL" clId="{CBD44154-315A-4192-910F-991A711C7791}" dt="2023-05-24T14:36:28.590" v="46"/>
          <ac:spMkLst>
            <pc:docMk/>
            <pc:sldMk cId="3452163560" sldId="266"/>
            <ac:spMk id="4" creationId="{C91F464C-DDBC-446A-A6C6-9655C68B4D43}"/>
          </ac:spMkLst>
        </pc:spChg>
        <pc:spChg chg="del">
          <ac:chgData name="Kamira Sanchez" userId="d90880d6-78a9-457c-991e-24450603455a" providerId="ADAL" clId="{CBD44154-315A-4192-910F-991A711C7791}" dt="2023-05-24T14:36:28.375" v="45" actId="478"/>
          <ac:spMkLst>
            <pc:docMk/>
            <pc:sldMk cId="3452163560" sldId="266"/>
            <ac:spMk id="6" creationId="{00000000-0000-0000-0000-000000000000}"/>
          </ac:spMkLst>
        </pc:spChg>
        <pc:spChg chg="mod">
          <ac:chgData name="Kamira Sanchez" userId="d90880d6-78a9-457c-991e-24450603455a" providerId="ADAL" clId="{CBD44154-315A-4192-910F-991A711C7791}" dt="2023-05-24T14:59:12.156" v="2144" actId="20577"/>
          <ac:spMkLst>
            <pc:docMk/>
            <pc:sldMk cId="3452163560" sldId="266"/>
            <ac:spMk id="7" creationId="{00000000-0000-0000-0000-000000000000}"/>
          </ac:spMkLst>
        </pc:spChg>
      </pc:sldChg>
      <pc:sldChg chg="addSp delSp modSp mod">
        <pc:chgData name="Kamira Sanchez" userId="d90880d6-78a9-457c-991e-24450603455a" providerId="ADAL" clId="{CBD44154-315A-4192-910F-991A711C7791}" dt="2023-05-24T15:10:02.584" v="3165" actId="20577"/>
        <pc:sldMkLst>
          <pc:docMk/>
          <pc:sldMk cId="3392329016" sldId="268"/>
        </pc:sldMkLst>
        <pc:spChg chg="add mod">
          <ac:chgData name="Kamira Sanchez" userId="d90880d6-78a9-457c-991e-24450603455a" providerId="ADAL" clId="{CBD44154-315A-4192-910F-991A711C7791}" dt="2023-05-24T14:36:42.494" v="52"/>
          <ac:spMkLst>
            <pc:docMk/>
            <pc:sldMk cId="3392329016" sldId="268"/>
            <ac:spMk id="4" creationId="{C6B12DA9-5DD9-41E8-826A-C3DE578CD852}"/>
          </ac:spMkLst>
        </pc:spChg>
        <pc:spChg chg="del">
          <ac:chgData name="Kamira Sanchez" userId="d90880d6-78a9-457c-991e-24450603455a" providerId="ADAL" clId="{CBD44154-315A-4192-910F-991A711C7791}" dt="2023-05-24T14:36:41.154" v="51" actId="478"/>
          <ac:spMkLst>
            <pc:docMk/>
            <pc:sldMk cId="3392329016" sldId="268"/>
            <ac:spMk id="6" creationId="{00000000-0000-0000-0000-000000000000}"/>
          </ac:spMkLst>
        </pc:spChg>
        <pc:spChg chg="mod">
          <ac:chgData name="Kamira Sanchez" userId="d90880d6-78a9-457c-991e-24450603455a" providerId="ADAL" clId="{CBD44154-315A-4192-910F-991A711C7791}" dt="2023-05-24T15:10:02.584" v="3165" actId="20577"/>
          <ac:spMkLst>
            <pc:docMk/>
            <pc:sldMk cId="3392329016" sldId="268"/>
            <ac:spMk id="7" creationId="{00000000-0000-0000-0000-000000000000}"/>
          </ac:spMkLst>
        </pc:spChg>
      </pc:sldChg>
      <pc:sldChg chg="addSp delSp modSp mod modNotesTx">
        <pc:chgData name="Kamira Sanchez" userId="d90880d6-78a9-457c-991e-24450603455a" providerId="ADAL" clId="{CBD44154-315A-4192-910F-991A711C7791}" dt="2023-05-24T15:11:43.933" v="3273" actId="790"/>
        <pc:sldMkLst>
          <pc:docMk/>
          <pc:sldMk cId="2107733907" sldId="269"/>
        </pc:sldMkLst>
        <pc:spChg chg="add mod">
          <ac:chgData name="Kamira Sanchez" userId="d90880d6-78a9-457c-991e-24450603455a" providerId="ADAL" clId="{CBD44154-315A-4192-910F-991A711C7791}" dt="2023-05-24T15:11:43.933" v="3273" actId="790"/>
          <ac:spMkLst>
            <pc:docMk/>
            <pc:sldMk cId="2107733907" sldId="269"/>
            <ac:spMk id="4" creationId="{2AC2F4FF-F30F-40C1-9399-E46C99B066E5}"/>
          </ac:spMkLst>
        </pc:spChg>
        <pc:spChg chg="del">
          <ac:chgData name="Kamira Sanchez" userId="d90880d6-78a9-457c-991e-24450603455a" providerId="ADAL" clId="{CBD44154-315A-4192-910F-991A711C7791}" dt="2023-05-24T14:36:36.108" v="49" actId="478"/>
          <ac:spMkLst>
            <pc:docMk/>
            <pc:sldMk cId="2107733907" sldId="269"/>
            <ac:spMk id="6" creationId="{00000000-0000-0000-0000-000000000000}"/>
          </ac:spMkLst>
        </pc:spChg>
        <pc:spChg chg="mod">
          <ac:chgData name="Kamira Sanchez" userId="d90880d6-78a9-457c-991e-24450603455a" providerId="ADAL" clId="{CBD44154-315A-4192-910F-991A711C7791}" dt="2023-05-24T15:11:38.667" v="3272" actId="790"/>
          <ac:spMkLst>
            <pc:docMk/>
            <pc:sldMk cId="2107733907" sldId="269"/>
            <ac:spMk id="7" creationId="{00000000-0000-0000-0000-000000000000}"/>
          </ac:spMkLst>
        </pc:spChg>
      </pc:sldChg>
      <pc:sldChg chg="modSp mod">
        <pc:chgData name="Kamira Sanchez" userId="d90880d6-78a9-457c-991e-24450603455a" providerId="ADAL" clId="{CBD44154-315A-4192-910F-991A711C7791}" dt="2023-05-24T14:35:53.448" v="32" actId="20577"/>
        <pc:sldMkLst>
          <pc:docMk/>
          <pc:sldMk cId="1058934913" sldId="270"/>
        </pc:sldMkLst>
        <pc:spChg chg="mod">
          <ac:chgData name="Kamira Sanchez" userId="d90880d6-78a9-457c-991e-24450603455a" providerId="ADAL" clId="{CBD44154-315A-4192-910F-991A711C7791}" dt="2023-05-24T14:35:53.448" v="32" actId="20577"/>
          <ac:spMkLst>
            <pc:docMk/>
            <pc:sldMk cId="1058934913" sldId="270"/>
            <ac:spMk id="6" creationId="{00000000-0000-0000-0000-000000000000}"/>
          </ac:spMkLst>
        </pc:spChg>
        <pc:spChg chg="mod">
          <ac:chgData name="Kamira Sanchez" userId="d90880d6-78a9-457c-991e-24450603455a" providerId="ADAL" clId="{CBD44154-315A-4192-910F-991A711C7791}" dt="2023-05-24T14:34:54.670" v="1" actId="6549"/>
          <ac:spMkLst>
            <pc:docMk/>
            <pc:sldMk cId="1058934913" sldId="270"/>
            <ac:spMk id="7" creationId="{00000000-0000-0000-0000-000000000000}"/>
          </ac:spMkLst>
        </pc:spChg>
      </pc:sldChg>
      <pc:sldChg chg="addSp delSp modSp mod">
        <pc:chgData name="Kamira Sanchez" userId="d90880d6-78a9-457c-991e-24450603455a" providerId="ADAL" clId="{CBD44154-315A-4192-910F-991A711C7791}" dt="2023-05-24T15:10:27.404" v="3265" actId="6549"/>
        <pc:sldMkLst>
          <pc:docMk/>
          <pc:sldMk cId="2128155860" sldId="271"/>
        </pc:sldMkLst>
        <pc:spChg chg="del">
          <ac:chgData name="Kamira Sanchez" userId="d90880d6-78a9-457c-991e-24450603455a" providerId="ADAL" clId="{CBD44154-315A-4192-910F-991A711C7791}" dt="2023-05-24T14:36:47.700" v="53" actId="478"/>
          <ac:spMkLst>
            <pc:docMk/>
            <pc:sldMk cId="2128155860" sldId="271"/>
            <ac:spMk id="6" creationId="{00000000-0000-0000-0000-000000000000}"/>
          </ac:spMkLst>
        </pc:spChg>
        <pc:spChg chg="mod">
          <ac:chgData name="Kamira Sanchez" userId="d90880d6-78a9-457c-991e-24450603455a" providerId="ADAL" clId="{CBD44154-315A-4192-910F-991A711C7791}" dt="2023-05-24T15:10:13.463" v="3200" actId="20577"/>
          <ac:spMkLst>
            <pc:docMk/>
            <pc:sldMk cId="2128155860" sldId="271"/>
            <ac:spMk id="7" creationId="{00000000-0000-0000-0000-000000000000}"/>
          </ac:spMkLst>
        </pc:spChg>
        <pc:spChg chg="mod">
          <ac:chgData name="Kamira Sanchez" userId="d90880d6-78a9-457c-991e-24450603455a" providerId="ADAL" clId="{CBD44154-315A-4192-910F-991A711C7791}" dt="2023-05-24T15:10:27.404" v="3265" actId="6549"/>
          <ac:spMkLst>
            <pc:docMk/>
            <pc:sldMk cId="2128155860" sldId="271"/>
            <ac:spMk id="8" creationId="{00000000-0000-0000-0000-000000000000}"/>
          </ac:spMkLst>
        </pc:spChg>
        <pc:spChg chg="add mod">
          <ac:chgData name="Kamira Sanchez" userId="d90880d6-78a9-457c-991e-24450603455a" providerId="ADAL" clId="{CBD44154-315A-4192-910F-991A711C7791}" dt="2023-05-24T14:36:49.668" v="54"/>
          <ac:spMkLst>
            <pc:docMk/>
            <pc:sldMk cId="2128155860" sldId="271"/>
            <ac:spMk id="9" creationId="{F53E569E-C40C-4593-92DD-8BC23AB39E41}"/>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5BEC642-5BB0-44AB-8A9C-C316F80BFEF5}" type="datetimeFigureOut">
              <a:rPr lang="en-GB" smtClean="0"/>
              <a:t>12/06/2023</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C9AC0F-A4E9-4C41-835E-8867F8A5DE3C}" type="slidenum">
              <a:rPr lang="en-GB" smtClean="0"/>
              <a:t>‹#›</a:t>
            </a:fld>
            <a:endParaRPr lang="en-GB"/>
          </a:p>
        </p:txBody>
      </p:sp>
    </p:spTree>
    <p:extLst>
      <p:ext uri="{BB962C8B-B14F-4D97-AF65-F5344CB8AC3E}">
        <p14:creationId xmlns:p14="http://schemas.microsoft.com/office/powerpoint/2010/main" val="14523408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dirty="0"/>
              <a:t>Para </a:t>
            </a:r>
            <a:r>
              <a:rPr lang="en-GB" dirty="0" err="1"/>
              <a:t>aquellos</a:t>
            </a:r>
            <a:r>
              <a:rPr lang="en-GB" dirty="0"/>
              <a:t> </a:t>
            </a:r>
            <a:r>
              <a:rPr lang="en-GB" dirty="0" err="1"/>
              <a:t>participantes</a:t>
            </a:r>
            <a:r>
              <a:rPr lang="en-GB" dirty="0"/>
              <a:t> que </a:t>
            </a:r>
            <a:r>
              <a:rPr lang="en-GB" dirty="0" err="1"/>
              <a:t>están</a:t>
            </a:r>
            <a:r>
              <a:rPr lang="en-GB" dirty="0"/>
              <a:t> </a:t>
            </a:r>
            <a:r>
              <a:rPr lang="en-GB" dirty="0" err="1"/>
              <a:t>familiarizados</a:t>
            </a:r>
            <a:r>
              <a:rPr lang="en-GB" dirty="0"/>
              <a:t> con las NIIF, note que la NICSP 23 es </a:t>
            </a:r>
            <a:r>
              <a:rPr lang="en-GB" dirty="0" err="1"/>
              <a:t>una</a:t>
            </a:r>
            <a:r>
              <a:rPr lang="en-GB" dirty="0"/>
              <a:t> </a:t>
            </a:r>
            <a:r>
              <a:rPr lang="en-GB" dirty="0" err="1"/>
              <a:t>norma</a:t>
            </a:r>
            <a:r>
              <a:rPr lang="en-GB" dirty="0"/>
              <a:t> </a:t>
            </a:r>
            <a:r>
              <a:rPr lang="en-GB" dirty="0" err="1"/>
              <a:t>específica</a:t>
            </a:r>
            <a:r>
              <a:rPr lang="en-GB" dirty="0"/>
              <a:t> del sector </a:t>
            </a:r>
            <a:r>
              <a:rPr lang="en-GB" dirty="0" err="1"/>
              <a:t>público</a:t>
            </a:r>
            <a:r>
              <a:rPr lang="en-GB" dirty="0"/>
              <a:t> y no hay </a:t>
            </a:r>
            <a:r>
              <a:rPr lang="en-GB" dirty="0" err="1"/>
              <a:t>una</a:t>
            </a:r>
            <a:r>
              <a:rPr lang="en-GB" dirty="0"/>
              <a:t> NIIF </a:t>
            </a:r>
            <a:r>
              <a:rPr lang="en-GB" dirty="0" err="1"/>
              <a:t>equivalente</a:t>
            </a:r>
            <a:r>
              <a:rPr lang="en-GB" dirty="0"/>
              <a:t>.</a:t>
            </a:r>
          </a:p>
          <a:p>
            <a:endParaRPr lang="en-GB" dirty="0"/>
          </a:p>
        </p:txBody>
      </p:sp>
      <p:sp>
        <p:nvSpPr>
          <p:cNvPr id="4" name="Slide Number Placeholder 3"/>
          <p:cNvSpPr>
            <a:spLocks noGrp="1"/>
          </p:cNvSpPr>
          <p:nvPr>
            <p:ph type="sldNum" sz="quarter" idx="5"/>
          </p:nvPr>
        </p:nvSpPr>
        <p:spPr/>
        <p:txBody>
          <a:bodyPr/>
          <a:lstStyle/>
          <a:p>
            <a:fld id="{62C9AC0F-A4E9-4C41-835E-8867F8A5DE3C}" type="slidenum">
              <a:rPr lang="en-GB" smtClean="0"/>
              <a:t>1</a:t>
            </a:fld>
            <a:endParaRPr lang="en-GB"/>
          </a:p>
        </p:txBody>
      </p:sp>
    </p:spTree>
    <p:extLst>
      <p:ext uri="{BB962C8B-B14F-4D97-AF65-F5344CB8AC3E}">
        <p14:creationId xmlns:p14="http://schemas.microsoft.com/office/powerpoint/2010/main" val="38947377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dirty="0"/>
              <a:t>La distinción entre condiciones y restricciones es fundamental para contabilizar las transferencias según la NICSP 23. Asegúrese de que los participantes entiendan la distinción.</a:t>
            </a:r>
          </a:p>
          <a:p>
            <a:endParaRPr lang="es-MX" dirty="0"/>
          </a:p>
          <a:p>
            <a:r>
              <a:rPr lang="es-MX" dirty="0"/>
              <a:t>El requisito de que los recursos se devuelvan si no se utilizan de acuerdo con los términos del acuerdo es un componente esencial de una condición.</a:t>
            </a:r>
          </a:p>
        </p:txBody>
      </p:sp>
      <p:sp>
        <p:nvSpPr>
          <p:cNvPr id="4" name="Slide Number Placeholder 3"/>
          <p:cNvSpPr>
            <a:spLocks noGrp="1"/>
          </p:cNvSpPr>
          <p:nvPr>
            <p:ph type="sldNum" sz="quarter" idx="5"/>
          </p:nvPr>
        </p:nvSpPr>
        <p:spPr/>
        <p:txBody>
          <a:bodyPr/>
          <a:lstStyle/>
          <a:p>
            <a:fld id="{62C9AC0F-A4E9-4C41-835E-8867F8A5DE3C}" type="slidenum">
              <a:rPr lang="en-GB" smtClean="0"/>
              <a:t>3</a:t>
            </a:fld>
            <a:endParaRPr lang="en-GB"/>
          </a:p>
        </p:txBody>
      </p:sp>
    </p:spTree>
    <p:extLst>
      <p:ext uri="{BB962C8B-B14F-4D97-AF65-F5344CB8AC3E}">
        <p14:creationId xmlns:p14="http://schemas.microsoft.com/office/powerpoint/2010/main" val="36722092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More details are available in the Revenues module (page 40).</a:t>
            </a:r>
          </a:p>
        </p:txBody>
      </p:sp>
      <p:sp>
        <p:nvSpPr>
          <p:cNvPr id="4" name="Slide Number Placeholder 3"/>
          <p:cNvSpPr>
            <a:spLocks noGrp="1"/>
          </p:cNvSpPr>
          <p:nvPr>
            <p:ph type="sldNum" sz="quarter" idx="5"/>
          </p:nvPr>
        </p:nvSpPr>
        <p:spPr/>
        <p:txBody>
          <a:bodyPr/>
          <a:lstStyle/>
          <a:p>
            <a:fld id="{62C9AC0F-A4E9-4C41-835E-8867F8A5DE3C}" type="slidenum">
              <a:rPr lang="en-GB" smtClean="0"/>
              <a:t>4</a:t>
            </a:fld>
            <a:endParaRPr lang="en-GB"/>
          </a:p>
        </p:txBody>
      </p:sp>
    </p:spTree>
    <p:extLst>
      <p:ext uri="{BB962C8B-B14F-4D97-AF65-F5344CB8AC3E}">
        <p14:creationId xmlns:p14="http://schemas.microsoft.com/office/powerpoint/2010/main" val="34402621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Respuesta:</a:t>
            </a:r>
          </a:p>
          <a:p>
            <a:endParaRPr lang="en-US" sz="1200" b="1" kern="1200" dirty="0">
              <a:solidFill>
                <a:schemeClr val="tx1"/>
              </a:solidFill>
              <a:effectLst/>
              <a:latin typeface="+mn-lt"/>
              <a:ea typeface="+mn-ea"/>
              <a:cs typeface="+mn-cs"/>
            </a:endParaRPr>
          </a:p>
          <a:p>
            <a:r>
              <a:rPr lang="es-MX" dirty="0"/>
              <a:t>En este caso, un activo puede ser transferido sujeto a la estipulación de que sea devuelto al cedente si no ocurre un evento futuro específico. Una obligación de devolución no nace hasta el momento en que se espera que se incumpla la estipulación, y no se reconoce un pasivo hasta que se hayan cumplido los criterios de reconocimiento.</a:t>
            </a:r>
          </a:p>
          <a:p>
            <a:endParaRPr lang="es-MX" dirty="0"/>
          </a:p>
          <a:p>
            <a:r>
              <a:rPr lang="es-MX" dirty="0"/>
              <a:t>Sin embargo, el gobierno provincial tendría que considerar si la transferencia tiene la naturaleza de un anticipo. Los ingresos anticipados dan lugar a un activo y a una obligación presente porque el acuerdo de transferencia aún no ha pasado a ser vinculante.</a:t>
            </a:r>
          </a:p>
          <a:p>
            <a:endParaRPr lang="es-MX" dirty="0"/>
          </a:p>
          <a:p>
            <a:endParaRPr lang="en-GB" dirty="0"/>
          </a:p>
        </p:txBody>
      </p:sp>
      <p:sp>
        <p:nvSpPr>
          <p:cNvPr id="4" name="Slide Number Placeholder 3"/>
          <p:cNvSpPr>
            <a:spLocks noGrp="1"/>
          </p:cNvSpPr>
          <p:nvPr>
            <p:ph type="sldNum" sz="quarter" idx="5"/>
          </p:nvPr>
        </p:nvSpPr>
        <p:spPr/>
        <p:txBody>
          <a:bodyPr/>
          <a:lstStyle/>
          <a:p>
            <a:fld id="{62C9AC0F-A4E9-4C41-835E-8867F8A5DE3C}" type="slidenum">
              <a:rPr lang="en-GB" smtClean="0"/>
              <a:t>5</a:t>
            </a:fld>
            <a:endParaRPr lang="en-GB"/>
          </a:p>
        </p:txBody>
      </p:sp>
    </p:spTree>
    <p:extLst>
      <p:ext uri="{BB962C8B-B14F-4D97-AF65-F5344CB8AC3E}">
        <p14:creationId xmlns:p14="http://schemas.microsoft.com/office/powerpoint/2010/main" val="23128598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Respuesta:</a:t>
            </a:r>
          </a:p>
          <a:p>
            <a:endParaRPr lang="en-US" sz="1200" kern="1200" dirty="0">
              <a:solidFill>
                <a:schemeClr val="tx1"/>
              </a:solidFill>
              <a:effectLst/>
              <a:latin typeface="+mn-lt"/>
              <a:ea typeface="+mn-ea"/>
              <a:cs typeface="+mn-cs"/>
            </a:endParaRPr>
          </a:p>
          <a:p>
            <a:r>
              <a:rPr lang="es-MX" dirty="0"/>
              <a:t>La entidad que informa concluye que la transacción comprende dos componentes, un componente con contraprestación  y un componente sin contraprestación. Un componente consiste en la compra de la mitad de la participación en el terreno por CU50.000;  El otro componente es una transacción sin contraprestación  que transfiere la mitad restante del terreno a la escuela.</a:t>
            </a:r>
          </a:p>
          <a:p>
            <a:endParaRPr lang="es-MX" dirty="0"/>
          </a:p>
          <a:p>
            <a:r>
              <a:rPr lang="es-MX" dirty="0"/>
              <a:t>El componente con contraprestación se contabilizaría de conformidad con la NICSP 9, Ingresos procedentes de transacciones </a:t>
            </a:r>
            <a:r>
              <a:rPr lang="es-MX"/>
              <a:t>con contraprestación</a:t>
            </a:r>
            <a:r>
              <a:rPr lang="es-MX" dirty="0"/>
              <a:t>, y la NICSP 17, Propiedad, Planta y Equipo. El componente sin contraprestación se contabiliza de conformidad con la NICSP 23. Un activo adquirido a través de una transacción sin contraprestación se valora inicialmente a su valor razonable en la fecha de adquisición. Una entrada de recursos de una transacción sin contraprestación reconocida como un activo se reconoce como ingreso.</a:t>
            </a:r>
          </a:p>
          <a:p>
            <a:endParaRPr lang="es-MX" dirty="0"/>
          </a:p>
          <a:p>
            <a:r>
              <a:rPr lang="es-MX" dirty="0"/>
              <a:t>En sus estados financieros de propósito general para el período en el que se lleva a cabo la transacción, la junta escolar local reconoce el terreno en CU100,000, su valor razonable. También informaría de una transferencia de CU50.000 que son los ingresos del componente sin contraprestación de la transacción para comprar el terreno. Este es el aumento de los activos netos / patrimonio como resultado de la adquisición. Es decir, un aumento de los activos de terreno de CU 100.000 menos el pago en efectivo.</a:t>
            </a:r>
          </a:p>
          <a:p>
            <a:endParaRPr lang="es-MX" dirty="0"/>
          </a:p>
          <a:p>
            <a:endParaRPr lang="en-GB" dirty="0"/>
          </a:p>
        </p:txBody>
      </p:sp>
      <p:sp>
        <p:nvSpPr>
          <p:cNvPr id="4" name="Slide Number Placeholder 3"/>
          <p:cNvSpPr>
            <a:spLocks noGrp="1"/>
          </p:cNvSpPr>
          <p:nvPr>
            <p:ph type="sldNum" sz="quarter" idx="5"/>
          </p:nvPr>
        </p:nvSpPr>
        <p:spPr/>
        <p:txBody>
          <a:bodyPr/>
          <a:lstStyle/>
          <a:p>
            <a:fld id="{62C9AC0F-A4E9-4C41-835E-8867F8A5DE3C}" type="slidenum">
              <a:rPr lang="en-GB" smtClean="0"/>
              <a:t>8</a:t>
            </a:fld>
            <a:endParaRPr lang="en-GB"/>
          </a:p>
        </p:txBody>
      </p:sp>
    </p:spTree>
    <p:extLst>
      <p:ext uri="{BB962C8B-B14F-4D97-AF65-F5344CB8AC3E}">
        <p14:creationId xmlns:p14="http://schemas.microsoft.com/office/powerpoint/2010/main" val="5018949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dirty="0"/>
              <a:t>Considere agregar más ejemplos basados en aquellos que son más comunes en la jurisdicción de los participantes. Considere discutir cuáles de estos tendrán estipulaciones, y si estas estipulaciones serán condiciones o restricciones.</a:t>
            </a:r>
          </a:p>
          <a:p>
            <a:endParaRPr lang="es-MX" dirty="0"/>
          </a:p>
        </p:txBody>
      </p:sp>
      <p:sp>
        <p:nvSpPr>
          <p:cNvPr id="4" name="Slide Number Placeholder 3"/>
          <p:cNvSpPr>
            <a:spLocks noGrp="1"/>
          </p:cNvSpPr>
          <p:nvPr>
            <p:ph type="sldNum" sz="quarter" idx="5"/>
          </p:nvPr>
        </p:nvSpPr>
        <p:spPr/>
        <p:txBody>
          <a:bodyPr/>
          <a:lstStyle/>
          <a:p>
            <a:fld id="{62C9AC0F-A4E9-4C41-835E-8867F8A5DE3C}" type="slidenum">
              <a:rPr lang="en-GB" smtClean="0"/>
              <a:t>9</a:t>
            </a:fld>
            <a:endParaRPr lang="en-GB"/>
          </a:p>
        </p:txBody>
      </p:sp>
    </p:spTree>
    <p:extLst>
      <p:ext uri="{BB962C8B-B14F-4D97-AF65-F5344CB8AC3E}">
        <p14:creationId xmlns:p14="http://schemas.microsoft.com/office/powerpoint/2010/main" val="25479570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dirty="0"/>
              <a:t>Tenga en cuenta que los instrumentos financieros pueden contabilizarse actualmente según la NICSP 29 o 41, esto será hasta que la NICSP 41 sea obligatoria (fecha de entrada en vigor el 1 de enero de 2023). Consulte el módulo Instrumentos financieros para obtener más detalles.</a:t>
            </a:r>
          </a:p>
          <a:p>
            <a:endParaRPr lang="es-MX" dirty="0"/>
          </a:p>
          <a:p>
            <a:endParaRPr lang="en-GB" dirty="0"/>
          </a:p>
        </p:txBody>
      </p:sp>
      <p:sp>
        <p:nvSpPr>
          <p:cNvPr id="4" name="Slide Number Placeholder 3"/>
          <p:cNvSpPr>
            <a:spLocks noGrp="1"/>
          </p:cNvSpPr>
          <p:nvPr>
            <p:ph type="sldNum" sz="quarter" idx="5"/>
          </p:nvPr>
        </p:nvSpPr>
        <p:spPr/>
        <p:txBody>
          <a:bodyPr/>
          <a:lstStyle/>
          <a:p>
            <a:fld id="{62C9AC0F-A4E9-4C41-835E-8867F8A5DE3C}" type="slidenum">
              <a:rPr lang="en-GB" smtClean="0"/>
              <a:t>10</a:t>
            </a:fld>
            <a:endParaRPr lang="en-GB"/>
          </a:p>
        </p:txBody>
      </p:sp>
    </p:spTree>
    <p:extLst>
      <p:ext uri="{BB962C8B-B14F-4D97-AF65-F5344CB8AC3E}">
        <p14:creationId xmlns:p14="http://schemas.microsoft.com/office/powerpoint/2010/main" val="12720205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Respuesta:</a:t>
            </a:r>
            <a:endParaRPr lang="en-GB" sz="1200" b="1"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s-MX" sz="1200" kern="1200" dirty="0">
                <a:solidFill>
                  <a:schemeClr val="tx1"/>
                </a:solidFill>
                <a:effectLst/>
                <a:latin typeface="+mn-lt"/>
                <a:ea typeface="+mn-ea"/>
                <a:cs typeface="+mn-cs"/>
              </a:rPr>
              <a:t>El préstamo es un préstamo en concesión. Es decir, la tasa de interés del préstamo al 5% es concesionaria cuando la tasa de mercado es del 10%.</a:t>
            </a:r>
          </a:p>
          <a:p>
            <a:endParaRPr lang="es-MX" sz="1200" kern="1200" dirty="0">
              <a:solidFill>
                <a:schemeClr val="tx1"/>
              </a:solidFill>
              <a:effectLst/>
              <a:latin typeface="+mn-lt"/>
              <a:ea typeface="+mn-ea"/>
              <a:cs typeface="+mn-cs"/>
            </a:endParaRPr>
          </a:p>
          <a:p>
            <a:r>
              <a:rPr lang="es-MX" sz="1200" kern="1200" dirty="0">
                <a:solidFill>
                  <a:schemeClr val="tx1"/>
                </a:solidFill>
                <a:effectLst/>
                <a:latin typeface="+mn-lt"/>
                <a:ea typeface="+mn-ea"/>
                <a:cs typeface="+mn-cs"/>
              </a:rPr>
              <a:t>La parte del préstamo que es reembolsable, junto con cualquier pago de intereses, es una transacción con contraprestación. Sin embargo, la autoridad sanitaria considera si cualquier diferencia entre el precio de la transacción (importe del préstamo) y el valor razonable del préstamo en el momento del reconocimiento inicial es un ingreso sin contraprestación que debe contabilizarse de conformidad con la NICSP 23.</a:t>
            </a:r>
          </a:p>
          <a:p>
            <a:endParaRPr lang="es-MX" sz="1200" kern="1200" dirty="0">
              <a:solidFill>
                <a:schemeClr val="tx1"/>
              </a:solidFill>
              <a:effectLst/>
              <a:latin typeface="+mn-lt"/>
              <a:ea typeface="+mn-ea"/>
              <a:cs typeface="+mn-cs"/>
            </a:endParaRPr>
          </a:p>
          <a:p>
            <a:r>
              <a:rPr lang="es-MX" sz="1200" kern="1200" dirty="0">
                <a:solidFill>
                  <a:schemeClr val="tx1"/>
                </a:solidFill>
                <a:effectLst/>
                <a:latin typeface="+mn-lt"/>
                <a:ea typeface="+mn-ea"/>
                <a:cs typeface="+mn-cs"/>
              </a:rPr>
              <a:t>El valor razonable se determina descontando los pagos futuros en efectivo utilizando la tasa de interés relacionada de mercado.</a:t>
            </a:r>
          </a:p>
          <a:p>
            <a:endParaRPr lang="es-MX"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62C9AC0F-A4E9-4C41-835E-8867F8A5DE3C}" type="slidenum">
              <a:rPr lang="en-GB" smtClean="0"/>
              <a:t>11</a:t>
            </a:fld>
            <a:endParaRPr lang="en-GB"/>
          </a:p>
        </p:txBody>
      </p:sp>
    </p:spTree>
    <p:extLst>
      <p:ext uri="{BB962C8B-B14F-4D97-AF65-F5344CB8AC3E}">
        <p14:creationId xmlns:p14="http://schemas.microsoft.com/office/powerpoint/2010/main" val="27759763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6/12/2023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14970155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6/12/2023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39184556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6/12/2023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29904516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6/12/2023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29634465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6/12/2023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31544515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6/12/2023</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17536390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6/12/2023</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34119807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6/12/2023</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23836959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6/12/2023</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9416533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6/12/2023</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41884627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6/12/2023</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27886388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608337" y="2696789"/>
            <a:ext cx="12011753" cy="9008111"/>
          </a:xfrm>
          <a:prstGeom prst="rect">
            <a:avLst/>
          </a:prstGeom>
        </p:spPr>
      </p:pic>
      <p:sp>
        <p:nvSpPr>
          <p:cNvPr id="3" name="Text Placeholder 2"/>
          <p:cNvSpPr>
            <a:spLocks noGrp="1"/>
          </p:cNvSpPr>
          <p:nvPr>
            <p:ph type="body" idx="1"/>
          </p:nvPr>
        </p:nvSpPr>
        <p:spPr>
          <a:xfrm>
            <a:off x="622299" y="484366"/>
            <a:ext cx="7835901" cy="4557534"/>
          </a:xfrm>
          <a:prstGeom prst="rect">
            <a:avLst/>
          </a:prstGeom>
        </p:spPr>
        <p:txBody>
          <a:bodyPr vert="horz" lIns="91440" tIns="45720" rIns="91440" bIns="45720" rtlCol="0">
            <a:noAutofit/>
          </a:bodyPr>
          <a:lstStyle/>
          <a:p>
            <a:pPr lvl="0"/>
            <a:r>
              <a:rPr lang="en-US" dirty="0"/>
              <a:t>Introduction to IPSAS</a:t>
            </a:r>
          </a:p>
          <a:p>
            <a:pPr lvl="1"/>
            <a:r>
              <a:rPr lang="en-US" dirty="0"/>
              <a:t>Second level</a:t>
            </a:r>
          </a:p>
        </p:txBody>
      </p:sp>
      <p:pic>
        <p:nvPicPr>
          <p:cNvPr id="11" name="Picture 10"/>
          <p:cNvPicPr>
            <a:picLocks noChangeAspect="1"/>
          </p:cNvPicPr>
          <p:nvPr userDrawn="1"/>
        </p:nvPicPr>
        <p:blipFill>
          <a:blip r:embed="rId14"/>
          <a:stretch>
            <a:fillRect/>
          </a:stretch>
        </p:blipFill>
        <p:spPr>
          <a:xfrm>
            <a:off x="8023668" y="6261100"/>
            <a:ext cx="774700" cy="457200"/>
          </a:xfrm>
          <a:prstGeom prst="rect">
            <a:avLst/>
          </a:prstGeom>
        </p:spPr>
      </p:pic>
    </p:spTree>
    <p:extLst>
      <p:ext uri="{BB962C8B-B14F-4D97-AF65-F5344CB8AC3E}">
        <p14:creationId xmlns:p14="http://schemas.microsoft.com/office/powerpoint/2010/main" val="26347004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0" indent="0" algn="l" defTabSz="457200" rtl="0" eaLnBrk="1" latinLnBrk="0" hangingPunct="1">
        <a:spcBef>
          <a:spcPct val="20000"/>
        </a:spcBef>
        <a:buFont typeface="Arial"/>
        <a:buNone/>
        <a:defRPr sz="2400" kern="1200">
          <a:solidFill>
            <a:schemeClr val="bg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bg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bg1"/>
          </a:solidFill>
          <a:latin typeface="+mn-lt"/>
          <a:ea typeface="+mn-ea"/>
          <a:cs typeface="+mn-cs"/>
        </a:defRPr>
      </a:lvl3pPr>
      <a:lvl4pPr marL="1600200" indent="-228600" algn="l" defTabSz="457200" rtl="0" eaLnBrk="1" latinLnBrk="0" hangingPunct="1">
        <a:spcBef>
          <a:spcPct val="20000"/>
        </a:spcBef>
        <a:buFont typeface="Arial"/>
        <a:buChar char="–"/>
        <a:defRPr sz="2400" kern="1200">
          <a:solidFill>
            <a:schemeClr val="bg1"/>
          </a:solidFill>
          <a:latin typeface="+mn-lt"/>
          <a:ea typeface="+mn-ea"/>
          <a:cs typeface="+mn-cs"/>
        </a:defRPr>
      </a:lvl4pPr>
      <a:lvl5pPr marL="2057400" indent="-228600" algn="l" defTabSz="457200" rtl="0" eaLnBrk="1" latinLnBrk="0" hangingPunct="1">
        <a:spcBef>
          <a:spcPct val="20000"/>
        </a:spcBef>
        <a:buFont typeface="Arial"/>
        <a:buChar char="»"/>
        <a:defRPr sz="2400" kern="120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rcRect/>
          <a:stretch/>
        </p:blipFill>
        <p:spPr>
          <a:xfrm>
            <a:off x="-48577" y="-1689528"/>
            <a:ext cx="9241154" cy="6930041"/>
          </a:xfrm>
          <a:prstGeom prst="rect">
            <a:avLst/>
          </a:prstGeom>
        </p:spPr>
      </p:pic>
      <p:pic>
        <p:nvPicPr>
          <p:cNvPr id="3" name="Picture 2" descr="4-Revenues.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02586" y="1675059"/>
            <a:ext cx="11891705" cy="8918082"/>
          </a:xfrm>
          <a:prstGeom prst="rect">
            <a:avLst/>
          </a:prstGeom>
        </p:spPr>
      </p:pic>
      <p:sp>
        <p:nvSpPr>
          <p:cNvPr id="4" name="Text Placeholder 2"/>
          <p:cNvSpPr txBox="1">
            <a:spLocks/>
          </p:cNvSpPr>
          <p:nvPr/>
        </p:nvSpPr>
        <p:spPr>
          <a:xfrm>
            <a:off x="800099" y="4036836"/>
            <a:ext cx="7153719" cy="2097264"/>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en-US" b="1" dirty="0" err="1">
                <a:latin typeface="Arial" panose="020B0604020202020204" pitchFamily="34" charset="0"/>
                <a:cs typeface="Arial" panose="020B0604020202020204" pitchFamily="34" charset="0"/>
              </a:rPr>
              <a:t>Ingresos</a:t>
            </a:r>
            <a:r>
              <a:rPr lang="en-US" b="1" dirty="0">
                <a:latin typeface="Arial" panose="020B0604020202020204" pitchFamily="34" charset="0"/>
                <a:cs typeface="Arial" panose="020B0604020202020204" pitchFamily="34" charset="0"/>
              </a:rPr>
              <a:t> de </a:t>
            </a:r>
            <a:r>
              <a:rPr lang="en-US" b="1" dirty="0" err="1">
                <a:latin typeface="Arial" panose="020B0604020202020204" pitchFamily="34" charset="0"/>
                <a:cs typeface="Arial" panose="020B0604020202020204" pitchFamily="34" charset="0"/>
              </a:rPr>
              <a:t>transacciones</a:t>
            </a:r>
            <a:r>
              <a:rPr lang="en-US" b="1" dirty="0">
                <a:latin typeface="Arial" panose="020B0604020202020204" pitchFamily="34" charset="0"/>
                <a:cs typeface="Arial" panose="020B0604020202020204" pitchFamily="34" charset="0"/>
              </a:rPr>
              <a:t> sin </a:t>
            </a:r>
            <a:r>
              <a:rPr lang="en-US" b="1" dirty="0" err="1">
                <a:latin typeface="Arial" panose="020B0604020202020204" pitchFamily="34" charset="0"/>
                <a:cs typeface="Arial" panose="020B0604020202020204" pitchFamily="34" charset="0"/>
              </a:rPr>
              <a:t>contraprestación</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Transferencias</a:t>
            </a:r>
            <a:r>
              <a:rPr lang="en-US" b="1" dirty="0">
                <a:latin typeface="Arial" panose="020B0604020202020204" pitchFamily="34" charset="0"/>
                <a:cs typeface="Arial" panose="020B0604020202020204" pitchFamily="34" charset="0"/>
              </a:rPr>
              <a:t> </a:t>
            </a:r>
          </a:p>
          <a:p>
            <a:pPr algn="l"/>
            <a:r>
              <a:rPr lang="en-CA" b="1" dirty="0">
                <a:latin typeface="Arial" panose="020B0604020202020204" pitchFamily="34" charset="0"/>
                <a:cs typeface="Arial" panose="020B0604020202020204" pitchFamily="34" charset="0"/>
              </a:rPr>
              <a:t>NICSP</a:t>
            </a:r>
            <a:r>
              <a:rPr lang="en-CA" b="1" baseline="30000" dirty="0">
                <a:latin typeface="Arial" panose="020B0604020202020204" pitchFamily="34" charset="0"/>
                <a:cs typeface="Arial" panose="020B0604020202020204" pitchFamily="34" charset="0"/>
              </a:rPr>
              <a:t>®</a:t>
            </a:r>
            <a:r>
              <a:rPr lang="en-CA" b="1" dirty="0">
                <a:latin typeface="Arial" panose="020B0604020202020204" pitchFamily="34" charset="0"/>
                <a:cs typeface="Arial" panose="020B0604020202020204" pitchFamily="34" charset="0"/>
              </a:rPr>
              <a:t> 23</a:t>
            </a:r>
            <a:endParaRPr lang="en-US" b="1" dirty="0">
              <a:latin typeface="Arial" panose="020B0604020202020204" pitchFamily="34" charset="0"/>
              <a:cs typeface="Arial" panose="020B0604020202020204" pitchFamily="34" charset="0"/>
            </a:endParaRPr>
          </a:p>
          <a:p>
            <a:pPr algn="l"/>
            <a:endParaRPr lang="en-US" sz="1200" b="1" dirty="0"/>
          </a:p>
          <a:p>
            <a:pPr algn="l"/>
            <a:endParaRPr lang="en-US" sz="1200" b="1" dirty="0"/>
          </a:p>
          <a:p>
            <a:pPr algn="l"/>
            <a:endParaRPr lang="en-US" sz="1200" b="1" dirty="0"/>
          </a:p>
          <a:p>
            <a:pPr algn="l"/>
            <a:endParaRPr lang="en-US" sz="1200" b="1" dirty="0"/>
          </a:p>
          <a:p>
            <a:pPr algn="l"/>
            <a:endParaRPr lang="en-US" sz="1200" b="1" dirty="0"/>
          </a:p>
        </p:txBody>
      </p:sp>
    </p:spTree>
    <p:extLst>
      <p:ext uri="{BB962C8B-B14F-4D97-AF65-F5344CB8AC3E}">
        <p14:creationId xmlns:p14="http://schemas.microsoft.com/office/powerpoint/2010/main" val="41205756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95300" y="881956"/>
            <a:ext cx="8089900" cy="5139869"/>
          </a:xfrm>
          <a:prstGeom prst="rect">
            <a:avLst/>
          </a:prstGeom>
          <a:noFill/>
        </p:spPr>
        <p:txBody>
          <a:bodyPr wrap="square" rtlCol="0">
            <a:spAutoFit/>
          </a:bodyPr>
          <a:lstStyle/>
          <a:p>
            <a:r>
              <a:rPr lang="es-MX" sz="2000" b="1" dirty="0">
                <a:solidFill>
                  <a:schemeClr val="bg1">
                    <a:lumMod val="50000"/>
                  </a:schemeClr>
                </a:solidFill>
                <a:latin typeface="Arial" panose="020B0604020202020204" pitchFamily="34" charset="0"/>
                <a:cs typeface="Arial" panose="020B0604020202020204" pitchFamily="34" charset="0"/>
              </a:rPr>
              <a:t>Préstamos en concesión</a:t>
            </a:r>
          </a:p>
          <a:p>
            <a:endParaRPr lang="es-MX" sz="2000" b="1" dirty="0">
              <a:solidFill>
                <a:schemeClr val="bg1">
                  <a:lumMod val="50000"/>
                </a:schemeClr>
              </a:solidFill>
              <a:latin typeface="Arial" panose="020B0604020202020204" pitchFamily="34" charset="0"/>
              <a:cs typeface="Arial" panose="020B0604020202020204" pitchFamily="34" charset="0"/>
            </a:endParaRPr>
          </a:p>
          <a:p>
            <a:pPr marL="342900" lvl="0" indent="-342900" defTabSz="914400" fontAlgn="base">
              <a:spcBef>
                <a:spcPts val="776"/>
              </a:spcBef>
              <a:spcAft>
                <a:spcPct val="0"/>
              </a:spcAft>
              <a:buFontTx/>
              <a:buChar char="•"/>
            </a:pPr>
            <a:r>
              <a:rPr lang="es-MX" sz="2000" kern="0" dirty="0">
                <a:solidFill>
                  <a:srgbClr val="000000">
                    <a:lumMod val="65000"/>
                    <a:lumOff val="35000"/>
                  </a:srgbClr>
                </a:solidFill>
                <a:latin typeface="Arial" pitchFamily="34" charset="0"/>
                <a:ea typeface="ＭＳ Ｐゴシック" charset="0"/>
                <a:cs typeface="Arial" pitchFamily="34" charset="0"/>
              </a:rPr>
              <a:t>Préstamos que se reciben en condiciones por debajo de las de mercado </a:t>
            </a:r>
          </a:p>
          <a:p>
            <a:pPr marL="694944" lvl="1" indent="-347472" defTabSz="914400" fontAlgn="base">
              <a:spcBef>
                <a:spcPts val="776"/>
              </a:spcBef>
              <a:spcAft>
                <a:spcPct val="0"/>
              </a:spcAft>
              <a:buFontTx/>
              <a:buChar char="–"/>
            </a:pPr>
            <a:r>
              <a:rPr lang="es-MX" kern="0" dirty="0">
                <a:solidFill>
                  <a:srgbClr val="000000">
                    <a:lumMod val="65000"/>
                    <a:lumOff val="35000"/>
                  </a:srgbClr>
                </a:solidFill>
                <a:latin typeface="Arial" pitchFamily="34" charset="0"/>
                <a:ea typeface="ＭＳ Ｐゴシック" charset="0"/>
                <a:cs typeface="Arial" pitchFamily="34" charset="0"/>
              </a:rPr>
              <a:t>La porción del préstamo que se paga más intereses es una transacción con contraprestación </a:t>
            </a:r>
          </a:p>
          <a:p>
            <a:pPr marL="694944" lvl="1" indent="-347472" defTabSz="914400" fontAlgn="base">
              <a:spcBef>
                <a:spcPts val="776"/>
              </a:spcBef>
              <a:spcAft>
                <a:spcPct val="0"/>
              </a:spcAft>
              <a:buFontTx/>
              <a:buChar char="–"/>
            </a:pPr>
            <a:r>
              <a:rPr lang="es-MX" kern="0" dirty="0">
                <a:solidFill>
                  <a:srgbClr val="000000">
                    <a:lumMod val="65000"/>
                    <a:lumOff val="35000"/>
                  </a:srgbClr>
                </a:solidFill>
                <a:latin typeface="Arial" pitchFamily="34" charset="0"/>
                <a:ea typeface="ＭＳ Ｐゴシック" charset="0"/>
                <a:cs typeface="Arial" pitchFamily="34" charset="0"/>
              </a:rPr>
              <a:t>La diferencia entre el precio de la transacción (importe del préstamo) y el valor razonable del préstamo en el reconocimiento inicial es un ingreso sin contraprestación excepto en la medida en que las condiciones den lugar a un pasivo. </a:t>
            </a:r>
          </a:p>
          <a:p>
            <a:pPr marL="694944" lvl="1" indent="-347472" defTabSz="914400" fontAlgn="base">
              <a:spcBef>
                <a:spcPts val="776"/>
              </a:spcBef>
              <a:spcAft>
                <a:spcPct val="0"/>
              </a:spcAft>
              <a:buFontTx/>
              <a:buChar char="–"/>
            </a:pPr>
            <a:r>
              <a:rPr lang="es-MX" kern="0" dirty="0">
                <a:solidFill>
                  <a:srgbClr val="000000">
                    <a:lumMod val="65000"/>
                    <a:lumOff val="35000"/>
                  </a:srgbClr>
                </a:solidFill>
                <a:latin typeface="Arial" pitchFamily="34" charset="0"/>
                <a:ea typeface="ＭＳ Ｐゴシック" charset="0"/>
                <a:cs typeface="Arial" pitchFamily="34" charset="0"/>
              </a:rPr>
              <a:t>El pasivo se da de baja por el mismo importe en que se reconoce el ingreso. </a:t>
            </a:r>
          </a:p>
          <a:p>
            <a:pPr marL="342900" lvl="0" indent="-342900" defTabSz="914400" fontAlgn="base">
              <a:spcBef>
                <a:spcPts val="776"/>
              </a:spcBef>
              <a:spcAft>
                <a:spcPct val="0"/>
              </a:spcAft>
              <a:buFontTx/>
              <a:buChar char="•"/>
            </a:pPr>
            <a:r>
              <a:rPr lang="es-MX" sz="2000" kern="0" dirty="0">
                <a:solidFill>
                  <a:srgbClr val="000000">
                    <a:lumMod val="65000"/>
                    <a:lumOff val="35000"/>
                  </a:srgbClr>
                </a:solidFill>
                <a:latin typeface="Arial" pitchFamily="34" charset="0"/>
                <a:ea typeface="ＭＳ Ｐゴシック" charset="0"/>
                <a:cs typeface="Arial" pitchFamily="34" charset="0"/>
              </a:rPr>
              <a:t>Se contabiliza como instrumento financiero</a:t>
            </a:r>
          </a:p>
          <a:p>
            <a:pPr lvl="0" defTabSz="914400" fontAlgn="base">
              <a:spcBef>
                <a:spcPts val="776"/>
              </a:spcBef>
              <a:spcAft>
                <a:spcPct val="0"/>
              </a:spcAft>
            </a:pPr>
            <a:endParaRPr lang="es-MX" sz="2400" kern="0" dirty="0">
              <a:solidFill>
                <a:srgbClr val="000000">
                  <a:lumMod val="65000"/>
                  <a:lumOff val="35000"/>
                </a:srgbClr>
              </a:solidFill>
              <a:latin typeface="Arial"/>
              <a:ea typeface="ＭＳ Ｐゴシック" charset="0"/>
            </a:endParaRPr>
          </a:p>
          <a:p>
            <a:endParaRPr lang="es-MX" sz="2000" dirty="0">
              <a:solidFill>
                <a:schemeClr val="bg1">
                  <a:lumMod val="50000"/>
                </a:schemeClr>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E69DE241-5D1F-4A15-B9EE-C618174EB3DF}"/>
              </a:ext>
            </a:extLst>
          </p:cNvPr>
          <p:cNvSpPr txBox="1"/>
          <p:nvPr/>
        </p:nvSpPr>
        <p:spPr>
          <a:xfrm>
            <a:off x="533400" y="6210300"/>
            <a:ext cx="7366000" cy="830997"/>
          </a:xfrm>
          <a:prstGeom prst="rect">
            <a:avLst/>
          </a:prstGeom>
          <a:noFill/>
        </p:spPr>
        <p:txBody>
          <a:bodyPr wrap="square" rtlCol="0">
            <a:spAutoFit/>
          </a:bodyPr>
          <a:lstStyle/>
          <a:p>
            <a:pPr algn="r"/>
            <a:r>
              <a:rPr lang="en-US" sz="2400" dirty="0" err="1">
                <a:solidFill>
                  <a:schemeClr val="bg1"/>
                </a:solidFill>
              </a:rPr>
              <a:t>Ingresos</a:t>
            </a:r>
            <a:r>
              <a:rPr lang="en-US" sz="2400" dirty="0">
                <a:solidFill>
                  <a:schemeClr val="bg1"/>
                </a:solidFill>
              </a:rPr>
              <a:t> de </a:t>
            </a:r>
            <a:r>
              <a:rPr lang="en-US" sz="2400" dirty="0" err="1">
                <a:solidFill>
                  <a:schemeClr val="bg1"/>
                </a:solidFill>
              </a:rPr>
              <a:t>transacciones</a:t>
            </a:r>
            <a:r>
              <a:rPr lang="en-US" sz="2400" dirty="0">
                <a:solidFill>
                  <a:schemeClr val="bg1"/>
                </a:solidFill>
              </a:rPr>
              <a:t> sin </a:t>
            </a:r>
            <a:r>
              <a:rPr lang="en-US" sz="2400" dirty="0" err="1">
                <a:solidFill>
                  <a:schemeClr val="bg1"/>
                </a:solidFill>
              </a:rPr>
              <a:t>contraprestación</a:t>
            </a:r>
            <a:r>
              <a:rPr lang="en-US" sz="2400" dirty="0">
                <a:solidFill>
                  <a:schemeClr val="bg1"/>
                </a:solidFill>
              </a:rPr>
              <a:t>: </a:t>
            </a:r>
            <a:r>
              <a:rPr lang="en-US" sz="2400" dirty="0" err="1">
                <a:solidFill>
                  <a:schemeClr val="bg1"/>
                </a:solidFill>
              </a:rPr>
              <a:t>Transferencias</a:t>
            </a:r>
            <a:endParaRPr lang="en-US" sz="2400" dirty="0">
              <a:solidFill>
                <a:schemeClr val="bg1"/>
              </a:solidFill>
            </a:endParaRPr>
          </a:p>
        </p:txBody>
      </p:sp>
    </p:spTree>
    <p:extLst>
      <p:ext uri="{BB962C8B-B14F-4D97-AF65-F5344CB8AC3E}">
        <p14:creationId xmlns:p14="http://schemas.microsoft.com/office/powerpoint/2010/main" val="196359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95300" y="881956"/>
            <a:ext cx="8089900" cy="3190617"/>
          </a:xfrm>
          <a:prstGeom prst="rect">
            <a:avLst/>
          </a:prstGeom>
          <a:noFill/>
        </p:spPr>
        <p:txBody>
          <a:bodyPr wrap="square" rtlCol="0">
            <a:spAutoFit/>
          </a:bodyPr>
          <a:lstStyle/>
          <a:p>
            <a:r>
              <a:rPr lang="es-MX" sz="2000" b="1">
                <a:solidFill>
                  <a:schemeClr val="bg1">
                    <a:lumMod val="50000"/>
                  </a:schemeClr>
                </a:solidFill>
                <a:latin typeface="Arial" panose="020B0604020202020204" pitchFamily="34" charset="0"/>
                <a:cs typeface="Arial" panose="020B0604020202020204" pitchFamily="34" charset="0"/>
              </a:rPr>
              <a:t>Préstamo a la Autoridad de Salud</a:t>
            </a:r>
          </a:p>
          <a:p>
            <a:endParaRPr lang="es-MX" sz="2000" b="1">
              <a:solidFill>
                <a:schemeClr val="bg1">
                  <a:lumMod val="50000"/>
                </a:schemeClr>
              </a:solidFill>
              <a:latin typeface="Arial" panose="020B0604020202020204" pitchFamily="34" charset="0"/>
              <a:cs typeface="Arial" panose="020B0604020202020204" pitchFamily="34" charset="0"/>
            </a:endParaRPr>
          </a:p>
          <a:p>
            <a:pPr lvl="0" defTabSz="914400" fontAlgn="base">
              <a:spcBef>
                <a:spcPts val="776"/>
              </a:spcBef>
              <a:spcAft>
                <a:spcPct val="0"/>
              </a:spcAft>
              <a:defRPr/>
            </a:pPr>
            <a:r>
              <a:rPr lang="es-MX" sz="2000" kern="0">
                <a:solidFill>
                  <a:srgbClr val="000000">
                    <a:lumMod val="65000"/>
                    <a:lumOff val="35000"/>
                  </a:srgbClr>
                </a:solidFill>
                <a:latin typeface="Arial" pitchFamily="34" charset="0"/>
                <a:ea typeface="ＭＳ Ｐゴシック" charset="0"/>
                <a:cs typeface="Arial" pitchFamily="34" charset="0"/>
              </a:rPr>
              <a:t>Una autoridad sanitaria local recibe un préstamo de 5 millones UM. El acuerdo estipula que el préstamo debe reembolsarse en 5 años con un interés anual del 5%. Una tasa de interés relacionada en el mercado es del 10%. No hay condiciones asociadas al préstamo.</a:t>
            </a:r>
          </a:p>
          <a:p>
            <a:pPr lvl="0" defTabSz="914400" fontAlgn="base">
              <a:spcBef>
                <a:spcPts val="776"/>
              </a:spcBef>
              <a:spcAft>
                <a:spcPct val="0"/>
              </a:spcAft>
              <a:defRPr/>
            </a:pPr>
            <a:endParaRPr lang="es-MX" sz="2000" kern="0">
              <a:solidFill>
                <a:srgbClr val="000000">
                  <a:lumMod val="65000"/>
                  <a:lumOff val="35000"/>
                </a:srgbClr>
              </a:solidFill>
              <a:latin typeface="Arial" pitchFamily="34" charset="0"/>
              <a:ea typeface="ＭＳ Ｐゴシック" charset="0"/>
              <a:cs typeface="Arial" pitchFamily="34" charset="0"/>
            </a:endParaRPr>
          </a:p>
          <a:p>
            <a:pPr marL="366713" lvl="1" defTabSz="914400" fontAlgn="base">
              <a:spcBef>
                <a:spcPts val="1200"/>
              </a:spcBef>
              <a:spcAft>
                <a:spcPct val="0"/>
              </a:spcAft>
              <a:defRPr/>
            </a:pPr>
            <a:r>
              <a:rPr lang="es-MX" i="1" kern="0">
                <a:solidFill>
                  <a:srgbClr val="000000">
                    <a:lumMod val="65000"/>
                    <a:lumOff val="35000"/>
                  </a:srgbClr>
                </a:solidFill>
                <a:latin typeface="Arial" pitchFamily="34" charset="0"/>
                <a:ea typeface="ＭＳ Ｐゴシック" charset="0"/>
                <a:cs typeface="Arial" pitchFamily="34" charset="0"/>
              </a:rPr>
              <a:t>¿Es el préstamo un préstamo en concesión? Explique</a:t>
            </a:r>
          </a:p>
          <a:p>
            <a:endParaRPr lang="es-MX" sz="2000">
              <a:solidFill>
                <a:schemeClr val="bg1">
                  <a:lumMod val="50000"/>
                </a:schemeClr>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2AC2F4FF-F30F-40C1-9399-E46C99B066E5}"/>
              </a:ext>
            </a:extLst>
          </p:cNvPr>
          <p:cNvSpPr txBox="1"/>
          <p:nvPr/>
        </p:nvSpPr>
        <p:spPr>
          <a:xfrm>
            <a:off x="533400" y="6210300"/>
            <a:ext cx="7366000" cy="830997"/>
          </a:xfrm>
          <a:prstGeom prst="rect">
            <a:avLst/>
          </a:prstGeom>
          <a:noFill/>
        </p:spPr>
        <p:txBody>
          <a:bodyPr wrap="square" rtlCol="0">
            <a:spAutoFit/>
          </a:bodyPr>
          <a:lstStyle/>
          <a:p>
            <a:pPr algn="r"/>
            <a:r>
              <a:rPr lang="es-MX" sz="2400">
                <a:solidFill>
                  <a:schemeClr val="bg1"/>
                </a:solidFill>
              </a:rPr>
              <a:t>Ingresos de transacciones sin contraprestación: Transferencias</a:t>
            </a:r>
          </a:p>
        </p:txBody>
      </p:sp>
    </p:spTree>
    <p:extLst>
      <p:ext uri="{BB962C8B-B14F-4D97-AF65-F5344CB8AC3E}">
        <p14:creationId xmlns:p14="http://schemas.microsoft.com/office/powerpoint/2010/main" val="21077339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95300" y="881956"/>
            <a:ext cx="8089900" cy="5601533"/>
          </a:xfrm>
          <a:prstGeom prst="rect">
            <a:avLst/>
          </a:prstGeom>
          <a:noFill/>
        </p:spPr>
        <p:txBody>
          <a:bodyPr wrap="square" rtlCol="0">
            <a:spAutoFit/>
          </a:bodyPr>
          <a:lstStyle/>
          <a:p>
            <a:r>
              <a:rPr lang="en-US" sz="2000" b="1" dirty="0" err="1">
                <a:solidFill>
                  <a:schemeClr val="bg1">
                    <a:lumMod val="50000"/>
                  </a:schemeClr>
                </a:solidFill>
                <a:latin typeface="Arial" panose="020B0604020202020204" pitchFamily="34" charset="0"/>
                <a:cs typeface="Arial" panose="020B0604020202020204" pitchFamily="34" charset="0"/>
              </a:rPr>
              <a:t>Revelaciones</a:t>
            </a:r>
            <a:endParaRPr lang="en-US" sz="2000" b="1" dirty="0">
              <a:solidFill>
                <a:schemeClr val="bg1">
                  <a:lumMod val="50000"/>
                </a:schemeClr>
              </a:solidFill>
              <a:latin typeface="Arial" panose="020B0604020202020204" pitchFamily="34" charset="0"/>
              <a:cs typeface="Arial" panose="020B0604020202020204" pitchFamily="34" charset="0"/>
            </a:endParaRPr>
          </a:p>
          <a:p>
            <a:endParaRPr lang="en-US" sz="2000" b="1" dirty="0">
              <a:solidFill>
                <a:schemeClr val="bg1">
                  <a:lumMod val="50000"/>
                </a:schemeClr>
              </a:solidFill>
              <a:latin typeface="Arial" panose="020B0604020202020204" pitchFamily="34" charset="0"/>
              <a:cs typeface="Arial" panose="020B0604020202020204" pitchFamily="34" charset="0"/>
            </a:endParaRPr>
          </a:p>
          <a:p>
            <a:pPr lvl="0" defTabSz="914400" fontAlgn="base">
              <a:spcBef>
                <a:spcPts val="776"/>
              </a:spcBef>
              <a:spcAft>
                <a:spcPct val="0"/>
              </a:spcAft>
              <a:defRPr/>
            </a:pPr>
            <a:r>
              <a:rPr lang="en-US" sz="2000" kern="0" dirty="0" err="1">
                <a:solidFill>
                  <a:srgbClr val="000000">
                    <a:lumMod val="65000"/>
                    <a:lumOff val="35000"/>
                  </a:srgbClr>
                </a:solidFill>
                <a:latin typeface="Arial" pitchFamily="34" charset="0"/>
                <a:ea typeface="ＭＳ Ｐゴシック" charset="0"/>
                <a:cs typeface="Arial" pitchFamily="34" charset="0"/>
              </a:rPr>
              <a:t>Revele</a:t>
            </a:r>
            <a:r>
              <a:rPr lang="en-US" sz="2000" kern="0" dirty="0">
                <a:solidFill>
                  <a:srgbClr val="000000">
                    <a:lumMod val="65000"/>
                    <a:lumOff val="35000"/>
                  </a:srgbClr>
                </a:solidFill>
                <a:latin typeface="Arial" pitchFamily="34" charset="0"/>
                <a:ea typeface="ＭＳ Ｐゴシック" charset="0"/>
                <a:cs typeface="Arial" pitchFamily="34" charset="0"/>
              </a:rPr>
              <a:t>:</a:t>
            </a:r>
          </a:p>
          <a:p>
            <a:pPr marL="342900" lvl="0" indent="-342900" defTabSz="914400" fontAlgn="base">
              <a:spcBef>
                <a:spcPts val="776"/>
              </a:spcBef>
              <a:spcAft>
                <a:spcPct val="0"/>
              </a:spcAft>
              <a:buFont typeface="Arial" pitchFamily="34" charset="0"/>
              <a:buChar char="•"/>
              <a:defRPr/>
            </a:pPr>
            <a:r>
              <a:rPr lang="es-MX" kern="0" dirty="0">
                <a:solidFill>
                  <a:srgbClr val="000000">
                    <a:lumMod val="65000"/>
                    <a:lumOff val="35000"/>
                  </a:srgbClr>
                </a:solidFill>
                <a:latin typeface="Arial" pitchFamily="34" charset="0"/>
                <a:ea typeface="ＭＳ Ｐゴシック" charset="0"/>
                <a:cs typeface="Arial" pitchFamily="34" charset="0"/>
              </a:rPr>
              <a:t>Ingresos procedentes de operaciones sin contraprestación</a:t>
            </a:r>
          </a:p>
          <a:p>
            <a:pPr marL="342900" lvl="0" indent="-342900" defTabSz="914400" fontAlgn="base">
              <a:spcBef>
                <a:spcPts val="776"/>
              </a:spcBef>
              <a:spcAft>
                <a:spcPct val="0"/>
              </a:spcAft>
              <a:buFont typeface="Arial" pitchFamily="34" charset="0"/>
              <a:buChar char="•"/>
              <a:defRPr/>
            </a:pPr>
            <a:r>
              <a:rPr lang="es-MX" kern="0" dirty="0">
                <a:solidFill>
                  <a:srgbClr val="000000">
                    <a:lumMod val="65000"/>
                    <a:lumOff val="35000"/>
                  </a:srgbClr>
                </a:solidFill>
                <a:latin typeface="Arial" pitchFamily="34" charset="0"/>
                <a:ea typeface="ＭＳ Ｐゴシック" charset="0"/>
                <a:cs typeface="Arial" pitchFamily="34" charset="0"/>
              </a:rPr>
              <a:t>Cuentas por cobrar reconocidas</a:t>
            </a:r>
          </a:p>
          <a:p>
            <a:pPr marL="342900" lvl="0" indent="-342900" defTabSz="914400" fontAlgn="base">
              <a:spcBef>
                <a:spcPts val="776"/>
              </a:spcBef>
              <a:spcAft>
                <a:spcPct val="0"/>
              </a:spcAft>
              <a:buFont typeface="Arial" pitchFamily="34" charset="0"/>
              <a:buChar char="•"/>
              <a:defRPr/>
            </a:pPr>
            <a:r>
              <a:rPr lang="es-MX" kern="0" dirty="0">
                <a:solidFill>
                  <a:srgbClr val="000000">
                    <a:lumMod val="65000"/>
                    <a:lumOff val="35000"/>
                  </a:srgbClr>
                </a:solidFill>
                <a:latin typeface="Arial" pitchFamily="34" charset="0"/>
                <a:ea typeface="ＭＳ Ｐゴシック" charset="0"/>
                <a:cs typeface="Arial" pitchFamily="34" charset="0"/>
              </a:rPr>
              <a:t>Pasivos reconocidos en concepto de condiciones</a:t>
            </a:r>
          </a:p>
          <a:p>
            <a:pPr marL="342900" lvl="0" indent="-342900" defTabSz="914400" fontAlgn="base">
              <a:spcBef>
                <a:spcPts val="776"/>
              </a:spcBef>
              <a:spcAft>
                <a:spcPct val="0"/>
              </a:spcAft>
              <a:buFont typeface="Arial" pitchFamily="34" charset="0"/>
              <a:buChar char="•"/>
              <a:defRPr/>
            </a:pPr>
            <a:r>
              <a:rPr lang="es-MX" kern="0" dirty="0">
                <a:solidFill>
                  <a:srgbClr val="000000">
                    <a:lumMod val="65000"/>
                    <a:lumOff val="35000"/>
                  </a:srgbClr>
                </a:solidFill>
                <a:latin typeface="Arial" pitchFamily="34" charset="0"/>
                <a:ea typeface="ＭＳ Ｐゴシック" charset="0"/>
                <a:cs typeface="Arial" pitchFamily="34" charset="0"/>
              </a:rPr>
              <a:t>Importe y naturaleza de los activos sujetos a restricciones</a:t>
            </a:r>
          </a:p>
          <a:p>
            <a:pPr marL="342900" lvl="0" indent="-342900" defTabSz="914400" fontAlgn="base">
              <a:spcBef>
                <a:spcPts val="776"/>
              </a:spcBef>
              <a:spcAft>
                <a:spcPct val="0"/>
              </a:spcAft>
              <a:buFont typeface="Arial" pitchFamily="34" charset="0"/>
              <a:buChar char="•"/>
              <a:defRPr/>
            </a:pPr>
            <a:r>
              <a:rPr lang="es-MX" kern="0" dirty="0">
                <a:solidFill>
                  <a:srgbClr val="000000">
                    <a:lumMod val="65000"/>
                    <a:lumOff val="35000"/>
                  </a:srgbClr>
                </a:solidFill>
                <a:latin typeface="Arial" pitchFamily="34" charset="0"/>
                <a:ea typeface="ＭＳ Ｐゴシック" charset="0"/>
                <a:cs typeface="Arial" pitchFamily="34" charset="0"/>
              </a:rPr>
              <a:t>Importes de los cobros anticipados</a:t>
            </a:r>
          </a:p>
          <a:p>
            <a:pPr marL="342900" lvl="0" indent="-342900" defTabSz="914400" fontAlgn="base">
              <a:spcBef>
                <a:spcPts val="776"/>
              </a:spcBef>
              <a:spcAft>
                <a:spcPct val="0"/>
              </a:spcAft>
              <a:buFont typeface="Arial" pitchFamily="34" charset="0"/>
              <a:buChar char="•"/>
              <a:defRPr/>
            </a:pPr>
            <a:r>
              <a:rPr lang="es-MX" kern="0" dirty="0">
                <a:solidFill>
                  <a:srgbClr val="000000">
                    <a:lumMod val="65000"/>
                    <a:lumOff val="35000"/>
                  </a:srgbClr>
                </a:solidFill>
                <a:latin typeface="Arial" pitchFamily="34" charset="0"/>
                <a:ea typeface="ＭＳ Ｐゴシック" charset="0"/>
                <a:cs typeface="Arial" pitchFamily="34" charset="0"/>
              </a:rPr>
              <a:t>Importe de los pasivos condonados </a:t>
            </a:r>
          </a:p>
          <a:p>
            <a:pPr marL="342900" lvl="0" indent="-342900" defTabSz="914400" fontAlgn="base">
              <a:spcBef>
                <a:spcPts val="776"/>
              </a:spcBef>
              <a:spcAft>
                <a:spcPct val="0"/>
              </a:spcAft>
              <a:buFont typeface="Arial" pitchFamily="34" charset="0"/>
              <a:buChar char="•"/>
              <a:defRPr/>
            </a:pPr>
            <a:r>
              <a:rPr lang="es-MX" kern="0" dirty="0">
                <a:solidFill>
                  <a:srgbClr val="000000">
                    <a:lumMod val="65000"/>
                    <a:lumOff val="35000"/>
                  </a:srgbClr>
                </a:solidFill>
                <a:latin typeface="Arial" pitchFamily="34" charset="0"/>
                <a:ea typeface="ＭＳ Ｐゴシック" charset="0"/>
                <a:cs typeface="Arial" pitchFamily="34" charset="0"/>
              </a:rPr>
              <a:t>Políticas contables adoptadas</a:t>
            </a:r>
          </a:p>
          <a:p>
            <a:pPr marL="342900" lvl="0" indent="-342900" defTabSz="914400" fontAlgn="base">
              <a:spcBef>
                <a:spcPts val="776"/>
              </a:spcBef>
              <a:spcAft>
                <a:spcPct val="0"/>
              </a:spcAft>
              <a:buFont typeface="Arial" pitchFamily="34" charset="0"/>
              <a:buChar char="•"/>
              <a:defRPr/>
            </a:pPr>
            <a:r>
              <a:rPr lang="es-MX" kern="0" dirty="0">
                <a:solidFill>
                  <a:srgbClr val="000000">
                    <a:lumMod val="65000"/>
                    <a:lumOff val="35000"/>
                  </a:srgbClr>
                </a:solidFill>
                <a:latin typeface="Arial" pitchFamily="34" charset="0"/>
                <a:ea typeface="ＭＳ Ｐゴシック" charset="0"/>
                <a:cs typeface="Arial" pitchFamily="34" charset="0"/>
              </a:rPr>
              <a:t>Base sobre la cual se midió el valor razonable</a:t>
            </a:r>
          </a:p>
          <a:p>
            <a:pPr marL="342900" lvl="0" indent="-342900" defTabSz="914400" fontAlgn="base">
              <a:spcBef>
                <a:spcPts val="776"/>
              </a:spcBef>
              <a:spcAft>
                <a:spcPct val="0"/>
              </a:spcAft>
              <a:buFont typeface="Arial" pitchFamily="34" charset="0"/>
              <a:buChar char="•"/>
              <a:defRPr/>
            </a:pPr>
            <a:r>
              <a:rPr lang="es-MX" kern="0" dirty="0">
                <a:solidFill>
                  <a:srgbClr val="000000">
                    <a:lumMod val="65000"/>
                    <a:lumOff val="35000"/>
                  </a:srgbClr>
                </a:solidFill>
                <a:latin typeface="Arial" pitchFamily="34" charset="0"/>
                <a:ea typeface="ＭＳ Ｐゴシック" charset="0"/>
                <a:cs typeface="Arial" pitchFamily="34" charset="0"/>
              </a:rPr>
              <a:t>Naturaleza y tipo de legados, regalos  y donaciones</a:t>
            </a:r>
          </a:p>
          <a:p>
            <a:pPr marL="342900" lvl="0" indent="-342900" defTabSz="914400" fontAlgn="base">
              <a:spcBef>
                <a:spcPts val="776"/>
              </a:spcBef>
              <a:spcAft>
                <a:spcPct val="0"/>
              </a:spcAft>
              <a:buFont typeface="Arial" pitchFamily="34" charset="0"/>
              <a:buChar char="•"/>
              <a:defRPr/>
            </a:pPr>
            <a:endParaRPr lang="es-MX" kern="0" dirty="0">
              <a:solidFill>
                <a:srgbClr val="000000">
                  <a:lumMod val="65000"/>
                  <a:lumOff val="35000"/>
                </a:srgbClr>
              </a:solidFill>
              <a:latin typeface="Arial" pitchFamily="34" charset="0"/>
              <a:ea typeface="ＭＳ Ｐゴシック" charset="0"/>
              <a:cs typeface="Arial" pitchFamily="34" charset="0"/>
            </a:endParaRPr>
          </a:p>
          <a:p>
            <a:pPr marL="342900" lvl="0" indent="-342900" defTabSz="914400" fontAlgn="base">
              <a:spcBef>
                <a:spcPts val="776"/>
              </a:spcBef>
              <a:spcAft>
                <a:spcPct val="0"/>
              </a:spcAft>
              <a:buFont typeface="Arial" pitchFamily="34" charset="0"/>
              <a:buChar char="•"/>
              <a:defRPr/>
            </a:pPr>
            <a:endParaRPr lang="en-US" kern="0" dirty="0">
              <a:solidFill>
                <a:srgbClr val="000000">
                  <a:lumMod val="65000"/>
                  <a:lumOff val="35000"/>
                </a:srgbClr>
              </a:solidFill>
              <a:latin typeface="Arial" pitchFamily="34" charset="0"/>
              <a:ea typeface="ＭＳ Ｐゴシック" charset="0"/>
              <a:cs typeface="Arial" pitchFamily="34" charset="0"/>
            </a:endParaRPr>
          </a:p>
          <a:p>
            <a:endParaRPr lang="en-US" sz="2000" dirty="0">
              <a:solidFill>
                <a:schemeClr val="bg1">
                  <a:lumMod val="50000"/>
                </a:schemeClr>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C6B12DA9-5DD9-41E8-826A-C3DE578CD852}"/>
              </a:ext>
            </a:extLst>
          </p:cNvPr>
          <p:cNvSpPr txBox="1"/>
          <p:nvPr/>
        </p:nvSpPr>
        <p:spPr>
          <a:xfrm>
            <a:off x="533400" y="6210300"/>
            <a:ext cx="7366000" cy="830997"/>
          </a:xfrm>
          <a:prstGeom prst="rect">
            <a:avLst/>
          </a:prstGeom>
          <a:noFill/>
        </p:spPr>
        <p:txBody>
          <a:bodyPr wrap="square" rtlCol="0">
            <a:spAutoFit/>
          </a:bodyPr>
          <a:lstStyle/>
          <a:p>
            <a:pPr algn="r"/>
            <a:r>
              <a:rPr lang="en-US" sz="2400" dirty="0" err="1">
                <a:solidFill>
                  <a:schemeClr val="bg1"/>
                </a:solidFill>
              </a:rPr>
              <a:t>Ingresos</a:t>
            </a:r>
            <a:r>
              <a:rPr lang="en-US" sz="2400" dirty="0">
                <a:solidFill>
                  <a:schemeClr val="bg1"/>
                </a:solidFill>
              </a:rPr>
              <a:t> de </a:t>
            </a:r>
            <a:r>
              <a:rPr lang="en-US" sz="2400" dirty="0" err="1">
                <a:solidFill>
                  <a:schemeClr val="bg1"/>
                </a:solidFill>
              </a:rPr>
              <a:t>transacciones</a:t>
            </a:r>
            <a:r>
              <a:rPr lang="en-US" sz="2400" dirty="0">
                <a:solidFill>
                  <a:schemeClr val="bg1"/>
                </a:solidFill>
              </a:rPr>
              <a:t> sin </a:t>
            </a:r>
            <a:r>
              <a:rPr lang="en-US" sz="2400" dirty="0" err="1">
                <a:solidFill>
                  <a:schemeClr val="bg1"/>
                </a:solidFill>
              </a:rPr>
              <a:t>contraprestación</a:t>
            </a:r>
            <a:r>
              <a:rPr lang="en-US" sz="2400" dirty="0">
                <a:solidFill>
                  <a:schemeClr val="bg1"/>
                </a:solidFill>
              </a:rPr>
              <a:t>: </a:t>
            </a:r>
            <a:r>
              <a:rPr lang="en-US" sz="2400" dirty="0" err="1">
                <a:solidFill>
                  <a:schemeClr val="bg1"/>
                </a:solidFill>
              </a:rPr>
              <a:t>Transferencias</a:t>
            </a:r>
            <a:endParaRPr lang="en-US" sz="2400" dirty="0">
              <a:solidFill>
                <a:schemeClr val="bg1"/>
              </a:solidFill>
            </a:endParaRPr>
          </a:p>
        </p:txBody>
      </p:sp>
    </p:spTree>
    <p:extLst>
      <p:ext uri="{BB962C8B-B14F-4D97-AF65-F5344CB8AC3E}">
        <p14:creationId xmlns:p14="http://schemas.microsoft.com/office/powerpoint/2010/main" val="33923290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95300" y="881956"/>
            <a:ext cx="8089900" cy="1015663"/>
          </a:xfrm>
          <a:prstGeom prst="rect">
            <a:avLst/>
          </a:prstGeom>
          <a:noFill/>
        </p:spPr>
        <p:txBody>
          <a:bodyPr wrap="square" rtlCol="0">
            <a:spAutoFit/>
          </a:bodyPr>
          <a:lstStyle/>
          <a:p>
            <a:r>
              <a:rPr lang="en-US" sz="2000" b="1" dirty="0" err="1">
                <a:solidFill>
                  <a:schemeClr val="bg1">
                    <a:lumMod val="50000"/>
                  </a:schemeClr>
                </a:solidFill>
                <a:latin typeface="Arial" panose="020B0604020202020204" pitchFamily="34" charset="0"/>
                <a:cs typeface="Arial" panose="020B0604020202020204" pitchFamily="34" charset="0"/>
              </a:rPr>
              <a:t>Preguntas</a:t>
            </a:r>
            <a:r>
              <a:rPr lang="en-US" sz="2000" b="1" dirty="0">
                <a:solidFill>
                  <a:schemeClr val="bg1">
                    <a:lumMod val="50000"/>
                  </a:schemeClr>
                </a:solidFill>
                <a:latin typeface="Arial" panose="020B0604020202020204" pitchFamily="34" charset="0"/>
                <a:cs typeface="Arial" panose="020B0604020202020204" pitchFamily="34" charset="0"/>
              </a:rPr>
              <a:t> y </a:t>
            </a:r>
            <a:r>
              <a:rPr lang="en-US" sz="2000" b="1" dirty="0" err="1">
                <a:solidFill>
                  <a:schemeClr val="bg1">
                    <a:lumMod val="50000"/>
                  </a:schemeClr>
                </a:solidFill>
                <a:latin typeface="Arial" panose="020B0604020202020204" pitchFamily="34" charset="0"/>
                <a:cs typeface="Arial" panose="020B0604020202020204" pitchFamily="34" charset="0"/>
              </a:rPr>
              <a:t>Discusión</a:t>
            </a:r>
            <a:endParaRPr lang="en-US" sz="2000" b="1" dirty="0">
              <a:solidFill>
                <a:schemeClr val="bg1">
                  <a:lumMod val="50000"/>
                </a:schemeClr>
              </a:solidFill>
              <a:latin typeface="Arial" panose="020B0604020202020204" pitchFamily="34" charset="0"/>
              <a:cs typeface="Arial" panose="020B0604020202020204" pitchFamily="34" charset="0"/>
            </a:endParaRPr>
          </a:p>
          <a:p>
            <a:endParaRPr lang="en-US" sz="2000" b="1" dirty="0">
              <a:solidFill>
                <a:schemeClr val="bg1">
                  <a:lumMod val="50000"/>
                </a:schemeClr>
              </a:solidFill>
              <a:latin typeface="Arial" panose="020B0604020202020204" pitchFamily="34" charset="0"/>
              <a:cs typeface="Arial" panose="020B0604020202020204" pitchFamily="34" charset="0"/>
            </a:endParaRPr>
          </a:p>
          <a:p>
            <a:endParaRPr lang="en-US" sz="2000" dirty="0">
              <a:solidFill>
                <a:schemeClr val="bg1">
                  <a:lumMod val="50000"/>
                </a:schemeClr>
              </a:solidFill>
              <a:latin typeface="Arial" panose="020B0604020202020204" pitchFamily="34" charset="0"/>
              <a:cs typeface="Arial" panose="020B0604020202020204" pitchFamily="34" charset="0"/>
            </a:endParaRPr>
          </a:p>
        </p:txBody>
      </p:sp>
      <p:pic>
        <p:nvPicPr>
          <p:cNvPr id="4" name="Picture 4" descr="http://www.eko-punkt.de/fileadmin/user_upload/ekopunkt/bilder/Fragezeichen_545.jpg"/>
          <p:cNvPicPr>
            <a:picLocks noChangeAspect="1" noChangeArrowheads="1"/>
          </p:cNvPicPr>
          <p:nvPr/>
        </p:nvPicPr>
        <p:blipFill>
          <a:blip r:embed="rId2" cstate="print">
            <a:duotone>
              <a:prstClr val="black"/>
              <a:srgbClr val="005BAA">
                <a:tint val="45000"/>
                <a:satMod val="400000"/>
              </a:srgbClr>
            </a:duotone>
          </a:blip>
          <a:srcRect/>
          <a:stretch>
            <a:fillRect/>
          </a:stretch>
        </p:blipFill>
        <p:spPr bwMode="auto">
          <a:xfrm>
            <a:off x="642275" y="1667860"/>
            <a:ext cx="7412396" cy="2231591"/>
          </a:xfrm>
          <a:prstGeom prst="rect">
            <a:avLst/>
          </a:prstGeom>
          <a:noFill/>
        </p:spPr>
      </p:pic>
      <p:sp>
        <p:nvSpPr>
          <p:cNvPr id="8" name="Rectangle 7"/>
          <p:cNvSpPr/>
          <p:nvPr/>
        </p:nvSpPr>
        <p:spPr>
          <a:xfrm>
            <a:off x="605284" y="4139464"/>
            <a:ext cx="4572000" cy="707886"/>
          </a:xfrm>
          <a:prstGeom prst="rect">
            <a:avLst/>
          </a:prstGeom>
        </p:spPr>
        <p:txBody>
          <a:bodyPr>
            <a:spAutoFit/>
          </a:bodyPr>
          <a:lstStyle/>
          <a:p>
            <a:pPr marL="342900" lvl="0" indent="-342900" defTabSz="914400" fontAlgn="base">
              <a:spcBef>
                <a:spcPts val="776"/>
              </a:spcBef>
              <a:spcAft>
                <a:spcPct val="0"/>
              </a:spcAft>
              <a:buFontTx/>
              <a:buChar char="•"/>
              <a:defRPr/>
            </a:pPr>
            <a:r>
              <a:rPr lang="en-GB" sz="2000" kern="0" dirty="0" err="1">
                <a:solidFill>
                  <a:srgbClr val="000000">
                    <a:lumMod val="65000"/>
                    <a:lumOff val="35000"/>
                  </a:srgbClr>
                </a:solidFill>
                <a:latin typeface="Arial" pitchFamily="34" charset="0"/>
                <a:ea typeface="ＭＳ Ｐゴシック" charset="0"/>
                <a:cs typeface="Arial" pitchFamily="34" charset="0"/>
              </a:rPr>
              <a:t>Visite</a:t>
            </a:r>
            <a:r>
              <a:rPr lang="en-GB" sz="2000" kern="0" dirty="0">
                <a:solidFill>
                  <a:srgbClr val="000000">
                    <a:lumMod val="65000"/>
                    <a:lumOff val="35000"/>
                  </a:srgbClr>
                </a:solidFill>
                <a:latin typeface="Arial" pitchFamily="34" charset="0"/>
                <a:ea typeface="ＭＳ Ｐゴシック" charset="0"/>
                <a:cs typeface="Arial" pitchFamily="34" charset="0"/>
              </a:rPr>
              <a:t> </a:t>
            </a:r>
            <a:r>
              <a:rPr lang="en-GB" sz="2000" kern="0" dirty="0" err="1">
                <a:solidFill>
                  <a:srgbClr val="000000">
                    <a:lumMod val="65000"/>
                    <a:lumOff val="35000"/>
                  </a:srgbClr>
                </a:solidFill>
                <a:latin typeface="Arial" pitchFamily="34" charset="0"/>
                <a:ea typeface="ＭＳ Ｐゴシック" charset="0"/>
                <a:cs typeface="Arial" pitchFamily="34" charset="0"/>
              </a:rPr>
              <a:t>el</a:t>
            </a:r>
            <a:r>
              <a:rPr lang="en-GB" sz="2000" kern="0" dirty="0">
                <a:solidFill>
                  <a:srgbClr val="000000">
                    <a:lumMod val="65000"/>
                    <a:lumOff val="35000"/>
                  </a:srgbClr>
                </a:solidFill>
                <a:latin typeface="Arial" pitchFamily="34" charset="0"/>
                <a:ea typeface="ＭＳ Ｐゴシック" charset="0"/>
                <a:cs typeface="Arial" pitchFamily="34" charset="0"/>
              </a:rPr>
              <a:t> sitio web del IPSASB </a:t>
            </a:r>
            <a:r>
              <a:rPr lang="en-GB" sz="2000" kern="0" dirty="0">
                <a:solidFill>
                  <a:srgbClr val="005BAA">
                    <a:lumMod val="75000"/>
                  </a:srgbClr>
                </a:solidFill>
                <a:latin typeface="Arial" pitchFamily="34" charset="0"/>
                <a:ea typeface="ＭＳ Ｐゴシック" charset="0"/>
                <a:cs typeface="Arial" pitchFamily="34" charset="0"/>
              </a:rPr>
              <a:t>http://www.ipsasb.org  </a:t>
            </a:r>
          </a:p>
        </p:txBody>
      </p:sp>
      <p:sp>
        <p:nvSpPr>
          <p:cNvPr id="9" name="TextBox 8">
            <a:extLst>
              <a:ext uri="{FF2B5EF4-FFF2-40B4-BE49-F238E27FC236}">
                <a16:creationId xmlns:a16="http://schemas.microsoft.com/office/drawing/2014/main" id="{F53E569E-C40C-4593-92DD-8BC23AB39E41}"/>
              </a:ext>
            </a:extLst>
          </p:cNvPr>
          <p:cNvSpPr txBox="1"/>
          <p:nvPr/>
        </p:nvSpPr>
        <p:spPr>
          <a:xfrm>
            <a:off x="533400" y="6210300"/>
            <a:ext cx="7366000" cy="830997"/>
          </a:xfrm>
          <a:prstGeom prst="rect">
            <a:avLst/>
          </a:prstGeom>
          <a:noFill/>
        </p:spPr>
        <p:txBody>
          <a:bodyPr wrap="square" rtlCol="0">
            <a:spAutoFit/>
          </a:bodyPr>
          <a:lstStyle/>
          <a:p>
            <a:pPr algn="r"/>
            <a:r>
              <a:rPr lang="en-US" sz="2400" dirty="0" err="1">
                <a:solidFill>
                  <a:schemeClr val="bg1"/>
                </a:solidFill>
              </a:rPr>
              <a:t>Ingresos</a:t>
            </a:r>
            <a:r>
              <a:rPr lang="en-US" sz="2400" dirty="0">
                <a:solidFill>
                  <a:schemeClr val="bg1"/>
                </a:solidFill>
              </a:rPr>
              <a:t> de </a:t>
            </a:r>
            <a:r>
              <a:rPr lang="en-US" sz="2400" dirty="0" err="1">
                <a:solidFill>
                  <a:schemeClr val="bg1"/>
                </a:solidFill>
              </a:rPr>
              <a:t>transacciones</a:t>
            </a:r>
            <a:r>
              <a:rPr lang="en-US" sz="2400" dirty="0">
                <a:solidFill>
                  <a:schemeClr val="bg1"/>
                </a:solidFill>
              </a:rPr>
              <a:t> sin </a:t>
            </a:r>
            <a:r>
              <a:rPr lang="en-US" sz="2400" dirty="0" err="1">
                <a:solidFill>
                  <a:schemeClr val="bg1"/>
                </a:solidFill>
              </a:rPr>
              <a:t>contraprestación</a:t>
            </a:r>
            <a:r>
              <a:rPr lang="en-US" sz="2400" dirty="0">
                <a:solidFill>
                  <a:schemeClr val="bg1"/>
                </a:solidFill>
              </a:rPr>
              <a:t>: </a:t>
            </a:r>
            <a:r>
              <a:rPr lang="en-US" sz="2400" dirty="0" err="1">
                <a:solidFill>
                  <a:schemeClr val="bg1"/>
                </a:solidFill>
              </a:rPr>
              <a:t>Transferencias</a:t>
            </a:r>
            <a:endParaRPr lang="en-US" sz="2400" dirty="0">
              <a:solidFill>
                <a:schemeClr val="bg1"/>
              </a:solidFill>
            </a:endParaRPr>
          </a:p>
        </p:txBody>
      </p:sp>
    </p:spTree>
    <p:extLst>
      <p:ext uri="{BB962C8B-B14F-4D97-AF65-F5344CB8AC3E}">
        <p14:creationId xmlns:p14="http://schemas.microsoft.com/office/powerpoint/2010/main" val="21281558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830997"/>
          </a:xfrm>
          <a:prstGeom prst="rect">
            <a:avLst/>
          </a:prstGeom>
          <a:noFill/>
        </p:spPr>
        <p:txBody>
          <a:bodyPr wrap="square" rtlCol="0">
            <a:spAutoFit/>
          </a:bodyPr>
          <a:lstStyle/>
          <a:p>
            <a:pPr algn="r"/>
            <a:r>
              <a:rPr lang="en-US" sz="2400" dirty="0" err="1">
                <a:solidFill>
                  <a:schemeClr val="bg1"/>
                </a:solidFill>
              </a:rPr>
              <a:t>Ingresos</a:t>
            </a:r>
            <a:r>
              <a:rPr lang="en-US" sz="2400" dirty="0">
                <a:solidFill>
                  <a:schemeClr val="bg1"/>
                </a:solidFill>
              </a:rPr>
              <a:t> de </a:t>
            </a:r>
            <a:r>
              <a:rPr lang="en-US" sz="2400" dirty="0" err="1">
                <a:solidFill>
                  <a:schemeClr val="bg1"/>
                </a:solidFill>
              </a:rPr>
              <a:t>transacciones</a:t>
            </a:r>
            <a:r>
              <a:rPr lang="en-US" sz="2400" dirty="0">
                <a:solidFill>
                  <a:schemeClr val="bg1"/>
                </a:solidFill>
              </a:rPr>
              <a:t> sin </a:t>
            </a:r>
            <a:r>
              <a:rPr lang="en-US" sz="2400" dirty="0" err="1">
                <a:solidFill>
                  <a:schemeClr val="bg1"/>
                </a:solidFill>
              </a:rPr>
              <a:t>contraprestación</a:t>
            </a:r>
            <a:r>
              <a:rPr lang="en-US" sz="2400" dirty="0">
                <a:solidFill>
                  <a:schemeClr val="bg1"/>
                </a:solidFill>
              </a:rPr>
              <a:t>: </a:t>
            </a:r>
            <a:r>
              <a:rPr lang="en-US" sz="2400" dirty="0" err="1">
                <a:solidFill>
                  <a:schemeClr val="bg1"/>
                </a:solidFill>
              </a:rPr>
              <a:t>Transferencias</a:t>
            </a:r>
            <a:endParaRPr lang="en-US" sz="2400" dirty="0">
              <a:solidFill>
                <a:schemeClr val="bg1"/>
              </a:solidFill>
            </a:endParaRPr>
          </a:p>
        </p:txBody>
      </p:sp>
      <p:sp>
        <p:nvSpPr>
          <p:cNvPr id="7" name="TextBox 6"/>
          <p:cNvSpPr txBox="1"/>
          <p:nvPr/>
        </p:nvSpPr>
        <p:spPr>
          <a:xfrm>
            <a:off x="495300" y="881956"/>
            <a:ext cx="8089900" cy="3557384"/>
          </a:xfrm>
          <a:prstGeom prst="rect">
            <a:avLst/>
          </a:prstGeom>
          <a:noFill/>
        </p:spPr>
        <p:txBody>
          <a:bodyPr wrap="square" rtlCol="0">
            <a:spAutoFit/>
          </a:bodyPr>
          <a:lstStyle/>
          <a:p>
            <a:pPr defTabSz="914400" fontAlgn="base">
              <a:spcBef>
                <a:spcPts val="776"/>
              </a:spcBef>
              <a:spcAft>
                <a:spcPct val="0"/>
              </a:spcAft>
            </a:pPr>
            <a:endParaRPr lang="en-US" sz="2000" i="1"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endParaRPr>
          </a:p>
          <a:p>
            <a:pPr defTabSz="914400" fontAlgn="base">
              <a:spcBef>
                <a:spcPts val="776"/>
              </a:spcBef>
              <a:spcAft>
                <a:spcPct val="0"/>
              </a:spcAft>
            </a:pPr>
            <a:r>
              <a:rPr lang="es-MX" sz="2000" i="1"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El Manual de Pronunciamientos de Contabilidad del Sector Público </a:t>
            </a:r>
            <a:r>
              <a:rPr lang="es-MX" sz="2000"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es la principal fuente autorizada de principios internacionales de contabilidad generalmente aceptados para las entidades del sector público. </a:t>
            </a:r>
          </a:p>
          <a:p>
            <a:pPr defTabSz="914400" fontAlgn="base">
              <a:spcBef>
                <a:spcPts val="776"/>
              </a:spcBef>
              <a:spcAft>
                <a:spcPct val="0"/>
              </a:spcAft>
            </a:pPr>
            <a:r>
              <a:rPr lang="es-MX" sz="2000"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Toda la información en esta presentación es propia y está protegida por derechos de autor.</a:t>
            </a:r>
          </a:p>
          <a:p>
            <a:pPr defTabSz="914400" fontAlgn="base">
              <a:spcBef>
                <a:spcPts val="776"/>
              </a:spcBef>
              <a:spcAft>
                <a:spcPct val="0"/>
              </a:spcAft>
            </a:pPr>
            <a:endParaRPr lang="en-US" sz="2000"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endParaRPr>
          </a:p>
          <a:p>
            <a:pPr marL="342900" indent="-342900" defTabSz="914400" fontAlgn="base">
              <a:spcBef>
                <a:spcPts val="776"/>
              </a:spcBef>
              <a:spcAft>
                <a:spcPct val="0"/>
              </a:spcAft>
              <a:buFontTx/>
              <a:buChar char="•"/>
            </a:pPr>
            <a:endParaRPr lang="en-US" sz="2000"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endParaRPr>
          </a:p>
          <a:p>
            <a:endParaRPr lang="en-US" sz="1850" dirty="0">
              <a:solidFill>
                <a:schemeClr val="bg1">
                  <a:lumMod val="50000"/>
                </a:schemeClr>
              </a:solidFill>
            </a:endParaRPr>
          </a:p>
        </p:txBody>
      </p:sp>
    </p:spTree>
    <p:extLst>
      <p:ext uri="{BB962C8B-B14F-4D97-AF65-F5344CB8AC3E}">
        <p14:creationId xmlns:p14="http://schemas.microsoft.com/office/powerpoint/2010/main" val="10589349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95300" y="881956"/>
            <a:ext cx="8089900" cy="1733808"/>
          </a:xfrm>
          <a:prstGeom prst="rect">
            <a:avLst/>
          </a:prstGeom>
          <a:noFill/>
        </p:spPr>
        <p:txBody>
          <a:bodyPr wrap="square" rtlCol="0">
            <a:spAutoFit/>
          </a:bodyPr>
          <a:lstStyle/>
          <a:p>
            <a:r>
              <a:rPr lang="es-MX" sz="2000" b="1">
                <a:solidFill>
                  <a:schemeClr val="bg1">
                    <a:lumMod val="50000"/>
                  </a:schemeClr>
                </a:solidFill>
                <a:latin typeface="Arial" panose="020B0604020202020204" pitchFamily="34" charset="0"/>
                <a:cs typeface="Arial" panose="020B0604020202020204" pitchFamily="34" charset="0"/>
              </a:rPr>
              <a:t>Contabilización de transferencias</a:t>
            </a:r>
          </a:p>
          <a:p>
            <a:endParaRPr lang="es-MX" sz="2000" b="1">
              <a:solidFill>
                <a:schemeClr val="bg1">
                  <a:lumMod val="50000"/>
                </a:schemeClr>
              </a:solidFill>
              <a:latin typeface="Arial" panose="020B0604020202020204" pitchFamily="34" charset="0"/>
              <a:cs typeface="Arial" panose="020B0604020202020204" pitchFamily="34" charset="0"/>
            </a:endParaRPr>
          </a:p>
          <a:p>
            <a:endParaRPr lang="es-MX" sz="2000" b="1">
              <a:solidFill>
                <a:schemeClr val="bg1">
                  <a:lumMod val="50000"/>
                </a:schemeClr>
              </a:solidFill>
              <a:latin typeface="Arial" panose="020B0604020202020204" pitchFamily="34" charset="0"/>
              <a:cs typeface="Arial" panose="020B0604020202020204" pitchFamily="34" charset="0"/>
            </a:endParaRPr>
          </a:p>
          <a:p>
            <a:pPr marL="347472" lvl="1" defTabSz="914400" fontAlgn="base">
              <a:spcBef>
                <a:spcPts val="776"/>
              </a:spcBef>
              <a:spcAft>
                <a:spcPct val="0"/>
              </a:spcAft>
            </a:pPr>
            <a:endParaRPr lang="es-MX" sz="2000" kern="0">
              <a:solidFill>
                <a:srgbClr val="000000">
                  <a:lumMod val="65000"/>
                  <a:lumOff val="35000"/>
                </a:srgbClr>
              </a:solidFill>
              <a:latin typeface="Arial"/>
              <a:ea typeface="ＭＳ Ｐゴシック" charset="0"/>
            </a:endParaRPr>
          </a:p>
          <a:p>
            <a:endParaRPr lang="es-MX" sz="2000" dirty="0">
              <a:solidFill>
                <a:schemeClr val="bg1">
                  <a:lumMod val="50000"/>
                </a:schemeClr>
              </a:solidFill>
              <a:latin typeface="Arial" panose="020B0604020202020204" pitchFamily="34" charset="0"/>
              <a:cs typeface="Arial" panose="020B0604020202020204" pitchFamily="34" charset="0"/>
            </a:endParaRPr>
          </a:p>
        </p:txBody>
      </p:sp>
      <p:sp>
        <p:nvSpPr>
          <p:cNvPr id="8" name="Rectangle 7"/>
          <p:cNvSpPr/>
          <p:nvPr/>
        </p:nvSpPr>
        <p:spPr>
          <a:xfrm>
            <a:off x="1066800" y="1524000"/>
            <a:ext cx="7010400" cy="1295400"/>
          </a:xfrm>
          <a:prstGeom prst="rect">
            <a:avLst/>
          </a:prstGeom>
          <a:solidFill>
            <a:srgbClr val="005BAA"/>
          </a:solidFill>
          <a:ln w="25400" cap="flat" cmpd="sng" algn="ctr">
            <a:solidFill>
              <a:srgbClr val="005BAA">
                <a:shade val="50000"/>
              </a:srgbClr>
            </a:solid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s-MX" sz="2400" b="0" i="0" u="none" strike="noStrike" kern="0" cap="none" spc="0" normalizeH="0" baseline="0" noProof="0">
                <a:ln>
                  <a:noFill/>
                </a:ln>
                <a:solidFill>
                  <a:srgbClr val="FFFFFF"/>
                </a:solidFill>
                <a:effectLst/>
                <a:uLnTx/>
                <a:uFillTx/>
                <a:latin typeface="Arial" pitchFamily="34" charset="0"/>
                <a:ea typeface="+mn-ea"/>
                <a:cs typeface="Arial" pitchFamily="34" charset="0"/>
              </a:rPr>
              <a:t>Estipulaciones</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s-MX" sz="2000" b="0" i="0" u="none" strike="noStrike" kern="0" cap="none" spc="0" normalizeH="0" baseline="0" noProof="0">
                <a:ln>
                  <a:noFill/>
                </a:ln>
                <a:solidFill>
                  <a:srgbClr val="FFFFFF"/>
                </a:solidFill>
                <a:effectLst/>
                <a:uLnTx/>
                <a:uFillTx/>
                <a:latin typeface="Arial" pitchFamily="34" charset="0"/>
                <a:ea typeface="+mn-ea"/>
                <a:cs typeface="Arial" pitchFamily="34" charset="0"/>
              </a:rPr>
              <a:t>Expectativa</a:t>
            </a:r>
            <a:r>
              <a:rPr lang="es-MX" sz="2000" kern="0">
                <a:solidFill>
                  <a:srgbClr val="FFFFFF"/>
                </a:solidFill>
                <a:latin typeface="Arial" pitchFamily="34" charset="0"/>
                <a:cs typeface="Arial" pitchFamily="34" charset="0"/>
              </a:rPr>
              <a:t>/entendimiento de cómo el recurso será utilizado</a:t>
            </a:r>
            <a:endParaRPr kumimoji="0" lang="es-MX" sz="2000" b="0" i="0" u="none" strike="noStrike" kern="0" cap="none" spc="0" normalizeH="0" baseline="0" noProof="0" dirty="0">
              <a:ln>
                <a:noFill/>
              </a:ln>
              <a:solidFill>
                <a:srgbClr val="FFFFFF"/>
              </a:solidFill>
              <a:effectLst/>
              <a:uLnTx/>
              <a:uFillTx/>
              <a:latin typeface="Arial" pitchFamily="34" charset="0"/>
              <a:ea typeface="+mn-ea"/>
              <a:cs typeface="Arial" pitchFamily="34" charset="0"/>
            </a:endParaRPr>
          </a:p>
        </p:txBody>
      </p:sp>
      <p:sp>
        <p:nvSpPr>
          <p:cNvPr id="9" name="Rectangle 8"/>
          <p:cNvSpPr/>
          <p:nvPr/>
        </p:nvSpPr>
        <p:spPr>
          <a:xfrm>
            <a:off x="273050" y="3257808"/>
            <a:ext cx="4267200" cy="1447800"/>
          </a:xfrm>
          <a:prstGeom prst="rect">
            <a:avLst/>
          </a:prstGeom>
          <a:solidFill>
            <a:srgbClr val="005BAA"/>
          </a:solidFill>
          <a:ln w="25400" cap="flat" cmpd="sng" algn="ctr">
            <a:solidFill>
              <a:srgbClr val="005BAA">
                <a:shade val="50000"/>
              </a:srgbClr>
            </a:solid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s-MX" sz="2400" b="0" i="0" u="none" strike="noStrike" kern="0" cap="none" spc="0" normalizeH="0" baseline="0" noProof="0" dirty="0">
                <a:ln>
                  <a:noFill/>
                </a:ln>
                <a:solidFill>
                  <a:srgbClr val="FFFFFF"/>
                </a:solidFill>
                <a:effectLst/>
                <a:uLnTx/>
                <a:uFillTx/>
                <a:latin typeface="Arial" pitchFamily="34" charset="0"/>
                <a:ea typeface="+mn-ea"/>
                <a:cs typeface="Arial" pitchFamily="34" charset="0"/>
              </a:rPr>
              <a:t>Condiciones</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s-MX" sz="2000" b="0" i="0" u="none" strike="noStrike" kern="0" cap="none" spc="0" normalizeH="0" baseline="0" noProof="0" dirty="0">
                <a:ln>
                  <a:noFill/>
                </a:ln>
                <a:solidFill>
                  <a:srgbClr val="FFFFFF"/>
                </a:solidFill>
                <a:effectLst/>
                <a:uLnTx/>
                <a:uFillTx/>
                <a:latin typeface="Arial" pitchFamily="34" charset="0"/>
                <a:ea typeface="+mn-ea"/>
                <a:cs typeface="Arial" pitchFamily="34" charset="0"/>
              </a:rPr>
              <a:t>Utilizar según lo especificado o </a:t>
            </a:r>
            <a:r>
              <a:rPr lang="es-MX" sz="2000" kern="0" dirty="0">
                <a:solidFill>
                  <a:srgbClr val="FFFFFF"/>
                </a:solidFill>
                <a:latin typeface="Arial" pitchFamily="34" charset="0"/>
                <a:cs typeface="Arial" pitchFamily="34" charset="0"/>
              </a:rPr>
              <a:t>devolver</a:t>
            </a:r>
            <a:endParaRPr kumimoji="0" lang="es-MX" sz="2000" b="0" i="0" u="none" strike="noStrike" kern="0" cap="none" spc="0" normalizeH="0" baseline="0" noProof="0" dirty="0">
              <a:ln>
                <a:noFill/>
              </a:ln>
              <a:solidFill>
                <a:srgbClr val="FFFFFF"/>
              </a:solidFill>
              <a:effectLst/>
              <a:uLnTx/>
              <a:uFillTx/>
              <a:latin typeface="Arial" pitchFamily="34" charset="0"/>
              <a:ea typeface="+mn-ea"/>
              <a:cs typeface="Arial" pitchFamily="34" charset="0"/>
            </a:endParaRPr>
          </a:p>
        </p:txBody>
      </p:sp>
      <p:sp>
        <p:nvSpPr>
          <p:cNvPr id="10" name="Rectangle 9"/>
          <p:cNvSpPr/>
          <p:nvPr/>
        </p:nvSpPr>
        <p:spPr>
          <a:xfrm>
            <a:off x="4646613" y="3259442"/>
            <a:ext cx="4267200" cy="1447800"/>
          </a:xfrm>
          <a:prstGeom prst="rect">
            <a:avLst/>
          </a:prstGeom>
          <a:solidFill>
            <a:srgbClr val="005BAA"/>
          </a:solidFill>
          <a:ln w="25400" cap="flat" cmpd="sng" algn="ctr">
            <a:solidFill>
              <a:srgbClr val="005BAA">
                <a:shade val="50000"/>
              </a:srgbClr>
            </a:solid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s-MX" sz="2400" b="0" i="0" u="none" strike="noStrike" kern="0" cap="none" spc="0" normalizeH="0" baseline="0" noProof="0" dirty="0">
                <a:ln>
                  <a:noFill/>
                </a:ln>
                <a:solidFill>
                  <a:srgbClr val="FFFFFF"/>
                </a:solidFill>
                <a:effectLst/>
                <a:uLnTx/>
                <a:uFillTx/>
                <a:latin typeface="Arial" pitchFamily="34" charset="0"/>
                <a:ea typeface="+mn-ea"/>
                <a:cs typeface="Arial" pitchFamily="34" charset="0"/>
              </a:rPr>
              <a:t>Restricciones</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s-MX" sz="2000" b="0" i="0" u="none" strike="noStrike" kern="0" cap="none" spc="0" normalizeH="0" baseline="0" noProof="0" dirty="0">
                <a:ln>
                  <a:noFill/>
                </a:ln>
                <a:solidFill>
                  <a:srgbClr val="FFFFFF"/>
                </a:solidFill>
                <a:effectLst/>
                <a:uLnTx/>
                <a:uFillTx/>
                <a:latin typeface="Arial" pitchFamily="34" charset="0"/>
                <a:ea typeface="+mn-ea"/>
                <a:cs typeface="Arial" pitchFamily="34" charset="0"/>
              </a:rPr>
              <a:t>Utilizar según lo especificado </a:t>
            </a:r>
          </a:p>
        </p:txBody>
      </p:sp>
      <p:sp>
        <p:nvSpPr>
          <p:cNvPr id="4" name="Rectangle 3"/>
          <p:cNvSpPr/>
          <p:nvPr/>
        </p:nvSpPr>
        <p:spPr>
          <a:xfrm>
            <a:off x="688623" y="4761794"/>
            <a:ext cx="7631288" cy="707886"/>
          </a:xfrm>
          <a:prstGeom prst="rect">
            <a:avLst/>
          </a:prstGeom>
        </p:spPr>
        <p:txBody>
          <a:bodyPr wrap="square">
            <a:spAutoFit/>
          </a:bodyPr>
          <a:lstStyle/>
          <a:p>
            <a:pPr marL="342900" lvl="0" indent="-342900" defTabSz="914400" fontAlgn="base">
              <a:spcBef>
                <a:spcPts val="776"/>
              </a:spcBef>
              <a:spcAft>
                <a:spcPct val="0"/>
              </a:spcAft>
              <a:buClr>
                <a:srgbClr val="000000"/>
              </a:buClr>
              <a:buFontTx/>
              <a:buChar char="•"/>
            </a:pPr>
            <a:r>
              <a:rPr lang="es-MX" sz="2000" kern="0" dirty="0">
                <a:solidFill>
                  <a:srgbClr val="000000">
                    <a:lumMod val="65000"/>
                    <a:lumOff val="35000"/>
                  </a:srgbClr>
                </a:solidFill>
                <a:latin typeface="Arial" pitchFamily="34" charset="0"/>
                <a:ea typeface="ＭＳ Ｐゴシック" charset="0"/>
                <a:cs typeface="Arial" pitchFamily="34" charset="0"/>
              </a:rPr>
              <a:t>El momento de reconocimiento del ingreso se determina por la naturaleza de las estipulaciones y su cumplimiento</a:t>
            </a:r>
          </a:p>
        </p:txBody>
      </p:sp>
      <p:cxnSp>
        <p:nvCxnSpPr>
          <p:cNvPr id="11" name="Straight Connector 10"/>
          <p:cNvCxnSpPr>
            <a:stCxn id="8" idx="2"/>
          </p:cNvCxnSpPr>
          <p:nvPr/>
        </p:nvCxnSpPr>
        <p:spPr>
          <a:xfrm>
            <a:off x="4572000" y="2819400"/>
            <a:ext cx="0" cy="160867"/>
          </a:xfrm>
          <a:prstGeom prst="line">
            <a:avLst/>
          </a:prstGeom>
        </p:spPr>
        <p:style>
          <a:lnRef idx="1">
            <a:schemeClr val="accent5"/>
          </a:lnRef>
          <a:fillRef idx="0">
            <a:schemeClr val="accent5"/>
          </a:fillRef>
          <a:effectRef idx="0">
            <a:schemeClr val="accent5"/>
          </a:effectRef>
          <a:fontRef idx="minor">
            <a:schemeClr val="tx1"/>
          </a:fontRef>
        </p:style>
      </p:cxnSp>
      <p:cxnSp>
        <p:nvCxnSpPr>
          <p:cNvPr id="13" name="Straight Connector 12"/>
          <p:cNvCxnSpPr/>
          <p:nvPr/>
        </p:nvCxnSpPr>
        <p:spPr>
          <a:xfrm>
            <a:off x="2390952" y="2991556"/>
            <a:ext cx="4400550" cy="0"/>
          </a:xfrm>
          <a:prstGeom prst="line">
            <a:avLst/>
          </a:prstGeom>
        </p:spPr>
        <p:style>
          <a:lnRef idx="1">
            <a:schemeClr val="accent5"/>
          </a:lnRef>
          <a:fillRef idx="0">
            <a:schemeClr val="accent5"/>
          </a:fillRef>
          <a:effectRef idx="0">
            <a:schemeClr val="accent5"/>
          </a:effectRef>
          <a:fontRef idx="minor">
            <a:schemeClr val="tx1"/>
          </a:fontRef>
        </p:style>
      </p:cxnSp>
      <p:cxnSp>
        <p:nvCxnSpPr>
          <p:cNvPr id="15" name="Straight Connector 14"/>
          <p:cNvCxnSpPr>
            <a:endCxn id="9" idx="0"/>
          </p:cNvCxnSpPr>
          <p:nvPr/>
        </p:nvCxnSpPr>
        <p:spPr>
          <a:xfrm>
            <a:off x="2406650" y="2980267"/>
            <a:ext cx="0" cy="277541"/>
          </a:xfrm>
          <a:prstGeom prst="line">
            <a:avLst/>
          </a:prstGeom>
        </p:spPr>
        <p:style>
          <a:lnRef idx="1">
            <a:schemeClr val="accent5"/>
          </a:lnRef>
          <a:fillRef idx="0">
            <a:schemeClr val="accent5"/>
          </a:fillRef>
          <a:effectRef idx="0">
            <a:schemeClr val="accent5"/>
          </a:effectRef>
          <a:fontRef idx="minor">
            <a:schemeClr val="tx1"/>
          </a:fontRef>
        </p:style>
      </p:cxnSp>
      <p:cxnSp>
        <p:nvCxnSpPr>
          <p:cNvPr id="19" name="Straight Connector 18"/>
          <p:cNvCxnSpPr>
            <a:endCxn id="10" idx="0"/>
          </p:cNvCxnSpPr>
          <p:nvPr/>
        </p:nvCxnSpPr>
        <p:spPr>
          <a:xfrm>
            <a:off x="6780213" y="2980267"/>
            <a:ext cx="0" cy="279175"/>
          </a:xfrm>
          <a:prstGeom prst="line">
            <a:avLst/>
          </a:prstGeom>
        </p:spPr>
        <p:style>
          <a:lnRef idx="1">
            <a:schemeClr val="accent5"/>
          </a:lnRef>
          <a:fillRef idx="0">
            <a:schemeClr val="accent5"/>
          </a:fillRef>
          <a:effectRef idx="0">
            <a:schemeClr val="accent5"/>
          </a:effectRef>
          <a:fontRef idx="minor">
            <a:schemeClr val="tx1"/>
          </a:fontRef>
        </p:style>
      </p:cxnSp>
      <p:sp>
        <p:nvSpPr>
          <p:cNvPr id="12" name="TextBox 11">
            <a:extLst>
              <a:ext uri="{FF2B5EF4-FFF2-40B4-BE49-F238E27FC236}">
                <a16:creationId xmlns:a16="http://schemas.microsoft.com/office/drawing/2014/main" id="{BEF63F7C-1EAF-43F2-9C7F-0B67E74FED55}"/>
              </a:ext>
            </a:extLst>
          </p:cNvPr>
          <p:cNvSpPr txBox="1"/>
          <p:nvPr/>
        </p:nvSpPr>
        <p:spPr>
          <a:xfrm>
            <a:off x="533400" y="6210300"/>
            <a:ext cx="7366000" cy="830997"/>
          </a:xfrm>
          <a:prstGeom prst="rect">
            <a:avLst/>
          </a:prstGeom>
          <a:noFill/>
        </p:spPr>
        <p:txBody>
          <a:bodyPr wrap="square" rtlCol="0">
            <a:spAutoFit/>
          </a:bodyPr>
          <a:lstStyle/>
          <a:p>
            <a:pPr algn="r"/>
            <a:r>
              <a:rPr lang="es-MX" sz="2400">
                <a:solidFill>
                  <a:schemeClr val="bg1"/>
                </a:solidFill>
              </a:rPr>
              <a:t>Ingresos de transacciones sin contraprestación: Transferencias</a:t>
            </a:r>
            <a:endParaRPr lang="es-MX" sz="2400" dirty="0">
              <a:solidFill>
                <a:schemeClr val="bg1"/>
              </a:solidFill>
            </a:endParaRPr>
          </a:p>
        </p:txBody>
      </p:sp>
    </p:spTree>
    <p:extLst>
      <p:ext uri="{BB962C8B-B14F-4D97-AF65-F5344CB8AC3E}">
        <p14:creationId xmlns:p14="http://schemas.microsoft.com/office/powerpoint/2010/main" val="14417336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95300" y="881956"/>
            <a:ext cx="8089900" cy="6196568"/>
          </a:xfrm>
          <a:prstGeom prst="rect">
            <a:avLst/>
          </a:prstGeom>
          <a:noFill/>
        </p:spPr>
        <p:txBody>
          <a:bodyPr wrap="square" rtlCol="0">
            <a:spAutoFit/>
          </a:bodyPr>
          <a:lstStyle/>
          <a:p>
            <a:r>
              <a:rPr lang="es-MX" sz="2000" b="1" dirty="0">
                <a:solidFill>
                  <a:schemeClr val="bg1">
                    <a:lumMod val="50000"/>
                  </a:schemeClr>
                </a:solidFill>
                <a:latin typeface="Arial" panose="020B0604020202020204" pitchFamily="34" charset="0"/>
                <a:cs typeface="Arial" panose="020B0604020202020204" pitchFamily="34" charset="0"/>
              </a:rPr>
              <a:t>Características de las condiciones</a:t>
            </a:r>
          </a:p>
          <a:p>
            <a:endParaRPr lang="es-MX" sz="2000" b="1" dirty="0">
              <a:solidFill>
                <a:schemeClr val="bg1">
                  <a:lumMod val="50000"/>
                </a:schemeClr>
              </a:solidFill>
              <a:latin typeface="Arial" panose="020B0604020202020204" pitchFamily="34" charset="0"/>
              <a:cs typeface="Arial" panose="020B0604020202020204" pitchFamily="34" charset="0"/>
            </a:endParaRPr>
          </a:p>
          <a:p>
            <a:pPr marL="342900" lvl="0" indent="-342900" defTabSz="914400" fontAlgn="base">
              <a:spcBef>
                <a:spcPts val="776"/>
              </a:spcBef>
              <a:spcAft>
                <a:spcPts val="1200"/>
              </a:spcAft>
              <a:buFontTx/>
              <a:buChar char="•"/>
            </a:pPr>
            <a:r>
              <a:rPr lang="es-MX" sz="2000" kern="0" dirty="0">
                <a:solidFill>
                  <a:srgbClr val="000000">
                    <a:lumMod val="65000"/>
                    <a:lumOff val="35000"/>
                  </a:srgbClr>
                </a:solidFill>
                <a:latin typeface="Arial" pitchFamily="34" charset="0"/>
                <a:ea typeface="ＭＳ Ｐゴシック" charset="0"/>
                <a:cs typeface="Arial" pitchFamily="34" charset="0"/>
              </a:rPr>
              <a:t>Una salida de recursos será probable, y el cumplimiento de la condición se requiere y se puede evaluar</a:t>
            </a:r>
          </a:p>
          <a:p>
            <a:pPr marL="342900" lvl="0" indent="-342900" defTabSz="914400" fontAlgn="base">
              <a:spcBef>
                <a:spcPts val="776"/>
              </a:spcBef>
              <a:spcAft>
                <a:spcPts val="1200"/>
              </a:spcAft>
              <a:buFontTx/>
              <a:buChar char="•"/>
            </a:pPr>
            <a:r>
              <a:rPr lang="es-MX" sz="2000" kern="0" dirty="0">
                <a:solidFill>
                  <a:srgbClr val="000000">
                    <a:lumMod val="65000"/>
                    <a:lumOff val="35000"/>
                  </a:srgbClr>
                </a:solidFill>
                <a:latin typeface="Arial" pitchFamily="34" charset="0"/>
                <a:ea typeface="ＭＳ Ｐゴシック" charset="0"/>
                <a:cs typeface="Arial" pitchFamily="34" charset="0"/>
              </a:rPr>
              <a:t>La condición es exigible y en casos de incumplimientos, se exigiría.</a:t>
            </a:r>
          </a:p>
          <a:p>
            <a:pPr marL="342900" lvl="0" indent="-342900" defTabSz="914400" fontAlgn="base">
              <a:spcBef>
                <a:spcPts val="776"/>
              </a:spcBef>
              <a:spcAft>
                <a:spcPts val="1200"/>
              </a:spcAft>
              <a:buFontTx/>
              <a:buChar char="•"/>
            </a:pPr>
            <a:r>
              <a:rPr lang="es-MX" sz="2000" kern="0" dirty="0">
                <a:solidFill>
                  <a:srgbClr val="000000">
                    <a:lumMod val="65000"/>
                    <a:lumOff val="35000"/>
                  </a:srgbClr>
                </a:solidFill>
                <a:latin typeface="Arial" pitchFamily="34" charset="0"/>
                <a:ea typeface="ＭＳ Ｐゴシック" charset="0"/>
                <a:cs typeface="Arial" pitchFamily="34" charset="0"/>
              </a:rPr>
              <a:t>El cumplimiento es evaluable y supervisado - especifica</a:t>
            </a:r>
          </a:p>
          <a:p>
            <a:pPr marL="800100" lvl="1" indent="-342900" defTabSz="914400" fontAlgn="base">
              <a:spcBef>
                <a:spcPts val="776"/>
              </a:spcBef>
              <a:spcAft>
                <a:spcPts val="1200"/>
              </a:spcAft>
              <a:buFontTx/>
              <a:buChar char="•"/>
            </a:pPr>
            <a:r>
              <a:rPr lang="es-MX" sz="2000" kern="0" dirty="0">
                <a:solidFill>
                  <a:srgbClr val="000000">
                    <a:lumMod val="65000"/>
                    <a:lumOff val="35000"/>
                  </a:srgbClr>
                </a:solidFill>
                <a:latin typeface="Arial" pitchFamily="34" charset="0"/>
                <a:ea typeface="ＭＳ Ｐゴシック" charset="0"/>
                <a:cs typeface="Arial" pitchFamily="34" charset="0"/>
              </a:rPr>
              <a:t>Los bienes y servicios que se suministrarán o los activos que se adquirirán</a:t>
            </a:r>
          </a:p>
          <a:p>
            <a:pPr marL="800100" lvl="1" indent="-342900" defTabSz="914400" fontAlgn="base">
              <a:spcBef>
                <a:spcPts val="776"/>
              </a:spcBef>
              <a:spcAft>
                <a:spcPts val="1200"/>
              </a:spcAft>
              <a:buFontTx/>
              <a:buChar char="•"/>
            </a:pPr>
            <a:r>
              <a:rPr lang="es-MX" sz="2000" kern="0" dirty="0">
                <a:solidFill>
                  <a:srgbClr val="000000">
                    <a:lumMod val="65000"/>
                    <a:lumOff val="35000"/>
                  </a:srgbClr>
                </a:solidFill>
                <a:latin typeface="Arial" pitchFamily="34" charset="0"/>
                <a:ea typeface="ＭＳ Ｐゴシック" charset="0"/>
                <a:cs typeface="Arial" pitchFamily="34" charset="0"/>
              </a:rPr>
              <a:t>Los períodos dentro de los cuales se producirá el cumplimiento</a:t>
            </a:r>
          </a:p>
          <a:p>
            <a:pPr marL="342900" lvl="0" indent="-342900" defTabSz="914400" fontAlgn="base">
              <a:spcBef>
                <a:spcPts val="776"/>
              </a:spcBef>
              <a:spcAft>
                <a:spcPts val="1200"/>
              </a:spcAft>
              <a:buFontTx/>
              <a:buChar char="•"/>
            </a:pPr>
            <a:endParaRPr lang="es-MX" sz="2000" kern="0" dirty="0">
              <a:solidFill>
                <a:srgbClr val="000000">
                  <a:lumMod val="65000"/>
                  <a:lumOff val="35000"/>
                </a:srgbClr>
              </a:solidFill>
              <a:latin typeface="Arial" pitchFamily="34" charset="0"/>
              <a:ea typeface="ＭＳ Ｐゴシック" charset="0"/>
              <a:cs typeface="Arial" pitchFamily="34" charset="0"/>
            </a:endParaRPr>
          </a:p>
          <a:p>
            <a:pPr marL="342900" lvl="0" indent="-342900" defTabSz="914400" fontAlgn="base">
              <a:spcBef>
                <a:spcPts val="776"/>
              </a:spcBef>
              <a:spcAft>
                <a:spcPts val="1200"/>
              </a:spcAft>
              <a:buFontTx/>
              <a:buChar char="•"/>
            </a:pPr>
            <a:endParaRPr lang="es-MX" sz="2000" kern="0" dirty="0">
              <a:solidFill>
                <a:srgbClr val="000000">
                  <a:lumMod val="65000"/>
                  <a:lumOff val="35000"/>
                </a:srgbClr>
              </a:solidFill>
              <a:latin typeface="Arial" pitchFamily="34" charset="0"/>
              <a:ea typeface="ＭＳ Ｐゴシック" charset="0"/>
              <a:cs typeface="Arial" pitchFamily="34" charset="0"/>
            </a:endParaRPr>
          </a:p>
          <a:p>
            <a:endParaRPr lang="es-MX" sz="2000" dirty="0">
              <a:solidFill>
                <a:schemeClr val="bg1">
                  <a:lumMod val="50000"/>
                </a:schemeClr>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B4BD7892-1359-4573-B339-DA5A5DC8BEEF}"/>
              </a:ext>
            </a:extLst>
          </p:cNvPr>
          <p:cNvSpPr txBox="1"/>
          <p:nvPr/>
        </p:nvSpPr>
        <p:spPr>
          <a:xfrm>
            <a:off x="533400" y="6210300"/>
            <a:ext cx="7366000" cy="830997"/>
          </a:xfrm>
          <a:prstGeom prst="rect">
            <a:avLst/>
          </a:prstGeom>
          <a:noFill/>
        </p:spPr>
        <p:txBody>
          <a:bodyPr wrap="square" rtlCol="0">
            <a:spAutoFit/>
          </a:bodyPr>
          <a:lstStyle/>
          <a:p>
            <a:pPr algn="r"/>
            <a:r>
              <a:rPr lang="en-US" sz="2400" dirty="0" err="1">
                <a:solidFill>
                  <a:schemeClr val="bg1"/>
                </a:solidFill>
              </a:rPr>
              <a:t>Ingresos</a:t>
            </a:r>
            <a:r>
              <a:rPr lang="en-US" sz="2400" dirty="0">
                <a:solidFill>
                  <a:schemeClr val="bg1"/>
                </a:solidFill>
              </a:rPr>
              <a:t> de </a:t>
            </a:r>
            <a:r>
              <a:rPr lang="en-US" sz="2400" dirty="0" err="1">
                <a:solidFill>
                  <a:schemeClr val="bg1"/>
                </a:solidFill>
              </a:rPr>
              <a:t>transacciones</a:t>
            </a:r>
            <a:r>
              <a:rPr lang="en-US" sz="2400" dirty="0">
                <a:solidFill>
                  <a:schemeClr val="bg1"/>
                </a:solidFill>
              </a:rPr>
              <a:t> sin </a:t>
            </a:r>
            <a:r>
              <a:rPr lang="en-US" sz="2400" dirty="0" err="1">
                <a:solidFill>
                  <a:schemeClr val="bg1"/>
                </a:solidFill>
              </a:rPr>
              <a:t>contraprestación</a:t>
            </a:r>
            <a:r>
              <a:rPr lang="en-US" sz="2400" dirty="0">
                <a:solidFill>
                  <a:schemeClr val="bg1"/>
                </a:solidFill>
              </a:rPr>
              <a:t>: </a:t>
            </a:r>
            <a:r>
              <a:rPr lang="en-US" sz="2400" dirty="0" err="1">
                <a:solidFill>
                  <a:schemeClr val="bg1"/>
                </a:solidFill>
              </a:rPr>
              <a:t>Transferencias</a:t>
            </a:r>
            <a:endParaRPr lang="en-US" sz="2400" dirty="0">
              <a:solidFill>
                <a:schemeClr val="bg1"/>
              </a:solidFill>
            </a:endParaRPr>
          </a:p>
        </p:txBody>
      </p:sp>
    </p:spTree>
    <p:extLst>
      <p:ext uri="{BB962C8B-B14F-4D97-AF65-F5344CB8AC3E}">
        <p14:creationId xmlns:p14="http://schemas.microsoft.com/office/powerpoint/2010/main" val="8340381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95300" y="881956"/>
            <a:ext cx="8089900" cy="3477875"/>
          </a:xfrm>
          <a:prstGeom prst="rect">
            <a:avLst/>
          </a:prstGeom>
          <a:noFill/>
        </p:spPr>
        <p:txBody>
          <a:bodyPr wrap="square" rtlCol="0">
            <a:spAutoFit/>
          </a:bodyPr>
          <a:lstStyle/>
          <a:p>
            <a:r>
              <a:rPr lang="en-US" sz="2000" b="1" dirty="0" err="1">
                <a:solidFill>
                  <a:schemeClr val="bg1">
                    <a:lumMod val="50000"/>
                  </a:schemeClr>
                </a:solidFill>
                <a:latin typeface="Arial" panose="020B0604020202020204" pitchFamily="34" charset="0"/>
                <a:cs typeface="Arial" panose="020B0604020202020204" pitchFamily="34" charset="0"/>
              </a:rPr>
              <a:t>Ejemplo</a:t>
            </a:r>
            <a:r>
              <a:rPr lang="en-US" sz="2000" b="1" dirty="0">
                <a:solidFill>
                  <a:schemeClr val="bg1">
                    <a:lumMod val="50000"/>
                  </a:schemeClr>
                </a:solidFill>
                <a:latin typeface="Arial" panose="020B0604020202020204" pitchFamily="34" charset="0"/>
                <a:cs typeface="Arial" panose="020B0604020202020204" pitchFamily="34" charset="0"/>
              </a:rPr>
              <a:t> </a:t>
            </a:r>
            <a:r>
              <a:rPr lang="en-US" sz="2000" b="1" dirty="0" err="1">
                <a:solidFill>
                  <a:schemeClr val="bg1">
                    <a:lumMod val="50000"/>
                  </a:schemeClr>
                </a:solidFill>
                <a:latin typeface="Arial" panose="020B0604020202020204" pitchFamily="34" charset="0"/>
                <a:cs typeface="Arial" panose="020B0604020202020204" pitchFamily="34" charset="0"/>
              </a:rPr>
              <a:t>ilustrativo</a:t>
            </a:r>
            <a:endParaRPr lang="en-US" sz="2000" b="1" dirty="0">
              <a:solidFill>
                <a:schemeClr val="bg1">
                  <a:lumMod val="50000"/>
                </a:schemeClr>
              </a:solidFill>
              <a:latin typeface="Arial" panose="020B0604020202020204" pitchFamily="34" charset="0"/>
              <a:cs typeface="Arial" panose="020B0604020202020204" pitchFamily="34" charset="0"/>
            </a:endParaRPr>
          </a:p>
          <a:p>
            <a:endParaRPr lang="en-US" sz="2000" b="1" dirty="0">
              <a:solidFill>
                <a:schemeClr val="bg1">
                  <a:lumMod val="50000"/>
                </a:schemeClr>
              </a:solidFill>
              <a:latin typeface="Arial" panose="020B0604020202020204" pitchFamily="34" charset="0"/>
              <a:cs typeface="Arial" panose="020B0604020202020204" pitchFamily="34" charset="0"/>
            </a:endParaRPr>
          </a:p>
          <a:p>
            <a:pPr lvl="0" defTabSz="914400" fontAlgn="base">
              <a:spcBef>
                <a:spcPts val="776"/>
              </a:spcBef>
              <a:spcAft>
                <a:spcPct val="0"/>
              </a:spcAft>
            </a:pPr>
            <a:r>
              <a:rPr lang="es-MX" sz="2000" kern="0" dirty="0">
                <a:solidFill>
                  <a:srgbClr val="000000">
                    <a:lumMod val="65000"/>
                    <a:lumOff val="35000"/>
                  </a:srgbClr>
                </a:solidFill>
                <a:latin typeface="Arial" pitchFamily="34" charset="0"/>
                <a:ea typeface="ＭＳ Ｐゴシック" charset="0"/>
                <a:cs typeface="Arial" pitchFamily="34" charset="0"/>
              </a:rPr>
              <a:t>Un gobierno nacional proporciona fondos a una entidad del gobierno provincial sujeto a la estipulación de que la entidad recaude una contribución equivalente. Los fondos son devueltos al gobierno nacional si no recauda la contribución equivalente.</a:t>
            </a:r>
          </a:p>
          <a:p>
            <a:pPr lvl="0" defTabSz="914400" fontAlgn="base">
              <a:spcBef>
                <a:spcPts val="776"/>
              </a:spcBef>
              <a:spcAft>
                <a:spcPct val="0"/>
              </a:spcAft>
            </a:pPr>
            <a:r>
              <a:rPr lang="es-MX" sz="2000" kern="0" dirty="0">
                <a:solidFill>
                  <a:srgbClr val="000000">
                    <a:lumMod val="65000"/>
                    <a:lumOff val="35000"/>
                  </a:srgbClr>
                </a:solidFill>
                <a:latin typeface="Arial" pitchFamily="34" charset="0"/>
                <a:ea typeface="ＭＳ Ｐゴシック" charset="0"/>
                <a:cs typeface="Arial" pitchFamily="34" charset="0"/>
              </a:rPr>
              <a:t>¿Es la estipulación una condición que daría lugar al reconocimiento de un pasivo?</a:t>
            </a:r>
          </a:p>
          <a:p>
            <a:pPr lvl="0" defTabSz="914400" fontAlgn="base">
              <a:spcBef>
                <a:spcPts val="776"/>
              </a:spcBef>
              <a:spcAft>
                <a:spcPct val="0"/>
              </a:spcAft>
            </a:pPr>
            <a:endParaRPr lang="en-US" sz="2000" kern="0" dirty="0">
              <a:solidFill>
                <a:srgbClr val="000000">
                  <a:lumMod val="65000"/>
                  <a:lumOff val="35000"/>
                </a:srgbClr>
              </a:solidFill>
              <a:latin typeface="Arial" pitchFamily="34" charset="0"/>
              <a:ea typeface="ＭＳ Ｐゴシック" charset="0"/>
              <a:cs typeface="Arial" pitchFamily="34" charset="0"/>
            </a:endParaRPr>
          </a:p>
          <a:p>
            <a:endParaRPr lang="en-US" sz="2000" dirty="0">
              <a:solidFill>
                <a:schemeClr val="bg1">
                  <a:lumMod val="50000"/>
                </a:schemeClr>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ABFC4452-57AC-42CB-90BB-9C38F380D257}"/>
              </a:ext>
            </a:extLst>
          </p:cNvPr>
          <p:cNvSpPr txBox="1"/>
          <p:nvPr/>
        </p:nvSpPr>
        <p:spPr>
          <a:xfrm>
            <a:off x="533400" y="6210300"/>
            <a:ext cx="7366000" cy="830997"/>
          </a:xfrm>
          <a:prstGeom prst="rect">
            <a:avLst/>
          </a:prstGeom>
          <a:noFill/>
        </p:spPr>
        <p:txBody>
          <a:bodyPr wrap="square" rtlCol="0">
            <a:spAutoFit/>
          </a:bodyPr>
          <a:lstStyle/>
          <a:p>
            <a:pPr algn="r"/>
            <a:r>
              <a:rPr lang="en-US" sz="2400" dirty="0" err="1">
                <a:solidFill>
                  <a:schemeClr val="bg1"/>
                </a:solidFill>
              </a:rPr>
              <a:t>Ingresos</a:t>
            </a:r>
            <a:r>
              <a:rPr lang="en-US" sz="2400" dirty="0">
                <a:solidFill>
                  <a:schemeClr val="bg1"/>
                </a:solidFill>
              </a:rPr>
              <a:t> de </a:t>
            </a:r>
            <a:r>
              <a:rPr lang="en-US" sz="2400" dirty="0" err="1">
                <a:solidFill>
                  <a:schemeClr val="bg1"/>
                </a:solidFill>
              </a:rPr>
              <a:t>transacciones</a:t>
            </a:r>
            <a:r>
              <a:rPr lang="en-US" sz="2400" dirty="0">
                <a:solidFill>
                  <a:schemeClr val="bg1"/>
                </a:solidFill>
              </a:rPr>
              <a:t> sin </a:t>
            </a:r>
            <a:r>
              <a:rPr lang="en-US" sz="2400" dirty="0" err="1">
                <a:solidFill>
                  <a:schemeClr val="bg1"/>
                </a:solidFill>
              </a:rPr>
              <a:t>contraprestación</a:t>
            </a:r>
            <a:r>
              <a:rPr lang="en-US" sz="2400" dirty="0">
                <a:solidFill>
                  <a:schemeClr val="bg1"/>
                </a:solidFill>
              </a:rPr>
              <a:t>: </a:t>
            </a:r>
            <a:r>
              <a:rPr lang="en-US" sz="2400" dirty="0" err="1">
                <a:solidFill>
                  <a:schemeClr val="bg1"/>
                </a:solidFill>
              </a:rPr>
              <a:t>Transferencias</a:t>
            </a:r>
            <a:endParaRPr lang="en-US" sz="2400" dirty="0">
              <a:solidFill>
                <a:schemeClr val="bg1"/>
              </a:solidFill>
            </a:endParaRPr>
          </a:p>
        </p:txBody>
      </p:sp>
    </p:spTree>
    <p:extLst>
      <p:ext uri="{BB962C8B-B14F-4D97-AF65-F5344CB8AC3E}">
        <p14:creationId xmlns:p14="http://schemas.microsoft.com/office/powerpoint/2010/main" val="40780702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95300" y="881956"/>
            <a:ext cx="8089900" cy="2862322"/>
          </a:xfrm>
          <a:prstGeom prst="rect">
            <a:avLst/>
          </a:prstGeom>
          <a:noFill/>
        </p:spPr>
        <p:txBody>
          <a:bodyPr wrap="square" rtlCol="0">
            <a:spAutoFit/>
          </a:bodyPr>
          <a:lstStyle/>
          <a:p>
            <a:r>
              <a:rPr lang="en-US" sz="2000" b="1" dirty="0" err="1">
                <a:solidFill>
                  <a:schemeClr val="bg1">
                    <a:lumMod val="50000"/>
                  </a:schemeClr>
                </a:solidFill>
                <a:latin typeface="Arial" panose="020B0604020202020204" pitchFamily="34" charset="0"/>
                <a:cs typeface="Arial" panose="020B0604020202020204" pitchFamily="34" charset="0"/>
              </a:rPr>
              <a:t>Cobros</a:t>
            </a:r>
            <a:r>
              <a:rPr lang="en-US" sz="2000" b="1" dirty="0">
                <a:solidFill>
                  <a:schemeClr val="bg1">
                    <a:lumMod val="50000"/>
                  </a:schemeClr>
                </a:solidFill>
                <a:latin typeface="Arial" panose="020B0604020202020204" pitchFamily="34" charset="0"/>
                <a:cs typeface="Arial" panose="020B0604020202020204" pitchFamily="34" charset="0"/>
              </a:rPr>
              <a:t> </a:t>
            </a:r>
            <a:r>
              <a:rPr lang="en-US" sz="2000" b="1" dirty="0" err="1">
                <a:solidFill>
                  <a:schemeClr val="bg1">
                    <a:lumMod val="50000"/>
                  </a:schemeClr>
                </a:solidFill>
                <a:latin typeface="Arial" panose="020B0604020202020204" pitchFamily="34" charset="0"/>
                <a:cs typeface="Arial" panose="020B0604020202020204" pitchFamily="34" charset="0"/>
              </a:rPr>
              <a:t>anticipados</a:t>
            </a:r>
            <a:endParaRPr lang="en-US" sz="2000" b="1" dirty="0">
              <a:solidFill>
                <a:schemeClr val="bg1">
                  <a:lumMod val="50000"/>
                </a:schemeClr>
              </a:solidFill>
              <a:latin typeface="Arial" panose="020B0604020202020204" pitchFamily="34" charset="0"/>
              <a:cs typeface="Arial" panose="020B0604020202020204" pitchFamily="34" charset="0"/>
            </a:endParaRPr>
          </a:p>
          <a:p>
            <a:endParaRPr lang="en-US" sz="2000" b="1" dirty="0">
              <a:solidFill>
                <a:schemeClr val="bg1">
                  <a:lumMod val="50000"/>
                </a:schemeClr>
              </a:solidFill>
              <a:latin typeface="Arial" panose="020B0604020202020204" pitchFamily="34" charset="0"/>
              <a:cs typeface="Arial" panose="020B0604020202020204" pitchFamily="34" charset="0"/>
            </a:endParaRPr>
          </a:p>
          <a:p>
            <a:pPr marL="342900" lvl="0" indent="-342900" defTabSz="914400" fontAlgn="base">
              <a:spcBef>
                <a:spcPts val="776"/>
              </a:spcBef>
              <a:spcAft>
                <a:spcPct val="0"/>
              </a:spcAft>
              <a:buFontTx/>
              <a:buChar char="•"/>
            </a:pPr>
            <a:r>
              <a:rPr lang="es-MX" sz="2000" kern="0" dirty="0">
                <a:solidFill>
                  <a:srgbClr val="000000">
                    <a:lumMod val="65000"/>
                    <a:lumOff val="35000"/>
                  </a:srgbClr>
                </a:solidFill>
                <a:latin typeface="Arial" pitchFamily="34" charset="0"/>
                <a:ea typeface="ＭＳ Ｐゴシック" charset="0"/>
                <a:cs typeface="Arial" pitchFamily="34" charset="0"/>
              </a:rPr>
              <a:t>Los recursos recibidos antes de que un acuerdo de transferencia sea vinculante se reconocen como un activo y pasivo por cobro anticipado</a:t>
            </a:r>
          </a:p>
          <a:p>
            <a:pPr marL="342900" lvl="0" indent="-342900" defTabSz="914400" fontAlgn="base">
              <a:spcBef>
                <a:spcPts val="776"/>
              </a:spcBef>
              <a:spcAft>
                <a:spcPct val="0"/>
              </a:spcAft>
              <a:buFontTx/>
              <a:buChar char="•"/>
            </a:pPr>
            <a:endParaRPr lang="es-MX" sz="2000" kern="0" dirty="0">
              <a:solidFill>
                <a:srgbClr val="000000">
                  <a:lumMod val="65000"/>
                  <a:lumOff val="35000"/>
                </a:srgbClr>
              </a:solidFill>
              <a:latin typeface="Arial" pitchFamily="34" charset="0"/>
              <a:ea typeface="ＭＳ Ｐゴシック" charset="0"/>
              <a:cs typeface="Arial" pitchFamily="34" charset="0"/>
            </a:endParaRPr>
          </a:p>
          <a:p>
            <a:pPr marL="342900" lvl="0" indent="-342900" defTabSz="914400" fontAlgn="base">
              <a:spcBef>
                <a:spcPts val="776"/>
              </a:spcBef>
              <a:spcAft>
                <a:spcPct val="0"/>
              </a:spcAft>
              <a:buFontTx/>
              <a:buChar char="•"/>
            </a:pPr>
            <a:endParaRPr lang="en-US" sz="2000" kern="0" dirty="0">
              <a:solidFill>
                <a:srgbClr val="000000">
                  <a:lumMod val="65000"/>
                  <a:lumOff val="35000"/>
                </a:srgbClr>
              </a:solidFill>
              <a:latin typeface="Arial" pitchFamily="34" charset="0"/>
              <a:ea typeface="ＭＳ Ｐゴシック" charset="0"/>
              <a:cs typeface="Arial" pitchFamily="34" charset="0"/>
            </a:endParaRPr>
          </a:p>
          <a:p>
            <a:endParaRPr lang="en-US" sz="2000" dirty="0">
              <a:solidFill>
                <a:schemeClr val="bg1">
                  <a:lumMod val="50000"/>
                </a:schemeClr>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DC381DB4-10A3-412C-B4F8-6F3A40CD8881}"/>
              </a:ext>
            </a:extLst>
          </p:cNvPr>
          <p:cNvSpPr txBox="1"/>
          <p:nvPr/>
        </p:nvSpPr>
        <p:spPr>
          <a:xfrm>
            <a:off x="533400" y="6210300"/>
            <a:ext cx="7366000" cy="830997"/>
          </a:xfrm>
          <a:prstGeom prst="rect">
            <a:avLst/>
          </a:prstGeom>
          <a:noFill/>
        </p:spPr>
        <p:txBody>
          <a:bodyPr wrap="square" rtlCol="0">
            <a:spAutoFit/>
          </a:bodyPr>
          <a:lstStyle/>
          <a:p>
            <a:pPr algn="r"/>
            <a:r>
              <a:rPr lang="en-US" sz="2400" dirty="0" err="1">
                <a:solidFill>
                  <a:schemeClr val="bg1"/>
                </a:solidFill>
              </a:rPr>
              <a:t>Ingresos</a:t>
            </a:r>
            <a:r>
              <a:rPr lang="en-US" sz="2400" dirty="0">
                <a:solidFill>
                  <a:schemeClr val="bg1"/>
                </a:solidFill>
              </a:rPr>
              <a:t> de </a:t>
            </a:r>
            <a:r>
              <a:rPr lang="en-US" sz="2400" dirty="0" err="1">
                <a:solidFill>
                  <a:schemeClr val="bg1"/>
                </a:solidFill>
              </a:rPr>
              <a:t>transacciones</a:t>
            </a:r>
            <a:r>
              <a:rPr lang="en-US" sz="2400" dirty="0">
                <a:solidFill>
                  <a:schemeClr val="bg1"/>
                </a:solidFill>
              </a:rPr>
              <a:t> sin </a:t>
            </a:r>
            <a:r>
              <a:rPr lang="en-US" sz="2400" dirty="0" err="1">
                <a:solidFill>
                  <a:schemeClr val="bg1"/>
                </a:solidFill>
              </a:rPr>
              <a:t>contraprestación</a:t>
            </a:r>
            <a:r>
              <a:rPr lang="en-US" sz="2400" dirty="0">
                <a:solidFill>
                  <a:schemeClr val="bg1"/>
                </a:solidFill>
              </a:rPr>
              <a:t>: </a:t>
            </a:r>
            <a:r>
              <a:rPr lang="en-US" sz="2400" dirty="0" err="1">
                <a:solidFill>
                  <a:schemeClr val="bg1"/>
                </a:solidFill>
              </a:rPr>
              <a:t>Transferencias</a:t>
            </a:r>
            <a:endParaRPr lang="en-US" sz="2400" dirty="0">
              <a:solidFill>
                <a:schemeClr val="bg1"/>
              </a:solidFill>
            </a:endParaRPr>
          </a:p>
        </p:txBody>
      </p:sp>
    </p:spTree>
    <p:extLst>
      <p:ext uri="{BB962C8B-B14F-4D97-AF65-F5344CB8AC3E}">
        <p14:creationId xmlns:p14="http://schemas.microsoft.com/office/powerpoint/2010/main" val="4676825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95300" y="881956"/>
            <a:ext cx="8089900" cy="4914166"/>
          </a:xfrm>
          <a:prstGeom prst="rect">
            <a:avLst/>
          </a:prstGeom>
          <a:noFill/>
        </p:spPr>
        <p:txBody>
          <a:bodyPr wrap="square" rtlCol="0">
            <a:spAutoFit/>
          </a:bodyPr>
          <a:lstStyle/>
          <a:p>
            <a:r>
              <a:rPr lang="es-MX" sz="2000" b="1" dirty="0">
                <a:solidFill>
                  <a:schemeClr val="bg1">
                    <a:lumMod val="50000"/>
                  </a:schemeClr>
                </a:solidFill>
                <a:latin typeface="Arial" panose="020B0604020202020204" pitchFamily="34" charset="0"/>
                <a:cs typeface="Arial" panose="020B0604020202020204" pitchFamily="34" charset="0"/>
              </a:rPr>
              <a:t>Componentes con contraprestación y sin contraprestación de una transacción</a:t>
            </a:r>
          </a:p>
          <a:p>
            <a:endParaRPr lang="es-MX" sz="2000" b="1" dirty="0">
              <a:solidFill>
                <a:schemeClr val="bg1">
                  <a:lumMod val="50000"/>
                </a:schemeClr>
              </a:solidFill>
              <a:latin typeface="Arial" panose="020B0604020202020204" pitchFamily="34" charset="0"/>
              <a:cs typeface="Arial" panose="020B0604020202020204" pitchFamily="34" charset="0"/>
            </a:endParaRPr>
          </a:p>
          <a:p>
            <a:pPr marL="342900" lvl="0" indent="-342900" defTabSz="914400" fontAlgn="base">
              <a:spcBef>
                <a:spcPts val="776"/>
              </a:spcBef>
              <a:spcAft>
                <a:spcPct val="0"/>
              </a:spcAft>
              <a:buFontTx/>
              <a:buChar char="•"/>
            </a:pPr>
            <a:r>
              <a:rPr lang="es-MX" sz="2000" kern="0" dirty="0">
                <a:solidFill>
                  <a:srgbClr val="000000">
                    <a:lumMod val="65000"/>
                    <a:lumOff val="35000"/>
                  </a:srgbClr>
                </a:solidFill>
                <a:latin typeface="Arial" pitchFamily="34" charset="0"/>
                <a:ea typeface="ＭＳ Ｐゴシック" charset="0"/>
                <a:cs typeface="Arial" pitchFamily="34" charset="0"/>
              </a:rPr>
              <a:t>Una transacción puede incluir dos componentes, un componente con contraprestación y un componente sin contraprestación.</a:t>
            </a:r>
          </a:p>
          <a:p>
            <a:pPr marL="342900" lvl="0" indent="-342900" defTabSz="914400" fontAlgn="base">
              <a:spcBef>
                <a:spcPts val="776"/>
              </a:spcBef>
              <a:spcAft>
                <a:spcPct val="0"/>
              </a:spcAft>
              <a:buFontTx/>
              <a:buChar char="•"/>
            </a:pPr>
            <a:r>
              <a:rPr lang="es-MX" sz="2000" kern="0" dirty="0">
                <a:solidFill>
                  <a:srgbClr val="000000">
                    <a:lumMod val="65000"/>
                    <a:lumOff val="35000"/>
                  </a:srgbClr>
                </a:solidFill>
                <a:latin typeface="Arial" pitchFamily="34" charset="0"/>
                <a:ea typeface="ＭＳ Ｐゴシック" charset="0"/>
                <a:cs typeface="Arial" pitchFamily="34" charset="0"/>
              </a:rPr>
              <a:t>Cuando un activo se adquiere por medio de una transacción que tiene un componente de contraprestación y un componente de no contraprestación, la entidad reconoce</a:t>
            </a:r>
          </a:p>
          <a:p>
            <a:pPr marL="800100" lvl="1" indent="-342900" defTabSz="914400" fontAlgn="base">
              <a:spcBef>
                <a:spcPts val="776"/>
              </a:spcBef>
              <a:spcAft>
                <a:spcPct val="0"/>
              </a:spcAft>
              <a:buFontTx/>
              <a:buChar char="•"/>
            </a:pPr>
            <a:r>
              <a:rPr lang="es-MX" sz="2000" kern="0" dirty="0">
                <a:solidFill>
                  <a:srgbClr val="000000">
                    <a:lumMod val="65000"/>
                    <a:lumOff val="35000"/>
                  </a:srgbClr>
                </a:solidFill>
                <a:latin typeface="Arial" pitchFamily="34" charset="0"/>
                <a:ea typeface="ＭＳ Ｐゴシック" charset="0"/>
                <a:cs typeface="Arial" pitchFamily="34" charset="0"/>
              </a:rPr>
              <a:t>El componente con contraprestación de conformidad con los principios y requisitos de otras NICSP; y</a:t>
            </a:r>
          </a:p>
          <a:p>
            <a:pPr marL="800100" lvl="1" indent="-342900" defTabSz="914400" fontAlgn="base">
              <a:spcBef>
                <a:spcPts val="776"/>
              </a:spcBef>
              <a:spcAft>
                <a:spcPct val="0"/>
              </a:spcAft>
              <a:buFontTx/>
              <a:buChar char="•"/>
            </a:pPr>
            <a:r>
              <a:rPr lang="es-MX" sz="2000" kern="0" dirty="0">
                <a:solidFill>
                  <a:srgbClr val="000000">
                    <a:lumMod val="65000"/>
                    <a:lumOff val="35000"/>
                  </a:srgbClr>
                </a:solidFill>
                <a:latin typeface="Arial" pitchFamily="34" charset="0"/>
                <a:ea typeface="ＭＳ Ｐゴシック" charset="0"/>
                <a:cs typeface="Arial" pitchFamily="34" charset="0"/>
              </a:rPr>
              <a:t>El componente sin contraprestación se reconoce de conformidad con los principios y requisitos de esta NICSP 23.</a:t>
            </a:r>
          </a:p>
          <a:p>
            <a:pPr marL="342900" lvl="0" indent="-342900" defTabSz="914400" fontAlgn="base">
              <a:spcBef>
                <a:spcPts val="776"/>
              </a:spcBef>
              <a:spcAft>
                <a:spcPct val="0"/>
              </a:spcAft>
              <a:buFontTx/>
              <a:buChar char="•"/>
            </a:pPr>
            <a:endParaRPr lang="es-MX" sz="2000" kern="0" dirty="0">
              <a:solidFill>
                <a:srgbClr val="000000">
                  <a:lumMod val="65000"/>
                  <a:lumOff val="35000"/>
                </a:srgbClr>
              </a:solidFill>
              <a:latin typeface="Arial" pitchFamily="34" charset="0"/>
              <a:ea typeface="ＭＳ Ｐゴシック" charset="0"/>
              <a:cs typeface="Arial" pitchFamily="34" charset="0"/>
            </a:endParaRPr>
          </a:p>
          <a:p>
            <a:endParaRPr lang="es-MX" sz="2000" dirty="0">
              <a:solidFill>
                <a:schemeClr val="bg1">
                  <a:lumMod val="50000"/>
                </a:schemeClr>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8CC0F0B4-6A35-4DBA-9EE9-A73F7406F13D}"/>
              </a:ext>
            </a:extLst>
          </p:cNvPr>
          <p:cNvSpPr txBox="1"/>
          <p:nvPr/>
        </p:nvSpPr>
        <p:spPr>
          <a:xfrm>
            <a:off x="533400" y="6210300"/>
            <a:ext cx="7366000" cy="830997"/>
          </a:xfrm>
          <a:prstGeom prst="rect">
            <a:avLst/>
          </a:prstGeom>
          <a:noFill/>
        </p:spPr>
        <p:txBody>
          <a:bodyPr wrap="square" rtlCol="0">
            <a:spAutoFit/>
          </a:bodyPr>
          <a:lstStyle/>
          <a:p>
            <a:pPr algn="r"/>
            <a:r>
              <a:rPr lang="en-US" sz="2400" dirty="0" err="1">
                <a:solidFill>
                  <a:schemeClr val="bg1"/>
                </a:solidFill>
              </a:rPr>
              <a:t>Ingresos</a:t>
            </a:r>
            <a:r>
              <a:rPr lang="en-US" sz="2400" dirty="0">
                <a:solidFill>
                  <a:schemeClr val="bg1"/>
                </a:solidFill>
              </a:rPr>
              <a:t> de </a:t>
            </a:r>
            <a:r>
              <a:rPr lang="en-US" sz="2400" dirty="0" err="1">
                <a:solidFill>
                  <a:schemeClr val="bg1"/>
                </a:solidFill>
              </a:rPr>
              <a:t>transacciones</a:t>
            </a:r>
            <a:r>
              <a:rPr lang="en-US" sz="2400" dirty="0">
                <a:solidFill>
                  <a:schemeClr val="bg1"/>
                </a:solidFill>
              </a:rPr>
              <a:t> sin </a:t>
            </a:r>
            <a:r>
              <a:rPr lang="en-US" sz="2400" dirty="0" err="1">
                <a:solidFill>
                  <a:schemeClr val="bg1"/>
                </a:solidFill>
              </a:rPr>
              <a:t>contraprestación</a:t>
            </a:r>
            <a:r>
              <a:rPr lang="en-US" sz="2400" dirty="0">
                <a:solidFill>
                  <a:schemeClr val="bg1"/>
                </a:solidFill>
              </a:rPr>
              <a:t>: </a:t>
            </a:r>
            <a:r>
              <a:rPr lang="en-US" sz="2400" dirty="0" err="1">
                <a:solidFill>
                  <a:schemeClr val="bg1"/>
                </a:solidFill>
              </a:rPr>
              <a:t>Transferencias</a:t>
            </a:r>
            <a:endParaRPr lang="en-US" sz="2400" dirty="0">
              <a:solidFill>
                <a:schemeClr val="bg1"/>
              </a:solidFill>
            </a:endParaRPr>
          </a:p>
        </p:txBody>
      </p:sp>
    </p:spTree>
    <p:extLst>
      <p:ext uri="{BB962C8B-B14F-4D97-AF65-F5344CB8AC3E}">
        <p14:creationId xmlns:p14="http://schemas.microsoft.com/office/powerpoint/2010/main" val="39922433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95300" y="881956"/>
            <a:ext cx="8089900" cy="2554545"/>
          </a:xfrm>
          <a:prstGeom prst="rect">
            <a:avLst/>
          </a:prstGeom>
          <a:noFill/>
        </p:spPr>
        <p:txBody>
          <a:bodyPr wrap="square" rtlCol="0">
            <a:spAutoFit/>
          </a:bodyPr>
          <a:lstStyle/>
          <a:p>
            <a:r>
              <a:rPr lang="es-MX" sz="2000" b="1" dirty="0">
                <a:solidFill>
                  <a:schemeClr val="bg1">
                    <a:lumMod val="50000"/>
                  </a:schemeClr>
                </a:solidFill>
                <a:latin typeface="Arial" panose="020B0604020202020204" pitchFamily="34" charset="0"/>
                <a:cs typeface="Arial" panose="020B0604020202020204" pitchFamily="34" charset="0"/>
              </a:rPr>
              <a:t>Componentes con contraprestación y sin contraprestación</a:t>
            </a:r>
          </a:p>
          <a:p>
            <a:endParaRPr lang="en-US" sz="2000" b="1" dirty="0">
              <a:solidFill>
                <a:schemeClr val="bg1">
                  <a:lumMod val="50000"/>
                </a:schemeClr>
              </a:solidFill>
              <a:latin typeface="Arial" panose="020B0604020202020204" pitchFamily="34" charset="0"/>
              <a:cs typeface="Arial" panose="020B0604020202020204" pitchFamily="34" charset="0"/>
            </a:endParaRPr>
          </a:p>
          <a:p>
            <a:pPr lvl="0" defTabSz="914400" fontAlgn="base">
              <a:spcBef>
                <a:spcPts val="776"/>
              </a:spcBef>
              <a:spcAft>
                <a:spcPct val="0"/>
              </a:spcAft>
            </a:pPr>
            <a:r>
              <a:rPr lang="es-MX" sz="2000" kern="0" dirty="0">
                <a:solidFill>
                  <a:srgbClr val="000000">
                    <a:lumMod val="65000"/>
                    <a:lumOff val="35000"/>
                  </a:srgbClr>
                </a:solidFill>
                <a:latin typeface="Arial"/>
                <a:ea typeface="ＭＳ Ｐゴシック" charset="0"/>
              </a:rPr>
              <a:t>Una junta escolar local (la entidad que informa) compra un terreno con un valor razonable de 100,000 UM por 50,000 UM a un municipio. </a:t>
            </a:r>
          </a:p>
          <a:p>
            <a:pPr lvl="0" defTabSz="914400" fontAlgn="base">
              <a:spcBef>
                <a:spcPts val="776"/>
              </a:spcBef>
              <a:spcAft>
                <a:spcPct val="0"/>
              </a:spcAft>
            </a:pPr>
            <a:r>
              <a:rPr lang="es-MX" sz="2000" kern="0" dirty="0">
                <a:solidFill>
                  <a:srgbClr val="000000">
                    <a:lumMod val="65000"/>
                    <a:lumOff val="35000"/>
                  </a:srgbClr>
                </a:solidFill>
                <a:latin typeface="Arial"/>
                <a:ea typeface="ＭＳ Ｐゴシック" charset="0"/>
              </a:rPr>
              <a:t>¿Cómo debe la junta escolar contabilizar la adquisición? Explique</a:t>
            </a:r>
          </a:p>
          <a:p>
            <a:pPr lvl="0" defTabSz="914400" fontAlgn="base">
              <a:spcBef>
                <a:spcPts val="776"/>
              </a:spcBef>
              <a:spcAft>
                <a:spcPct val="0"/>
              </a:spcAft>
            </a:pPr>
            <a:endParaRPr lang="es-MX" sz="2000" kern="0" dirty="0">
              <a:solidFill>
                <a:srgbClr val="000000">
                  <a:lumMod val="65000"/>
                  <a:lumOff val="35000"/>
                </a:srgbClr>
              </a:solidFill>
              <a:latin typeface="Arial"/>
              <a:ea typeface="ＭＳ Ｐゴシック" charset="0"/>
            </a:endParaRPr>
          </a:p>
          <a:p>
            <a:endParaRPr lang="en-US" sz="2000" dirty="0">
              <a:solidFill>
                <a:schemeClr val="bg1">
                  <a:lumMod val="50000"/>
                </a:schemeClr>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23603B15-205C-4E22-8EB8-1DE717BE4FCB}"/>
              </a:ext>
            </a:extLst>
          </p:cNvPr>
          <p:cNvSpPr txBox="1"/>
          <p:nvPr/>
        </p:nvSpPr>
        <p:spPr>
          <a:xfrm>
            <a:off x="533400" y="6210300"/>
            <a:ext cx="7366000" cy="830997"/>
          </a:xfrm>
          <a:prstGeom prst="rect">
            <a:avLst/>
          </a:prstGeom>
          <a:noFill/>
        </p:spPr>
        <p:txBody>
          <a:bodyPr wrap="square" rtlCol="0">
            <a:spAutoFit/>
          </a:bodyPr>
          <a:lstStyle/>
          <a:p>
            <a:pPr algn="r"/>
            <a:r>
              <a:rPr lang="en-US" sz="2400" dirty="0" err="1">
                <a:solidFill>
                  <a:schemeClr val="bg1"/>
                </a:solidFill>
              </a:rPr>
              <a:t>Ingresos</a:t>
            </a:r>
            <a:r>
              <a:rPr lang="en-US" sz="2400" dirty="0">
                <a:solidFill>
                  <a:schemeClr val="bg1"/>
                </a:solidFill>
              </a:rPr>
              <a:t> de </a:t>
            </a:r>
            <a:r>
              <a:rPr lang="en-US" sz="2400" dirty="0" err="1">
                <a:solidFill>
                  <a:schemeClr val="bg1"/>
                </a:solidFill>
              </a:rPr>
              <a:t>transacciones</a:t>
            </a:r>
            <a:r>
              <a:rPr lang="en-US" sz="2400" dirty="0">
                <a:solidFill>
                  <a:schemeClr val="bg1"/>
                </a:solidFill>
              </a:rPr>
              <a:t> sin </a:t>
            </a:r>
            <a:r>
              <a:rPr lang="en-US" sz="2400" dirty="0" err="1">
                <a:solidFill>
                  <a:schemeClr val="bg1"/>
                </a:solidFill>
              </a:rPr>
              <a:t>contraprestación</a:t>
            </a:r>
            <a:r>
              <a:rPr lang="en-US" sz="2400" dirty="0">
                <a:solidFill>
                  <a:schemeClr val="bg1"/>
                </a:solidFill>
              </a:rPr>
              <a:t>: </a:t>
            </a:r>
            <a:r>
              <a:rPr lang="en-US" sz="2400" dirty="0" err="1">
                <a:solidFill>
                  <a:schemeClr val="bg1"/>
                </a:solidFill>
              </a:rPr>
              <a:t>Transferencias</a:t>
            </a:r>
            <a:endParaRPr lang="en-US" sz="2400" dirty="0">
              <a:solidFill>
                <a:schemeClr val="bg1"/>
              </a:solidFill>
            </a:endParaRPr>
          </a:p>
        </p:txBody>
      </p:sp>
    </p:spTree>
    <p:extLst>
      <p:ext uri="{BB962C8B-B14F-4D97-AF65-F5344CB8AC3E}">
        <p14:creationId xmlns:p14="http://schemas.microsoft.com/office/powerpoint/2010/main" val="19769194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95300" y="881956"/>
            <a:ext cx="8089900" cy="3949799"/>
          </a:xfrm>
          <a:prstGeom prst="rect">
            <a:avLst/>
          </a:prstGeom>
          <a:noFill/>
        </p:spPr>
        <p:txBody>
          <a:bodyPr wrap="square" rtlCol="0">
            <a:spAutoFit/>
          </a:bodyPr>
          <a:lstStyle/>
          <a:p>
            <a:r>
              <a:rPr lang="es-MX" sz="2000" b="1" dirty="0">
                <a:solidFill>
                  <a:schemeClr val="bg1">
                    <a:lumMod val="50000"/>
                  </a:schemeClr>
                </a:solidFill>
                <a:latin typeface="Arial" panose="020B0604020202020204" pitchFamily="34" charset="0"/>
                <a:cs typeface="Arial" panose="020B0604020202020204" pitchFamily="34" charset="0"/>
              </a:rPr>
              <a:t>Otras transacciones sin contraprestación</a:t>
            </a:r>
          </a:p>
          <a:p>
            <a:endParaRPr lang="es-MX" sz="2000" b="1" dirty="0">
              <a:solidFill>
                <a:schemeClr val="bg1">
                  <a:lumMod val="50000"/>
                </a:schemeClr>
              </a:solidFill>
              <a:latin typeface="Arial" panose="020B0604020202020204" pitchFamily="34" charset="0"/>
              <a:cs typeface="Arial" panose="020B0604020202020204" pitchFamily="34" charset="0"/>
            </a:endParaRPr>
          </a:p>
          <a:p>
            <a:pPr marL="342900" lvl="0" indent="-342900" defTabSz="914400" fontAlgn="base">
              <a:spcBef>
                <a:spcPts val="776"/>
              </a:spcBef>
              <a:spcAft>
                <a:spcPct val="0"/>
              </a:spcAft>
              <a:buFontTx/>
              <a:buChar char="•"/>
            </a:pPr>
            <a:r>
              <a:rPr lang="es-MX" sz="2000" kern="0" dirty="0">
                <a:solidFill>
                  <a:srgbClr val="000000">
                    <a:lumMod val="65000"/>
                    <a:lumOff val="35000"/>
                  </a:srgbClr>
                </a:solidFill>
                <a:latin typeface="Arial" pitchFamily="34" charset="0"/>
                <a:ea typeface="ＭＳ Ｐゴシック" charset="0"/>
                <a:cs typeface="Arial" pitchFamily="34" charset="0"/>
              </a:rPr>
              <a:t>Las transacciones sin contraprestación siguientes generalmente siguen los mismos requerimientos de reconocimiento y medición de otras transacciones sin contraprestación. </a:t>
            </a:r>
          </a:p>
          <a:p>
            <a:pPr marL="694944" lvl="1" indent="-347472" defTabSz="914400" fontAlgn="base">
              <a:spcBef>
                <a:spcPts val="776"/>
              </a:spcBef>
              <a:spcAft>
                <a:spcPct val="0"/>
              </a:spcAft>
              <a:buFontTx/>
              <a:buChar char="–"/>
            </a:pPr>
            <a:r>
              <a:rPr lang="es-MX" kern="0" dirty="0">
                <a:solidFill>
                  <a:srgbClr val="000000">
                    <a:lumMod val="65000"/>
                    <a:lumOff val="35000"/>
                  </a:srgbClr>
                </a:solidFill>
                <a:latin typeface="Arial" pitchFamily="34" charset="0"/>
                <a:ea typeface="ＭＳ Ｐゴシック" charset="0"/>
                <a:cs typeface="Arial" pitchFamily="34" charset="0"/>
              </a:rPr>
              <a:t>Multas</a:t>
            </a:r>
          </a:p>
          <a:p>
            <a:pPr marL="694944" lvl="1" indent="-347472" defTabSz="914400" fontAlgn="base">
              <a:spcBef>
                <a:spcPts val="776"/>
              </a:spcBef>
              <a:spcAft>
                <a:spcPct val="0"/>
              </a:spcAft>
              <a:buFontTx/>
              <a:buChar char="–"/>
            </a:pPr>
            <a:r>
              <a:rPr lang="es-MX" kern="0" dirty="0">
                <a:solidFill>
                  <a:srgbClr val="000000">
                    <a:lumMod val="65000"/>
                    <a:lumOff val="35000"/>
                  </a:srgbClr>
                </a:solidFill>
                <a:latin typeface="Arial" pitchFamily="34" charset="0"/>
                <a:ea typeface="ＭＳ Ｐゴシック" charset="0"/>
                <a:cs typeface="Arial" pitchFamily="34" charset="0"/>
              </a:rPr>
              <a:t>Condonaciones – El ingreso es el importe en libros</a:t>
            </a:r>
          </a:p>
          <a:p>
            <a:pPr marL="694944" lvl="1" indent="-347472" defTabSz="914400" fontAlgn="base">
              <a:spcBef>
                <a:spcPts val="776"/>
              </a:spcBef>
              <a:spcAft>
                <a:spcPct val="0"/>
              </a:spcAft>
              <a:buFontTx/>
              <a:buChar char="–"/>
            </a:pPr>
            <a:r>
              <a:rPr lang="es-MX" kern="0" dirty="0">
                <a:solidFill>
                  <a:srgbClr val="000000">
                    <a:lumMod val="65000"/>
                    <a:lumOff val="35000"/>
                  </a:srgbClr>
                </a:solidFill>
                <a:latin typeface="Arial" pitchFamily="34" charset="0"/>
                <a:ea typeface="ＭＳ Ｐゴシック" charset="0"/>
                <a:cs typeface="Arial" pitchFamily="34" charset="0"/>
              </a:rPr>
              <a:t>Legados</a:t>
            </a:r>
          </a:p>
          <a:p>
            <a:pPr marL="694944" lvl="1" indent="-347472" defTabSz="914400" fontAlgn="base">
              <a:spcBef>
                <a:spcPts val="776"/>
              </a:spcBef>
              <a:spcAft>
                <a:spcPct val="0"/>
              </a:spcAft>
              <a:buFontTx/>
              <a:buChar char="–"/>
            </a:pPr>
            <a:r>
              <a:rPr lang="es-MX" kern="0" dirty="0">
                <a:solidFill>
                  <a:srgbClr val="000000">
                    <a:lumMod val="65000"/>
                    <a:lumOff val="35000"/>
                  </a:srgbClr>
                </a:solidFill>
                <a:latin typeface="Arial" pitchFamily="34" charset="0"/>
                <a:ea typeface="ＭＳ Ｐゴシック" charset="0"/>
                <a:cs typeface="Arial" pitchFamily="34" charset="0"/>
              </a:rPr>
              <a:t>Regalos y donaciones</a:t>
            </a:r>
          </a:p>
          <a:p>
            <a:pPr marL="1042416" lvl="2" indent="-347472" defTabSz="914400" fontAlgn="base">
              <a:spcBef>
                <a:spcPts val="776"/>
              </a:spcBef>
              <a:spcAft>
                <a:spcPct val="0"/>
              </a:spcAft>
              <a:buFontTx/>
              <a:buChar char="•"/>
            </a:pPr>
            <a:r>
              <a:rPr lang="es-MX" sz="1600" kern="0" dirty="0">
                <a:solidFill>
                  <a:srgbClr val="000000">
                    <a:lumMod val="65000"/>
                    <a:lumOff val="35000"/>
                  </a:srgbClr>
                </a:solidFill>
                <a:latin typeface="Arial" pitchFamily="34" charset="0"/>
                <a:ea typeface="ＭＳ Ｐゴシック" charset="0"/>
                <a:cs typeface="Arial" pitchFamily="34" charset="0"/>
              </a:rPr>
              <a:t>Se miden a valor razonable en la fecha de adquisición</a:t>
            </a:r>
          </a:p>
          <a:p>
            <a:pPr marL="1042416" lvl="2" indent="-347472" defTabSz="914400" fontAlgn="base">
              <a:spcBef>
                <a:spcPts val="776"/>
              </a:spcBef>
              <a:spcAft>
                <a:spcPct val="0"/>
              </a:spcAft>
              <a:buFontTx/>
              <a:buChar char="•"/>
            </a:pPr>
            <a:r>
              <a:rPr lang="es-MX" sz="1600" kern="0" dirty="0">
                <a:solidFill>
                  <a:srgbClr val="000000">
                    <a:lumMod val="65000"/>
                    <a:lumOff val="35000"/>
                  </a:srgbClr>
                </a:solidFill>
                <a:latin typeface="Arial" pitchFamily="34" charset="0"/>
                <a:ea typeface="ＭＳ Ｐゴシック" charset="0"/>
                <a:cs typeface="Arial" pitchFamily="34" charset="0"/>
              </a:rPr>
              <a:t>Las promesas no se reconocen</a:t>
            </a:r>
            <a:endParaRPr lang="es-MX" sz="2000" dirty="0">
              <a:solidFill>
                <a:schemeClr val="bg1">
                  <a:lumMod val="50000"/>
                </a:schemeClr>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C91F464C-DDBC-446A-A6C6-9655C68B4D43}"/>
              </a:ext>
            </a:extLst>
          </p:cNvPr>
          <p:cNvSpPr txBox="1"/>
          <p:nvPr/>
        </p:nvSpPr>
        <p:spPr>
          <a:xfrm>
            <a:off x="533400" y="6210300"/>
            <a:ext cx="7366000" cy="830997"/>
          </a:xfrm>
          <a:prstGeom prst="rect">
            <a:avLst/>
          </a:prstGeom>
          <a:noFill/>
        </p:spPr>
        <p:txBody>
          <a:bodyPr wrap="square" rtlCol="0">
            <a:spAutoFit/>
          </a:bodyPr>
          <a:lstStyle/>
          <a:p>
            <a:pPr algn="r"/>
            <a:r>
              <a:rPr lang="en-US" sz="2400" dirty="0" err="1">
                <a:solidFill>
                  <a:schemeClr val="bg1"/>
                </a:solidFill>
              </a:rPr>
              <a:t>Ingresos</a:t>
            </a:r>
            <a:r>
              <a:rPr lang="en-US" sz="2400" dirty="0">
                <a:solidFill>
                  <a:schemeClr val="bg1"/>
                </a:solidFill>
              </a:rPr>
              <a:t> de </a:t>
            </a:r>
            <a:r>
              <a:rPr lang="en-US" sz="2400" dirty="0" err="1">
                <a:solidFill>
                  <a:schemeClr val="bg1"/>
                </a:solidFill>
              </a:rPr>
              <a:t>transacciones</a:t>
            </a:r>
            <a:r>
              <a:rPr lang="en-US" sz="2400" dirty="0">
                <a:solidFill>
                  <a:schemeClr val="bg1"/>
                </a:solidFill>
              </a:rPr>
              <a:t> sin </a:t>
            </a:r>
            <a:r>
              <a:rPr lang="en-US" sz="2400" dirty="0" err="1">
                <a:solidFill>
                  <a:schemeClr val="bg1"/>
                </a:solidFill>
              </a:rPr>
              <a:t>contraprestación</a:t>
            </a:r>
            <a:r>
              <a:rPr lang="en-US" sz="2400" dirty="0">
                <a:solidFill>
                  <a:schemeClr val="bg1"/>
                </a:solidFill>
              </a:rPr>
              <a:t>: </a:t>
            </a:r>
            <a:r>
              <a:rPr lang="en-US" sz="2400" dirty="0" err="1">
                <a:solidFill>
                  <a:schemeClr val="bg1"/>
                </a:solidFill>
              </a:rPr>
              <a:t>Transferencias</a:t>
            </a:r>
            <a:endParaRPr lang="en-US" sz="2400" dirty="0">
              <a:solidFill>
                <a:schemeClr val="bg1"/>
              </a:solidFill>
            </a:endParaRPr>
          </a:p>
        </p:txBody>
      </p:sp>
    </p:spTree>
    <p:extLst>
      <p:ext uri="{BB962C8B-B14F-4D97-AF65-F5344CB8AC3E}">
        <p14:creationId xmlns:p14="http://schemas.microsoft.com/office/powerpoint/2010/main" val="3452163560"/>
      </p:ext>
    </p:extLst>
  </p:cSld>
  <p:clrMapOvr>
    <a:masterClrMapping/>
  </p:clrMapOvr>
</p:sld>
</file>

<file path=ppt/theme/theme1.xml><?xml version="1.0" encoding="utf-8"?>
<a:theme xmlns:a="http://schemas.openxmlformats.org/drawingml/2006/main" name="Office Theme">
  <a:themeElements>
    <a:clrScheme name="Custom 1">
      <a:dk1>
        <a:srgbClr val="FFFFFE"/>
      </a:dk1>
      <a:lt1>
        <a:sysClr val="window" lastClr="FFFFFF"/>
      </a:lt1>
      <a:dk2>
        <a:srgbClr val="168136"/>
      </a:dk2>
      <a:lt2>
        <a:srgbClr val="003C80"/>
      </a:lt2>
      <a:accent1>
        <a:srgbClr val="12A9D9"/>
      </a:accent1>
      <a:accent2>
        <a:srgbClr val="D53D20"/>
      </a:accent2>
      <a:accent3>
        <a:srgbClr val="E78E23"/>
      </a:accent3>
      <a:accent4>
        <a:srgbClr val="73B632"/>
      </a:accent4>
      <a:accent5>
        <a:srgbClr val="010000"/>
      </a:accent5>
      <a:accent6>
        <a:srgbClr val="FFFFFE"/>
      </a:accent6>
      <a:hlink>
        <a:srgbClr val="000000"/>
      </a:hlink>
      <a:folHlink>
        <a:srgbClr val="CD092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FA4288652454C4586B98FAE2126F255" ma:contentTypeVersion="17" ma:contentTypeDescription="Create a new document." ma:contentTypeScope="" ma:versionID="308da3c889dfd96add8d261e2a2d147a">
  <xsd:schema xmlns:xsd="http://www.w3.org/2001/XMLSchema" xmlns:xs="http://www.w3.org/2001/XMLSchema" xmlns:p="http://schemas.microsoft.com/office/2006/metadata/properties" xmlns:ns2="c1721f8e-06c6-448a-986f-e92a1836bd4c" xmlns:ns3="a5f5a3eb-0a2d-4d6a-9165-21ef9946a014" targetNamespace="http://schemas.microsoft.com/office/2006/metadata/properties" ma:root="true" ma:fieldsID="e2528ad8a4a77389d993dce8c93d41f1" ns2:_="" ns3:_="">
    <xsd:import namespace="c1721f8e-06c6-448a-986f-e92a1836bd4c"/>
    <xsd:import namespace="a5f5a3eb-0a2d-4d6a-9165-21ef9946a014"/>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LengthInSecond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ExhibitNo_x002e_" minOccurs="0"/>
                <xsd:element ref="ns2:lcf76f155ced4ddcb4097134ff3c332f" minOccurs="0"/>
                <xsd:element ref="ns3:TaxCatchAll" minOccurs="0"/>
                <xsd:element ref="ns3:SharedWithUsers" minOccurs="0"/>
                <xsd:element ref="ns3:SharedWith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1721f8e-06c6-448a-986f-e92a1836bd4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ExhibitNo_x002e_" ma:index="18" nillable="true" ma:displayName="Exhibit No." ma:format="Dropdown" ma:internalName="ExhibitNo_x002e_">
      <xsd:simpleType>
        <xsd:restriction base="dms:Text">
          <xsd:maxLength value="255"/>
        </xsd:restrictio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0c7e2ae9-edfb-4f0f-b9fa-bdacd0fc226d"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5f5a3eb-0a2d-4d6a-9165-21ef9946a014"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f7cc8cff-5d31-4a56-b24b-a9f0825dd0ce}" ma:internalName="TaxCatchAll" ma:showField="CatchAllData" ma:web="a5f5a3eb-0a2d-4d6a-9165-21ef9946a014">
      <xsd:complexType>
        <xsd:complexContent>
          <xsd:extension base="dms:MultiChoiceLookup">
            <xsd:sequence>
              <xsd:element name="Value" type="dms:Lookup" maxOccurs="unbounded" minOccurs="0" nillable="true"/>
            </xsd:sequence>
          </xsd:extension>
        </xsd:complexContent>
      </xsd:complexType>
    </xsd:element>
    <xsd:element name="SharedWithUsers" ma:index="2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ExhibitNo_x002e_ xmlns="c1721f8e-06c6-448a-986f-e92a1836bd4c" xsi:nil="true"/>
    <lcf76f155ced4ddcb4097134ff3c332f xmlns="c1721f8e-06c6-448a-986f-e92a1836bd4c">
      <Terms xmlns="http://schemas.microsoft.com/office/infopath/2007/PartnerControls"/>
    </lcf76f155ced4ddcb4097134ff3c332f>
    <TaxCatchAll xmlns="a5f5a3eb-0a2d-4d6a-9165-21ef9946a014"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9D3BE3C-F2C8-42CF-91C1-BBF90A0DEE99}"/>
</file>

<file path=customXml/itemProps2.xml><?xml version="1.0" encoding="utf-8"?>
<ds:datastoreItem xmlns:ds="http://schemas.openxmlformats.org/officeDocument/2006/customXml" ds:itemID="{3A66A56A-8F3B-4FFA-BA43-8B3DCA90606B}">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E2A988E2-B064-4F25-9563-56C6DFB6DF0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1397</Words>
  <Application>Microsoft Office PowerPoint</Application>
  <PresentationFormat>On-screen Show (4:3)</PresentationFormat>
  <Paragraphs>127</Paragraphs>
  <Slides>13</Slides>
  <Notes>8</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13</vt:i4>
      </vt:variant>
    </vt:vector>
  </HeadingPairs>
  <TitlesOfParts>
    <vt:vector size="16"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Elizabeth</dc:creator>
  <cp:lastModifiedBy>Kamira Sanchez</cp:lastModifiedBy>
  <cp:revision>34</cp:revision>
  <dcterms:created xsi:type="dcterms:W3CDTF">2014-09-10T19:10:10Z</dcterms:created>
  <dcterms:modified xsi:type="dcterms:W3CDTF">2023-06-12T16:01:27Z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0x010100F2B04539262D804C81D6BCA745DFF1E8</vt:lpwstr>
  </property>
</Properties>
</file>