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8" r:id="rId5"/>
    <p:sldId id="270" r:id="rId6"/>
    <p:sldId id="257" r:id="rId7"/>
    <p:sldId id="271" r:id="rId8"/>
    <p:sldId id="280" r:id="rId9"/>
    <p:sldId id="272" r:id="rId10"/>
    <p:sldId id="273" r:id="rId11"/>
    <p:sldId id="281" r:id="rId12"/>
    <p:sldId id="274" r:id="rId13"/>
    <p:sldId id="275" r:id="rId14"/>
    <p:sldId id="276" r:id="rId15"/>
    <p:sldId id="277" r:id="rId16"/>
    <p:sldId id="278" r:id="rId17"/>
    <p:sldId id="279" r:id="rId18"/>
    <p:sldId id="26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40" userDrawn="1">
          <p15:clr>
            <a:srgbClr val="A4A3A4"/>
          </p15:clr>
        </p15:guide>
        <p15:guide id="3" pos="52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4372" autoAdjust="0"/>
  </p:normalViewPr>
  <p:slideViewPr>
    <p:cSldViewPr snapToGrid="0" snapToObjects="1">
      <p:cViewPr varScale="1">
        <p:scale>
          <a:sx n="43" d="100"/>
          <a:sy n="43" d="100"/>
        </p:scale>
        <p:origin x="1400" y="20"/>
      </p:cViewPr>
      <p:guideLst>
        <p:guide orient="horz" pos="572"/>
        <p:guide pos="340"/>
        <p:guide pos="528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zo A Roman" userId="ba22d4bb-d9e8-403b-9345-670493727527" providerId="ADAL" clId="{0664011E-3947-49C0-B965-7F6357ADF79C}"/>
    <pc:docChg chg="modSld">
      <pc:chgData name="Renzo A Roman" userId="ba22d4bb-d9e8-403b-9345-670493727527" providerId="ADAL" clId="{0664011E-3947-49C0-B965-7F6357ADF79C}" dt="2022-08-22T21:12:20.600" v="1" actId="20577"/>
      <pc:docMkLst>
        <pc:docMk/>
      </pc:docMkLst>
      <pc:sldChg chg="modSp mod">
        <pc:chgData name="Renzo A Roman" userId="ba22d4bb-d9e8-403b-9345-670493727527" providerId="ADAL" clId="{0664011E-3947-49C0-B965-7F6357ADF79C}" dt="2022-08-22T21:12:20.600" v="1" actId="20577"/>
        <pc:sldMkLst>
          <pc:docMk/>
          <pc:sldMk cId="3082884318" sldId="278"/>
        </pc:sldMkLst>
        <pc:spChg chg="mod">
          <ac:chgData name="Renzo A Roman" userId="ba22d4bb-d9e8-403b-9345-670493727527" providerId="ADAL" clId="{0664011E-3947-49C0-B965-7F6357ADF79C}" dt="2022-08-22T21:12:20.600" v="1" actId="20577"/>
          <ac:spMkLst>
            <pc:docMk/>
            <pc:sldMk cId="3082884318" sldId="278"/>
            <ac:spMk id="7" creationId="{00000000-0000-0000-0000-000000000000}"/>
          </ac:spMkLst>
        </pc:spChg>
      </pc:sldChg>
    </pc:docChg>
  </pc:docChgLst>
  <pc:docChgLst>
    <pc:chgData name="Juan Gomez Duque" userId="12ffef9d-c492-4764-9ece-d82edf94b9a1" providerId="ADAL" clId="{8DDA9255-9119-4D7A-AA90-D4FA23B62725}"/>
    <pc:docChg chg="custSel modSld">
      <pc:chgData name="Juan Gomez Duque" userId="12ffef9d-c492-4764-9ece-d82edf94b9a1" providerId="ADAL" clId="{8DDA9255-9119-4D7A-AA90-D4FA23B62725}" dt="2022-09-23T04:05:31.093" v="51" actId="20577"/>
      <pc:docMkLst>
        <pc:docMk/>
      </pc:docMkLst>
      <pc:sldChg chg="modSp mod">
        <pc:chgData name="Juan Gomez Duque" userId="12ffef9d-c492-4764-9ece-d82edf94b9a1" providerId="ADAL" clId="{8DDA9255-9119-4D7A-AA90-D4FA23B62725}" dt="2022-09-23T04:03:20.407" v="12" actId="20577"/>
        <pc:sldMkLst>
          <pc:docMk/>
          <pc:sldMk cId="1441733616" sldId="257"/>
        </pc:sldMkLst>
        <pc:spChg chg="mod">
          <ac:chgData name="Juan Gomez Duque" userId="12ffef9d-c492-4764-9ece-d82edf94b9a1" providerId="ADAL" clId="{8DDA9255-9119-4D7A-AA90-D4FA23B62725}" dt="2022-09-23T04:03:20.407" v="12" actId="20577"/>
          <ac:spMkLst>
            <pc:docMk/>
            <pc:sldMk cId="1441733616" sldId="257"/>
            <ac:spMk id="7" creationId="{00000000-0000-0000-0000-000000000000}"/>
          </ac:spMkLst>
        </pc:spChg>
      </pc:sldChg>
      <pc:sldChg chg="modSp mod">
        <pc:chgData name="Juan Gomez Duque" userId="12ffef9d-c492-4764-9ece-d82edf94b9a1" providerId="ADAL" clId="{8DDA9255-9119-4D7A-AA90-D4FA23B62725}" dt="2022-09-23T04:03:09.291" v="4" actId="20577"/>
        <pc:sldMkLst>
          <pc:docMk/>
          <pc:sldMk cId="4120575675" sldId="258"/>
        </pc:sldMkLst>
        <pc:spChg chg="mod">
          <ac:chgData name="Juan Gomez Duque" userId="12ffef9d-c492-4764-9ece-d82edf94b9a1" providerId="ADAL" clId="{8DDA9255-9119-4D7A-AA90-D4FA23B62725}" dt="2022-09-23T04:03:09.291" v="4" actId="20577"/>
          <ac:spMkLst>
            <pc:docMk/>
            <pc:sldMk cId="4120575675" sldId="258"/>
            <ac:spMk id="4" creationId="{00000000-0000-0000-0000-000000000000}"/>
          </ac:spMkLst>
        </pc:spChg>
      </pc:sldChg>
      <pc:sldChg chg="modSp mod">
        <pc:chgData name="Juan Gomez Duque" userId="12ffef9d-c492-4764-9ece-d82edf94b9a1" providerId="ADAL" clId="{8DDA9255-9119-4D7A-AA90-D4FA23B62725}" dt="2022-09-23T04:04:13.286" v="49" actId="20577"/>
        <pc:sldMkLst>
          <pc:docMk/>
          <pc:sldMk cId="3920480473" sldId="271"/>
        </pc:sldMkLst>
        <pc:spChg chg="mod">
          <ac:chgData name="Juan Gomez Duque" userId="12ffef9d-c492-4764-9ece-d82edf94b9a1" providerId="ADAL" clId="{8DDA9255-9119-4D7A-AA90-D4FA23B62725}" dt="2022-09-23T04:04:13.286" v="49" actId="20577"/>
          <ac:spMkLst>
            <pc:docMk/>
            <pc:sldMk cId="3920480473" sldId="271"/>
            <ac:spMk id="7" creationId="{00000000-0000-0000-0000-000000000000}"/>
          </ac:spMkLst>
        </pc:spChg>
      </pc:sldChg>
      <pc:sldChg chg="modSp mod">
        <pc:chgData name="Juan Gomez Duque" userId="12ffef9d-c492-4764-9ece-d82edf94b9a1" providerId="ADAL" clId="{8DDA9255-9119-4D7A-AA90-D4FA23B62725}" dt="2022-09-23T04:05:31.093" v="51" actId="20577"/>
        <pc:sldMkLst>
          <pc:docMk/>
          <pc:sldMk cId="43459435" sldId="276"/>
        </pc:sldMkLst>
        <pc:spChg chg="mod">
          <ac:chgData name="Juan Gomez Duque" userId="12ffef9d-c492-4764-9ece-d82edf94b9a1" providerId="ADAL" clId="{8DDA9255-9119-4D7A-AA90-D4FA23B62725}" dt="2022-09-23T04:05:31.093" v="51" actId="20577"/>
          <ac:spMkLst>
            <pc:docMk/>
            <pc:sldMk cId="43459435" sldId="276"/>
            <ac:spMk id="7" creationId="{00000000-0000-0000-0000-000000000000}"/>
          </ac:spMkLst>
        </pc:spChg>
      </pc:sldChg>
    </pc:docChg>
  </pc:docChgLst>
  <pc:docChgLst>
    <pc:chgData name="Claudia Dapelo" userId="6834f8f6-426f-42b4-bdb1-35a33e8fe58e" providerId="ADAL" clId="{74E65493-AEDC-4195-996C-9B4B2D67C1B8}"/>
    <pc:docChg chg="custSel modSld">
      <pc:chgData name="Claudia Dapelo" userId="6834f8f6-426f-42b4-bdb1-35a33e8fe58e" providerId="ADAL" clId="{74E65493-AEDC-4195-996C-9B4B2D67C1B8}" dt="2022-08-17T22:06:39.057" v="43" actId="21"/>
      <pc:docMkLst>
        <pc:docMk/>
      </pc:docMkLst>
      <pc:sldChg chg="modSp mod">
        <pc:chgData name="Claudia Dapelo" userId="6834f8f6-426f-42b4-bdb1-35a33e8fe58e" providerId="ADAL" clId="{74E65493-AEDC-4195-996C-9B4B2D67C1B8}" dt="2022-08-17T22:06:31.622" v="41" actId="404"/>
        <pc:sldMkLst>
          <pc:docMk/>
          <pc:sldMk cId="1574860780" sldId="262"/>
        </pc:sldMkLst>
        <pc:spChg chg="mod">
          <ac:chgData name="Claudia Dapelo" userId="6834f8f6-426f-42b4-bdb1-35a33e8fe58e" providerId="ADAL" clId="{74E65493-AEDC-4195-996C-9B4B2D67C1B8}" dt="2022-08-17T22:06:31.622" v="41" actId="404"/>
          <ac:spMkLst>
            <pc:docMk/>
            <pc:sldMk cId="1574860780" sldId="262"/>
            <ac:spMk id="7" creationId="{00000000-0000-0000-0000-000000000000}"/>
          </ac:spMkLst>
        </pc:spChg>
        <pc:spChg chg="mod">
          <ac:chgData name="Claudia Dapelo" userId="6834f8f6-426f-42b4-bdb1-35a33e8fe58e" providerId="ADAL" clId="{74E65493-AEDC-4195-996C-9B4B2D67C1B8}" dt="2022-08-17T22:06:31.622" v="41" actId="404"/>
          <ac:spMkLst>
            <pc:docMk/>
            <pc:sldMk cId="1574860780" sldId="262"/>
            <ac:spMk id="9" creationId="{00000000-0000-0000-0000-000000000000}"/>
          </ac:spMkLst>
        </pc:spChg>
      </pc:sldChg>
      <pc:sldChg chg="addSp delSp modSp mod">
        <pc:chgData name="Claudia Dapelo" userId="6834f8f6-426f-42b4-bdb1-35a33e8fe58e" providerId="ADAL" clId="{74E65493-AEDC-4195-996C-9B4B2D67C1B8}" dt="2022-08-17T22:06:39.057" v="43" actId="21"/>
        <pc:sldMkLst>
          <pc:docMk/>
          <pc:sldMk cId="519618855" sldId="270"/>
        </pc:sldMkLst>
        <pc:spChg chg="add del mod">
          <ac:chgData name="Claudia Dapelo" userId="6834f8f6-426f-42b4-bdb1-35a33e8fe58e" providerId="ADAL" clId="{74E65493-AEDC-4195-996C-9B4B2D67C1B8}" dt="2022-08-17T22:06:39.057" v="43" actId="21"/>
          <ac:spMkLst>
            <pc:docMk/>
            <pc:sldMk cId="519618855" sldId="270"/>
            <ac:spMk id="5" creationId="{914D8E5B-93CF-4EA1-A993-0D61A33734D4}"/>
          </ac:spMkLst>
        </pc:spChg>
      </pc:sldChg>
      <pc:sldChg chg="modSp mod">
        <pc:chgData name="Claudia Dapelo" userId="6834f8f6-426f-42b4-bdb1-35a33e8fe58e" providerId="ADAL" clId="{74E65493-AEDC-4195-996C-9B4B2D67C1B8}" dt="2022-08-17T22:05:22.446" v="8" actId="14100"/>
        <pc:sldMkLst>
          <pc:docMk/>
          <pc:sldMk cId="1276819873" sldId="272"/>
        </pc:sldMkLst>
        <pc:spChg chg="mod">
          <ac:chgData name="Claudia Dapelo" userId="6834f8f6-426f-42b4-bdb1-35a33e8fe58e" providerId="ADAL" clId="{74E65493-AEDC-4195-996C-9B4B2D67C1B8}" dt="2022-08-17T22:05:22.446" v="8" actId="14100"/>
          <ac:spMkLst>
            <pc:docMk/>
            <pc:sldMk cId="1276819873" sldId="272"/>
            <ac:spMk id="7" creationId="{00000000-0000-0000-0000-000000000000}"/>
          </ac:spMkLst>
        </pc:spChg>
      </pc:sldChg>
      <pc:sldChg chg="modSp mod">
        <pc:chgData name="Claudia Dapelo" userId="6834f8f6-426f-42b4-bdb1-35a33e8fe58e" providerId="ADAL" clId="{74E65493-AEDC-4195-996C-9B4B2D67C1B8}" dt="2022-08-17T22:05:36.140" v="16" actId="14100"/>
        <pc:sldMkLst>
          <pc:docMk/>
          <pc:sldMk cId="24930533" sldId="274"/>
        </pc:sldMkLst>
        <pc:spChg chg="mod">
          <ac:chgData name="Claudia Dapelo" userId="6834f8f6-426f-42b4-bdb1-35a33e8fe58e" providerId="ADAL" clId="{74E65493-AEDC-4195-996C-9B4B2D67C1B8}" dt="2022-08-17T22:05:36.140" v="16" actId="14100"/>
          <ac:spMkLst>
            <pc:docMk/>
            <pc:sldMk cId="24930533" sldId="274"/>
            <ac:spMk id="7" creationId="{00000000-0000-0000-0000-000000000000}"/>
          </ac:spMkLst>
        </pc:spChg>
      </pc:sldChg>
      <pc:sldChg chg="modSp mod">
        <pc:chgData name="Claudia Dapelo" userId="6834f8f6-426f-42b4-bdb1-35a33e8fe58e" providerId="ADAL" clId="{74E65493-AEDC-4195-996C-9B4B2D67C1B8}" dt="2022-08-17T22:05:50.555" v="21" actId="14100"/>
        <pc:sldMkLst>
          <pc:docMk/>
          <pc:sldMk cId="1110455131" sldId="275"/>
        </pc:sldMkLst>
        <pc:spChg chg="mod">
          <ac:chgData name="Claudia Dapelo" userId="6834f8f6-426f-42b4-bdb1-35a33e8fe58e" providerId="ADAL" clId="{74E65493-AEDC-4195-996C-9B4B2D67C1B8}" dt="2022-08-17T22:05:50.555" v="21" actId="14100"/>
          <ac:spMkLst>
            <pc:docMk/>
            <pc:sldMk cId="1110455131" sldId="275"/>
            <ac:spMk id="7" creationId="{00000000-0000-0000-0000-000000000000}"/>
          </ac:spMkLst>
        </pc:spChg>
      </pc:sldChg>
      <pc:sldChg chg="modSp mod">
        <pc:chgData name="Claudia Dapelo" userId="6834f8f6-426f-42b4-bdb1-35a33e8fe58e" providerId="ADAL" clId="{74E65493-AEDC-4195-996C-9B4B2D67C1B8}" dt="2022-08-17T22:05:58.916" v="25" actId="14100"/>
        <pc:sldMkLst>
          <pc:docMk/>
          <pc:sldMk cId="43459435" sldId="276"/>
        </pc:sldMkLst>
        <pc:spChg chg="mod">
          <ac:chgData name="Claudia Dapelo" userId="6834f8f6-426f-42b4-bdb1-35a33e8fe58e" providerId="ADAL" clId="{74E65493-AEDC-4195-996C-9B4B2D67C1B8}" dt="2022-08-17T22:05:58.916" v="25" actId="14100"/>
          <ac:spMkLst>
            <pc:docMk/>
            <pc:sldMk cId="43459435" sldId="276"/>
            <ac:spMk id="7" creationId="{00000000-0000-0000-0000-000000000000}"/>
          </ac:spMkLst>
        </pc:spChg>
      </pc:sldChg>
      <pc:sldChg chg="modSp mod">
        <pc:chgData name="Claudia Dapelo" userId="6834f8f6-426f-42b4-bdb1-35a33e8fe58e" providerId="ADAL" clId="{74E65493-AEDC-4195-996C-9B4B2D67C1B8}" dt="2022-08-17T22:06:09.966" v="30" actId="14100"/>
        <pc:sldMkLst>
          <pc:docMk/>
          <pc:sldMk cId="560205210" sldId="277"/>
        </pc:sldMkLst>
        <pc:spChg chg="mod">
          <ac:chgData name="Claudia Dapelo" userId="6834f8f6-426f-42b4-bdb1-35a33e8fe58e" providerId="ADAL" clId="{74E65493-AEDC-4195-996C-9B4B2D67C1B8}" dt="2022-08-17T22:06:09.966" v="30" actId="14100"/>
          <ac:spMkLst>
            <pc:docMk/>
            <pc:sldMk cId="560205210" sldId="277"/>
            <ac:spMk id="7" creationId="{00000000-0000-0000-0000-000000000000}"/>
          </ac:spMkLst>
        </pc:spChg>
      </pc:sldChg>
      <pc:sldChg chg="modSp mod">
        <pc:chgData name="Claudia Dapelo" userId="6834f8f6-426f-42b4-bdb1-35a33e8fe58e" providerId="ADAL" clId="{74E65493-AEDC-4195-996C-9B4B2D67C1B8}" dt="2022-08-17T22:06:17.258" v="34" actId="14100"/>
        <pc:sldMkLst>
          <pc:docMk/>
          <pc:sldMk cId="3082884318" sldId="278"/>
        </pc:sldMkLst>
        <pc:spChg chg="mod">
          <ac:chgData name="Claudia Dapelo" userId="6834f8f6-426f-42b4-bdb1-35a33e8fe58e" providerId="ADAL" clId="{74E65493-AEDC-4195-996C-9B4B2D67C1B8}" dt="2022-08-17T22:06:17.258" v="34" actId="14100"/>
          <ac:spMkLst>
            <pc:docMk/>
            <pc:sldMk cId="3082884318" sldId="278"/>
            <ac:spMk id="7" creationId="{00000000-0000-0000-0000-000000000000}"/>
          </ac:spMkLst>
        </pc:spChg>
      </pc:sldChg>
      <pc:sldChg chg="modSp mod">
        <pc:chgData name="Claudia Dapelo" userId="6834f8f6-426f-42b4-bdb1-35a33e8fe58e" providerId="ADAL" clId="{74E65493-AEDC-4195-996C-9B4B2D67C1B8}" dt="2022-08-17T22:06:24.884" v="39" actId="14100"/>
        <pc:sldMkLst>
          <pc:docMk/>
          <pc:sldMk cId="3099301936" sldId="279"/>
        </pc:sldMkLst>
        <pc:spChg chg="mod">
          <ac:chgData name="Claudia Dapelo" userId="6834f8f6-426f-42b4-bdb1-35a33e8fe58e" providerId="ADAL" clId="{74E65493-AEDC-4195-996C-9B4B2D67C1B8}" dt="2022-08-17T22:06:24.884" v="39" actId="14100"/>
          <ac:spMkLst>
            <pc:docMk/>
            <pc:sldMk cId="3099301936" sldId="279"/>
            <ac:spMk id="7" creationId="{00000000-0000-0000-0000-000000000000}"/>
          </ac:spMkLst>
        </pc:spChg>
      </pc:sldChg>
      <pc:sldChg chg="modSp mod">
        <pc:chgData name="Claudia Dapelo" userId="6834f8f6-426f-42b4-bdb1-35a33e8fe58e" providerId="ADAL" clId="{74E65493-AEDC-4195-996C-9B4B2D67C1B8}" dt="2022-08-17T22:05:08.059" v="4" actId="14100"/>
        <pc:sldMkLst>
          <pc:docMk/>
          <pc:sldMk cId="3352425041" sldId="280"/>
        </pc:sldMkLst>
        <pc:spChg chg="mod">
          <ac:chgData name="Claudia Dapelo" userId="6834f8f6-426f-42b4-bdb1-35a33e8fe58e" providerId="ADAL" clId="{74E65493-AEDC-4195-996C-9B4B2D67C1B8}" dt="2022-08-17T22:05:08.059" v="4" actId="14100"/>
          <ac:spMkLst>
            <pc:docMk/>
            <pc:sldMk cId="3352425041" sldId="280"/>
            <ac:spMk id="7" creationId="{00000000-0000-0000-0000-000000000000}"/>
          </ac:spMkLst>
        </pc:spChg>
      </pc:sldChg>
      <pc:sldChg chg="modSp mod">
        <pc:chgData name="Claudia Dapelo" userId="6834f8f6-426f-42b4-bdb1-35a33e8fe58e" providerId="ADAL" clId="{74E65493-AEDC-4195-996C-9B4B2D67C1B8}" dt="2022-08-17T22:05:29.213" v="12" actId="14100"/>
        <pc:sldMkLst>
          <pc:docMk/>
          <pc:sldMk cId="1838745486" sldId="281"/>
        </pc:sldMkLst>
        <pc:spChg chg="mod">
          <ac:chgData name="Claudia Dapelo" userId="6834f8f6-426f-42b4-bdb1-35a33e8fe58e" providerId="ADAL" clId="{74E65493-AEDC-4195-996C-9B4B2D67C1B8}" dt="2022-08-17T22:05:29.213" v="12" actId="14100"/>
          <ac:spMkLst>
            <pc:docMk/>
            <pc:sldMk cId="1838745486" sldId="281"/>
            <ac:spMk id="7" creationId="{00000000-0000-0000-0000-000000000000}"/>
          </ac:spMkLst>
        </pc:spChg>
      </pc:sldChg>
    </pc:docChg>
  </pc:docChgLst>
  <pc:docChgLst>
    <pc:chgData name="Kamira Sanchez" userId="d90880d6-78a9-457c-991e-24450603455a" providerId="ADAL" clId="{6FEAD82A-A8D9-45FD-B31D-A7A3BFF108CA}"/>
    <pc:docChg chg="modSld">
      <pc:chgData name="Kamira Sanchez" userId="d90880d6-78a9-457c-991e-24450603455a" providerId="ADAL" clId="{6FEAD82A-A8D9-45FD-B31D-A7A3BFF108CA}" dt="2023-06-12T18:44:56.353" v="10" actId="6549"/>
      <pc:docMkLst>
        <pc:docMk/>
      </pc:docMkLst>
      <pc:sldChg chg="modSp mod">
        <pc:chgData name="Kamira Sanchez" userId="d90880d6-78a9-457c-991e-24450603455a" providerId="ADAL" clId="{6FEAD82A-A8D9-45FD-B31D-A7A3BFF108CA}" dt="2023-06-12T18:36:43.153" v="1" actId="20577"/>
        <pc:sldMkLst>
          <pc:docMk/>
          <pc:sldMk cId="3920480473" sldId="271"/>
        </pc:sldMkLst>
        <pc:spChg chg="mod">
          <ac:chgData name="Kamira Sanchez" userId="d90880d6-78a9-457c-991e-24450603455a" providerId="ADAL" clId="{6FEAD82A-A8D9-45FD-B31D-A7A3BFF108CA}" dt="2023-06-12T18:36:43.153" v="1" actId="20577"/>
          <ac:spMkLst>
            <pc:docMk/>
            <pc:sldMk cId="3920480473" sldId="271"/>
            <ac:spMk id="7" creationId="{00000000-0000-0000-0000-000000000000}"/>
          </ac:spMkLst>
        </pc:spChg>
      </pc:sldChg>
      <pc:sldChg chg="modSp mod">
        <pc:chgData name="Kamira Sanchez" userId="d90880d6-78a9-457c-991e-24450603455a" providerId="ADAL" clId="{6FEAD82A-A8D9-45FD-B31D-A7A3BFF108CA}" dt="2023-06-12T18:44:56.353" v="10" actId="6549"/>
        <pc:sldMkLst>
          <pc:docMk/>
          <pc:sldMk cId="1750713082" sldId="273"/>
        </pc:sldMkLst>
        <pc:spChg chg="mod">
          <ac:chgData name="Kamira Sanchez" userId="d90880d6-78a9-457c-991e-24450603455a" providerId="ADAL" clId="{6FEAD82A-A8D9-45FD-B31D-A7A3BFF108CA}" dt="2023-06-12T18:44:56.353" v="10" actId="6549"/>
          <ac:spMkLst>
            <pc:docMk/>
            <pc:sldMk cId="1750713082" sldId="273"/>
            <ac:spMk id="7" creationId="{00000000-0000-0000-0000-000000000000}"/>
          </ac:spMkLst>
        </pc:spChg>
      </pc:sldChg>
    </pc:docChg>
  </pc:docChgLst>
  <pc:docChgLst>
    <pc:chgData name="Kamira Sanchez" userId="d90880d6-78a9-457c-991e-24450603455a" providerId="ADAL" clId="{AECE72D0-2180-4508-AC8D-5F4542C2E94F}"/>
    <pc:docChg chg="custSel modSld">
      <pc:chgData name="Kamira Sanchez" userId="d90880d6-78a9-457c-991e-24450603455a" providerId="ADAL" clId="{AECE72D0-2180-4508-AC8D-5F4542C2E94F}" dt="2023-04-18T12:59:27.708" v="1733" actId="20577"/>
      <pc:docMkLst>
        <pc:docMk/>
      </pc:docMkLst>
      <pc:sldChg chg="modSp mod">
        <pc:chgData name="Kamira Sanchez" userId="d90880d6-78a9-457c-991e-24450603455a" providerId="ADAL" clId="{AECE72D0-2180-4508-AC8D-5F4542C2E94F}" dt="2023-04-17T13:48:47.813" v="100" actId="20577"/>
        <pc:sldMkLst>
          <pc:docMk/>
          <pc:sldMk cId="1441733616" sldId="257"/>
        </pc:sldMkLst>
        <pc:spChg chg="mod">
          <ac:chgData name="Kamira Sanchez" userId="d90880d6-78a9-457c-991e-24450603455a" providerId="ADAL" clId="{AECE72D0-2180-4508-AC8D-5F4542C2E94F}" dt="2023-04-17T13:48:47.813" v="100" actId="20577"/>
          <ac:spMkLst>
            <pc:docMk/>
            <pc:sldMk cId="1441733616" sldId="257"/>
            <ac:spMk id="7" creationId="{00000000-0000-0000-0000-000000000000}"/>
          </ac:spMkLst>
        </pc:spChg>
      </pc:sldChg>
      <pc:sldChg chg="modNotesTx">
        <pc:chgData name="Kamira Sanchez" userId="d90880d6-78a9-457c-991e-24450603455a" providerId="ADAL" clId="{AECE72D0-2180-4508-AC8D-5F4542C2E94F}" dt="2023-04-17T13:47:40.480" v="33" actId="20577"/>
        <pc:sldMkLst>
          <pc:docMk/>
          <pc:sldMk cId="4120575675" sldId="258"/>
        </pc:sldMkLst>
      </pc:sldChg>
      <pc:sldChg chg="modSp mod">
        <pc:chgData name="Kamira Sanchez" userId="d90880d6-78a9-457c-991e-24450603455a" providerId="ADAL" clId="{AECE72D0-2180-4508-AC8D-5F4542C2E94F}" dt="2023-04-18T12:59:27.708" v="1733" actId="20577"/>
        <pc:sldMkLst>
          <pc:docMk/>
          <pc:sldMk cId="1574860780" sldId="262"/>
        </pc:sldMkLst>
        <pc:spChg chg="mod">
          <ac:chgData name="Kamira Sanchez" userId="d90880d6-78a9-457c-991e-24450603455a" providerId="ADAL" clId="{AECE72D0-2180-4508-AC8D-5F4542C2E94F}" dt="2023-04-18T12:59:27.708" v="1733" actId="20577"/>
          <ac:spMkLst>
            <pc:docMk/>
            <pc:sldMk cId="1574860780" sldId="262"/>
            <ac:spMk id="9" creationId="{00000000-0000-0000-0000-000000000000}"/>
          </ac:spMkLst>
        </pc:spChg>
      </pc:sldChg>
      <pc:sldChg chg="modSp mod">
        <pc:chgData name="Kamira Sanchez" userId="d90880d6-78a9-457c-991e-24450603455a" providerId="ADAL" clId="{AECE72D0-2180-4508-AC8D-5F4542C2E94F}" dt="2023-04-17T13:43:48.623" v="1" actId="5793"/>
        <pc:sldMkLst>
          <pc:docMk/>
          <pc:sldMk cId="519618855" sldId="270"/>
        </pc:sldMkLst>
        <pc:spChg chg="mod">
          <ac:chgData name="Kamira Sanchez" userId="d90880d6-78a9-457c-991e-24450603455a" providerId="ADAL" clId="{AECE72D0-2180-4508-AC8D-5F4542C2E94F}" dt="2023-04-17T13:43:48.623" v="1" actId="5793"/>
          <ac:spMkLst>
            <pc:docMk/>
            <pc:sldMk cId="519618855" sldId="270"/>
            <ac:spMk id="7" creationId="{00000000-0000-0000-0000-000000000000}"/>
          </ac:spMkLst>
        </pc:spChg>
      </pc:sldChg>
      <pc:sldChg chg="modSp mod modNotesTx">
        <pc:chgData name="Kamira Sanchez" userId="d90880d6-78a9-457c-991e-24450603455a" providerId="ADAL" clId="{AECE72D0-2180-4508-AC8D-5F4542C2E94F}" dt="2023-04-17T14:33:30.227" v="366" actId="20577"/>
        <pc:sldMkLst>
          <pc:docMk/>
          <pc:sldMk cId="3920480473" sldId="271"/>
        </pc:sldMkLst>
        <pc:spChg chg="mod">
          <ac:chgData name="Kamira Sanchez" userId="d90880d6-78a9-457c-991e-24450603455a" providerId="ADAL" clId="{AECE72D0-2180-4508-AC8D-5F4542C2E94F}" dt="2023-04-17T13:56:19.033" v="311" actId="20577"/>
          <ac:spMkLst>
            <pc:docMk/>
            <pc:sldMk cId="3920480473" sldId="271"/>
            <ac:spMk id="7" creationId="{00000000-0000-0000-0000-000000000000}"/>
          </ac:spMkLst>
        </pc:spChg>
      </pc:sldChg>
      <pc:sldChg chg="modSp mod">
        <pc:chgData name="Kamira Sanchez" userId="d90880d6-78a9-457c-991e-24450603455a" providerId="ADAL" clId="{AECE72D0-2180-4508-AC8D-5F4542C2E94F}" dt="2023-04-18T12:18:21.306" v="433" actId="20577"/>
        <pc:sldMkLst>
          <pc:docMk/>
          <pc:sldMk cId="1276819873" sldId="272"/>
        </pc:sldMkLst>
        <pc:spChg chg="mod">
          <ac:chgData name="Kamira Sanchez" userId="d90880d6-78a9-457c-991e-24450603455a" providerId="ADAL" clId="{AECE72D0-2180-4508-AC8D-5F4542C2E94F}" dt="2023-04-18T12:18:21.306" v="433" actId="20577"/>
          <ac:spMkLst>
            <pc:docMk/>
            <pc:sldMk cId="1276819873" sldId="272"/>
            <ac:spMk id="7" creationId="{00000000-0000-0000-0000-000000000000}"/>
          </ac:spMkLst>
        </pc:spChg>
      </pc:sldChg>
      <pc:sldChg chg="modSp mod modNotesTx">
        <pc:chgData name="Kamira Sanchez" userId="d90880d6-78a9-457c-991e-24450603455a" providerId="ADAL" clId="{AECE72D0-2180-4508-AC8D-5F4542C2E94F}" dt="2023-04-18T12:25:21.615" v="808" actId="20577"/>
        <pc:sldMkLst>
          <pc:docMk/>
          <pc:sldMk cId="1750713082" sldId="273"/>
        </pc:sldMkLst>
        <pc:spChg chg="mod">
          <ac:chgData name="Kamira Sanchez" userId="d90880d6-78a9-457c-991e-24450603455a" providerId="ADAL" clId="{AECE72D0-2180-4508-AC8D-5F4542C2E94F}" dt="2023-04-18T12:23:00.626" v="694" actId="20577"/>
          <ac:spMkLst>
            <pc:docMk/>
            <pc:sldMk cId="1750713082" sldId="273"/>
            <ac:spMk id="7" creationId="{00000000-0000-0000-0000-000000000000}"/>
          </ac:spMkLst>
        </pc:spChg>
      </pc:sldChg>
      <pc:sldChg chg="modSp mod">
        <pc:chgData name="Kamira Sanchez" userId="d90880d6-78a9-457c-991e-24450603455a" providerId="ADAL" clId="{AECE72D0-2180-4508-AC8D-5F4542C2E94F}" dt="2023-04-18T12:30:43.992" v="1163" actId="20577"/>
        <pc:sldMkLst>
          <pc:docMk/>
          <pc:sldMk cId="24930533" sldId="274"/>
        </pc:sldMkLst>
        <pc:spChg chg="mod">
          <ac:chgData name="Kamira Sanchez" userId="d90880d6-78a9-457c-991e-24450603455a" providerId="ADAL" clId="{AECE72D0-2180-4508-AC8D-5F4542C2E94F}" dt="2023-04-18T12:30:43.992" v="1163" actId="20577"/>
          <ac:spMkLst>
            <pc:docMk/>
            <pc:sldMk cId="24930533" sldId="274"/>
            <ac:spMk id="7" creationId="{00000000-0000-0000-0000-000000000000}"/>
          </ac:spMkLst>
        </pc:spChg>
      </pc:sldChg>
      <pc:sldChg chg="modSp mod modNotesTx">
        <pc:chgData name="Kamira Sanchez" userId="d90880d6-78a9-457c-991e-24450603455a" providerId="ADAL" clId="{AECE72D0-2180-4508-AC8D-5F4542C2E94F}" dt="2023-04-18T12:44:43.421" v="1249" actId="20577"/>
        <pc:sldMkLst>
          <pc:docMk/>
          <pc:sldMk cId="1110455131" sldId="275"/>
        </pc:sldMkLst>
        <pc:spChg chg="mod">
          <ac:chgData name="Kamira Sanchez" userId="d90880d6-78a9-457c-991e-24450603455a" providerId="ADAL" clId="{AECE72D0-2180-4508-AC8D-5F4542C2E94F}" dt="2023-04-18T12:44:20.459" v="1214" actId="20577"/>
          <ac:spMkLst>
            <pc:docMk/>
            <pc:sldMk cId="1110455131" sldId="275"/>
            <ac:spMk id="7" creationId="{00000000-0000-0000-0000-000000000000}"/>
          </ac:spMkLst>
        </pc:spChg>
      </pc:sldChg>
      <pc:sldChg chg="modSp mod">
        <pc:chgData name="Kamira Sanchez" userId="d90880d6-78a9-457c-991e-24450603455a" providerId="ADAL" clId="{AECE72D0-2180-4508-AC8D-5F4542C2E94F}" dt="2023-04-18T12:46:48.783" v="1372" actId="20577"/>
        <pc:sldMkLst>
          <pc:docMk/>
          <pc:sldMk cId="43459435" sldId="276"/>
        </pc:sldMkLst>
        <pc:spChg chg="mod">
          <ac:chgData name="Kamira Sanchez" userId="d90880d6-78a9-457c-991e-24450603455a" providerId="ADAL" clId="{AECE72D0-2180-4508-AC8D-5F4542C2E94F}" dt="2023-04-18T12:46:48.783" v="1372" actId="20577"/>
          <ac:spMkLst>
            <pc:docMk/>
            <pc:sldMk cId="43459435" sldId="276"/>
            <ac:spMk id="7" creationId="{00000000-0000-0000-0000-000000000000}"/>
          </ac:spMkLst>
        </pc:spChg>
      </pc:sldChg>
      <pc:sldChg chg="modSp mod modNotesTx">
        <pc:chgData name="Kamira Sanchez" userId="d90880d6-78a9-457c-991e-24450603455a" providerId="ADAL" clId="{AECE72D0-2180-4508-AC8D-5F4542C2E94F}" dt="2023-04-18T12:57:05.826" v="1675" actId="20577"/>
        <pc:sldMkLst>
          <pc:docMk/>
          <pc:sldMk cId="560205210" sldId="277"/>
        </pc:sldMkLst>
        <pc:spChg chg="mod">
          <ac:chgData name="Kamira Sanchez" userId="d90880d6-78a9-457c-991e-24450603455a" providerId="ADAL" clId="{AECE72D0-2180-4508-AC8D-5F4542C2E94F}" dt="2023-04-18T12:56:24.219" v="1661" actId="20577"/>
          <ac:spMkLst>
            <pc:docMk/>
            <pc:sldMk cId="560205210" sldId="277"/>
            <ac:spMk id="7" creationId="{00000000-0000-0000-0000-000000000000}"/>
          </ac:spMkLst>
        </pc:spChg>
      </pc:sldChg>
      <pc:sldChg chg="modSp mod">
        <pc:chgData name="Kamira Sanchez" userId="d90880d6-78a9-457c-991e-24450603455a" providerId="ADAL" clId="{AECE72D0-2180-4508-AC8D-5F4542C2E94F}" dt="2023-04-18T12:57:36.292" v="1677" actId="5793"/>
        <pc:sldMkLst>
          <pc:docMk/>
          <pc:sldMk cId="3082884318" sldId="278"/>
        </pc:sldMkLst>
        <pc:spChg chg="mod">
          <ac:chgData name="Kamira Sanchez" userId="d90880d6-78a9-457c-991e-24450603455a" providerId="ADAL" clId="{AECE72D0-2180-4508-AC8D-5F4542C2E94F}" dt="2023-04-18T12:57:36.292" v="1677" actId="5793"/>
          <ac:spMkLst>
            <pc:docMk/>
            <pc:sldMk cId="3082884318" sldId="278"/>
            <ac:spMk id="7" creationId="{00000000-0000-0000-0000-000000000000}"/>
          </ac:spMkLst>
        </pc:spChg>
      </pc:sldChg>
      <pc:sldChg chg="modSp mod">
        <pc:chgData name="Kamira Sanchez" userId="d90880d6-78a9-457c-991e-24450603455a" providerId="ADAL" clId="{AECE72D0-2180-4508-AC8D-5F4542C2E94F}" dt="2023-04-18T12:59:18.658" v="1732" actId="790"/>
        <pc:sldMkLst>
          <pc:docMk/>
          <pc:sldMk cId="3099301936" sldId="279"/>
        </pc:sldMkLst>
        <pc:spChg chg="mod">
          <ac:chgData name="Kamira Sanchez" userId="d90880d6-78a9-457c-991e-24450603455a" providerId="ADAL" clId="{AECE72D0-2180-4508-AC8D-5F4542C2E94F}" dt="2023-04-18T12:59:18.658" v="1732" actId="790"/>
          <ac:spMkLst>
            <pc:docMk/>
            <pc:sldMk cId="3099301936" sldId="279"/>
            <ac:spMk id="7" creationId="{00000000-0000-0000-0000-000000000000}"/>
          </ac:spMkLst>
        </pc:spChg>
      </pc:sldChg>
      <pc:sldChg chg="modSp mod modNotesTx">
        <pc:chgData name="Kamira Sanchez" userId="d90880d6-78a9-457c-991e-24450603455a" providerId="ADAL" clId="{AECE72D0-2180-4508-AC8D-5F4542C2E94F}" dt="2023-04-18T12:18:00.690" v="432" actId="20577"/>
        <pc:sldMkLst>
          <pc:docMk/>
          <pc:sldMk cId="3352425041" sldId="280"/>
        </pc:sldMkLst>
        <pc:spChg chg="mod">
          <ac:chgData name="Kamira Sanchez" userId="d90880d6-78a9-457c-991e-24450603455a" providerId="ADAL" clId="{AECE72D0-2180-4508-AC8D-5F4542C2E94F}" dt="2023-04-17T14:36:24.407" v="378" actId="20577"/>
          <ac:spMkLst>
            <pc:docMk/>
            <pc:sldMk cId="3352425041" sldId="280"/>
            <ac:spMk id="7" creationId="{00000000-0000-0000-0000-000000000000}"/>
          </ac:spMkLst>
        </pc:spChg>
      </pc:sldChg>
      <pc:sldChg chg="modSp mod">
        <pc:chgData name="Kamira Sanchez" userId="d90880d6-78a9-457c-991e-24450603455a" providerId="ADAL" clId="{AECE72D0-2180-4508-AC8D-5F4542C2E94F}" dt="2023-04-18T12:27:18.409" v="868" actId="20577"/>
        <pc:sldMkLst>
          <pc:docMk/>
          <pc:sldMk cId="1838745486" sldId="281"/>
        </pc:sldMkLst>
        <pc:spChg chg="mod">
          <ac:chgData name="Kamira Sanchez" userId="d90880d6-78a9-457c-991e-24450603455a" providerId="ADAL" clId="{AECE72D0-2180-4508-AC8D-5F4542C2E94F}" dt="2023-04-18T12:27:18.409" v="868" actId="20577"/>
          <ac:spMkLst>
            <pc:docMk/>
            <pc:sldMk cId="1838745486" sldId="281"/>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12/06/2023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wU9EHwEy_l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5DN0x-eiIF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La NICSP 42 es </a:t>
            </a:r>
            <a:r>
              <a:rPr lang="en-GB" sz="1200" dirty="0" err="1"/>
              <a:t>una</a:t>
            </a:r>
            <a:r>
              <a:rPr lang="en-GB" sz="1200" dirty="0"/>
              <a:t> norma específica del sector público; no </a:t>
            </a:r>
            <a:r>
              <a:rPr lang="en-GB" sz="1200" dirty="0" err="1"/>
              <a:t>existe</a:t>
            </a:r>
            <a:r>
              <a:rPr lang="en-GB" sz="1200" dirty="0"/>
              <a:t> </a:t>
            </a:r>
            <a:r>
              <a:rPr lang="en-GB" sz="1200" dirty="0" err="1"/>
              <a:t>una</a:t>
            </a:r>
            <a:r>
              <a:rPr lang="en-GB" sz="1200" dirty="0"/>
              <a:t> NIIF  </a:t>
            </a:r>
            <a:r>
              <a:rPr lang="en-GB" sz="1200" dirty="0" err="1"/>
              <a:t>equivalente</a:t>
            </a:r>
            <a:r>
              <a:rPr lang="en-GB" sz="1200" dirty="0"/>
              <a:t>.</a:t>
            </a:r>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 pueden encontrar más detalles en el manual de gastos (página 9).</a:t>
            </a:r>
          </a:p>
        </p:txBody>
      </p:sp>
      <p:sp>
        <p:nvSpPr>
          <p:cNvPr id="4" name="Slide Number Placeholder 3"/>
          <p:cNvSpPr>
            <a:spLocks noGrp="1"/>
          </p:cNvSpPr>
          <p:nvPr>
            <p:ph type="sldNum" sz="quarter" idx="5"/>
          </p:nvPr>
        </p:nvSpPr>
        <p:spPr/>
        <p:txBody>
          <a:bodyPr/>
          <a:lstStyle/>
          <a:p>
            <a:fld id="{9B9581AB-1609-4268-9CE5-E9299A318D8A}" type="slidenum">
              <a:rPr lang="en-GB" smtClean="0"/>
              <a:t>11</a:t>
            </a:fld>
            <a:endParaRPr lang="en-GB"/>
          </a:p>
        </p:txBody>
      </p:sp>
    </p:spTree>
    <p:extLst>
      <p:ext uri="{BB962C8B-B14F-4D97-AF65-F5344CB8AC3E}">
        <p14:creationId xmlns:p14="http://schemas.microsoft.com/office/powerpoint/2010/main" val="2815371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mayoría de los gobiernos, especialmente aquellos que se mueven de una base de contabilidad en efectivo, no tendrán la información requerida para aplicar el enfoque de seguro. Considere las necesidades de los participantes y si el enfoque de seguro </a:t>
            </a:r>
            <a:r>
              <a:rPr lang="en-GB" dirty="0" err="1"/>
              <a:t>debe</a:t>
            </a:r>
            <a:r>
              <a:rPr lang="en-GB" dirty="0"/>
              <a:t> ser cubierto.</a:t>
            </a:r>
          </a:p>
          <a:p>
            <a:endParaRPr lang="en-GB" dirty="0"/>
          </a:p>
          <a:p>
            <a:r>
              <a:rPr lang="en-GB" dirty="0"/>
              <a:t>Este material de capacitación no cubre los detalles del enfoque en sí; los participantes que deseen más detalles deberán remitirse a la NIIF 17 y a la NICSP 42. Sin embargo, el seminario web de IPSASB puede ser útil (y podría mostrarse como parte de la capacitación cuando sea relevante): </a:t>
            </a:r>
            <a:r>
              <a:rPr lang="en-GB" dirty="0">
                <a:hlinkClick r:id="rId3"/>
              </a:rPr>
              <a:t>https://www.youtube.com/watch?v=wU9EHwEy_ls</a:t>
            </a:r>
            <a:endParaRPr lang="en-GB" dirty="0"/>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12</a:t>
            </a:fld>
            <a:endParaRPr lang="en-GB"/>
          </a:p>
        </p:txBody>
      </p:sp>
    </p:spTree>
    <p:extLst>
      <p:ext uri="{BB962C8B-B14F-4D97-AF65-F5344CB8AC3E}">
        <p14:creationId xmlns:p14="http://schemas.microsoft.com/office/powerpoint/2010/main" val="181481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 módulo Gastos proporciona más detalles (página 11).</a:t>
            </a:r>
          </a:p>
        </p:txBody>
      </p:sp>
      <p:sp>
        <p:nvSpPr>
          <p:cNvPr id="4" name="Slide Number Placeholder 3"/>
          <p:cNvSpPr>
            <a:spLocks noGrp="1"/>
          </p:cNvSpPr>
          <p:nvPr>
            <p:ph type="sldNum" sz="quarter" idx="5"/>
          </p:nvPr>
        </p:nvSpPr>
        <p:spPr/>
        <p:txBody>
          <a:bodyPr/>
          <a:lstStyle/>
          <a:p>
            <a:fld id="{9B9581AB-1609-4268-9CE5-E9299A318D8A}" type="slidenum">
              <a:rPr lang="en-GB" smtClean="0"/>
              <a:t>13</a:t>
            </a:fld>
            <a:endParaRPr lang="en-GB"/>
          </a:p>
        </p:txBody>
      </p:sp>
    </p:spTree>
    <p:extLst>
      <p:ext uri="{BB962C8B-B14F-4D97-AF65-F5344CB8AC3E}">
        <p14:creationId xmlns:p14="http://schemas.microsoft.com/office/powerpoint/2010/main" val="199492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 módulo Gastos proporciona </a:t>
            </a:r>
            <a:r>
              <a:rPr lang="en-GB"/>
              <a:t>más detalles (ver página 11)</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14</a:t>
            </a:fld>
            <a:endParaRPr lang="en-GB"/>
          </a:p>
        </p:txBody>
      </p:sp>
    </p:spTree>
    <p:extLst>
      <p:ext uri="{BB962C8B-B14F-4D97-AF65-F5344CB8AC3E}">
        <p14:creationId xmlns:p14="http://schemas.microsoft.com/office/powerpoint/2010/main" val="32968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definición de riesgos sociales pretende ser coherente con la utilizada en las Estadísticas de Finanzas Públicas (GFS). Si los participantes están familiarizados con GFS, considere resaltar </a:t>
            </a:r>
            <a:r>
              <a:rPr lang="en-GB" dirty="0" err="1"/>
              <a:t>este</a:t>
            </a:r>
            <a:r>
              <a:rPr lang="en-GB" dirty="0"/>
              <a:t> </a:t>
            </a:r>
            <a:r>
              <a:rPr lang="en-GB" dirty="0" err="1"/>
              <a:t>tema</a:t>
            </a:r>
            <a:r>
              <a:rPr lang="en-GB" dirty="0"/>
              <a:t>. La definición de </a:t>
            </a:r>
            <a:r>
              <a:rPr lang="en-GB" dirty="0" err="1"/>
              <a:t>beneficios</a:t>
            </a:r>
            <a:r>
              <a:rPr lang="en-GB" dirty="0"/>
              <a:t> </a:t>
            </a:r>
            <a:r>
              <a:rPr lang="en-GB" dirty="0" err="1"/>
              <a:t>sociales</a:t>
            </a:r>
            <a:r>
              <a:rPr lang="en-GB" dirty="0"/>
              <a:t> es similar a la utilizada en GFS, </a:t>
            </a:r>
            <a:r>
              <a:rPr lang="en-GB" dirty="0" err="1"/>
              <a:t>pero</a:t>
            </a:r>
            <a:r>
              <a:rPr lang="en-GB" dirty="0"/>
              <a:t> </a:t>
            </a:r>
            <a:r>
              <a:rPr lang="en-GB" dirty="0" err="1"/>
              <a:t>en</a:t>
            </a:r>
            <a:r>
              <a:rPr lang="en-GB" dirty="0"/>
              <a:t> la NICSP 42 la definición se limita a las transferencias de efectivo; este no es el caso en GFS.</a:t>
            </a:r>
          </a:p>
          <a:p>
            <a:endParaRPr lang="en-GB" dirty="0"/>
          </a:p>
          <a:p>
            <a:r>
              <a:rPr lang="en-GB" dirty="0"/>
              <a:t>En algunas jurisdicciones, una entidad del sector público puede proporcionar vales que permitan a las personas y/o a los hogares acceder a los servicios, o puede reembolsar a las personas y/o a los hogares los costos incurridos para acceder a los servicios. Si este es el caso de los participantes, considere discutir si cumplen con la definición de un beneficio social. A continuación se reproduce la orientación proporcionada </a:t>
            </a:r>
            <a:r>
              <a:rPr lang="en-GB" dirty="0" err="1"/>
              <a:t>en</a:t>
            </a:r>
            <a:r>
              <a:rPr lang="en-GB" dirty="0"/>
              <a:t> la NICSP 42.</a:t>
            </a:r>
          </a:p>
          <a:p>
            <a:endParaRPr lang="en-GB" dirty="0"/>
          </a:p>
          <a:p>
            <a:r>
              <a:rPr lang="en-GB" dirty="0"/>
              <a:t>La </a:t>
            </a:r>
            <a:r>
              <a:rPr lang="en-GB" dirty="0" err="1"/>
              <a:t>esencia</a:t>
            </a:r>
            <a:r>
              <a:rPr lang="en-GB" dirty="0"/>
              <a:t> </a:t>
            </a:r>
            <a:r>
              <a:rPr lang="en-GB" dirty="0" err="1"/>
              <a:t>económica</a:t>
            </a:r>
            <a:r>
              <a:rPr lang="en-GB" dirty="0"/>
              <a:t> de estas transacciones es que la entidad del sector público está pagando por la prestación de los servicios; por lo tanto, tales transacciones no se ajustan a la definición de beneficio social. Cuando una entidad del sector público proporciona vales o reembolsos, el individuo y / o el hogar no tienen discreción sobre el uso del beneficio. Por el contrario, los beneficios sociales proporcionan transferencias de efectivo que pueden utilizarse indistinguiblemente de los ingresos provenientes de otras fuentes.</a:t>
            </a:r>
          </a:p>
        </p:txBody>
      </p:sp>
      <p:sp>
        <p:nvSpPr>
          <p:cNvPr id="4" name="Slide Number Placeholder 3"/>
          <p:cNvSpPr>
            <a:spLocks noGrp="1"/>
          </p:cNvSpPr>
          <p:nvPr>
            <p:ph type="sldNum" sz="quarter" idx="5"/>
          </p:nvPr>
        </p:nvSpPr>
        <p:spPr/>
        <p:txBody>
          <a:bodyPr/>
          <a:lstStyle/>
          <a:p>
            <a:fld id="{9B9581AB-1609-4268-9CE5-E9299A318D8A}" type="slidenum">
              <a:rPr lang="en-GB" smtClean="0"/>
              <a:t>4</a:t>
            </a:fld>
            <a:endParaRPr lang="en-GB"/>
          </a:p>
        </p:txBody>
      </p:sp>
    </p:spTree>
    <p:extLst>
      <p:ext uri="{BB962C8B-B14F-4D97-AF65-F5344CB8AC3E}">
        <p14:creationId xmlns:p14="http://schemas.microsoft.com/office/powerpoint/2010/main" val="360271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Considere agregar ejemplos adicionales para reflejar las experiencias de los participantes.</a:t>
            </a:r>
          </a:p>
          <a:p>
            <a:endParaRPr lang="en-GB" dirty="0"/>
          </a:p>
          <a:p>
            <a:r>
              <a:rPr lang="en-GB" dirty="0"/>
              <a:t>Los gobiernos han gastado mucho dinero en respuesta a la pandemia de COVID-19. Considere una discusión sobre las intervenciones que los gobiernos de los participantes han emprendido, y si estas cumplen con la definición de un beneficio social. En línea, esto podría ser a través de </a:t>
            </a:r>
            <a:r>
              <a:rPr lang="en-GB" dirty="0" err="1"/>
              <a:t>grupos</a:t>
            </a:r>
            <a:r>
              <a:rPr lang="en-GB" dirty="0"/>
              <a:t> de chat o, para grupos pequeños, una discusión en vivo.</a:t>
            </a:r>
          </a:p>
          <a:p>
            <a:endParaRPr lang="en-GB" dirty="0"/>
          </a:p>
          <a:p>
            <a:r>
              <a:rPr lang="en-GB" dirty="0"/>
              <a:t>Las respuestas dependerán de los términos de la ayuda concedida. Los pagos a individuos pueden ser beneficios sociales si se relacionan con riesgos sociales: los pagos de licencia pueden cumplir con este criterio en algunas jurisdicciones. Si los pagos no son beneficios </a:t>
            </a:r>
            <a:r>
              <a:rPr lang="en-GB" dirty="0" err="1"/>
              <a:t>sociales</a:t>
            </a:r>
            <a:r>
              <a:rPr lang="en-GB" dirty="0"/>
              <a:t> (</a:t>
            </a:r>
            <a:r>
              <a:rPr lang="en-GB" dirty="0" err="1"/>
              <a:t>los</a:t>
            </a:r>
            <a:r>
              <a:rPr lang="en-GB" dirty="0"/>
              <a:t> </a:t>
            </a:r>
            <a:r>
              <a:rPr lang="en-GB" dirty="0" err="1"/>
              <a:t>cuales</a:t>
            </a:r>
            <a:r>
              <a:rPr lang="en-GB" dirty="0"/>
              <a:t> </a:t>
            </a:r>
            <a:r>
              <a:rPr lang="en-GB" dirty="0" err="1"/>
              <a:t>incluyen</a:t>
            </a:r>
            <a:r>
              <a:rPr lang="en-GB" dirty="0"/>
              <a:t> </a:t>
            </a:r>
            <a:r>
              <a:rPr lang="en-GB" dirty="0" err="1"/>
              <a:t>pagos</a:t>
            </a:r>
            <a:r>
              <a:rPr lang="en-GB" dirty="0"/>
              <a:t> a organizaciones), es probable que sean pagos de transferencia.</a:t>
            </a:r>
          </a:p>
        </p:txBody>
      </p:sp>
      <p:sp>
        <p:nvSpPr>
          <p:cNvPr id="4" name="Slide Number Placeholder 3"/>
          <p:cNvSpPr>
            <a:spLocks noGrp="1"/>
          </p:cNvSpPr>
          <p:nvPr>
            <p:ph type="sldNum" sz="quarter" idx="5"/>
          </p:nvPr>
        </p:nvSpPr>
        <p:spPr/>
        <p:txBody>
          <a:bodyPr/>
          <a:lstStyle/>
          <a:p>
            <a:fld id="{9B9581AB-1609-4268-9CE5-E9299A318D8A}" type="slidenum">
              <a:rPr lang="en-GB" smtClean="0"/>
              <a:t>5</a:t>
            </a:fld>
            <a:endParaRPr lang="en-GB"/>
          </a:p>
        </p:txBody>
      </p:sp>
    </p:spTree>
    <p:extLst>
      <p:ext uri="{BB962C8B-B14F-4D97-AF65-F5344CB8AC3E}">
        <p14:creationId xmlns:p14="http://schemas.microsoft.com/office/powerpoint/2010/main" val="329005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6</a:t>
            </a:fld>
            <a:endParaRPr lang="en-GB"/>
          </a:p>
        </p:txBody>
      </p:sp>
    </p:spTree>
    <p:extLst>
      <p:ext uri="{BB962C8B-B14F-4D97-AF65-F5344CB8AC3E}">
        <p14:creationId xmlns:p14="http://schemas.microsoft.com/office/powerpoint/2010/main" val="418811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 </a:t>
            </a:r>
            <a:r>
              <a:rPr lang="en-GB" dirty="0" err="1"/>
              <a:t>suceso</a:t>
            </a:r>
            <a:r>
              <a:rPr lang="en-GB" dirty="0"/>
              <a:t> </a:t>
            </a:r>
            <a:r>
              <a:rPr lang="en-GB" dirty="0" err="1"/>
              <a:t>pasado</a:t>
            </a:r>
            <a:r>
              <a:rPr lang="en-GB" dirty="0"/>
              <a:t> es el factor más importante para determinar cuándo reconocer un beneficio social. En virtud de la NICSP 42, </a:t>
            </a:r>
            <a:r>
              <a:rPr lang="en-GB" sz="1200" kern="0" dirty="0" err="1">
                <a:solidFill>
                  <a:srgbClr val="595959"/>
                </a:solidFill>
                <a:latin typeface="Arial"/>
                <a:ea typeface="ＭＳ Ｐゴシック" panose="020B0600070205080204" pitchFamily="34" charset="-128"/>
                <a:cs typeface="Arial" panose="020B0604020202020204" pitchFamily="34" charset="0"/>
              </a:rPr>
              <a:t>e</a:t>
            </a:r>
            <a:r>
              <a:rPr lang="en-GB" altLang="en-US" sz="1200" kern="0" dirty="0" err="1">
                <a:solidFill>
                  <a:srgbClr val="595959"/>
                </a:solidFill>
                <a:latin typeface="Arial"/>
                <a:ea typeface="ＭＳ Ｐゴシック" panose="020B0600070205080204" pitchFamily="34" charset="-128"/>
                <a:cs typeface="Arial" panose="020B0604020202020204" pitchFamily="34" charset="0"/>
              </a:rPr>
              <a:t>l</a:t>
            </a:r>
            <a:r>
              <a:rPr lang="en-GB" altLang="en-US" sz="1200" kern="0" dirty="0">
                <a:solidFill>
                  <a:srgbClr val="595959"/>
                </a:solidFill>
                <a:latin typeface="Arial"/>
                <a:ea typeface="ＭＳ Ｐゴシック" panose="020B0600070205080204" pitchFamily="34" charset="-128"/>
                <a:cs typeface="Arial" panose="020B0604020202020204" pitchFamily="34" charset="0"/>
              </a:rPr>
              <a:t> evento pasado es la satisfacción por parte del beneficiario de </a:t>
            </a:r>
            <a:r>
              <a:rPr lang="en-GB" altLang="en-US" sz="1200" b="1" kern="0" dirty="0" err="1">
                <a:solidFill>
                  <a:srgbClr val="595959"/>
                </a:solidFill>
                <a:latin typeface="Arial"/>
                <a:ea typeface="ＭＳ Ｐゴシック" panose="020B0600070205080204" pitchFamily="34" charset="-128"/>
                <a:cs typeface="Arial" panose="020B0604020202020204" pitchFamily="34" charset="0"/>
              </a:rPr>
              <a:t>todos</a:t>
            </a:r>
            <a:r>
              <a:rPr lang="en-GB" altLang="en-US" sz="1200" kern="0" dirty="0">
                <a:solidFill>
                  <a:srgbClr val="595959"/>
                </a:solidFill>
                <a:latin typeface="Arial"/>
                <a:ea typeface="ＭＳ Ｐゴシック" panose="020B0600070205080204" pitchFamily="34" charset="-128"/>
                <a:cs typeface="Arial" panose="020B0604020202020204" pitchFamily="34" charset="0"/>
              </a:rPr>
              <a:t> </a:t>
            </a:r>
            <a:r>
              <a:rPr lang="en-GB" altLang="en-US" sz="1200" kern="0" dirty="0" err="1">
                <a:solidFill>
                  <a:srgbClr val="595959"/>
                </a:solidFill>
                <a:latin typeface="Arial"/>
                <a:ea typeface="ＭＳ Ｐゴシック" panose="020B0600070205080204" pitchFamily="34" charset="-128"/>
                <a:cs typeface="Arial" panose="020B0604020202020204" pitchFamily="34" charset="0"/>
              </a:rPr>
              <a:t>los</a:t>
            </a:r>
            <a:r>
              <a:rPr lang="en-GB" altLang="en-US" sz="1200" kern="0" dirty="0">
                <a:solidFill>
                  <a:srgbClr val="595959"/>
                </a:solidFill>
                <a:latin typeface="Arial"/>
                <a:ea typeface="ＭＳ Ｐゴシック" panose="020B0600070205080204" pitchFamily="34" charset="-128"/>
                <a:cs typeface="Arial" panose="020B0604020202020204" pitchFamily="34" charset="0"/>
              </a:rPr>
              <a:t> </a:t>
            </a:r>
            <a:r>
              <a:rPr lang="en-GB" altLang="en-US" sz="1200" kern="0" dirty="0" err="1">
                <a:solidFill>
                  <a:srgbClr val="595959"/>
                </a:solidFill>
                <a:latin typeface="Arial"/>
                <a:ea typeface="ＭＳ Ｐゴシック" panose="020B0600070205080204" pitchFamily="34" charset="-128"/>
                <a:cs typeface="Arial" panose="020B0604020202020204" pitchFamily="34" charset="0"/>
              </a:rPr>
              <a:t>criterios</a:t>
            </a:r>
            <a:r>
              <a:rPr lang="en-GB" altLang="en-US" sz="1200" kern="0" dirty="0">
                <a:solidFill>
                  <a:srgbClr val="595959"/>
                </a:solidFill>
                <a:latin typeface="Arial"/>
                <a:ea typeface="ＭＳ Ｐゴシック" panose="020B0600070205080204" pitchFamily="34" charset="-128"/>
                <a:cs typeface="Arial" panose="020B0604020202020204" pitchFamily="34" charset="0"/>
              </a:rPr>
              <a:t> de  </a:t>
            </a:r>
            <a:r>
              <a:rPr lang="en-GB" altLang="en-US" sz="1200" kern="0" dirty="0" err="1">
                <a:solidFill>
                  <a:srgbClr val="595959"/>
                </a:solidFill>
                <a:latin typeface="Arial"/>
                <a:ea typeface="ＭＳ Ｐゴシック" panose="020B0600070205080204" pitchFamily="34" charset="-128"/>
                <a:cs typeface="Arial" panose="020B0604020202020204" pitchFamily="34" charset="0"/>
              </a:rPr>
              <a:t>elegibilidad</a:t>
            </a:r>
            <a:r>
              <a:rPr lang="en-GB" altLang="en-US" sz="1200" kern="0" dirty="0">
                <a:solidFill>
                  <a:srgbClr val="595959"/>
                </a:solidFill>
                <a:latin typeface="Arial"/>
                <a:ea typeface="ＭＳ Ｐゴシック" panose="020B0600070205080204" pitchFamily="34" charset="-128"/>
                <a:cs typeface="Arial" panose="020B0604020202020204" pitchFamily="34" charset="0"/>
              </a:rPr>
              <a:t>  para el </a:t>
            </a:r>
            <a:r>
              <a:rPr lang="en-GB" altLang="en-US" sz="1200" b="1" kern="0" dirty="0">
                <a:solidFill>
                  <a:srgbClr val="595959"/>
                </a:solidFill>
                <a:latin typeface="Arial"/>
                <a:ea typeface="ＭＳ Ｐゴシック" panose="020B0600070205080204" pitchFamily="34" charset="-128"/>
                <a:cs typeface="Arial" panose="020B0604020202020204" pitchFamily="34" charset="0"/>
              </a:rPr>
              <a:t>siguiente beneficio</a:t>
            </a:r>
            <a:r>
              <a:rPr lang="en-GB" altLang="en-US" sz="1200" b="0" kern="0" dirty="0">
                <a:solidFill>
                  <a:srgbClr val="595959"/>
                </a:solidFill>
                <a:latin typeface="Arial"/>
                <a:ea typeface="ＭＳ Ｐゴシック" panose="020B0600070205080204" pitchFamily="34" charset="-128"/>
                <a:cs typeface="Arial" panose="020B0604020202020204" pitchFamily="34" charset="0"/>
              </a:rPr>
              <a:t> – los criterios deben cumplirse por separado para cada pago.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0" kern="0" dirty="0">
              <a:solidFill>
                <a:srgbClr val="595959"/>
              </a:solidFill>
              <a:latin typeface="Arial"/>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Estar vivo en el momento en que se requiere que se cumplan los criterios de elegibilidad puede ser un criterio de elegibilidad, ya sea </a:t>
            </a:r>
            <a:r>
              <a:rPr lang="en-US" sz="1200" kern="1200" dirty="0" err="1">
                <a:solidFill>
                  <a:schemeClr val="tx1"/>
                </a:solidFill>
                <a:effectLst/>
                <a:latin typeface="+mn-lt"/>
                <a:ea typeface="+mn-ea"/>
                <a:cs typeface="+mn-cs"/>
              </a:rPr>
              <a:t>explícitamente</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implícitamente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establecido</a:t>
            </a:r>
            <a:r>
              <a:rPr lang="en-US" sz="1200" kern="1200" dirty="0">
                <a:solidFill>
                  <a:schemeClr val="tx1"/>
                </a:solidFill>
                <a:effectLst/>
                <a:latin typeface="+mn-lt"/>
                <a:ea typeface="+mn-ea"/>
                <a:cs typeface="+mn-cs"/>
              </a:rPr>
              <a:t>. Esto depende de las características de cada plan de </a:t>
            </a:r>
            <a:r>
              <a:rPr lang="en-US" sz="1200" kern="1200" dirty="0" err="1">
                <a:solidFill>
                  <a:schemeClr val="tx1"/>
                </a:solidFill>
                <a:effectLst/>
                <a:latin typeface="+mn-lt"/>
                <a:ea typeface="+mn-ea"/>
                <a:cs typeface="+mn-cs"/>
              </a:rPr>
              <a:t>beneficios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sociales</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1" kern="0" dirty="0">
              <a:solidFill>
                <a:srgbClr val="595959"/>
              </a:solidFill>
              <a:latin typeface="Arial"/>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kern="0" dirty="0">
                <a:solidFill>
                  <a:srgbClr val="595959"/>
                </a:solidFill>
                <a:latin typeface="Arial"/>
                <a:ea typeface="ＭＳ Ｐゴシック" panose="020B0600070205080204" pitchFamily="34" charset="-128"/>
                <a:cs typeface="Arial" panose="020B0604020202020204" pitchFamily="34" charset="0"/>
              </a:rPr>
              <a:t>Asegúrese de que los participantes se sientan cómodos con este concepto antes de continuar; si imparte la capacitación en línea, use el chat o (con un grupo pequeño), tenga una discusión. La orientación y los ejemplos de la NICSP 42 y el seminario web (</a:t>
            </a:r>
            <a:r>
              <a:rPr lang="en-GB" dirty="0">
                <a:hlinkClick r:id="rId3"/>
              </a:rPr>
              <a:t>https://www.youtube.com/watch?v=5DN0x-eiIF8</a:t>
            </a:r>
            <a:r>
              <a:rPr lang="en-GB" dirty="0"/>
              <a:t>) puede ser útil para ilustrar los problemas de reconocimiento y medición (sería posible mostrar parte del video en la capacitación si se </a:t>
            </a:r>
            <a:r>
              <a:rPr lang="en-GB" dirty="0" err="1"/>
              <a:t>considera</a:t>
            </a:r>
            <a:r>
              <a:rPr lang="en-GB" dirty="0"/>
              <a:t> que es útil).</a:t>
            </a:r>
            <a:endParaRPr lang="en-GB" altLang="en-US" sz="1200" b="0" kern="0" dirty="0">
              <a:solidFill>
                <a:srgbClr val="595959"/>
              </a:solidFill>
              <a:latin typeface="Arial"/>
              <a:ea typeface="ＭＳ Ｐゴシック" panose="020B0600070205080204" pitchFamily="34" charset="-128"/>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7</a:t>
            </a:fld>
            <a:endParaRPr lang="en-GB"/>
          </a:p>
        </p:txBody>
      </p:sp>
    </p:spTree>
    <p:extLst>
      <p:ext uri="{BB962C8B-B14F-4D97-AF65-F5344CB8AC3E}">
        <p14:creationId xmlns:p14="http://schemas.microsoft.com/office/powerpoint/2010/main" val="82550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8</a:t>
            </a:fld>
            <a:endParaRPr lang="en-GB"/>
          </a:p>
        </p:txBody>
      </p:sp>
    </p:spTree>
    <p:extLst>
      <p:ext uri="{BB962C8B-B14F-4D97-AF65-F5344CB8AC3E}">
        <p14:creationId xmlns:p14="http://schemas.microsoft.com/office/powerpoint/2010/main" val="149823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 pueden encontrar más detalles en el módulo Gastos (ver páginas 7 – 8). Véanse también los comentarios sobre la diapositiva anterior.</a:t>
            </a:r>
          </a:p>
        </p:txBody>
      </p:sp>
      <p:sp>
        <p:nvSpPr>
          <p:cNvPr id="4" name="Slide Number Placeholder 3"/>
          <p:cNvSpPr>
            <a:spLocks noGrp="1"/>
          </p:cNvSpPr>
          <p:nvPr>
            <p:ph type="sldNum" sz="quarter" idx="5"/>
          </p:nvPr>
        </p:nvSpPr>
        <p:spPr/>
        <p:txBody>
          <a:bodyPr/>
          <a:lstStyle/>
          <a:p>
            <a:fld id="{9B9581AB-1609-4268-9CE5-E9299A318D8A}" type="slidenum">
              <a:rPr lang="en-GB" smtClean="0"/>
              <a:t>9</a:t>
            </a:fld>
            <a:endParaRPr lang="en-GB"/>
          </a:p>
        </p:txBody>
      </p:sp>
    </p:spTree>
    <p:extLst>
      <p:ext uri="{BB962C8B-B14F-4D97-AF65-F5344CB8AC3E}">
        <p14:creationId xmlns:p14="http://schemas.microsoft.com/office/powerpoint/2010/main" val="152997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respuesta al </a:t>
            </a:r>
            <a:r>
              <a:rPr lang="en-GB" dirty="0" err="1"/>
              <a:t>ejemplo</a:t>
            </a:r>
            <a:r>
              <a:rPr lang="en-GB" dirty="0"/>
              <a:t> se puede encontrar en el módulo Gastos (páginas 8 - 9). </a:t>
            </a:r>
          </a:p>
          <a:p>
            <a:endParaRPr lang="en-GB" dirty="0"/>
          </a:p>
          <a:p>
            <a:r>
              <a:rPr lang="en-GB" dirty="0"/>
              <a:t>Si imparte la capacitación en línea, considere el uso de grupos de trabajo para discutir la respuesta. Alternativamente, considere crear una serie de posibles respuestas (por ejemplo, pagos en el año, pagos de febrero a diciembre, etc.) y </a:t>
            </a:r>
            <a:r>
              <a:rPr lang="en-GB" dirty="0" err="1"/>
              <a:t>utilizar</a:t>
            </a:r>
            <a:r>
              <a:rPr lang="en-GB" dirty="0"/>
              <a:t> un </a:t>
            </a:r>
            <a:r>
              <a:rPr lang="en-GB" dirty="0" err="1"/>
              <a:t>sondeo</a:t>
            </a:r>
            <a:r>
              <a:rPr lang="en-GB" dirty="0"/>
              <a:t>. </a:t>
            </a:r>
          </a:p>
        </p:txBody>
      </p:sp>
      <p:sp>
        <p:nvSpPr>
          <p:cNvPr id="4" name="Slide Number Placeholder 3"/>
          <p:cNvSpPr>
            <a:spLocks noGrp="1"/>
          </p:cNvSpPr>
          <p:nvPr>
            <p:ph type="sldNum" sz="quarter" idx="5"/>
          </p:nvPr>
        </p:nvSpPr>
        <p:spPr/>
        <p:txBody>
          <a:bodyPr/>
          <a:lstStyle/>
          <a:p>
            <a:fld id="{9B9581AB-1609-4268-9CE5-E9299A318D8A}" type="slidenum">
              <a:rPr lang="en-GB" smtClean="0"/>
              <a:t>10</a:t>
            </a:fld>
            <a:endParaRPr lang="en-GB"/>
          </a:p>
        </p:txBody>
      </p:sp>
    </p:spTree>
    <p:extLst>
      <p:ext uri="{BB962C8B-B14F-4D97-AF65-F5344CB8AC3E}">
        <p14:creationId xmlns:p14="http://schemas.microsoft.com/office/powerpoint/2010/main" val="169343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1199026"/>
            <a:ext cx="9586108" cy="7553759"/>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Beneficios sociales</a:t>
            </a:r>
          </a:p>
          <a:p>
            <a:pPr algn="l"/>
            <a:r>
              <a:rPr lang="en-US" b="1" dirty="0">
                <a:latin typeface="Arial" panose="020B0604020202020204" pitchFamily="34" charset="0"/>
                <a:cs typeface="Arial" panose="020B0604020202020204" pitchFamily="34" charset="0"/>
              </a:rPr>
              <a:t>NICSP 42</a:t>
            </a:r>
            <a:endParaRPr lang="en-US" dirty="0">
              <a:solidFill>
                <a:srgbClr val="FFFFFF"/>
              </a:solidFill>
              <a:latin typeface="Arial" panose="020B0604020202020204" pitchFamily="34" charset="0"/>
              <a:cs typeface="Arial" panose="020B0604020202020204" pitchFamily="34" charset="0"/>
            </a:endParaRPr>
          </a:p>
          <a:p>
            <a:pPr algn="l"/>
            <a:endParaRPr lang="en-US" altLang="en-US"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539750" y="881956"/>
            <a:ext cx="7848600" cy="4308872"/>
          </a:xfrm>
          <a:prstGeom prst="rect">
            <a:avLst/>
          </a:prstGeom>
          <a:noFill/>
        </p:spPr>
        <p:txBody>
          <a:bodyPr wrap="square" rtlCol="0">
            <a:spAutoFit/>
          </a:bodyPr>
          <a:lstStyle/>
          <a:p>
            <a:r>
              <a:rPr lang="en-US" b="1" dirty="0" err="1">
                <a:solidFill>
                  <a:srgbClr val="2E2E38"/>
                </a:solidFill>
                <a:latin typeface="Arial" panose="020B0604020202020204" pitchFamily="34" charset="0"/>
                <a:cs typeface="Arial" panose="020B0604020202020204" pitchFamily="34" charset="0"/>
              </a:rPr>
              <a:t>Ejemplo</a:t>
            </a:r>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US" altLang="en-US" kern="0" dirty="0">
                <a:solidFill>
                  <a:srgbClr val="2E2E38"/>
                </a:solidFill>
                <a:latin typeface="Arial"/>
                <a:ea typeface="ＭＳ Ｐゴシック" panose="020B0600070205080204" pitchFamily="34" charset="-128"/>
                <a:cs typeface="Arial" panose="020B0604020202020204" pitchFamily="34" charset="0"/>
              </a:rPr>
              <a:t>Un gobierno proporciona una pensión de jubilación. Los montos se pagan en su totalidad a aquellas personas que cumplieron con los criterios de elegibilidad en su totalidad al final del mes anterior.</a:t>
            </a:r>
          </a:p>
          <a:p>
            <a:pPr defTabSz="914400" fontAlgn="base">
              <a:spcBef>
                <a:spcPts val="775"/>
              </a:spcBef>
              <a:spcAft>
                <a:spcPct val="0"/>
              </a:spcAft>
            </a:pPr>
            <a:r>
              <a:rPr lang="en-US" kern="0" dirty="0">
                <a:solidFill>
                  <a:srgbClr val="2E2E38"/>
                </a:solidFill>
                <a:latin typeface="Arial"/>
                <a:ea typeface="ＭＳ Ｐゴシック" panose="020B0600070205080204" pitchFamily="34" charset="-128"/>
                <a:cs typeface="Arial" panose="020B0604020202020204" pitchFamily="34" charset="0"/>
              </a:rPr>
              <a:t>Al 31 de diciembre de 20X1, el </a:t>
            </a:r>
            <a:r>
              <a:rPr lang="en-US" kern="0" dirty="0" err="1">
                <a:solidFill>
                  <a:srgbClr val="2E2E38"/>
                </a:solidFill>
                <a:latin typeface="Arial"/>
                <a:ea typeface="ＭＳ Ｐゴシック" panose="020B0600070205080204" pitchFamily="34" charset="-128"/>
                <a:cs typeface="Arial" panose="020B0604020202020204" pitchFamily="34" charset="0"/>
              </a:rPr>
              <a:t>gobierno</a:t>
            </a:r>
            <a:r>
              <a:rPr lang="en-US" kern="0" dirty="0">
                <a:solidFill>
                  <a:srgbClr val="2E2E38"/>
                </a:solidFill>
                <a:latin typeface="Arial"/>
                <a:ea typeface="ＭＳ Ｐゴシック" panose="020B0600070205080204" pitchFamily="34" charset="-128"/>
                <a:cs typeface="Arial" panose="020B0604020202020204" pitchFamily="34" charset="0"/>
              </a:rPr>
              <a:t> </a:t>
            </a:r>
            <a:r>
              <a:rPr lang="en-US" kern="0" dirty="0" err="1">
                <a:solidFill>
                  <a:srgbClr val="2E2E38"/>
                </a:solidFill>
                <a:latin typeface="Arial"/>
                <a:ea typeface="ＭＳ Ｐゴシック" panose="020B0600070205080204" pitchFamily="34" charset="-128"/>
                <a:cs typeface="Arial" panose="020B0604020202020204" pitchFamily="34" charset="0"/>
              </a:rPr>
              <a:t>reconoció</a:t>
            </a:r>
            <a:r>
              <a:rPr lang="en-US" kern="0" dirty="0">
                <a:solidFill>
                  <a:srgbClr val="2E2E38"/>
                </a:solidFill>
                <a:latin typeface="Arial"/>
                <a:ea typeface="ＭＳ Ｐゴシック" panose="020B0600070205080204" pitchFamily="34" charset="-128"/>
                <a:cs typeface="Arial" panose="020B0604020202020204" pitchFamily="34" charset="0"/>
              </a:rPr>
              <a:t> un pasivo por pensiones de jubilación de 1,950,500 UM. Durante el 20X2, el Gobierno H pagó las pensiones de jubilación de la siguiente manera:</a:t>
            </a:r>
          </a:p>
          <a:p>
            <a:pPr defTabSz="914400" fontAlgn="base">
              <a:spcBef>
                <a:spcPts val="775"/>
              </a:spcBef>
              <a:spcAft>
                <a:spcPct val="0"/>
              </a:spcAft>
            </a:pPr>
            <a:r>
              <a:rPr lang="en-US" i="1" kern="0" dirty="0">
                <a:solidFill>
                  <a:srgbClr val="2E2E38"/>
                </a:solidFill>
                <a:latin typeface="Arial"/>
                <a:ea typeface="ＭＳ Ｐゴシック" panose="020B0600070205080204" pitchFamily="34" charset="-128"/>
                <a:cs typeface="Arial" panose="020B0604020202020204" pitchFamily="34" charset="0"/>
              </a:rPr>
              <a:t>Enero 20X2 				1,950,500</a:t>
            </a:r>
          </a:p>
          <a:p>
            <a:pPr defTabSz="914400" fontAlgn="base">
              <a:spcBef>
                <a:spcPts val="775"/>
              </a:spcBef>
              <a:spcAft>
                <a:spcPct val="0"/>
              </a:spcAft>
            </a:pPr>
            <a:r>
              <a:rPr lang="en-US" i="1" kern="0" dirty="0">
                <a:solidFill>
                  <a:srgbClr val="2E2E38"/>
                </a:solidFill>
                <a:latin typeface="Arial"/>
                <a:ea typeface="ＭＳ Ｐゴシック" panose="020B0600070205080204" pitchFamily="34" charset="-128"/>
                <a:cs typeface="Arial" panose="020B0604020202020204" pitchFamily="34" charset="0"/>
              </a:rPr>
              <a:t>Febrero–Diciembre 20X2 		            22,258,000</a:t>
            </a:r>
          </a:p>
          <a:p>
            <a:pPr defTabSz="914400" fontAlgn="base">
              <a:spcBef>
                <a:spcPts val="775"/>
              </a:spcBef>
              <a:spcAft>
                <a:spcPct val="0"/>
              </a:spcAft>
            </a:pPr>
            <a:r>
              <a:rPr lang="en-US" kern="0" dirty="0">
                <a:solidFill>
                  <a:srgbClr val="2E2E38"/>
                </a:solidFill>
                <a:latin typeface="Arial"/>
                <a:ea typeface="ＭＳ Ｐゴシック" panose="020B0600070205080204" pitchFamily="34" charset="-128"/>
                <a:cs typeface="Arial" panose="020B0604020202020204" pitchFamily="34" charset="0"/>
              </a:rPr>
              <a:t>Durante enero de 20X3, el Gobierno H paga pensiones de jubilación por un total de 2,095,750 UM.</a:t>
            </a:r>
          </a:p>
          <a:p>
            <a:pPr defTabSz="914400" fontAlgn="base">
              <a:spcBef>
                <a:spcPts val="775"/>
              </a:spcBef>
              <a:spcAft>
                <a:spcPct val="0"/>
              </a:spcAft>
            </a:pPr>
            <a:r>
              <a:rPr lang="en-US" kern="0" dirty="0">
                <a:solidFill>
                  <a:srgbClr val="2E2E38"/>
                </a:solidFill>
                <a:latin typeface="Arial"/>
                <a:ea typeface="ＭＳ Ｐゴシック" panose="020B0600070205080204" pitchFamily="34" charset="-128"/>
                <a:cs typeface="Arial" panose="020B0604020202020204" pitchFamily="34" charset="0"/>
              </a:rPr>
              <a:t>¿Qué gastos se deben reconocer </a:t>
            </a:r>
            <a:r>
              <a:rPr lang="en-US" kern="0" dirty="0" err="1">
                <a:solidFill>
                  <a:srgbClr val="2E2E38"/>
                </a:solidFill>
                <a:latin typeface="Arial"/>
                <a:ea typeface="ＭＳ Ｐゴシック" panose="020B0600070205080204" pitchFamily="34" charset="-128"/>
                <a:cs typeface="Arial" panose="020B0604020202020204" pitchFamily="34" charset="0"/>
              </a:rPr>
              <a:t>en</a:t>
            </a:r>
            <a:r>
              <a:rPr lang="en-US" kern="0" dirty="0">
                <a:solidFill>
                  <a:srgbClr val="2E2E38"/>
                </a:solidFill>
                <a:latin typeface="Arial"/>
                <a:ea typeface="ＭＳ Ｐゴシック" panose="020B0600070205080204" pitchFamily="34" charset="-128"/>
                <a:cs typeface="Arial" panose="020B0604020202020204" pitchFamily="34" charset="0"/>
              </a:rPr>
              <a:t> </a:t>
            </a:r>
            <a:r>
              <a:rPr lang="en-US" kern="0" dirty="0" err="1">
                <a:solidFill>
                  <a:srgbClr val="2E2E38"/>
                </a:solidFill>
                <a:latin typeface="Arial"/>
                <a:ea typeface="ＭＳ Ｐゴシック" panose="020B0600070205080204" pitchFamily="34" charset="-128"/>
                <a:cs typeface="Arial" panose="020B0604020202020204" pitchFamily="34" charset="0"/>
              </a:rPr>
              <a:t>el</a:t>
            </a:r>
            <a:r>
              <a:rPr lang="en-US" kern="0" dirty="0">
                <a:solidFill>
                  <a:srgbClr val="2E2E38"/>
                </a:solidFill>
                <a:latin typeface="Arial"/>
                <a:ea typeface="ＭＳ Ｐゴシック" panose="020B0600070205080204" pitchFamily="34" charset="-128"/>
                <a:cs typeface="Arial" panose="020B0604020202020204" pitchFamily="34" charset="0"/>
              </a:rPr>
              <a:t> 20X2?</a:t>
            </a:r>
          </a:p>
        </p:txBody>
      </p:sp>
    </p:spTree>
    <p:extLst>
      <p:ext uri="{BB962C8B-B14F-4D97-AF65-F5344CB8AC3E}">
        <p14:creationId xmlns:p14="http://schemas.microsoft.com/office/powerpoint/2010/main" val="111045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533400" y="908050"/>
            <a:ext cx="7854950" cy="3652282"/>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Enfoque general: </a:t>
            </a:r>
            <a:r>
              <a:rPr lang="en-US" b="1" dirty="0" err="1">
                <a:solidFill>
                  <a:srgbClr val="2E2E38"/>
                </a:solidFill>
                <a:latin typeface="Arial" panose="020B0604020202020204" pitchFamily="34" charset="0"/>
                <a:cs typeface="Arial" panose="020B0604020202020204" pitchFamily="34" charset="0"/>
              </a:rPr>
              <a:t>Revelaciones</a:t>
            </a:r>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altLang="en-US" kern="0" dirty="0">
                <a:solidFill>
                  <a:srgbClr val="2E2E38"/>
                </a:solidFill>
                <a:latin typeface="Arial"/>
                <a:ea typeface="ＭＳ Ｐゴシック" panose="020B0600070205080204" pitchFamily="34" charset="-128"/>
                <a:cs typeface="Arial" panose="020B0604020202020204" pitchFamily="34" charset="0"/>
              </a:rPr>
              <a:t>Características de </a:t>
            </a:r>
            <a:r>
              <a:rPr lang="en-GB" altLang="en-US" kern="0" dirty="0" err="1">
                <a:solidFill>
                  <a:srgbClr val="2E2E38"/>
                </a:solidFill>
                <a:latin typeface="Arial"/>
                <a:ea typeface="ＭＳ Ｐゴシック" panose="020B0600070205080204" pitchFamily="34" charset="-128"/>
                <a:cs typeface="Arial" panose="020B0604020202020204" pitchFamily="34" charset="0"/>
              </a:rPr>
              <a:t>los</a:t>
            </a:r>
            <a:r>
              <a:rPr lang="en-GB" altLang="en-US" kern="0" dirty="0">
                <a:solidFill>
                  <a:srgbClr val="2E2E38"/>
                </a:solidFill>
                <a:latin typeface="Arial"/>
                <a:ea typeface="ＭＳ Ｐゴシック" panose="020B0600070205080204" pitchFamily="34" charset="-128"/>
                <a:cs typeface="Arial" panose="020B0604020202020204" pitchFamily="34" charset="0"/>
              </a:rPr>
              <a:t> planes de </a:t>
            </a:r>
            <a:r>
              <a:rPr lang="en-GB" altLang="en-US" kern="0" dirty="0" err="1">
                <a:solidFill>
                  <a:srgbClr val="2E2E38"/>
                </a:solidFill>
                <a:latin typeface="Arial"/>
                <a:ea typeface="ＭＳ Ｐゴシック" panose="020B0600070205080204" pitchFamily="34" charset="-128"/>
                <a:cs typeface="Arial" panose="020B0604020202020204" pitchFamily="34" charset="0"/>
              </a:rPr>
              <a:t>beneficios</a:t>
            </a:r>
            <a:r>
              <a:rPr lang="en-GB" altLang="en-US" kern="0" dirty="0">
                <a:solidFill>
                  <a:srgbClr val="2E2E38"/>
                </a:solidFill>
                <a:latin typeface="Arial"/>
                <a:ea typeface="ＭＳ Ｐゴシック" panose="020B0600070205080204" pitchFamily="34" charset="-128"/>
                <a:cs typeface="Arial" panose="020B0604020202020204" pitchFamily="34" charset="0"/>
              </a:rPr>
              <a:t> </a:t>
            </a:r>
            <a:r>
              <a:rPr lang="en-GB" altLang="en-US" kern="0" dirty="0" err="1">
                <a:solidFill>
                  <a:srgbClr val="2E2E38"/>
                </a:solidFill>
                <a:latin typeface="Arial"/>
                <a:ea typeface="ＭＳ Ｐゴシック" panose="020B0600070205080204" pitchFamily="34" charset="-128"/>
                <a:cs typeface="Arial" panose="020B0604020202020204" pitchFamily="34" charset="0"/>
              </a:rPr>
              <a:t>sociales</a:t>
            </a:r>
            <a:endParaRPr lang="en-GB" altLang="en-US" kern="0" dirty="0">
              <a:solidFill>
                <a:srgbClr val="2E2E38"/>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GB" altLang="en-US" kern="0" dirty="0">
                <a:solidFill>
                  <a:srgbClr val="2E2E38"/>
                </a:solidFill>
                <a:latin typeface="Arial"/>
                <a:ea typeface="ＭＳ Ｐゴシック" panose="020B0600070205080204" pitchFamily="34" charset="-128"/>
                <a:cs typeface="Arial" panose="020B0604020202020204" pitchFamily="34" charset="0"/>
              </a:rPr>
              <a:t>Factores demográficos, económicos y otros factores externos que influyen en el nivel de gasto</a:t>
            </a:r>
          </a:p>
          <a:p>
            <a:pPr marL="342900" indent="-342900" defTabSz="914400" fontAlgn="base">
              <a:spcBef>
                <a:spcPts val="775"/>
              </a:spcBef>
              <a:spcAft>
                <a:spcPct val="0"/>
              </a:spcAft>
              <a:buFontTx/>
              <a:buChar char="•"/>
            </a:pPr>
            <a:r>
              <a:rPr lang="en-GB" altLang="en-US" kern="0" dirty="0">
                <a:solidFill>
                  <a:srgbClr val="2E2E38"/>
                </a:solidFill>
                <a:latin typeface="Arial"/>
                <a:ea typeface="ＭＳ Ｐゴシック" panose="020B0600070205080204" pitchFamily="34" charset="-128"/>
                <a:cs typeface="Arial" panose="020B0604020202020204" pitchFamily="34" charset="0"/>
              </a:rPr>
              <a:t>El gasto total </a:t>
            </a:r>
            <a:r>
              <a:rPr lang="en-GB" altLang="en-US" kern="0" dirty="0" err="1">
                <a:solidFill>
                  <a:srgbClr val="2E2E38"/>
                </a:solidFill>
                <a:latin typeface="Arial"/>
                <a:ea typeface="ＭＳ Ｐゴシック" panose="020B0600070205080204" pitchFamily="34" charset="-128"/>
                <a:cs typeface="Arial" panose="020B0604020202020204" pitchFamily="34" charset="0"/>
              </a:rPr>
              <a:t>en</a:t>
            </a:r>
            <a:r>
              <a:rPr lang="en-GB" altLang="en-US" kern="0" dirty="0">
                <a:solidFill>
                  <a:srgbClr val="2E2E38"/>
                </a:solidFill>
                <a:latin typeface="Arial"/>
                <a:ea typeface="ＭＳ Ｐゴシック" panose="020B0600070205080204" pitchFamily="34" charset="-128"/>
                <a:cs typeface="Arial" panose="020B0604020202020204" pitchFamily="34" charset="0"/>
              </a:rPr>
              <a:t> </a:t>
            </a:r>
            <a:r>
              <a:rPr lang="en-GB" altLang="en-US" kern="0" dirty="0" err="1">
                <a:solidFill>
                  <a:srgbClr val="2E2E38"/>
                </a:solidFill>
                <a:latin typeface="Arial"/>
                <a:ea typeface="ＭＳ Ｐゴシック" panose="020B0600070205080204" pitchFamily="34" charset="-128"/>
                <a:cs typeface="Arial" panose="020B0604020202020204" pitchFamily="34" charset="0"/>
              </a:rPr>
              <a:t>beneficios</a:t>
            </a:r>
            <a:r>
              <a:rPr lang="en-GB" altLang="en-US" kern="0" dirty="0">
                <a:solidFill>
                  <a:srgbClr val="2E2E38"/>
                </a:solidFill>
                <a:latin typeface="Arial"/>
                <a:ea typeface="ＭＳ Ｐゴシック" panose="020B0600070205080204" pitchFamily="34" charset="-128"/>
                <a:cs typeface="Arial" panose="020B0604020202020204" pitchFamily="34" charset="0"/>
              </a:rPr>
              <a:t> </a:t>
            </a:r>
            <a:r>
              <a:rPr lang="en-GB" altLang="en-US" kern="0" dirty="0" err="1">
                <a:solidFill>
                  <a:srgbClr val="2E2E38"/>
                </a:solidFill>
                <a:latin typeface="Arial"/>
                <a:ea typeface="ＭＳ Ｐゴシック" panose="020B0600070205080204" pitchFamily="34" charset="-128"/>
                <a:cs typeface="Arial" panose="020B0604020202020204" pitchFamily="34" charset="0"/>
              </a:rPr>
              <a:t>sociales</a:t>
            </a:r>
            <a:r>
              <a:rPr lang="en-GB" altLang="en-US" kern="0" dirty="0">
                <a:solidFill>
                  <a:srgbClr val="2E2E38"/>
                </a:solidFill>
                <a:latin typeface="Arial"/>
                <a:ea typeface="ＭＳ Ｐゴシック" panose="020B0600070205080204" pitchFamily="34" charset="-128"/>
                <a:cs typeface="Arial" panose="020B0604020202020204" pitchFamily="34" charset="0"/>
              </a:rPr>
              <a:t>, analizado </a:t>
            </a:r>
            <a:r>
              <a:rPr lang="en-GB" altLang="en-US" kern="0" dirty="0" err="1">
                <a:solidFill>
                  <a:srgbClr val="2E2E38"/>
                </a:solidFill>
                <a:latin typeface="Arial"/>
                <a:ea typeface="ＭＳ Ｐゴシック" panose="020B0600070205080204" pitchFamily="34" charset="-128"/>
                <a:cs typeface="Arial" panose="020B0604020202020204" pitchFamily="34" charset="0"/>
              </a:rPr>
              <a:t>por</a:t>
            </a:r>
            <a:r>
              <a:rPr lang="en-GB" altLang="en-US" kern="0" dirty="0">
                <a:solidFill>
                  <a:srgbClr val="2E2E38"/>
                </a:solidFill>
                <a:latin typeface="Arial"/>
                <a:ea typeface="ＭＳ Ｐゴシック" panose="020B0600070205080204" pitchFamily="34" charset="-128"/>
                <a:cs typeface="Arial" panose="020B0604020202020204" pitchFamily="34" charset="0"/>
              </a:rPr>
              <a:t> plan de </a:t>
            </a:r>
            <a:r>
              <a:rPr lang="en-GB" altLang="en-US" kern="0" dirty="0" err="1">
                <a:solidFill>
                  <a:srgbClr val="2E2E38"/>
                </a:solidFill>
                <a:latin typeface="Arial"/>
                <a:ea typeface="ＭＳ Ｐゴシック" panose="020B0600070205080204" pitchFamily="34" charset="-128"/>
                <a:cs typeface="Arial" panose="020B0604020202020204" pitchFamily="34" charset="0"/>
              </a:rPr>
              <a:t>beneficio</a:t>
            </a:r>
            <a:r>
              <a:rPr lang="en-GB" altLang="en-US" kern="0" dirty="0">
                <a:solidFill>
                  <a:srgbClr val="2E2E38"/>
                </a:solidFill>
                <a:latin typeface="Arial"/>
                <a:ea typeface="ＭＳ Ｐゴシック" panose="020B0600070205080204" pitchFamily="34" charset="-128"/>
                <a:cs typeface="Arial" panose="020B0604020202020204" pitchFamily="34" charset="0"/>
              </a:rPr>
              <a:t> social</a:t>
            </a:r>
          </a:p>
          <a:p>
            <a:pPr marL="342900" indent="-342900" defTabSz="914400" fontAlgn="base">
              <a:spcBef>
                <a:spcPts val="775"/>
              </a:spcBef>
              <a:spcAft>
                <a:spcPct val="0"/>
              </a:spcAft>
              <a:buFontTx/>
              <a:buChar char="•"/>
            </a:pPr>
            <a:r>
              <a:rPr lang="en-GB" altLang="en-US" kern="0" dirty="0">
                <a:solidFill>
                  <a:srgbClr val="2E2E38"/>
                </a:solidFill>
                <a:latin typeface="Arial"/>
                <a:ea typeface="ＭＳ Ｐゴシック" panose="020B0600070205080204" pitchFamily="34" charset="-128"/>
                <a:cs typeface="Arial" panose="020B0604020202020204" pitchFamily="34" charset="0"/>
              </a:rPr>
              <a:t>Una descripción de cualquier modificación significativa de </a:t>
            </a:r>
            <a:r>
              <a:rPr lang="en-GB" altLang="en-US" kern="0" dirty="0" err="1">
                <a:solidFill>
                  <a:srgbClr val="2E2E38"/>
                </a:solidFill>
                <a:latin typeface="Arial"/>
                <a:ea typeface="ＭＳ Ｐゴシック" panose="020B0600070205080204" pitchFamily="34" charset="-128"/>
                <a:cs typeface="Arial" panose="020B0604020202020204" pitchFamily="34" charset="0"/>
              </a:rPr>
              <a:t>los</a:t>
            </a:r>
            <a:r>
              <a:rPr lang="en-GB" altLang="en-US" kern="0" dirty="0">
                <a:solidFill>
                  <a:srgbClr val="2E2E38"/>
                </a:solidFill>
                <a:latin typeface="Arial"/>
                <a:ea typeface="ＭＳ Ｐゴシック" panose="020B0600070205080204" pitchFamily="34" charset="-128"/>
                <a:cs typeface="Arial" panose="020B0604020202020204" pitchFamily="34" charset="0"/>
              </a:rPr>
              <a:t> planes de </a:t>
            </a:r>
            <a:r>
              <a:rPr lang="en-GB" altLang="en-US" kern="0" dirty="0" err="1">
                <a:solidFill>
                  <a:srgbClr val="2E2E38"/>
                </a:solidFill>
                <a:latin typeface="Arial"/>
                <a:ea typeface="ＭＳ Ｐゴシック" panose="020B0600070205080204" pitchFamily="34" charset="-128"/>
                <a:cs typeface="Arial" panose="020B0604020202020204" pitchFamily="34" charset="0"/>
              </a:rPr>
              <a:t>beneficios</a:t>
            </a:r>
            <a:r>
              <a:rPr lang="en-GB" altLang="en-US" kern="0" dirty="0">
                <a:solidFill>
                  <a:srgbClr val="2E2E38"/>
                </a:solidFill>
                <a:latin typeface="Arial"/>
                <a:ea typeface="ＭＳ Ｐゴシック" panose="020B0600070205080204" pitchFamily="34" charset="-128"/>
                <a:cs typeface="Arial" panose="020B0604020202020204" pitchFamily="34" charset="0"/>
              </a:rPr>
              <a:t> </a:t>
            </a:r>
            <a:r>
              <a:rPr lang="en-GB" altLang="en-US" kern="0" dirty="0" err="1">
                <a:solidFill>
                  <a:srgbClr val="2E2E38"/>
                </a:solidFill>
                <a:latin typeface="Arial"/>
                <a:ea typeface="ＭＳ Ｐゴシック" panose="020B0600070205080204" pitchFamily="34" charset="-128"/>
                <a:cs typeface="Arial" panose="020B0604020202020204" pitchFamily="34" charset="0"/>
              </a:rPr>
              <a:t>sociales</a:t>
            </a:r>
            <a:r>
              <a:rPr lang="en-GB" altLang="en-US" kern="0" dirty="0">
                <a:solidFill>
                  <a:srgbClr val="2E2E38"/>
                </a:solidFill>
                <a:latin typeface="Arial"/>
                <a:ea typeface="ＭＳ Ｐゴシック" panose="020B0600070205080204" pitchFamily="34" charset="-128"/>
                <a:cs typeface="Arial" panose="020B0604020202020204" pitchFamily="34" charset="0"/>
              </a:rPr>
              <a:t> </a:t>
            </a:r>
          </a:p>
          <a:p>
            <a:pPr marL="342900" indent="-342900" defTabSz="914400" fontAlgn="base">
              <a:spcBef>
                <a:spcPts val="775"/>
              </a:spcBef>
              <a:spcAft>
                <a:spcPct val="0"/>
              </a:spcAft>
              <a:buFontTx/>
              <a:buChar char="•"/>
            </a:pPr>
            <a:r>
              <a:rPr lang="en-GB" altLang="en-US" kern="0" dirty="0">
                <a:solidFill>
                  <a:srgbClr val="2E2E38"/>
                </a:solidFill>
                <a:latin typeface="Arial"/>
                <a:ea typeface="ＭＳ Ｐゴシック" panose="020B0600070205080204" pitchFamily="34" charset="-128"/>
                <a:cs typeface="Arial" panose="020B0604020202020204" pitchFamily="34" charset="0"/>
              </a:rPr>
              <a:t>Si un plan </a:t>
            </a:r>
            <a:r>
              <a:rPr lang="en-GB" altLang="en-US" kern="0" dirty="0" err="1">
                <a:solidFill>
                  <a:srgbClr val="2E2E38"/>
                </a:solidFill>
                <a:latin typeface="Arial"/>
                <a:ea typeface="ＭＳ Ｐゴシック" panose="020B0600070205080204" pitchFamily="34" charset="-128"/>
                <a:cs typeface="Arial" panose="020B0604020202020204" pitchFamily="34" charset="0"/>
              </a:rPr>
              <a:t>cumple</a:t>
            </a:r>
            <a:r>
              <a:rPr lang="en-GB" altLang="en-US" kern="0" dirty="0">
                <a:solidFill>
                  <a:srgbClr val="2E2E38"/>
                </a:solidFill>
                <a:latin typeface="Arial"/>
                <a:ea typeface="ＭＳ Ｐゴシック" panose="020B0600070205080204" pitchFamily="34" charset="-128"/>
                <a:cs typeface="Arial" panose="020B0604020202020204" pitchFamily="34" charset="0"/>
              </a:rPr>
              <a:t> los criterios para permitir el uso del enfoque de seguro, una </a:t>
            </a:r>
            <a:r>
              <a:rPr lang="en-GB" altLang="en-US" kern="0" dirty="0" err="1">
                <a:solidFill>
                  <a:srgbClr val="2E2E38"/>
                </a:solidFill>
                <a:latin typeface="Arial"/>
                <a:ea typeface="ＭＳ Ｐゴシック" panose="020B0600070205080204" pitchFamily="34" charset="-128"/>
                <a:cs typeface="Arial" panose="020B0604020202020204" pitchFamily="34" charset="0"/>
              </a:rPr>
              <a:t>declaración</a:t>
            </a:r>
            <a:r>
              <a:rPr lang="en-GB" altLang="en-US" kern="0" dirty="0">
                <a:solidFill>
                  <a:srgbClr val="2E2E38"/>
                </a:solidFill>
                <a:latin typeface="Arial"/>
                <a:ea typeface="ＭＳ Ｐゴシック" panose="020B0600070205080204" pitchFamily="34" charset="-128"/>
                <a:cs typeface="Arial" panose="020B0604020202020204" pitchFamily="34" charset="0"/>
              </a:rPr>
              <a:t> de ese </a:t>
            </a:r>
            <a:r>
              <a:rPr lang="en-GB" altLang="en-US" kern="0" dirty="0" err="1">
                <a:solidFill>
                  <a:srgbClr val="2E2E38"/>
                </a:solidFill>
                <a:latin typeface="Arial"/>
                <a:ea typeface="ＭＳ Ｐゴシック" panose="020B0600070205080204" pitchFamily="34" charset="-128"/>
                <a:cs typeface="Arial" panose="020B0604020202020204" pitchFamily="34" charset="0"/>
              </a:rPr>
              <a:t>efecto</a:t>
            </a:r>
            <a:r>
              <a:rPr lang="en-GB" altLang="en-US" kern="0" dirty="0">
                <a:solidFill>
                  <a:srgbClr val="2E2E38"/>
                </a:solidFill>
                <a:latin typeface="Arial"/>
                <a:ea typeface="ＭＳ Ｐゴシック" panose="020B0600070205080204" pitchFamily="34" charset="-128"/>
                <a:cs typeface="Arial" panose="020B0604020202020204" pitchFamily="34" charset="0"/>
              </a:rPr>
              <a:t>.</a:t>
            </a:r>
          </a:p>
        </p:txBody>
      </p:sp>
    </p:spTree>
    <p:extLst>
      <p:ext uri="{BB962C8B-B14F-4D97-AF65-F5344CB8AC3E}">
        <p14:creationId xmlns:p14="http://schemas.microsoft.com/office/powerpoint/2010/main" val="4345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539750" y="908506"/>
            <a:ext cx="7848600" cy="4165243"/>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Enfoque de seguros: Criterios</a:t>
            </a:r>
          </a:p>
          <a:p>
            <a:pPr marL="342900" indent="-342900" defTabSz="914400" fontAlgn="base">
              <a:spcBef>
                <a:spcPts val="775"/>
              </a:spcBef>
              <a:spcAft>
                <a:spcPct val="0"/>
              </a:spcAft>
              <a:buFontTx/>
              <a:buChar char="•"/>
            </a:pPr>
            <a:endParaRPr lang="es-MX" kern="0" dirty="0">
              <a:solidFill>
                <a:srgbClr val="2E2E38"/>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r>
              <a:rPr lang="es-MX" kern="0" dirty="0">
                <a:solidFill>
                  <a:srgbClr val="2E2E38"/>
                </a:solidFill>
                <a:latin typeface="Arial"/>
                <a:ea typeface="ＭＳ Ｐゴシック" panose="020B0600070205080204" pitchFamily="34" charset="-128"/>
                <a:cs typeface="Arial" panose="020B0604020202020204" pitchFamily="34" charset="0"/>
              </a:rPr>
              <a:t>Pretende ser financiado en su totalidad de aportaciones; </a:t>
            </a:r>
          </a:p>
          <a:p>
            <a:pPr marL="628650" lvl="1" indent="-280988" defTabSz="914400" fontAlgn="base">
              <a:spcBef>
                <a:spcPts val="775"/>
              </a:spcBef>
              <a:spcAft>
                <a:spcPct val="0"/>
              </a:spcAft>
              <a:buFont typeface="Arial" panose="020B0604020202020204" pitchFamily="34" charset="0"/>
              <a:buChar char="•"/>
            </a:pPr>
            <a:r>
              <a:rPr lang="es-MX" kern="0" dirty="0">
                <a:solidFill>
                  <a:srgbClr val="2E2E38"/>
                </a:solidFill>
                <a:latin typeface="Arial"/>
                <a:ea typeface="ＭＳ Ｐゴシック" panose="020B0600070205080204" pitchFamily="34" charset="-128"/>
                <a:cs typeface="Arial" panose="020B0604020202020204" pitchFamily="34" charset="0"/>
              </a:rPr>
              <a:t>Aportaciones, Gravámenes, Rendimientos de Inversiones</a:t>
            </a:r>
          </a:p>
          <a:p>
            <a:pPr marL="628650" lvl="1" indent="-280988" defTabSz="914400" fontAlgn="base">
              <a:spcBef>
                <a:spcPts val="775"/>
              </a:spcBef>
              <a:spcAft>
                <a:spcPct val="0"/>
              </a:spcAft>
              <a:buFont typeface="Arial" panose="020B0604020202020204" pitchFamily="34" charset="0"/>
              <a:buChar char="•"/>
            </a:pPr>
            <a:r>
              <a:rPr lang="es-MX" kern="0" dirty="0">
                <a:solidFill>
                  <a:srgbClr val="2E2E38"/>
                </a:solidFill>
                <a:latin typeface="Arial"/>
                <a:ea typeface="ＭＳ Ｐゴシック" panose="020B0600070205080204" pitchFamily="34" charset="-128"/>
                <a:cs typeface="Arial" panose="020B0604020202020204" pitchFamily="34" charset="0"/>
              </a:rPr>
              <a:t>Se revisan y ajustan las tarifas y/o beneficios</a:t>
            </a:r>
          </a:p>
          <a:p>
            <a:pPr marL="342900" lvl="0" indent="-342900" defTabSz="914400" fontAlgn="base">
              <a:spcBef>
                <a:spcPts val="775"/>
              </a:spcBef>
              <a:spcAft>
                <a:spcPct val="0"/>
              </a:spcAft>
              <a:buFontTx/>
              <a:buChar char="•"/>
            </a:pPr>
            <a:r>
              <a:rPr lang="es-MX" kern="0" dirty="0">
                <a:solidFill>
                  <a:srgbClr val="2E2E38"/>
                </a:solidFill>
                <a:latin typeface="Arial"/>
                <a:ea typeface="ＭＳ Ｐゴシック" panose="020B0600070205080204" pitchFamily="34" charset="-128"/>
                <a:cs typeface="Arial" panose="020B0604020202020204" pitchFamily="34" charset="0"/>
              </a:rPr>
              <a:t>Se gestiona como una aseguradora maneja los contratos de seguros</a:t>
            </a:r>
          </a:p>
          <a:p>
            <a:pPr marL="628650" lvl="1" indent="-280988" defTabSz="914400" fontAlgn="base">
              <a:spcBef>
                <a:spcPts val="775"/>
              </a:spcBef>
              <a:spcAft>
                <a:spcPct val="0"/>
              </a:spcAft>
              <a:buFont typeface="Arial" panose="020B0604020202020204" pitchFamily="34" charset="0"/>
              <a:buChar char="•"/>
            </a:pPr>
            <a:r>
              <a:rPr lang="es-MX" kern="0" dirty="0">
                <a:solidFill>
                  <a:srgbClr val="2E2E38"/>
                </a:solidFill>
                <a:latin typeface="Arial"/>
                <a:ea typeface="ＭＳ Ｐゴシック" panose="020B0600070205080204" pitchFamily="34" charset="-128"/>
                <a:cs typeface="Arial" panose="020B0604020202020204" pitchFamily="34" charset="0"/>
              </a:rPr>
              <a:t>Se vincula por plan </a:t>
            </a:r>
          </a:p>
          <a:p>
            <a:pPr marL="628650" lvl="1" indent="-280988" defTabSz="914400" fontAlgn="base">
              <a:spcBef>
                <a:spcPts val="775"/>
              </a:spcBef>
              <a:spcAft>
                <a:spcPct val="0"/>
              </a:spcAft>
              <a:buFont typeface="Arial" panose="020B0604020202020204" pitchFamily="34" charset="0"/>
              <a:buChar char="•"/>
            </a:pPr>
            <a:r>
              <a:rPr lang="es-MX" kern="0" dirty="0">
                <a:solidFill>
                  <a:srgbClr val="2E2E38"/>
                </a:solidFill>
                <a:latin typeface="Arial"/>
                <a:ea typeface="ＭＳ Ｐゴシック" panose="020B0600070205080204" pitchFamily="34" charset="-128"/>
                <a:cs typeface="Arial" panose="020B0604020202020204" pitchFamily="34" charset="0"/>
              </a:rPr>
              <a:t>Fondo separado o asignado</a:t>
            </a:r>
          </a:p>
          <a:p>
            <a:pPr marL="628650" lvl="1" indent="-280988" defTabSz="914400" fontAlgn="base">
              <a:spcBef>
                <a:spcPts val="775"/>
              </a:spcBef>
              <a:spcAft>
                <a:spcPct val="0"/>
              </a:spcAft>
              <a:buFont typeface="Arial" panose="020B0604020202020204" pitchFamily="34" charset="0"/>
              <a:buChar char="•"/>
            </a:pPr>
            <a:r>
              <a:rPr lang="es-MX" kern="0" dirty="0">
                <a:solidFill>
                  <a:srgbClr val="2E2E38"/>
                </a:solidFill>
                <a:latin typeface="Arial"/>
                <a:ea typeface="ＭＳ Ｐゴシック" panose="020B0600070205080204" pitchFamily="34" charset="-128"/>
                <a:cs typeface="Arial" panose="020B0604020202020204" pitchFamily="34" charset="0"/>
              </a:rPr>
              <a:t>Derechos exigibles</a:t>
            </a:r>
          </a:p>
          <a:p>
            <a:pPr marL="628650" lvl="1" indent="-280988" defTabSz="914400" fontAlgn="base">
              <a:spcBef>
                <a:spcPts val="775"/>
              </a:spcBef>
              <a:spcAft>
                <a:spcPct val="0"/>
              </a:spcAft>
              <a:buFont typeface="Arial" panose="020B0604020202020204" pitchFamily="34" charset="0"/>
              <a:buChar char="•"/>
            </a:pPr>
            <a:r>
              <a:rPr lang="es-MX" kern="0" dirty="0">
                <a:solidFill>
                  <a:srgbClr val="2E2E38"/>
                </a:solidFill>
                <a:latin typeface="Arial"/>
                <a:ea typeface="ＭＳ Ｐゴシック" panose="020B0600070205080204" pitchFamily="34" charset="-128"/>
                <a:cs typeface="Arial" panose="020B0604020202020204" pitchFamily="34" charset="0"/>
              </a:rPr>
              <a:t>Se evalúa el desempeño financiero y la posición financiera</a:t>
            </a:r>
          </a:p>
          <a:p>
            <a:pPr marL="628650" lvl="1" indent="-280988" defTabSz="914400" fontAlgn="base">
              <a:spcBef>
                <a:spcPts val="775"/>
              </a:spcBef>
              <a:spcAft>
                <a:spcPct val="0"/>
              </a:spcAft>
              <a:buFont typeface="Arial" panose="020B0604020202020204" pitchFamily="34" charset="0"/>
              <a:buChar char="•"/>
            </a:pPr>
            <a:r>
              <a:rPr lang="es-MX" kern="0" dirty="0">
                <a:solidFill>
                  <a:srgbClr val="2E2E38"/>
                </a:solidFill>
                <a:latin typeface="Arial"/>
                <a:ea typeface="ＭＳ Ｐゴシック" panose="020B0600070205080204" pitchFamily="34" charset="-128"/>
                <a:cs typeface="Arial" panose="020B0604020202020204" pitchFamily="34" charset="0"/>
              </a:rPr>
              <a:t>Entidad posiblemente separada</a:t>
            </a:r>
          </a:p>
        </p:txBody>
      </p:sp>
    </p:spTree>
    <p:extLst>
      <p:ext uri="{BB962C8B-B14F-4D97-AF65-F5344CB8AC3E}">
        <p14:creationId xmlns:p14="http://schemas.microsoft.com/office/powerpoint/2010/main" val="56020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539750" y="911532"/>
            <a:ext cx="7848600" cy="3375283"/>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Enfoque de Seguros: Normas de Contabilidad</a:t>
            </a:r>
          </a:p>
          <a:p>
            <a:endParaRPr lang="en-US" b="1" dirty="0">
              <a:solidFill>
                <a:srgbClr val="2E2E38"/>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altLang="en-US" kern="0" dirty="0">
                <a:solidFill>
                  <a:srgbClr val="2E2E38"/>
                </a:solidFill>
                <a:latin typeface="Arial"/>
                <a:ea typeface="ＭＳ Ｐゴシック" panose="020B0600070205080204" pitchFamily="34" charset="-128"/>
                <a:cs typeface="Arial" panose="020B0604020202020204" pitchFamily="34" charset="0"/>
              </a:rPr>
              <a:t>NIIF 17, Contratos de Seguro</a:t>
            </a:r>
          </a:p>
          <a:p>
            <a:pPr marL="342900" indent="-342900" defTabSz="914400" fontAlgn="base">
              <a:spcBef>
                <a:spcPts val="775"/>
              </a:spcBef>
              <a:spcAft>
                <a:spcPct val="0"/>
              </a:spcAft>
              <a:buFontTx/>
              <a:buChar char="•"/>
            </a:pPr>
            <a:r>
              <a:rPr lang="en-GB" altLang="en-US" kern="0" dirty="0">
                <a:solidFill>
                  <a:srgbClr val="2E2E38"/>
                </a:solidFill>
                <a:latin typeface="Arial"/>
                <a:ea typeface="ＭＳ Ｐゴシック" panose="020B0600070205080204" pitchFamily="34" charset="-128"/>
                <a:cs typeface="Arial" panose="020B0604020202020204" pitchFamily="34" charset="0"/>
              </a:rPr>
              <a:t>Normas nacionales que han adoptado sustancialmente los mismos principios que la NIIF 17</a:t>
            </a:r>
          </a:p>
          <a:p>
            <a:pPr defTabSz="914400" fontAlgn="base">
              <a:spcBef>
                <a:spcPts val="775"/>
              </a:spcBef>
              <a:spcAft>
                <a:spcPct val="0"/>
              </a:spcAft>
            </a:pPr>
            <a:endParaRPr lang="en-GB" altLang="en-US" kern="0" dirty="0">
              <a:solidFill>
                <a:srgbClr val="2E2E38"/>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GB" altLang="en-US" kern="0" dirty="0">
                <a:solidFill>
                  <a:srgbClr val="2E2E38"/>
                </a:solidFill>
                <a:latin typeface="Arial"/>
                <a:ea typeface="ＭＳ Ｐゴシック" panose="020B0600070205080204" pitchFamily="34" charset="-128"/>
                <a:cs typeface="Arial" panose="020B0604020202020204" pitchFamily="34" charset="0"/>
              </a:rPr>
              <a:t>La NIIF 17 proporciona información significativa cuando se aplica a los beneficios sociales</a:t>
            </a:r>
          </a:p>
          <a:p>
            <a:pPr marL="342900" indent="-342900" defTabSz="914400" fontAlgn="base">
              <a:spcBef>
                <a:spcPts val="775"/>
              </a:spcBef>
              <a:spcAft>
                <a:spcPct val="0"/>
              </a:spcAft>
              <a:buFontTx/>
              <a:buChar char="•"/>
            </a:pPr>
            <a:r>
              <a:rPr lang="en-GB" altLang="en-US" kern="0" dirty="0">
                <a:solidFill>
                  <a:srgbClr val="2E2E38"/>
                </a:solidFill>
                <a:latin typeface="Arial"/>
                <a:ea typeface="ＭＳ Ｐゴシック" panose="020B0600070205080204" pitchFamily="34" charset="-128"/>
                <a:cs typeface="Arial" panose="020B0604020202020204" pitchFamily="34" charset="0"/>
              </a:rPr>
              <a:t>Puede que no se aplique a otras normas</a:t>
            </a:r>
          </a:p>
          <a:p>
            <a:endParaRPr lang="en-US" b="1"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88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533400" y="934600"/>
            <a:ext cx="7854950" cy="2995692"/>
          </a:xfrm>
          <a:prstGeom prst="rect">
            <a:avLst/>
          </a:prstGeom>
          <a:noFill/>
        </p:spPr>
        <p:txBody>
          <a:bodyPr wrap="square" rtlCol="0">
            <a:spAutoFit/>
          </a:bodyPr>
          <a:lstStyle/>
          <a:p>
            <a:r>
              <a:rPr lang="es-MX" b="1">
                <a:solidFill>
                  <a:srgbClr val="2E2E38"/>
                </a:solidFill>
                <a:latin typeface="Arial" panose="020B0604020202020204" pitchFamily="34" charset="0"/>
                <a:cs typeface="Arial" panose="020B0604020202020204" pitchFamily="34" charset="0"/>
              </a:rPr>
              <a:t>Enfoque de seguros: Revelaciones</a:t>
            </a:r>
          </a:p>
          <a:p>
            <a:endParaRPr lang="es-MX" b="1">
              <a:solidFill>
                <a:srgbClr val="2E2E38"/>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s-MX" altLang="en-US" kern="0">
                <a:solidFill>
                  <a:srgbClr val="2E2E38"/>
                </a:solidFill>
                <a:latin typeface="Arial"/>
                <a:ea typeface="ＭＳ Ｐゴシック" panose="020B0600070205080204" pitchFamily="34" charset="-128"/>
                <a:cs typeface="Arial" panose="020B0604020202020204" pitchFamily="34" charset="0"/>
              </a:rPr>
              <a:t>Base para determinar que el enfoque del seguro es apropiado</a:t>
            </a:r>
          </a:p>
          <a:p>
            <a:pPr marL="342900" indent="-342900" defTabSz="914400" fontAlgn="base">
              <a:spcBef>
                <a:spcPts val="775"/>
              </a:spcBef>
              <a:spcAft>
                <a:spcPct val="0"/>
              </a:spcAft>
              <a:buFontTx/>
              <a:buChar char="•"/>
            </a:pPr>
            <a:r>
              <a:rPr lang="es-MX" altLang="en-US" kern="0">
                <a:solidFill>
                  <a:srgbClr val="2E2E38"/>
                </a:solidFill>
                <a:latin typeface="Arial"/>
                <a:ea typeface="ＭＳ Ｐゴシック" panose="020B0600070205080204" pitchFamily="34" charset="-128"/>
                <a:cs typeface="Arial" panose="020B0604020202020204" pitchFamily="34" charset="0"/>
              </a:rPr>
              <a:t>Información requerida por la norma contable internacional o nacional relativa a los contratos de seguro</a:t>
            </a:r>
          </a:p>
          <a:p>
            <a:pPr marL="342900" indent="-342900" defTabSz="914400" fontAlgn="base">
              <a:spcBef>
                <a:spcPts val="775"/>
              </a:spcBef>
              <a:spcAft>
                <a:spcPct val="0"/>
              </a:spcAft>
              <a:buFontTx/>
              <a:buChar char="•"/>
            </a:pPr>
            <a:r>
              <a:rPr lang="es-MX" altLang="en-US" kern="0">
                <a:solidFill>
                  <a:srgbClr val="2E2E38"/>
                </a:solidFill>
                <a:latin typeface="Arial"/>
                <a:ea typeface="ＭＳ Ｐゴシック" panose="020B0600070205080204" pitchFamily="34" charset="-128"/>
                <a:cs typeface="Arial" panose="020B0604020202020204" pitchFamily="34" charset="0"/>
              </a:rPr>
              <a:t>Información sobre las características de sus planes de beneficios sociales</a:t>
            </a:r>
          </a:p>
          <a:p>
            <a:pPr marL="342900" indent="-342900" defTabSz="914400" fontAlgn="base">
              <a:spcBef>
                <a:spcPts val="775"/>
              </a:spcBef>
              <a:spcAft>
                <a:spcPct val="0"/>
              </a:spcAft>
              <a:buFontTx/>
              <a:buChar char="•"/>
            </a:pPr>
            <a:r>
              <a:rPr lang="es-MX" altLang="en-US" kern="0">
                <a:solidFill>
                  <a:srgbClr val="2E2E38"/>
                </a:solidFill>
                <a:latin typeface="Arial"/>
                <a:ea typeface="ＭＳ Ｐゴシック" panose="020B0600070205080204" pitchFamily="34" charset="-128"/>
                <a:cs typeface="Arial" panose="020B0604020202020204" pitchFamily="34" charset="0"/>
              </a:rPr>
              <a:t>Descripción de las modificaciones introducidas durante el período sobre el cual se informa</a:t>
            </a:r>
          </a:p>
        </p:txBody>
      </p:sp>
    </p:spTree>
    <p:extLst>
      <p:ext uri="{BB962C8B-B14F-4D97-AF65-F5344CB8AC3E}">
        <p14:creationId xmlns:p14="http://schemas.microsoft.com/office/powerpoint/2010/main" val="309930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495300" y="881956"/>
            <a:ext cx="8089900" cy="1200329"/>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Preguntas y discusión</a:t>
            </a:r>
          </a:p>
          <a:p>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rgbClr val="2E2E38"/>
                </a:solidFill>
                <a:latin typeface="Arial" pitchFamily="34" charset="0"/>
                <a:ea typeface="ＭＳ Ｐゴシック" charset="0"/>
                <a:cs typeface="Arial" pitchFamily="34" charset="0"/>
              </a:rPr>
              <a:t>Visite el sitio web del IPSASB http://www.ipsasb.org  </a:t>
            </a:r>
          </a:p>
        </p:txBody>
      </p:sp>
    </p:spTree>
    <p:extLst>
      <p:ext uri="{BB962C8B-B14F-4D97-AF65-F5344CB8AC3E}">
        <p14:creationId xmlns:p14="http://schemas.microsoft.com/office/powerpoint/2010/main" val="157486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539750" y="897538"/>
            <a:ext cx="7848600" cy="2616101"/>
          </a:xfrm>
          <a:prstGeom prst="rect">
            <a:avLst/>
          </a:prstGeom>
          <a:noFill/>
        </p:spPr>
        <p:txBody>
          <a:bodyPr wrap="square" rtlCol="0">
            <a:spAutoFit/>
          </a:bodyPr>
          <a:lstStyle/>
          <a:p>
            <a:pPr defTabSz="914400" fontAlgn="base">
              <a:spcBef>
                <a:spcPts val="776"/>
              </a:spcBef>
              <a:spcAft>
                <a:spcPct val="0"/>
              </a:spcAft>
            </a:pPr>
            <a:endParaRPr lang="en-US" i="1" kern="0" dirty="0">
              <a:solidFill>
                <a:srgbClr val="2E2E38"/>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s-MX"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Contabilidad del Sector Público </a:t>
            </a:r>
            <a:r>
              <a:rPr lang="es-MX"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fuente autorizada de principios internacionales de contabilidad generalmente aceptados para las entidades del sector público. </a:t>
            </a:r>
          </a:p>
          <a:p>
            <a:pPr defTabSz="914400" fontAlgn="base">
              <a:spcBef>
                <a:spcPts val="776"/>
              </a:spcBef>
              <a:spcAft>
                <a:spcPct val="0"/>
              </a:spcAft>
            </a:pPr>
            <a:r>
              <a:rPr lang="es-MX"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información en esta presentación es propia y está protegida por derechos de autor.</a:t>
            </a:r>
            <a:endPar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endParaRPr lang="en-US" kern="0" dirty="0">
              <a:solidFill>
                <a:srgbClr val="2E2E38"/>
              </a:solidFill>
              <a:latin typeface="Arial" panose="020B0604020202020204" pitchFamily="34" charset="0"/>
              <a:ea typeface="ＭＳ Ｐゴシック" charset="0"/>
              <a:cs typeface="Arial" panose="020B0604020202020204" pitchFamily="34" charset="0"/>
            </a:endParaRPr>
          </a:p>
          <a:p>
            <a:endParaRPr lang="en-US" dirty="0">
              <a:solidFill>
                <a:srgbClr val="2E2E38"/>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533400" y="908050"/>
            <a:ext cx="7854950" cy="3375283"/>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Objetivo de aprendizaje</a:t>
            </a:r>
          </a:p>
          <a:p>
            <a:endParaRPr lang="en-US" b="1" dirty="0">
              <a:solidFill>
                <a:srgbClr val="2E2E38"/>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kern="0" dirty="0" err="1">
                <a:solidFill>
                  <a:srgbClr val="2E2E38"/>
                </a:solidFill>
                <a:latin typeface="Arial"/>
                <a:ea typeface="ＭＳ Ｐゴシック" panose="020B0600070205080204" pitchFamily="34" charset="-128"/>
                <a:cs typeface="Arial" panose="020B0604020202020204" pitchFamily="34" charset="0"/>
              </a:rPr>
              <a:t>Usted</a:t>
            </a:r>
            <a:r>
              <a:rPr lang="en-US" altLang="en-US" kern="0" dirty="0">
                <a:solidFill>
                  <a:srgbClr val="2E2E38"/>
                </a:solidFill>
                <a:latin typeface="Arial"/>
                <a:ea typeface="ＭＳ Ｐゴシック" panose="020B0600070205080204" pitchFamily="34" charset="-128"/>
                <a:cs typeface="Arial" panose="020B0604020202020204" pitchFamily="34" charset="0"/>
              </a:rPr>
              <a:t> </a:t>
            </a:r>
            <a:r>
              <a:rPr lang="en-US" altLang="en-US" kern="0" dirty="0" err="1">
                <a:solidFill>
                  <a:srgbClr val="2E2E38"/>
                </a:solidFill>
                <a:latin typeface="Arial"/>
                <a:ea typeface="ＭＳ Ｐゴシック" panose="020B0600070205080204" pitchFamily="34" charset="-128"/>
                <a:cs typeface="Arial" panose="020B0604020202020204" pitchFamily="34" charset="0"/>
              </a:rPr>
              <a:t>será</a:t>
            </a:r>
            <a:r>
              <a:rPr lang="en-US" altLang="en-US" kern="0" dirty="0">
                <a:solidFill>
                  <a:srgbClr val="2E2E38"/>
                </a:solidFill>
                <a:latin typeface="Arial"/>
                <a:ea typeface="ＭＳ Ｐゴシック" panose="020B0600070205080204" pitchFamily="34" charset="-128"/>
                <a:cs typeface="Arial" panose="020B0604020202020204" pitchFamily="34" charset="0"/>
              </a:rPr>
              <a:t> capaz de:</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2E2E38"/>
                </a:solidFill>
                <a:latin typeface="Arial"/>
                <a:ea typeface="ＭＳ Ｐゴシック" panose="020B0600070205080204" pitchFamily="34" charset="-128"/>
                <a:cs typeface="Arial" panose="020B0604020202020204" pitchFamily="34" charset="0"/>
              </a:rPr>
              <a:t>Aplicar las definiciones de beneficios sociales y riesgos sociales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2E2E38"/>
                </a:solidFill>
                <a:latin typeface="Arial"/>
                <a:ea typeface="ＭＳ Ｐゴシック" panose="020B0600070205080204" pitchFamily="34" charset="-128"/>
                <a:cs typeface="Arial" panose="020B0604020202020204" pitchFamily="34" charset="0"/>
              </a:rPr>
              <a:t>Aplicar el enfoque general para la </a:t>
            </a:r>
            <a:r>
              <a:rPr lang="en-US" altLang="en-US" kern="0" dirty="0" err="1">
                <a:solidFill>
                  <a:srgbClr val="2E2E38"/>
                </a:solidFill>
                <a:latin typeface="Arial"/>
                <a:ea typeface="ＭＳ Ｐゴシック" panose="020B0600070205080204" pitchFamily="34" charset="-128"/>
                <a:cs typeface="Arial" panose="020B0604020202020204" pitchFamily="34" charset="0"/>
              </a:rPr>
              <a:t>contabilización</a:t>
            </a:r>
            <a:r>
              <a:rPr lang="en-US" altLang="en-US" kern="0" dirty="0">
                <a:solidFill>
                  <a:srgbClr val="2E2E38"/>
                </a:solidFill>
                <a:latin typeface="Arial"/>
                <a:ea typeface="ＭＳ Ｐゴシック" panose="020B0600070205080204" pitchFamily="34" charset="-128"/>
                <a:cs typeface="Arial" panose="020B0604020202020204" pitchFamily="34" charset="0"/>
              </a:rPr>
              <a:t> de </a:t>
            </a:r>
            <a:r>
              <a:rPr lang="en-US" altLang="en-US" kern="0" dirty="0" err="1">
                <a:solidFill>
                  <a:srgbClr val="2E2E38"/>
                </a:solidFill>
                <a:latin typeface="Arial"/>
                <a:ea typeface="ＭＳ Ｐゴシック" panose="020B0600070205080204" pitchFamily="34" charset="-128"/>
                <a:cs typeface="Arial" panose="020B0604020202020204" pitchFamily="34" charset="0"/>
              </a:rPr>
              <a:t>servicios</a:t>
            </a:r>
            <a:r>
              <a:rPr lang="en-US" altLang="en-US" kern="0" dirty="0">
                <a:solidFill>
                  <a:srgbClr val="2E2E38"/>
                </a:solidFill>
                <a:latin typeface="Arial"/>
                <a:ea typeface="ＭＳ Ｐゴシック" panose="020B0600070205080204" pitchFamily="34" charset="-128"/>
                <a:cs typeface="Arial" panose="020B0604020202020204" pitchFamily="34" charset="0"/>
              </a:rPr>
              <a:t> </a:t>
            </a:r>
            <a:r>
              <a:rPr lang="en-US" altLang="en-US" kern="0" dirty="0" err="1">
                <a:solidFill>
                  <a:srgbClr val="2E2E38"/>
                </a:solidFill>
                <a:latin typeface="Arial"/>
                <a:ea typeface="ＭＳ Ｐゴシック" panose="020B0600070205080204" pitchFamily="34" charset="-128"/>
                <a:cs typeface="Arial" panose="020B0604020202020204" pitchFamily="34" charset="0"/>
              </a:rPr>
              <a:t>sociales</a:t>
            </a:r>
            <a:endParaRPr lang="en-US" altLang="en-US" kern="0" dirty="0">
              <a:solidFill>
                <a:srgbClr val="2E2E38"/>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2E2E38"/>
                </a:solidFill>
                <a:latin typeface="Arial"/>
                <a:ea typeface="ＭＳ Ｐゴシック" panose="020B0600070205080204" pitchFamily="34" charset="-128"/>
                <a:cs typeface="Arial" panose="020B0604020202020204" pitchFamily="34" charset="0"/>
              </a:rPr>
              <a:t>Tener </a:t>
            </a:r>
            <a:r>
              <a:rPr lang="en-US" altLang="en-US" kern="0" dirty="0" err="1">
                <a:solidFill>
                  <a:srgbClr val="2E2E38"/>
                </a:solidFill>
                <a:latin typeface="Arial"/>
                <a:ea typeface="ＭＳ Ｐゴシック" panose="020B0600070205080204" pitchFamily="34" charset="-128"/>
                <a:cs typeface="Arial" panose="020B0604020202020204" pitchFamily="34" charset="0"/>
              </a:rPr>
              <a:t>en</a:t>
            </a:r>
            <a:r>
              <a:rPr lang="en-US" altLang="en-US" kern="0" dirty="0">
                <a:solidFill>
                  <a:srgbClr val="2E2E38"/>
                </a:solidFill>
                <a:latin typeface="Arial"/>
                <a:ea typeface="ＭＳ Ｐゴシック" panose="020B0600070205080204" pitchFamily="34" charset="-128"/>
                <a:cs typeface="Arial" panose="020B0604020202020204" pitchFamily="34" charset="0"/>
              </a:rPr>
              <a:t> </a:t>
            </a:r>
            <a:r>
              <a:rPr lang="en-US" altLang="en-US" kern="0" dirty="0" err="1">
                <a:solidFill>
                  <a:srgbClr val="2E2E38"/>
                </a:solidFill>
                <a:latin typeface="Arial"/>
                <a:ea typeface="ＭＳ Ｐゴシック" panose="020B0600070205080204" pitchFamily="34" charset="-128"/>
                <a:cs typeface="Arial" panose="020B0604020202020204" pitchFamily="34" charset="0"/>
              </a:rPr>
              <a:t>cuenta</a:t>
            </a:r>
            <a:r>
              <a:rPr lang="en-US" altLang="en-US" kern="0" dirty="0">
                <a:solidFill>
                  <a:srgbClr val="2E2E38"/>
                </a:solidFill>
                <a:latin typeface="Arial"/>
                <a:ea typeface="ＭＳ Ｐゴシック" panose="020B0600070205080204" pitchFamily="34" charset="-128"/>
                <a:cs typeface="Arial" panose="020B0604020202020204" pitchFamily="34" charset="0"/>
              </a:rPr>
              <a:t> </a:t>
            </a:r>
            <a:r>
              <a:rPr lang="en-US" altLang="en-US" kern="0" dirty="0" err="1">
                <a:solidFill>
                  <a:srgbClr val="2E2E38"/>
                </a:solidFill>
                <a:latin typeface="Arial"/>
                <a:ea typeface="ＭＳ Ｐゴシック" panose="020B0600070205080204" pitchFamily="34" charset="-128"/>
                <a:cs typeface="Arial" panose="020B0604020202020204" pitchFamily="34" charset="0"/>
              </a:rPr>
              <a:t>el</a:t>
            </a:r>
            <a:r>
              <a:rPr lang="en-US" altLang="en-US" kern="0" dirty="0">
                <a:solidFill>
                  <a:srgbClr val="2E2E38"/>
                </a:solidFill>
                <a:latin typeface="Arial"/>
                <a:ea typeface="ＭＳ Ｐゴシック" panose="020B0600070205080204" pitchFamily="34" charset="-128"/>
                <a:cs typeface="Arial" panose="020B0604020202020204" pitchFamily="34" charset="0"/>
              </a:rPr>
              <a:t> </a:t>
            </a:r>
            <a:r>
              <a:rPr lang="en-US" altLang="en-US" kern="0" dirty="0" err="1">
                <a:solidFill>
                  <a:srgbClr val="2E2E38"/>
                </a:solidFill>
                <a:latin typeface="Arial"/>
                <a:ea typeface="ＭＳ Ｐゴシック" panose="020B0600070205080204" pitchFamily="34" charset="-128"/>
                <a:cs typeface="Arial" panose="020B0604020202020204" pitchFamily="34" charset="0"/>
              </a:rPr>
              <a:t>enfoque</a:t>
            </a:r>
            <a:r>
              <a:rPr lang="en-US" altLang="en-US" kern="0" dirty="0">
                <a:solidFill>
                  <a:srgbClr val="2E2E38"/>
                </a:solidFill>
                <a:latin typeface="Arial"/>
                <a:ea typeface="ＭＳ Ｐゴシック" panose="020B0600070205080204" pitchFamily="34" charset="-128"/>
                <a:cs typeface="Arial" panose="020B0604020202020204" pitchFamily="34" charset="0"/>
              </a:rPr>
              <a:t> de seguro para contabilizar los beneficios sociales</a:t>
            </a:r>
          </a:p>
          <a:p>
            <a:pPr marL="342900" indent="-342900" defTabSz="914400" fontAlgn="base">
              <a:spcBef>
                <a:spcPts val="775"/>
              </a:spcBef>
              <a:spcAft>
                <a:spcPct val="0"/>
              </a:spcAft>
              <a:buFontTx/>
              <a:buChar char="•"/>
            </a:pPr>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539751" y="925077"/>
            <a:ext cx="7848600" cy="6206827"/>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Definiciones</a:t>
            </a:r>
          </a:p>
          <a:p>
            <a:endParaRPr lang="es-MX" b="1" dirty="0">
              <a:solidFill>
                <a:srgbClr val="2E2E38"/>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s-MX" b="1" kern="0" dirty="0">
                <a:solidFill>
                  <a:srgbClr val="2E2E38"/>
                </a:solidFill>
                <a:latin typeface="Arial"/>
                <a:ea typeface="ＭＳ Ｐゴシック" panose="020B0600070205080204" pitchFamily="34" charset="-128"/>
                <a:cs typeface="Arial" panose="020B0604020202020204" pitchFamily="34" charset="0"/>
              </a:rPr>
              <a:t>Beneficios sociales </a:t>
            </a:r>
            <a:r>
              <a:rPr lang="es-MX" kern="0" dirty="0">
                <a:solidFill>
                  <a:srgbClr val="2E2E38"/>
                </a:solidFill>
                <a:latin typeface="Arial"/>
                <a:ea typeface="ＭＳ Ｐゴシック" panose="020B0600070205080204" pitchFamily="34" charset="-128"/>
                <a:cs typeface="Arial" panose="020B0604020202020204" pitchFamily="34" charset="0"/>
              </a:rPr>
              <a:t>son transferencias de efectivo proporcionadas a:</a:t>
            </a:r>
          </a:p>
          <a:p>
            <a:pPr marL="542925" indent="-542925" defTabSz="914400" fontAlgn="base">
              <a:spcBef>
                <a:spcPts val="775"/>
              </a:spcBef>
              <a:spcAft>
                <a:spcPct val="0"/>
              </a:spcAft>
            </a:pPr>
            <a:r>
              <a:rPr lang="es-MX" kern="0" dirty="0">
                <a:solidFill>
                  <a:srgbClr val="2E2E38"/>
                </a:solidFill>
                <a:latin typeface="Arial"/>
                <a:ea typeface="ＭＳ Ｐゴシック" panose="020B0600070205080204" pitchFamily="34" charset="-128"/>
                <a:cs typeface="Arial" panose="020B0604020202020204" pitchFamily="34" charset="0"/>
              </a:rPr>
              <a:t>a) Individuos u hogares específicos que cumplen los criterios de elegibilidad;</a:t>
            </a:r>
          </a:p>
          <a:p>
            <a:pPr marL="542925" indent="-542925" defTabSz="914400" fontAlgn="base">
              <a:spcBef>
                <a:spcPts val="775"/>
              </a:spcBef>
              <a:spcAft>
                <a:spcPct val="0"/>
              </a:spcAft>
            </a:pPr>
            <a:r>
              <a:rPr lang="es-MX" kern="0" dirty="0">
                <a:solidFill>
                  <a:srgbClr val="2E2E38"/>
                </a:solidFill>
                <a:latin typeface="Arial"/>
                <a:ea typeface="ＭＳ Ｐゴシック" panose="020B0600070205080204" pitchFamily="34" charset="-128"/>
                <a:cs typeface="Arial" panose="020B0604020202020204" pitchFamily="34" charset="0"/>
              </a:rPr>
              <a:t>b) Para reducir el efecto de los riesgos sociales; y</a:t>
            </a:r>
          </a:p>
          <a:p>
            <a:pPr marL="542925" indent="-542925" defTabSz="914400" fontAlgn="base">
              <a:spcBef>
                <a:spcPts val="775"/>
              </a:spcBef>
              <a:spcAft>
                <a:spcPct val="0"/>
              </a:spcAft>
            </a:pPr>
            <a:r>
              <a:rPr lang="es-MX" kern="0" dirty="0">
                <a:solidFill>
                  <a:srgbClr val="2E2E38"/>
                </a:solidFill>
                <a:latin typeface="Arial"/>
                <a:ea typeface="ＭＳ Ｐゴシック" panose="020B0600070205080204" pitchFamily="34" charset="-128"/>
                <a:cs typeface="Arial" panose="020B0604020202020204" pitchFamily="34" charset="0"/>
              </a:rPr>
              <a:t>c) Para abordar las necesidades de la sociedad en su conjunto.</a:t>
            </a:r>
          </a:p>
          <a:p>
            <a:pPr defTabSz="914400" fontAlgn="base">
              <a:spcBef>
                <a:spcPts val="775"/>
              </a:spcBef>
              <a:spcAft>
                <a:spcPct val="0"/>
              </a:spcAft>
            </a:pPr>
            <a:r>
              <a:rPr lang="es-MX" b="1" kern="0" dirty="0">
                <a:solidFill>
                  <a:srgbClr val="2E2E38"/>
                </a:solidFill>
                <a:latin typeface="Arial"/>
                <a:ea typeface="ＭＳ Ｐゴシック" panose="020B0600070205080204" pitchFamily="34" charset="-128"/>
                <a:cs typeface="Arial" panose="020B0604020202020204" pitchFamily="34" charset="0"/>
              </a:rPr>
              <a:t>Riesgos sociales </a:t>
            </a:r>
            <a:r>
              <a:rPr lang="es-MX" kern="0" dirty="0">
                <a:solidFill>
                  <a:srgbClr val="2E2E38"/>
                </a:solidFill>
                <a:latin typeface="Arial"/>
                <a:ea typeface="ＭＳ Ｐゴシック" panose="020B0600070205080204" pitchFamily="34" charset="-128"/>
                <a:cs typeface="Arial" panose="020B0604020202020204" pitchFamily="34" charset="0"/>
              </a:rPr>
              <a:t>son sucesos o circunstancias que:</a:t>
            </a:r>
          </a:p>
          <a:p>
            <a:pPr marL="542925" indent="-542925" defTabSz="914400" fontAlgn="base">
              <a:spcBef>
                <a:spcPts val="775"/>
              </a:spcBef>
              <a:spcAft>
                <a:spcPct val="0"/>
              </a:spcAft>
            </a:pPr>
            <a:r>
              <a:rPr lang="es-MX" kern="0" dirty="0">
                <a:solidFill>
                  <a:srgbClr val="2E2E38"/>
                </a:solidFill>
                <a:latin typeface="Arial"/>
                <a:ea typeface="ＭＳ Ｐゴシック" panose="020B0600070205080204" pitchFamily="34" charset="-128"/>
                <a:cs typeface="Arial" panose="020B0604020202020204" pitchFamily="34" charset="0"/>
              </a:rPr>
              <a:t>a) Se relacionan con las características de los individuos u hogares, por ejemplo: la edad; la salud; la pobreza y la situación laboral; y</a:t>
            </a:r>
          </a:p>
          <a:p>
            <a:pPr marL="542925" indent="-542925" defTabSz="914400" fontAlgn="base">
              <a:spcBef>
                <a:spcPts val="775"/>
              </a:spcBef>
              <a:spcAft>
                <a:spcPct val="0"/>
              </a:spcAft>
            </a:pPr>
            <a:r>
              <a:rPr lang="es-MX" kern="0" dirty="0">
                <a:solidFill>
                  <a:srgbClr val="2E2E38"/>
                </a:solidFill>
                <a:latin typeface="Arial"/>
                <a:ea typeface="ＭＳ Ｐゴシック" panose="020B0600070205080204" pitchFamily="34" charset="-128"/>
                <a:cs typeface="Arial" panose="020B0604020202020204" pitchFamily="34" charset="0"/>
              </a:rPr>
              <a:t>b) Pueden afectar negativamente al bienestar de los individuos u hogares, ya sea imponiendo exigencias adicionales a sus recursos o reduciendo sus ingresos.</a:t>
            </a:r>
          </a:p>
          <a:p>
            <a:pPr defTabSz="914400" fontAlgn="base">
              <a:spcBef>
                <a:spcPts val="775"/>
              </a:spcBef>
              <a:spcAft>
                <a:spcPct val="0"/>
              </a:spcAft>
            </a:pPr>
            <a:endParaRPr lang="es-MX" kern="0" dirty="0">
              <a:solidFill>
                <a:srgbClr val="2E2E38"/>
              </a:solidFill>
              <a:latin typeface="Arial"/>
              <a:ea typeface="ＭＳ Ｐゴシック" panose="020B0600070205080204" pitchFamily="34" charset="-128"/>
              <a:cs typeface="Arial" panose="020B0604020202020204" pitchFamily="34" charset="0"/>
            </a:endParaRPr>
          </a:p>
          <a:p>
            <a:pPr marL="542925" indent="-542925" defTabSz="914400" fontAlgn="base">
              <a:spcBef>
                <a:spcPts val="775"/>
              </a:spcBef>
              <a:spcAft>
                <a:spcPct val="0"/>
              </a:spcAft>
              <a:buAutoNum type="alphaLcParenBoth" startAt="3"/>
            </a:pPr>
            <a:endParaRPr lang="es-MX" b="1" dirty="0">
              <a:solidFill>
                <a:srgbClr val="2E2E38"/>
              </a:solidFill>
              <a:latin typeface="Arial" panose="020B0604020202020204" pitchFamily="34" charset="0"/>
              <a:cs typeface="Arial" panose="020B0604020202020204" pitchFamily="34" charset="0"/>
            </a:endParaRPr>
          </a:p>
          <a:p>
            <a:pPr marL="542925" indent="-542925" defTabSz="914400" fontAlgn="base">
              <a:spcBef>
                <a:spcPts val="775"/>
              </a:spcBef>
              <a:spcAft>
                <a:spcPct val="0"/>
              </a:spcAft>
              <a:buAutoNum type="alphaLcParenBoth" startAt="3"/>
            </a:pPr>
            <a:endParaRPr lang="es-MX" b="1" dirty="0">
              <a:solidFill>
                <a:srgbClr val="2E2E38"/>
              </a:solidFill>
              <a:latin typeface="Arial" panose="020B0604020202020204" pitchFamily="34" charset="0"/>
              <a:cs typeface="Arial" panose="020B0604020202020204" pitchFamily="34" charset="0"/>
            </a:endParaRPr>
          </a:p>
          <a:p>
            <a:pPr defTabSz="914400" fontAlgn="base">
              <a:spcBef>
                <a:spcPts val="775"/>
              </a:spcBef>
              <a:spcAft>
                <a:spcPct val="0"/>
              </a:spcAft>
            </a:pPr>
            <a:endParaRPr lang="es-MX" b="1" dirty="0">
              <a:solidFill>
                <a:srgbClr val="2E2E38"/>
              </a:solidFill>
              <a:latin typeface="Arial" panose="020B0604020202020204" pitchFamily="34" charset="0"/>
              <a:cs typeface="Arial" panose="020B0604020202020204" pitchFamily="34" charset="0"/>
            </a:endParaRPr>
          </a:p>
          <a:p>
            <a:endParaRPr lang="es-MX" b="1"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48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549275" y="944432"/>
            <a:ext cx="7839075" cy="1785104"/>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Ejemplos de beneficios sociales</a:t>
            </a:r>
          </a:p>
          <a:p>
            <a:endParaRPr lang="en-US" b="1" dirty="0">
              <a:solidFill>
                <a:srgbClr val="2E2E38"/>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kern="0" dirty="0" err="1">
                <a:solidFill>
                  <a:srgbClr val="2E2E38"/>
                </a:solidFill>
                <a:latin typeface="Arial"/>
                <a:ea typeface="ＭＳ Ｐゴシック" panose="020B0600070205080204" pitchFamily="34" charset="-128"/>
                <a:cs typeface="Arial" panose="020B0604020202020204" pitchFamily="34" charset="0"/>
              </a:rPr>
              <a:t>Beneficios</a:t>
            </a:r>
            <a:r>
              <a:rPr lang="en-US" kern="0" dirty="0">
                <a:solidFill>
                  <a:srgbClr val="2E2E38"/>
                </a:solidFill>
                <a:latin typeface="Arial"/>
                <a:ea typeface="ＭＳ Ｐゴシック" panose="020B0600070205080204" pitchFamily="34" charset="-128"/>
                <a:cs typeface="Arial" panose="020B0604020202020204" pitchFamily="34" charset="0"/>
              </a:rPr>
              <a:t> por desempleo</a:t>
            </a:r>
          </a:p>
          <a:p>
            <a:pPr marL="342900" indent="-342900" defTabSz="914400" fontAlgn="base">
              <a:spcBef>
                <a:spcPts val="775"/>
              </a:spcBef>
              <a:spcAft>
                <a:spcPct val="0"/>
              </a:spcAft>
              <a:buFontTx/>
              <a:buChar char="•"/>
            </a:pPr>
            <a:r>
              <a:rPr lang="en-US" kern="0" dirty="0">
                <a:solidFill>
                  <a:srgbClr val="2E2E38"/>
                </a:solidFill>
                <a:latin typeface="Arial"/>
                <a:ea typeface="ＭＳ Ｐゴシック" panose="020B0600070205080204" pitchFamily="34" charset="-128"/>
                <a:cs typeface="Arial" panose="020B0604020202020204" pitchFamily="34" charset="0"/>
              </a:rPr>
              <a:t>Pensiones estatales de jubilación</a:t>
            </a:r>
          </a:p>
          <a:p>
            <a:pPr marL="342900" indent="-342900" defTabSz="914400" fontAlgn="base">
              <a:spcBef>
                <a:spcPts val="775"/>
              </a:spcBef>
              <a:spcAft>
                <a:spcPct val="0"/>
              </a:spcAft>
              <a:buFontTx/>
              <a:buChar char="•"/>
            </a:pPr>
            <a:r>
              <a:rPr lang="en-US" kern="0" dirty="0">
                <a:solidFill>
                  <a:srgbClr val="2E2E38"/>
                </a:solidFill>
                <a:latin typeface="Arial"/>
                <a:ea typeface="ＭＳ Ｐゴシック" panose="020B0600070205080204" pitchFamily="34" charset="-128"/>
                <a:cs typeface="Arial" panose="020B0604020202020204" pitchFamily="34" charset="0"/>
              </a:rPr>
              <a:t>Pensiones de invalidez</a:t>
            </a:r>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42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539750" y="881956"/>
            <a:ext cx="7848600" cy="3375283"/>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Contabilización de los beneficios sociales</a:t>
            </a:r>
          </a:p>
          <a:p>
            <a:endParaRPr lang="en-US" b="1" dirty="0">
              <a:solidFill>
                <a:srgbClr val="2E2E38"/>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kern="0" dirty="0">
                <a:solidFill>
                  <a:srgbClr val="2E2E38"/>
                </a:solidFill>
                <a:latin typeface="Arial"/>
                <a:ea typeface="ＭＳ Ｐゴシック" panose="020B0600070205080204" pitchFamily="34" charset="-128"/>
                <a:cs typeface="Arial" panose="020B0604020202020204" pitchFamily="34" charset="0"/>
              </a:rPr>
              <a:t>Enfoque general</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2E2E38"/>
                </a:solidFill>
                <a:latin typeface="Arial"/>
                <a:ea typeface="ＭＳ Ｐゴシック" panose="020B0600070205080204" pitchFamily="34" charset="-128"/>
                <a:cs typeface="Arial" panose="020B0604020202020204" pitchFamily="34" charset="0"/>
              </a:rPr>
              <a:t>Se utiliza para todos los beneficios sociales a menos que el gobierno elija utilizar el enfoque de seguro</a:t>
            </a:r>
          </a:p>
          <a:p>
            <a:pPr marL="342900" indent="-342900" defTabSz="914400" fontAlgn="base">
              <a:spcBef>
                <a:spcPts val="775"/>
              </a:spcBef>
              <a:spcAft>
                <a:spcPct val="0"/>
              </a:spcAft>
              <a:buFontTx/>
              <a:buChar char="•"/>
            </a:pPr>
            <a:endParaRPr lang="en-US" kern="0" dirty="0">
              <a:solidFill>
                <a:srgbClr val="2E2E38"/>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US" kern="0" dirty="0">
                <a:solidFill>
                  <a:srgbClr val="2E2E38"/>
                </a:solidFill>
                <a:latin typeface="Arial"/>
                <a:ea typeface="ＭＳ Ｐゴシック" panose="020B0600070205080204" pitchFamily="34" charset="-128"/>
                <a:cs typeface="Arial" panose="020B0604020202020204" pitchFamily="34" charset="0"/>
              </a:rPr>
              <a:t>Enfoque de </a:t>
            </a:r>
            <a:r>
              <a:rPr lang="en-US" kern="0" dirty="0" err="1">
                <a:solidFill>
                  <a:srgbClr val="2E2E38"/>
                </a:solidFill>
                <a:latin typeface="Arial"/>
                <a:ea typeface="ＭＳ Ｐゴシック" panose="020B0600070205080204" pitchFamily="34" charset="-128"/>
                <a:cs typeface="Arial" panose="020B0604020202020204" pitchFamily="34" charset="0"/>
              </a:rPr>
              <a:t>seguro</a:t>
            </a:r>
            <a:endParaRPr lang="en-US" kern="0" dirty="0">
              <a:solidFill>
                <a:srgbClr val="2E2E38"/>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US" kern="0" dirty="0">
                <a:solidFill>
                  <a:srgbClr val="2E2E38"/>
                </a:solidFill>
                <a:latin typeface="Arial"/>
                <a:ea typeface="ＭＳ Ｐゴシック" panose="020B0600070205080204" pitchFamily="34" charset="-128"/>
                <a:cs typeface="Arial" panose="020B0604020202020204" pitchFamily="34" charset="0"/>
              </a:rPr>
              <a:t>Se utiliza solo cuando se cumplen los criterios especificados y el gobierno elige utilizar el enfoque de seguro</a:t>
            </a:r>
          </a:p>
          <a:p>
            <a:endParaRPr lang="en-US" b="1"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81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495300" y="881956"/>
            <a:ext cx="8089900" cy="4452501"/>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Enfoque general: Reconocimiento</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s-MX" altLang="en-US" sz="2000" kern="0" dirty="0">
                <a:solidFill>
                  <a:srgbClr val="595959"/>
                </a:solidFill>
                <a:latin typeface="Arial"/>
                <a:ea typeface="ＭＳ Ｐゴシック" panose="020B0600070205080204" pitchFamily="34" charset="-128"/>
                <a:cs typeface="Arial" panose="020B0604020202020204" pitchFamily="34" charset="0"/>
              </a:rPr>
              <a:t>Se reconoce un pasivo por un plan de </a:t>
            </a:r>
            <a:r>
              <a:rPr lang="es-MX" altLang="en-US" sz="2000" kern="0">
                <a:solidFill>
                  <a:srgbClr val="595959"/>
                </a:solidFill>
                <a:latin typeface="Arial"/>
                <a:ea typeface="ＭＳ Ｐゴシック" panose="020B0600070205080204" pitchFamily="34" charset="-128"/>
                <a:cs typeface="Arial" panose="020B0604020202020204" pitchFamily="34" charset="0"/>
              </a:rPr>
              <a:t>beneficios sociales </a:t>
            </a:r>
            <a:r>
              <a:rPr lang="es-MX" altLang="en-US" sz="2000" kern="0" dirty="0">
                <a:solidFill>
                  <a:srgbClr val="595959"/>
                </a:solidFill>
                <a:latin typeface="Arial"/>
                <a:ea typeface="ＭＳ Ｐゴシック" panose="020B0600070205080204" pitchFamily="34" charset="-128"/>
                <a:cs typeface="Arial" panose="020B0604020202020204" pitchFamily="34" charset="0"/>
              </a:rPr>
              <a:t>cuando:</a:t>
            </a:r>
          </a:p>
          <a:p>
            <a:pPr marL="628650" lvl="1" indent="-280988" defTabSz="914400" fontAlgn="base">
              <a:spcBef>
                <a:spcPts val="775"/>
              </a:spcBef>
              <a:spcAft>
                <a:spcPct val="0"/>
              </a:spcAft>
              <a:buFont typeface="Arial" panose="020B0604020202020204" pitchFamily="34" charset="0"/>
              <a:buChar char="•"/>
            </a:pPr>
            <a:r>
              <a:rPr lang="es-MX" altLang="en-US" kern="0" dirty="0">
                <a:solidFill>
                  <a:srgbClr val="595959"/>
                </a:solidFill>
                <a:latin typeface="Arial"/>
                <a:ea typeface="ＭＳ Ｐゴシック" panose="020B0600070205080204" pitchFamily="34" charset="-128"/>
                <a:cs typeface="Arial" panose="020B0604020202020204" pitchFamily="34" charset="0"/>
              </a:rPr>
              <a:t>La entidad tiene una obligación presente que da lugar a una salida de recursos que surge de un suceso pasado; y</a:t>
            </a:r>
          </a:p>
          <a:p>
            <a:pPr marL="628650" lvl="1" indent="-280988" defTabSz="914400" fontAlgn="base">
              <a:spcBef>
                <a:spcPts val="775"/>
              </a:spcBef>
              <a:spcAft>
                <a:spcPct val="0"/>
              </a:spcAft>
              <a:buFont typeface="Arial" panose="020B0604020202020204" pitchFamily="34" charset="0"/>
              <a:buChar char="•"/>
            </a:pPr>
            <a:r>
              <a:rPr lang="es-MX" altLang="en-US" kern="0" dirty="0">
                <a:solidFill>
                  <a:srgbClr val="595959"/>
                </a:solidFill>
                <a:latin typeface="Arial"/>
                <a:ea typeface="ＭＳ Ｐゴシック" panose="020B0600070205080204" pitchFamily="34" charset="-128"/>
                <a:cs typeface="Arial" panose="020B0604020202020204" pitchFamily="34" charset="0"/>
              </a:rPr>
              <a:t>La obligación presente puede medirse de manera que satisfaga las características cualitativas y tenga en cuenta las restricciones de la información de los informes financieros con propósito general.</a:t>
            </a:r>
          </a:p>
          <a:p>
            <a:pPr marL="342900" indent="-342900" defTabSz="914400" fontAlgn="base">
              <a:spcBef>
                <a:spcPts val="775"/>
              </a:spcBef>
              <a:spcAft>
                <a:spcPct val="0"/>
              </a:spcAft>
              <a:buFontTx/>
              <a:buChar char="•"/>
            </a:pPr>
            <a:r>
              <a:rPr lang="es-MX" altLang="en-US" sz="2000" kern="0" dirty="0">
                <a:solidFill>
                  <a:srgbClr val="595959"/>
                </a:solidFill>
                <a:latin typeface="Arial"/>
                <a:ea typeface="ＭＳ Ｐゴシック" panose="020B0600070205080204" pitchFamily="34" charset="-128"/>
                <a:cs typeface="Arial" panose="020B0604020202020204" pitchFamily="34" charset="0"/>
              </a:rPr>
              <a:t>El suceso pasado es la satisfacción por parte del beneficiario de todos los criterios de elegibilidad para el siguiente beneficio</a:t>
            </a:r>
          </a:p>
          <a:p>
            <a:pPr marL="342900" indent="-342900" defTabSz="914400" fontAlgn="base">
              <a:spcBef>
                <a:spcPts val="775"/>
              </a:spcBef>
              <a:spcAft>
                <a:spcPct val="0"/>
              </a:spcAft>
              <a:buFontTx/>
              <a:buChar char="•"/>
            </a:pPr>
            <a:r>
              <a:rPr lang="es-MX" altLang="en-US" sz="2000" kern="0" dirty="0">
                <a:solidFill>
                  <a:srgbClr val="595959"/>
                </a:solidFill>
                <a:latin typeface="Arial"/>
                <a:ea typeface="ＭＳ Ｐゴシック" panose="020B0600070205080204" pitchFamily="34" charset="-128"/>
                <a:cs typeface="Arial" panose="020B0604020202020204" pitchFamily="34" charset="0"/>
              </a:rPr>
              <a:t>La satisfacción de los criterios de elegibilidad para cada pago de beneficios sociales es un suceso pasado separado</a:t>
            </a:r>
          </a:p>
          <a:p>
            <a:endParaRPr lang="es-MX"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71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539750" y="924767"/>
            <a:ext cx="7848600" cy="3098284"/>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Ejemplos de reconocimiento</a:t>
            </a:r>
          </a:p>
          <a:p>
            <a:endParaRPr lang="en-US" b="1" dirty="0">
              <a:solidFill>
                <a:srgbClr val="2E2E38"/>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kern="0" dirty="0">
                <a:solidFill>
                  <a:srgbClr val="2E2E38"/>
                </a:solidFill>
                <a:latin typeface="Arial"/>
                <a:ea typeface="ＭＳ Ｐゴシック" panose="020B0600070205080204" pitchFamily="34" charset="-128"/>
                <a:cs typeface="Arial" panose="020B0604020202020204" pitchFamily="34" charset="0"/>
              </a:rPr>
              <a:t>Alcanzar la edad de jubilación (en el caso de una pensión de jubilación)</a:t>
            </a:r>
          </a:p>
          <a:p>
            <a:pPr marL="342900" indent="-342900" defTabSz="914400" fontAlgn="base">
              <a:spcBef>
                <a:spcPts val="775"/>
              </a:spcBef>
              <a:spcAft>
                <a:spcPct val="0"/>
              </a:spcAft>
              <a:buFontTx/>
              <a:buChar char="•"/>
            </a:pPr>
            <a:r>
              <a:rPr lang="en-GB" kern="0" dirty="0">
                <a:solidFill>
                  <a:srgbClr val="2E2E38"/>
                </a:solidFill>
                <a:latin typeface="Arial"/>
                <a:ea typeface="ＭＳ Ｐゴシック" panose="020B0600070205080204" pitchFamily="34" charset="-128"/>
                <a:cs typeface="Arial" panose="020B0604020202020204" pitchFamily="34" charset="0"/>
              </a:rPr>
              <a:t>La muerte de la pareja (en el caso de un </a:t>
            </a:r>
            <a:r>
              <a:rPr lang="en-GB" kern="0" dirty="0" err="1">
                <a:solidFill>
                  <a:srgbClr val="2E2E38"/>
                </a:solidFill>
                <a:latin typeface="Arial"/>
                <a:ea typeface="ＭＳ Ｐゴシック" panose="020B0600070205080204" pitchFamily="34" charset="-128"/>
                <a:cs typeface="Arial" panose="020B0604020202020204" pitchFamily="34" charset="0"/>
              </a:rPr>
              <a:t>beneficio</a:t>
            </a:r>
            <a:r>
              <a:rPr lang="en-GB" kern="0" dirty="0">
                <a:solidFill>
                  <a:srgbClr val="2E2E38"/>
                </a:solidFill>
                <a:latin typeface="Arial"/>
                <a:ea typeface="ＭＳ Ｐゴシック" panose="020B0600070205080204" pitchFamily="34" charset="-128"/>
                <a:cs typeface="Arial" panose="020B0604020202020204" pitchFamily="34" charset="0"/>
              </a:rPr>
              <a:t> </a:t>
            </a:r>
            <a:r>
              <a:rPr lang="en-GB" kern="0" dirty="0" err="1">
                <a:solidFill>
                  <a:srgbClr val="2E2E38"/>
                </a:solidFill>
                <a:latin typeface="Arial"/>
                <a:ea typeface="ＭＳ Ｐゴシック" panose="020B0600070205080204" pitchFamily="34" charset="-128"/>
                <a:cs typeface="Arial" panose="020B0604020202020204" pitchFamily="34" charset="0"/>
              </a:rPr>
              <a:t>por</a:t>
            </a:r>
            <a:r>
              <a:rPr lang="en-GB" kern="0" dirty="0">
                <a:solidFill>
                  <a:srgbClr val="2E2E38"/>
                </a:solidFill>
                <a:latin typeface="Arial"/>
                <a:ea typeface="ＭＳ Ｐゴシック" panose="020B0600070205080204" pitchFamily="34" charset="-128"/>
                <a:cs typeface="Arial" panose="020B0604020202020204" pitchFamily="34" charset="0"/>
              </a:rPr>
              <a:t> </a:t>
            </a:r>
            <a:r>
              <a:rPr lang="en-GB" kern="0" dirty="0" err="1">
                <a:solidFill>
                  <a:srgbClr val="2E2E38"/>
                </a:solidFill>
                <a:latin typeface="Arial"/>
                <a:ea typeface="ＭＳ Ｐゴシック" panose="020B0600070205080204" pitchFamily="34" charset="-128"/>
                <a:cs typeface="Arial" panose="020B0604020202020204" pitchFamily="34" charset="0"/>
              </a:rPr>
              <a:t>supervivencia</a:t>
            </a:r>
            <a:r>
              <a:rPr lang="en-GB" kern="0" dirty="0">
                <a:solidFill>
                  <a:srgbClr val="2E2E38"/>
                </a:solidFill>
                <a:latin typeface="Arial"/>
                <a:ea typeface="ＭＳ Ｐゴシック" panose="020B0600070205080204" pitchFamily="34" charset="-128"/>
                <a:cs typeface="Arial" panose="020B0604020202020204" pitchFamily="34" charset="0"/>
              </a:rPr>
              <a:t>)</a:t>
            </a:r>
          </a:p>
          <a:p>
            <a:pPr marL="342900" indent="-342900" defTabSz="914400" fontAlgn="base">
              <a:spcBef>
                <a:spcPts val="775"/>
              </a:spcBef>
              <a:spcAft>
                <a:spcPct val="0"/>
              </a:spcAft>
              <a:buFontTx/>
              <a:buChar char="•"/>
            </a:pPr>
            <a:r>
              <a:rPr lang="en-GB" kern="0" dirty="0">
                <a:solidFill>
                  <a:srgbClr val="2E2E38"/>
                </a:solidFill>
                <a:latin typeface="Arial"/>
                <a:ea typeface="ＭＳ Ｐゴシック" panose="020B0600070205080204" pitchFamily="34" charset="-128"/>
                <a:cs typeface="Arial" panose="020B0604020202020204" pitchFamily="34" charset="0"/>
              </a:rPr>
              <a:t>Quedar desempleado (en el caso de un </a:t>
            </a:r>
            <a:r>
              <a:rPr lang="en-GB" kern="0" dirty="0" err="1">
                <a:solidFill>
                  <a:srgbClr val="2E2E38"/>
                </a:solidFill>
                <a:latin typeface="Arial"/>
                <a:ea typeface="ＭＳ Ｐゴシック" panose="020B0600070205080204" pitchFamily="34" charset="-128"/>
                <a:cs typeface="Arial" panose="020B0604020202020204" pitchFamily="34" charset="0"/>
              </a:rPr>
              <a:t>beneficio</a:t>
            </a:r>
            <a:r>
              <a:rPr lang="en-GB" kern="0" dirty="0">
                <a:solidFill>
                  <a:srgbClr val="2E2E38"/>
                </a:solidFill>
                <a:latin typeface="Arial"/>
                <a:ea typeface="ＭＳ Ｐゴシック" panose="020B0600070205080204" pitchFamily="34" charset="-128"/>
                <a:cs typeface="Arial" panose="020B0604020202020204" pitchFamily="34" charset="0"/>
              </a:rPr>
              <a:t> </a:t>
            </a:r>
            <a:r>
              <a:rPr lang="en-GB" kern="0" dirty="0" err="1">
                <a:solidFill>
                  <a:srgbClr val="2E2E38"/>
                </a:solidFill>
                <a:latin typeface="Arial"/>
                <a:ea typeface="ＭＳ Ｐゴシック" panose="020B0600070205080204" pitchFamily="34" charset="-128"/>
                <a:cs typeface="Arial" panose="020B0604020202020204" pitchFamily="34" charset="0"/>
              </a:rPr>
              <a:t>por</a:t>
            </a:r>
            <a:r>
              <a:rPr lang="en-GB" kern="0" dirty="0">
                <a:solidFill>
                  <a:srgbClr val="2E2E38"/>
                </a:solidFill>
                <a:latin typeface="Arial"/>
                <a:ea typeface="ＭＳ Ｐゴシック" panose="020B0600070205080204" pitchFamily="34" charset="-128"/>
                <a:cs typeface="Arial" panose="020B0604020202020204" pitchFamily="34" charset="0"/>
              </a:rPr>
              <a:t> desempleo sin período de espera)</a:t>
            </a:r>
          </a:p>
          <a:p>
            <a:pPr marL="342900" indent="-342900" defTabSz="914400" fontAlgn="base">
              <a:spcBef>
                <a:spcPts val="775"/>
              </a:spcBef>
              <a:spcAft>
                <a:spcPct val="0"/>
              </a:spcAft>
              <a:buFontTx/>
              <a:buChar char="•"/>
            </a:pPr>
            <a:r>
              <a:rPr lang="en-GB" kern="0" dirty="0">
                <a:solidFill>
                  <a:srgbClr val="2E2E38"/>
                </a:solidFill>
                <a:latin typeface="Arial"/>
                <a:ea typeface="ＭＳ Ｐゴシック" panose="020B0600070205080204" pitchFamily="34" charset="-128"/>
                <a:cs typeface="Arial" panose="020B0604020202020204" pitchFamily="34" charset="0"/>
              </a:rPr>
              <a:t>Estar desempleado durante un período determinado (en el caso de un  </a:t>
            </a:r>
            <a:r>
              <a:rPr lang="en-GB" kern="0" dirty="0" err="1">
                <a:solidFill>
                  <a:srgbClr val="2E2E38"/>
                </a:solidFill>
                <a:latin typeface="Arial"/>
                <a:ea typeface="ＭＳ Ｐゴシック" panose="020B0600070205080204" pitchFamily="34" charset="-128"/>
                <a:cs typeface="Arial" panose="020B0604020202020204" pitchFamily="34" charset="0"/>
              </a:rPr>
              <a:t>beneficio</a:t>
            </a:r>
            <a:r>
              <a:rPr lang="en-GB" kern="0" dirty="0">
                <a:solidFill>
                  <a:srgbClr val="2E2E38"/>
                </a:solidFill>
                <a:latin typeface="Arial"/>
                <a:ea typeface="ＭＳ Ｐゴシック" panose="020B0600070205080204" pitchFamily="34" charset="-128"/>
                <a:cs typeface="Arial" panose="020B0604020202020204" pitchFamily="34" charset="0"/>
              </a:rPr>
              <a:t> por desempleo con un período de espera)</a:t>
            </a:r>
          </a:p>
          <a:p>
            <a:pPr marL="342900" indent="-342900" defTabSz="914400" fontAlgn="base">
              <a:spcBef>
                <a:spcPts val="775"/>
              </a:spcBef>
              <a:spcAft>
                <a:spcPct val="0"/>
              </a:spcAft>
              <a:buFontTx/>
              <a:buChar char="•"/>
            </a:pPr>
            <a:endParaRPr lang="en-US" b="1"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74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Beneficios sociales</a:t>
            </a:r>
          </a:p>
        </p:txBody>
      </p:sp>
      <p:sp>
        <p:nvSpPr>
          <p:cNvPr id="7" name="TextBox 6"/>
          <p:cNvSpPr txBox="1"/>
          <p:nvPr/>
        </p:nvSpPr>
        <p:spPr>
          <a:xfrm>
            <a:off x="539750" y="934600"/>
            <a:ext cx="7848600" cy="3098284"/>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Enfoque general: Medición</a:t>
            </a:r>
          </a:p>
          <a:p>
            <a:endParaRPr lang="es-MX" b="1" dirty="0">
              <a:solidFill>
                <a:srgbClr val="2E2E38"/>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s-MX" kern="0" dirty="0">
                <a:solidFill>
                  <a:srgbClr val="2E2E38"/>
                </a:solidFill>
                <a:latin typeface="Arial"/>
                <a:ea typeface="ＭＳ Ｐゴシック" panose="020B0600070205080204" pitchFamily="34" charset="-128"/>
                <a:cs typeface="Arial" panose="020B0604020202020204" pitchFamily="34" charset="0"/>
              </a:rPr>
              <a:t>Los gastos se miden por un importe equivalente al pasivo</a:t>
            </a:r>
          </a:p>
          <a:p>
            <a:pPr marL="342900" indent="-342900" defTabSz="914400" fontAlgn="base">
              <a:spcBef>
                <a:spcPts val="775"/>
              </a:spcBef>
              <a:spcAft>
                <a:spcPct val="0"/>
              </a:spcAft>
              <a:buFontTx/>
              <a:buChar char="•"/>
            </a:pPr>
            <a:r>
              <a:rPr lang="es-MX" kern="0" dirty="0">
                <a:solidFill>
                  <a:srgbClr val="2E2E38"/>
                </a:solidFill>
                <a:latin typeface="Arial"/>
                <a:ea typeface="ＭＳ Ｐゴシック" panose="020B0600070205080204" pitchFamily="34" charset="-128"/>
                <a:cs typeface="Arial" panose="020B0604020202020204" pitchFamily="34" charset="0"/>
              </a:rPr>
              <a:t>El pasivo se mide por la mejor estimación de los costos en que incurrirá la entidad para cumplir las obligaciones presentes</a:t>
            </a:r>
          </a:p>
          <a:p>
            <a:pPr marL="342900" indent="-342900" defTabSz="914400" fontAlgn="base">
              <a:spcBef>
                <a:spcPts val="775"/>
              </a:spcBef>
              <a:spcAft>
                <a:spcPct val="0"/>
              </a:spcAft>
              <a:buFontTx/>
              <a:buChar char="•"/>
            </a:pPr>
            <a:r>
              <a:rPr lang="es-MX" kern="0" dirty="0">
                <a:solidFill>
                  <a:srgbClr val="2E2E38"/>
                </a:solidFill>
                <a:latin typeface="Arial"/>
                <a:ea typeface="ＭＳ Ｐゴシック" panose="020B0600070205080204" pitchFamily="34" charset="-128"/>
                <a:cs typeface="Arial" panose="020B0604020202020204" pitchFamily="34" charset="0"/>
              </a:rPr>
              <a:t>El pasivo es solo para el próximo pago</a:t>
            </a:r>
          </a:p>
          <a:p>
            <a:pPr marL="342900" indent="-342900" defTabSz="914400" fontAlgn="base">
              <a:spcBef>
                <a:spcPts val="775"/>
              </a:spcBef>
              <a:spcAft>
                <a:spcPct val="0"/>
              </a:spcAft>
              <a:buFontTx/>
              <a:buChar char="•"/>
            </a:pPr>
            <a:r>
              <a:rPr lang="es-MX" kern="0" dirty="0">
                <a:solidFill>
                  <a:srgbClr val="2E2E38"/>
                </a:solidFill>
                <a:latin typeface="Arial"/>
                <a:ea typeface="ＭＳ Ｐゴシック" panose="020B0600070205080204" pitchFamily="34" charset="-128"/>
                <a:cs typeface="Arial" panose="020B0604020202020204" pitchFamily="34" charset="0"/>
              </a:rPr>
              <a:t>No se requiere descuento para la mayoría de los beneficios sociales</a:t>
            </a:r>
          </a:p>
          <a:p>
            <a:pPr marL="342900" indent="-342900" defTabSz="914400" fontAlgn="base">
              <a:spcBef>
                <a:spcPts val="775"/>
              </a:spcBef>
              <a:spcAft>
                <a:spcPct val="0"/>
              </a:spcAft>
              <a:buFontTx/>
              <a:buChar char="•"/>
            </a:pPr>
            <a:r>
              <a:rPr lang="es-MX" kern="0" dirty="0">
                <a:solidFill>
                  <a:srgbClr val="2E2E38"/>
                </a:solidFill>
                <a:latin typeface="Arial"/>
                <a:ea typeface="ＭＳ Ｐゴシック" panose="020B0600070205080204" pitchFamily="34" charset="-128"/>
                <a:cs typeface="Arial" panose="020B0604020202020204" pitchFamily="34" charset="0"/>
              </a:rPr>
              <a:t>El pasivo se reduce a medida que se realizan los pagos: las diferencias se reconocen en el resultado (ahorro o desahorro). </a:t>
            </a:r>
          </a:p>
        </p:txBody>
      </p:sp>
    </p:spTree>
    <p:extLst>
      <p:ext uri="{BB962C8B-B14F-4D97-AF65-F5344CB8AC3E}">
        <p14:creationId xmlns:p14="http://schemas.microsoft.com/office/powerpoint/2010/main" val="24930533"/>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ECBC3B-C7C8-42C0-ABB4-B86235F4B71B}">
  <ds:schemaRefs>
    <ds:schemaRef ds:uri="http://purl.org/dc/elements/1.1/"/>
    <ds:schemaRef ds:uri="http://schemas.microsoft.com/office/2006/metadata/properties"/>
    <ds:schemaRef ds:uri="http://schemas.openxmlformats.org/package/2006/metadata/core-properties"/>
    <ds:schemaRef ds:uri="a7402fae-bb21-445c-8609-eb603ffb5c14"/>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2BEA17C-DFAB-40F3-9710-560498A15D72}"/>
</file>

<file path=customXml/itemProps3.xml><?xml version="1.0" encoding="utf-8"?>
<ds:datastoreItem xmlns:ds="http://schemas.openxmlformats.org/officeDocument/2006/customXml" ds:itemID="{389FFEDB-FBA1-4E10-90FE-A78AB3473F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1746</Words>
  <Application>Microsoft Office PowerPoint</Application>
  <PresentationFormat>On-screen Show (4:3)</PresentationFormat>
  <Paragraphs>150</Paragraphs>
  <Slides>15</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67</cp:revision>
  <dcterms:created xsi:type="dcterms:W3CDTF">2014-09-10T19:10:10Z</dcterms:created>
  <dcterms:modified xsi:type="dcterms:W3CDTF">2023-06-12T18:45:05Z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