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5"/>
  </p:notesMasterIdLst>
  <p:sldIdLst>
    <p:sldId id="258" r:id="rId5"/>
    <p:sldId id="267" r:id="rId6"/>
    <p:sldId id="259" r:id="rId7"/>
    <p:sldId id="257" r:id="rId8"/>
    <p:sldId id="260" r:id="rId9"/>
    <p:sldId id="261" r:id="rId10"/>
    <p:sldId id="262" r:id="rId11"/>
    <p:sldId id="263" r:id="rId12"/>
    <p:sldId id="264"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9700" autoAdjust="0"/>
  </p:normalViewPr>
  <p:slideViewPr>
    <p:cSldViewPr snapToGrid="0" snapToObjects="1">
      <p:cViewPr varScale="1">
        <p:scale>
          <a:sx n="45" d="100"/>
          <a:sy n="45" d="100"/>
        </p:scale>
        <p:origin x="486" y="30"/>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8ED638A7-4099-4070-8B00-5AEAB12E1F38}"/>
    <pc:docChg chg="undo custSel modSld">
      <pc:chgData name="Kamira Sanchez" userId="d90880d6-78a9-457c-991e-24450603455a" providerId="ADAL" clId="{8ED638A7-4099-4070-8B00-5AEAB12E1F38}" dt="2023-04-28T20:35:10.302" v="3981" actId="20577"/>
      <pc:docMkLst>
        <pc:docMk/>
      </pc:docMkLst>
      <pc:sldChg chg="modSp mod modNotesTx">
        <pc:chgData name="Kamira Sanchez" userId="d90880d6-78a9-457c-991e-24450603455a" providerId="ADAL" clId="{8ED638A7-4099-4070-8B00-5AEAB12E1F38}" dt="2023-04-28T20:14:21.523" v="3321" actId="20577"/>
        <pc:sldMkLst>
          <pc:docMk/>
          <pc:sldMk cId="1441733616" sldId="257"/>
        </pc:sldMkLst>
        <pc:spChg chg="mod">
          <ac:chgData name="Kamira Sanchez" userId="d90880d6-78a9-457c-991e-24450603455a" providerId="ADAL" clId="{8ED638A7-4099-4070-8B00-5AEAB12E1F38}" dt="2023-04-28T19:52:59.394" v="1481"/>
          <ac:spMkLst>
            <pc:docMk/>
            <pc:sldMk cId="1441733616" sldId="257"/>
            <ac:spMk id="6" creationId="{00000000-0000-0000-0000-000000000000}"/>
          </ac:spMkLst>
        </pc:spChg>
        <pc:spChg chg="mod">
          <ac:chgData name="Kamira Sanchez" userId="d90880d6-78a9-457c-991e-24450603455a" providerId="ADAL" clId="{8ED638A7-4099-4070-8B00-5AEAB12E1F38}" dt="2023-04-28T20:14:21.523" v="3321" actId="20577"/>
          <ac:spMkLst>
            <pc:docMk/>
            <pc:sldMk cId="1441733616" sldId="257"/>
            <ac:spMk id="7" creationId="{00000000-0000-0000-0000-000000000000}"/>
          </ac:spMkLst>
        </pc:spChg>
      </pc:sldChg>
      <pc:sldChg chg="modSp mod modNotesTx">
        <pc:chgData name="Kamira Sanchez" userId="d90880d6-78a9-457c-991e-24450603455a" providerId="ADAL" clId="{8ED638A7-4099-4070-8B00-5AEAB12E1F38}" dt="2023-04-28T19:52:33.299" v="1455" actId="20577"/>
        <pc:sldMkLst>
          <pc:docMk/>
          <pc:sldMk cId="4120575675" sldId="258"/>
        </pc:sldMkLst>
        <pc:spChg chg="mod">
          <ac:chgData name="Kamira Sanchez" userId="d90880d6-78a9-457c-991e-24450603455a" providerId="ADAL" clId="{8ED638A7-4099-4070-8B00-5AEAB12E1F38}" dt="2023-04-28T19:47:57.821" v="31" actId="20577"/>
          <ac:spMkLst>
            <pc:docMk/>
            <pc:sldMk cId="4120575675" sldId="258"/>
            <ac:spMk id="4" creationId="{00000000-0000-0000-0000-000000000000}"/>
          </ac:spMkLst>
        </pc:spChg>
      </pc:sldChg>
      <pc:sldChg chg="modSp mod modNotesTx">
        <pc:chgData name="Kamira Sanchez" userId="d90880d6-78a9-457c-991e-24450603455a" providerId="ADAL" clId="{8ED638A7-4099-4070-8B00-5AEAB12E1F38}" dt="2023-04-28T20:10:25.608" v="3067" actId="20577"/>
        <pc:sldMkLst>
          <pc:docMk/>
          <pc:sldMk cId="4154282782" sldId="259"/>
        </pc:sldMkLst>
        <pc:spChg chg="mod">
          <ac:chgData name="Kamira Sanchez" userId="d90880d6-78a9-457c-991e-24450603455a" providerId="ADAL" clId="{8ED638A7-4099-4070-8B00-5AEAB12E1F38}" dt="2023-04-28T20:06:10.361" v="2747" actId="20577"/>
          <ac:spMkLst>
            <pc:docMk/>
            <pc:sldMk cId="4154282782" sldId="259"/>
            <ac:spMk id="3" creationId="{00000000-0000-0000-0000-000000000000}"/>
          </ac:spMkLst>
        </pc:spChg>
        <pc:spChg chg="mod">
          <ac:chgData name="Kamira Sanchez" userId="d90880d6-78a9-457c-991e-24450603455a" providerId="ADAL" clId="{8ED638A7-4099-4070-8B00-5AEAB12E1F38}" dt="2023-04-28T20:02:12.869" v="2029" actId="20577"/>
          <ac:spMkLst>
            <pc:docMk/>
            <pc:sldMk cId="4154282782" sldId="259"/>
            <ac:spMk id="4" creationId="{00000000-0000-0000-0000-000000000000}"/>
          </ac:spMkLst>
        </pc:spChg>
        <pc:spChg chg="mod">
          <ac:chgData name="Kamira Sanchez" userId="d90880d6-78a9-457c-991e-24450603455a" providerId="ADAL" clId="{8ED638A7-4099-4070-8B00-5AEAB12E1F38}" dt="2023-04-28T20:04:18.835" v="2413" actId="20577"/>
          <ac:spMkLst>
            <pc:docMk/>
            <pc:sldMk cId="4154282782" sldId="259"/>
            <ac:spMk id="5" creationId="{00000000-0000-0000-0000-000000000000}"/>
          </ac:spMkLst>
        </pc:spChg>
        <pc:spChg chg="mod">
          <ac:chgData name="Kamira Sanchez" userId="d90880d6-78a9-457c-991e-24450603455a" providerId="ADAL" clId="{8ED638A7-4099-4070-8B00-5AEAB12E1F38}" dt="2023-04-28T19:52:55.206" v="1480"/>
          <ac:spMkLst>
            <pc:docMk/>
            <pc:sldMk cId="4154282782" sldId="259"/>
            <ac:spMk id="6" creationId="{00000000-0000-0000-0000-000000000000}"/>
          </ac:spMkLst>
        </pc:spChg>
        <pc:spChg chg="mod">
          <ac:chgData name="Kamira Sanchez" userId="d90880d6-78a9-457c-991e-24450603455a" providerId="ADAL" clId="{8ED638A7-4099-4070-8B00-5AEAB12E1F38}" dt="2023-04-28T19:59:55.525" v="1847" actId="20577"/>
          <ac:spMkLst>
            <pc:docMk/>
            <pc:sldMk cId="4154282782" sldId="259"/>
            <ac:spMk id="7" creationId="{00000000-0000-0000-0000-000000000000}"/>
          </ac:spMkLst>
        </pc:spChg>
        <pc:spChg chg="mod">
          <ac:chgData name="Kamira Sanchez" userId="d90880d6-78a9-457c-991e-24450603455a" providerId="ADAL" clId="{8ED638A7-4099-4070-8B00-5AEAB12E1F38}" dt="2023-04-28T20:05:53.628" v="2711" actId="14100"/>
          <ac:spMkLst>
            <pc:docMk/>
            <pc:sldMk cId="4154282782" sldId="259"/>
            <ac:spMk id="8" creationId="{00000000-0000-0000-0000-000000000000}"/>
          </ac:spMkLst>
        </pc:spChg>
        <pc:spChg chg="mod">
          <ac:chgData name="Kamira Sanchez" userId="d90880d6-78a9-457c-991e-24450603455a" providerId="ADAL" clId="{8ED638A7-4099-4070-8B00-5AEAB12E1F38}" dt="2023-04-28T20:06:28.428" v="2807" actId="20577"/>
          <ac:spMkLst>
            <pc:docMk/>
            <pc:sldMk cId="4154282782" sldId="259"/>
            <ac:spMk id="10" creationId="{00000000-0000-0000-0000-000000000000}"/>
          </ac:spMkLst>
        </pc:spChg>
      </pc:sldChg>
      <pc:sldChg chg="modSp mod modNotesTx">
        <pc:chgData name="Kamira Sanchez" userId="d90880d6-78a9-457c-991e-24450603455a" providerId="ADAL" clId="{8ED638A7-4099-4070-8B00-5AEAB12E1F38}" dt="2023-04-28T20:15:56.367" v="3411" actId="20577"/>
        <pc:sldMkLst>
          <pc:docMk/>
          <pc:sldMk cId="963379553" sldId="260"/>
        </pc:sldMkLst>
        <pc:spChg chg="mod">
          <ac:chgData name="Kamira Sanchez" userId="d90880d6-78a9-457c-991e-24450603455a" providerId="ADAL" clId="{8ED638A7-4099-4070-8B00-5AEAB12E1F38}" dt="2023-04-28T19:53:03.261" v="1482"/>
          <ac:spMkLst>
            <pc:docMk/>
            <pc:sldMk cId="963379553" sldId="260"/>
            <ac:spMk id="6" creationId="{00000000-0000-0000-0000-000000000000}"/>
          </ac:spMkLst>
        </pc:spChg>
        <pc:spChg chg="mod">
          <ac:chgData name="Kamira Sanchez" userId="d90880d6-78a9-457c-991e-24450603455a" providerId="ADAL" clId="{8ED638A7-4099-4070-8B00-5AEAB12E1F38}" dt="2023-04-28T20:15:16.953" v="3405" actId="20577"/>
          <ac:spMkLst>
            <pc:docMk/>
            <pc:sldMk cId="963379553" sldId="260"/>
            <ac:spMk id="7" creationId="{00000000-0000-0000-0000-000000000000}"/>
          </ac:spMkLst>
        </pc:spChg>
      </pc:sldChg>
      <pc:sldChg chg="modSp mod modNotesTx">
        <pc:chgData name="Kamira Sanchez" userId="d90880d6-78a9-457c-991e-24450603455a" providerId="ADAL" clId="{8ED638A7-4099-4070-8B00-5AEAB12E1F38}" dt="2023-04-28T20:20:01.657" v="3716" actId="20577"/>
        <pc:sldMkLst>
          <pc:docMk/>
          <pc:sldMk cId="1195632197" sldId="261"/>
        </pc:sldMkLst>
        <pc:spChg chg="mod">
          <ac:chgData name="Kamira Sanchez" userId="d90880d6-78a9-457c-991e-24450603455a" providerId="ADAL" clId="{8ED638A7-4099-4070-8B00-5AEAB12E1F38}" dt="2023-04-28T19:53:07.492" v="1483"/>
          <ac:spMkLst>
            <pc:docMk/>
            <pc:sldMk cId="1195632197" sldId="261"/>
            <ac:spMk id="6" creationId="{00000000-0000-0000-0000-000000000000}"/>
          </ac:spMkLst>
        </pc:spChg>
        <pc:spChg chg="mod">
          <ac:chgData name="Kamira Sanchez" userId="d90880d6-78a9-457c-991e-24450603455a" providerId="ADAL" clId="{8ED638A7-4099-4070-8B00-5AEAB12E1F38}" dt="2023-04-28T20:19:25.282" v="3557" actId="20577"/>
          <ac:spMkLst>
            <pc:docMk/>
            <pc:sldMk cId="1195632197" sldId="261"/>
            <ac:spMk id="7" creationId="{00000000-0000-0000-0000-000000000000}"/>
          </ac:spMkLst>
        </pc:spChg>
      </pc:sldChg>
      <pc:sldChg chg="modSp mod modNotesTx">
        <pc:chgData name="Kamira Sanchez" userId="d90880d6-78a9-457c-991e-24450603455a" providerId="ADAL" clId="{8ED638A7-4099-4070-8B00-5AEAB12E1F38}" dt="2023-04-28T20:24:30.321" v="3798" actId="20577"/>
        <pc:sldMkLst>
          <pc:docMk/>
          <pc:sldMk cId="2926804495" sldId="262"/>
        </pc:sldMkLst>
        <pc:spChg chg="mod">
          <ac:chgData name="Kamira Sanchez" userId="d90880d6-78a9-457c-991e-24450603455a" providerId="ADAL" clId="{8ED638A7-4099-4070-8B00-5AEAB12E1F38}" dt="2023-04-28T19:53:13.251" v="1484"/>
          <ac:spMkLst>
            <pc:docMk/>
            <pc:sldMk cId="2926804495" sldId="262"/>
            <ac:spMk id="6" creationId="{00000000-0000-0000-0000-000000000000}"/>
          </ac:spMkLst>
        </pc:spChg>
        <pc:spChg chg="mod">
          <ac:chgData name="Kamira Sanchez" userId="d90880d6-78a9-457c-991e-24450603455a" providerId="ADAL" clId="{8ED638A7-4099-4070-8B00-5AEAB12E1F38}" dt="2023-04-28T20:22:54.201" v="3776" actId="1076"/>
          <ac:spMkLst>
            <pc:docMk/>
            <pc:sldMk cId="2926804495" sldId="262"/>
            <ac:spMk id="7" creationId="{00000000-0000-0000-0000-000000000000}"/>
          </ac:spMkLst>
        </pc:spChg>
      </pc:sldChg>
      <pc:sldChg chg="modSp mod modNotesTx">
        <pc:chgData name="Kamira Sanchez" userId="d90880d6-78a9-457c-991e-24450603455a" providerId="ADAL" clId="{8ED638A7-4099-4070-8B00-5AEAB12E1F38}" dt="2023-04-28T20:31:05.418" v="3904" actId="20577"/>
        <pc:sldMkLst>
          <pc:docMk/>
          <pc:sldMk cId="3264946962" sldId="263"/>
        </pc:sldMkLst>
        <pc:spChg chg="mod">
          <ac:chgData name="Kamira Sanchez" userId="d90880d6-78a9-457c-991e-24450603455a" providerId="ADAL" clId="{8ED638A7-4099-4070-8B00-5AEAB12E1F38}" dt="2023-04-28T19:53:20.299" v="1485"/>
          <ac:spMkLst>
            <pc:docMk/>
            <pc:sldMk cId="3264946962" sldId="263"/>
            <ac:spMk id="6" creationId="{00000000-0000-0000-0000-000000000000}"/>
          </ac:spMkLst>
        </pc:spChg>
        <pc:spChg chg="mod">
          <ac:chgData name="Kamira Sanchez" userId="d90880d6-78a9-457c-991e-24450603455a" providerId="ADAL" clId="{8ED638A7-4099-4070-8B00-5AEAB12E1F38}" dt="2023-04-28T20:30:08.387" v="3898" actId="20577"/>
          <ac:spMkLst>
            <pc:docMk/>
            <pc:sldMk cId="3264946962" sldId="263"/>
            <ac:spMk id="7" creationId="{00000000-0000-0000-0000-000000000000}"/>
          </ac:spMkLst>
        </pc:spChg>
      </pc:sldChg>
      <pc:sldChg chg="modSp mod modNotesTx">
        <pc:chgData name="Kamira Sanchez" userId="d90880d6-78a9-457c-991e-24450603455a" providerId="ADAL" clId="{8ED638A7-4099-4070-8B00-5AEAB12E1F38}" dt="2023-04-28T20:35:10.302" v="3981" actId="20577"/>
        <pc:sldMkLst>
          <pc:docMk/>
          <pc:sldMk cId="1768071001" sldId="264"/>
        </pc:sldMkLst>
        <pc:spChg chg="mod">
          <ac:chgData name="Kamira Sanchez" userId="d90880d6-78a9-457c-991e-24450603455a" providerId="ADAL" clId="{8ED638A7-4099-4070-8B00-5AEAB12E1F38}" dt="2023-04-28T19:53:25.636" v="1486"/>
          <ac:spMkLst>
            <pc:docMk/>
            <pc:sldMk cId="1768071001" sldId="264"/>
            <ac:spMk id="6" creationId="{00000000-0000-0000-0000-000000000000}"/>
          </ac:spMkLst>
        </pc:spChg>
        <pc:spChg chg="mod">
          <ac:chgData name="Kamira Sanchez" userId="d90880d6-78a9-457c-991e-24450603455a" providerId="ADAL" clId="{8ED638A7-4099-4070-8B00-5AEAB12E1F38}" dt="2023-04-28T20:33:17.420" v="3945" actId="20577"/>
          <ac:spMkLst>
            <pc:docMk/>
            <pc:sldMk cId="1768071001" sldId="264"/>
            <ac:spMk id="7" creationId="{00000000-0000-0000-0000-000000000000}"/>
          </ac:spMkLst>
        </pc:spChg>
      </pc:sldChg>
      <pc:sldChg chg="modSp mod modNotesTx">
        <pc:chgData name="Kamira Sanchez" userId="d90880d6-78a9-457c-991e-24450603455a" providerId="ADAL" clId="{8ED638A7-4099-4070-8B00-5AEAB12E1F38}" dt="2023-04-28T19:55:38.280" v="1832" actId="20577"/>
        <pc:sldMkLst>
          <pc:docMk/>
          <pc:sldMk cId="2052565362" sldId="265"/>
        </pc:sldMkLst>
        <pc:spChg chg="mod">
          <ac:chgData name="Kamira Sanchez" userId="d90880d6-78a9-457c-991e-24450603455a" providerId="ADAL" clId="{8ED638A7-4099-4070-8B00-5AEAB12E1F38}" dt="2023-04-28T19:53:30.584" v="1487"/>
          <ac:spMkLst>
            <pc:docMk/>
            <pc:sldMk cId="2052565362" sldId="265"/>
            <ac:spMk id="6" creationId="{00000000-0000-0000-0000-000000000000}"/>
          </ac:spMkLst>
        </pc:spChg>
        <pc:spChg chg="mod">
          <ac:chgData name="Kamira Sanchez" userId="d90880d6-78a9-457c-991e-24450603455a" providerId="ADAL" clId="{8ED638A7-4099-4070-8B00-5AEAB12E1F38}" dt="2023-04-28T19:54:11.213" v="1510" actId="20577"/>
          <ac:spMkLst>
            <pc:docMk/>
            <pc:sldMk cId="2052565362" sldId="265"/>
            <ac:spMk id="7" creationId="{00000000-0000-0000-0000-000000000000}"/>
          </ac:spMkLst>
        </pc:spChg>
        <pc:spChg chg="mod">
          <ac:chgData name="Kamira Sanchez" userId="d90880d6-78a9-457c-991e-24450603455a" providerId="ADAL" clId="{8ED638A7-4099-4070-8B00-5AEAB12E1F38}" dt="2023-04-28T19:54:19.522" v="1538" actId="5793"/>
          <ac:spMkLst>
            <pc:docMk/>
            <pc:sldMk cId="2052565362" sldId="265"/>
            <ac:spMk id="9" creationId="{00000000-0000-0000-0000-000000000000}"/>
          </ac:spMkLst>
        </pc:spChg>
      </pc:sldChg>
      <pc:sldChg chg="modSp mod">
        <pc:chgData name="Kamira Sanchez" userId="d90880d6-78a9-457c-991e-24450603455a" providerId="ADAL" clId="{8ED638A7-4099-4070-8B00-5AEAB12E1F38}" dt="2023-04-28T19:59:43.487" v="1835" actId="6549"/>
        <pc:sldMkLst>
          <pc:docMk/>
          <pc:sldMk cId="2569494349" sldId="267"/>
        </pc:sldMkLst>
        <pc:spChg chg="mod">
          <ac:chgData name="Kamira Sanchez" userId="d90880d6-78a9-457c-991e-24450603455a" providerId="ADAL" clId="{8ED638A7-4099-4070-8B00-5AEAB12E1F38}" dt="2023-04-28T19:52:50.183" v="1479" actId="20577"/>
          <ac:spMkLst>
            <pc:docMk/>
            <pc:sldMk cId="2569494349" sldId="267"/>
            <ac:spMk id="6" creationId="{00000000-0000-0000-0000-000000000000}"/>
          </ac:spMkLst>
        </pc:spChg>
        <pc:spChg chg="mod">
          <ac:chgData name="Kamira Sanchez" userId="d90880d6-78a9-457c-991e-24450603455a" providerId="ADAL" clId="{8ED638A7-4099-4070-8B00-5AEAB12E1F38}" dt="2023-04-28T19:59:43.487" v="1835" actId="6549"/>
          <ac:spMkLst>
            <pc:docMk/>
            <pc:sldMk cId="2569494349" sldId="267"/>
            <ac:spMk id="7" creationId="{00000000-0000-0000-0000-000000000000}"/>
          </ac:spMkLst>
        </pc:spChg>
      </pc:sldChg>
    </pc:docChg>
  </pc:docChgLst>
  <pc:docChgLst>
    <pc:chgData name="Kamira Sanchez" userId="d90880d6-78a9-457c-991e-24450603455a" providerId="ADAL" clId="{F5D83715-F5D6-4813-BACA-B71954C02ADA}"/>
    <pc:docChg chg="undo custSel modSld">
      <pc:chgData name="Kamira Sanchez" userId="d90880d6-78a9-457c-991e-24450603455a" providerId="ADAL" clId="{F5D83715-F5D6-4813-BACA-B71954C02ADA}" dt="2023-06-22T20:39:25.659" v="1" actId="20577"/>
      <pc:docMkLst>
        <pc:docMk/>
      </pc:docMkLst>
      <pc:sldChg chg="modSp mod">
        <pc:chgData name="Kamira Sanchez" userId="d90880d6-78a9-457c-991e-24450603455a" providerId="ADAL" clId="{F5D83715-F5D6-4813-BACA-B71954C02ADA}" dt="2023-06-22T20:39:25.659" v="1" actId="20577"/>
        <pc:sldMkLst>
          <pc:docMk/>
          <pc:sldMk cId="2926804495" sldId="262"/>
        </pc:sldMkLst>
        <pc:spChg chg="mod">
          <ac:chgData name="Kamira Sanchez" userId="d90880d6-78a9-457c-991e-24450603455a" providerId="ADAL" clId="{F5D83715-F5D6-4813-BACA-B71954C02ADA}" dt="2023-06-22T20:39:25.659" v="1" actId="20577"/>
          <ac:spMkLst>
            <pc:docMk/>
            <pc:sldMk cId="2926804495" sldId="262"/>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9EF08D-E71B-4420-AF4B-D45DA8EFC1F5}" type="datetimeFigureOut">
              <a:rPr lang="en-GB" smtClean="0"/>
              <a:t>22/06/2023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BA669B-7829-4EB3-A928-8C451B60D10F}" type="slidenum">
              <a:rPr lang="en-GB" smtClean="0"/>
              <a:t>‹#›</a:t>
            </a:fld>
            <a:endParaRPr lang="en-GB"/>
          </a:p>
        </p:txBody>
      </p:sp>
    </p:spTree>
    <p:extLst>
      <p:ext uri="{BB962C8B-B14F-4D97-AF65-F5344CB8AC3E}">
        <p14:creationId xmlns:p14="http://schemas.microsoft.com/office/powerpoint/2010/main" val="3679663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Las NICSP de </a:t>
            </a:r>
            <a:r>
              <a:rPr lang="en-GB" dirty="0" err="1"/>
              <a:t>instrumentos</a:t>
            </a:r>
            <a:r>
              <a:rPr lang="en-GB" dirty="0"/>
              <a:t> </a:t>
            </a:r>
            <a:r>
              <a:rPr lang="en-GB" dirty="0" err="1"/>
              <a:t>financieros</a:t>
            </a:r>
            <a:r>
              <a:rPr lang="en-GB" dirty="0"/>
              <a:t> se </a:t>
            </a:r>
            <a:r>
              <a:rPr lang="en-GB" dirty="0" err="1"/>
              <a:t>basan</a:t>
            </a:r>
            <a:r>
              <a:rPr lang="en-GB" dirty="0"/>
              <a:t> </a:t>
            </a:r>
            <a:r>
              <a:rPr lang="en-GB" dirty="0" err="1"/>
              <a:t>en</a:t>
            </a:r>
            <a:r>
              <a:rPr lang="en-GB" dirty="0"/>
              <a:t> las NIIF, </a:t>
            </a:r>
            <a:r>
              <a:rPr lang="en-GB" dirty="0" err="1"/>
              <a:t>si</a:t>
            </a:r>
            <a:r>
              <a:rPr lang="en-GB" dirty="0"/>
              <a:t> </a:t>
            </a:r>
            <a:r>
              <a:rPr lang="en-GB" dirty="0" err="1"/>
              <a:t>los</a:t>
            </a:r>
            <a:r>
              <a:rPr lang="en-GB" dirty="0"/>
              <a:t> </a:t>
            </a:r>
            <a:r>
              <a:rPr lang="en-GB" dirty="0" err="1"/>
              <a:t>participantes</a:t>
            </a:r>
            <a:r>
              <a:rPr lang="en-GB" dirty="0"/>
              <a:t> </a:t>
            </a:r>
            <a:r>
              <a:rPr lang="en-GB" dirty="0" err="1"/>
              <a:t>están</a:t>
            </a:r>
            <a:r>
              <a:rPr lang="en-GB" dirty="0"/>
              <a:t> </a:t>
            </a:r>
            <a:r>
              <a:rPr lang="en-GB" dirty="0" err="1"/>
              <a:t>familiarizados</a:t>
            </a:r>
            <a:r>
              <a:rPr lang="en-GB" dirty="0"/>
              <a:t> con las NIIF, </a:t>
            </a:r>
            <a:r>
              <a:rPr lang="en-GB" dirty="0" err="1"/>
              <a:t>considere</a:t>
            </a:r>
            <a:r>
              <a:rPr lang="en-GB" dirty="0"/>
              <a:t> </a:t>
            </a:r>
            <a:r>
              <a:rPr lang="en-GB" dirty="0" err="1"/>
              <a:t>resaltar</a:t>
            </a:r>
            <a:r>
              <a:rPr lang="en-GB" dirty="0"/>
              <a:t> </a:t>
            </a:r>
            <a:r>
              <a:rPr lang="en-GB" dirty="0" err="1"/>
              <a:t>este</a:t>
            </a:r>
            <a:r>
              <a:rPr lang="en-GB" dirty="0"/>
              <a:t> </a:t>
            </a:r>
            <a:r>
              <a:rPr lang="en-GB" dirty="0" err="1"/>
              <a:t>hecho</a:t>
            </a:r>
            <a:r>
              <a:rPr lang="en-GB" dirty="0"/>
              <a:t>. </a:t>
            </a:r>
          </a:p>
          <a:p>
            <a:endParaRPr lang="en-GB" dirty="0"/>
          </a:p>
          <a:p>
            <a:r>
              <a:rPr lang="en-GB" dirty="0"/>
              <a:t>La NICSP 28 se </a:t>
            </a:r>
            <a:r>
              <a:rPr lang="en-GB" dirty="0" err="1"/>
              <a:t>basa</a:t>
            </a:r>
            <a:r>
              <a:rPr lang="en-GB" dirty="0"/>
              <a:t> </a:t>
            </a:r>
            <a:r>
              <a:rPr lang="en-GB" dirty="0" err="1"/>
              <a:t>en</a:t>
            </a:r>
            <a:r>
              <a:rPr lang="en-GB" dirty="0"/>
              <a:t> la NIA 32</a:t>
            </a:r>
          </a:p>
          <a:p>
            <a:r>
              <a:rPr lang="en-GB" dirty="0"/>
              <a:t>La NICSP 29 se </a:t>
            </a:r>
            <a:r>
              <a:rPr lang="en-GB" dirty="0" err="1"/>
              <a:t>basa</a:t>
            </a:r>
            <a:r>
              <a:rPr lang="en-GB" dirty="0"/>
              <a:t> </a:t>
            </a:r>
            <a:r>
              <a:rPr lang="en-GB" dirty="0" err="1"/>
              <a:t>en</a:t>
            </a:r>
            <a:r>
              <a:rPr lang="en-GB" dirty="0"/>
              <a:t> la NIA 39 (</a:t>
            </a:r>
            <a:r>
              <a:rPr lang="en-GB" dirty="0" err="1"/>
              <a:t>derogada</a:t>
            </a:r>
            <a:r>
              <a:rPr lang="en-GB" dirty="0"/>
              <a:t> </a:t>
            </a:r>
            <a:r>
              <a:rPr lang="en-GB" dirty="0" err="1"/>
              <a:t>por</a:t>
            </a:r>
            <a:r>
              <a:rPr lang="en-GB" dirty="0"/>
              <a:t> la NIIF 9) </a:t>
            </a:r>
          </a:p>
          <a:p>
            <a:r>
              <a:rPr lang="en-GB" dirty="0"/>
              <a:t>La NICSP 30 se </a:t>
            </a:r>
            <a:r>
              <a:rPr lang="en-GB" dirty="0" err="1"/>
              <a:t>basa</a:t>
            </a:r>
            <a:r>
              <a:rPr lang="en-GB" dirty="0"/>
              <a:t> </a:t>
            </a:r>
            <a:r>
              <a:rPr lang="en-GB" dirty="0" err="1"/>
              <a:t>en</a:t>
            </a:r>
            <a:r>
              <a:rPr lang="en-GB" dirty="0"/>
              <a:t> la NIIF 7 </a:t>
            </a:r>
          </a:p>
          <a:p>
            <a:r>
              <a:rPr lang="en-GB" dirty="0"/>
              <a:t>La NICSP 41 se </a:t>
            </a:r>
            <a:r>
              <a:rPr lang="en-GB" dirty="0" err="1"/>
              <a:t>basa</a:t>
            </a:r>
            <a:r>
              <a:rPr lang="en-GB" dirty="0"/>
              <a:t> </a:t>
            </a:r>
            <a:r>
              <a:rPr lang="en-GB" dirty="0" err="1"/>
              <a:t>en</a:t>
            </a:r>
            <a:r>
              <a:rPr lang="en-GB" dirty="0"/>
              <a:t> la NIIF 9</a:t>
            </a:r>
          </a:p>
          <a:p>
            <a:endParaRPr lang="en-GB" dirty="0"/>
          </a:p>
          <a:p>
            <a:r>
              <a:rPr lang="en-GB" dirty="0"/>
              <a:t>La NICSP 41 se </a:t>
            </a:r>
            <a:r>
              <a:rPr lang="en-GB" dirty="0" err="1"/>
              <a:t>emitió</a:t>
            </a:r>
            <a:r>
              <a:rPr lang="en-GB" dirty="0"/>
              <a:t> </a:t>
            </a:r>
            <a:r>
              <a:rPr lang="en-GB" dirty="0" err="1"/>
              <a:t>en</a:t>
            </a:r>
            <a:r>
              <a:rPr lang="en-GB" dirty="0"/>
              <a:t> Agosto de 2018 y </a:t>
            </a:r>
            <a:r>
              <a:rPr lang="en-GB" dirty="0" err="1"/>
              <a:t>tiene</a:t>
            </a:r>
            <a:r>
              <a:rPr lang="en-GB" dirty="0"/>
              <a:t> </a:t>
            </a:r>
            <a:r>
              <a:rPr lang="en-GB" dirty="0" err="1"/>
              <a:t>una</a:t>
            </a:r>
            <a:r>
              <a:rPr lang="en-GB" dirty="0"/>
              <a:t> </a:t>
            </a:r>
            <a:r>
              <a:rPr lang="en-GB" dirty="0" err="1"/>
              <a:t>fecha</a:t>
            </a:r>
            <a:r>
              <a:rPr lang="en-GB" dirty="0"/>
              <a:t> de </a:t>
            </a:r>
            <a:r>
              <a:rPr lang="en-GB" dirty="0" err="1"/>
              <a:t>vigencia</a:t>
            </a:r>
            <a:r>
              <a:rPr lang="en-GB" dirty="0"/>
              <a:t> </a:t>
            </a:r>
            <a:r>
              <a:rPr lang="en-GB" dirty="0" err="1"/>
              <a:t>el</a:t>
            </a:r>
            <a:r>
              <a:rPr lang="en-GB" dirty="0"/>
              <a:t> 1 de </a:t>
            </a:r>
            <a:r>
              <a:rPr lang="en-GB" dirty="0" err="1"/>
              <a:t>enero</a:t>
            </a:r>
            <a:r>
              <a:rPr lang="en-GB" dirty="0"/>
              <a:t> de 2023, se </a:t>
            </a:r>
            <a:r>
              <a:rPr lang="en-GB" dirty="0" err="1"/>
              <a:t>permite</a:t>
            </a:r>
            <a:r>
              <a:rPr lang="en-GB" dirty="0"/>
              <a:t> </a:t>
            </a:r>
            <a:r>
              <a:rPr lang="en-GB" dirty="0" err="1"/>
              <a:t>una</a:t>
            </a:r>
            <a:r>
              <a:rPr lang="en-GB" dirty="0"/>
              <a:t> </a:t>
            </a:r>
            <a:r>
              <a:rPr lang="en-GB" dirty="0" err="1"/>
              <a:t>adopción</a:t>
            </a:r>
            <a:r>
              <a:rPr lang="en-GB" dirty="0"/>
              <a:t> </a:t>
            </a:r>
            <a:r>
              <a:rPr lang="en-GB" dirty="0" err="1"/>
              <a:t>anticipada</a:t>
            </a:r>
            <a:r>
              <a:rPr lang="en-GB" dirty="0"/>
              <a:t>. La NICSP 41 </a:t>
            </a:r>
            <a:r>
              <a:rPr lang="en-GB" dirty="0" err="1"/>
              <a:t>deroga</a:t>
            </a:r>
            <a:r>
              <a:rPr lang="en-GB" dirty="0"/>
              <a:t> la NICSP 29 </a:t>
            </a:r>
            <a:r>
              <a:rPr lang="en-GB" dirty="0" err="1"/>
              <a:t>desde</a:t>
            </a:r>
            <a:r>
              <a:rPr lang="en-GB" dirty="0"/>
              <a:t> </a:t>
            </a:r>
            <a:r>
              <a:rPr lang="en-GB" dirty="0" err="1"/>
              <a:t>el</a:t>
            </a:r>
            <a:r>
              <a:rPr lang="en-GB" dirty="0"/>
              <a:t> </a:t>
            </a:r>
            <a:r>
              <a:rPr lang="en-GB" dirty="0" err="1"/>
              <a:t>momento</a:t>
            </a:r>
            <a:r>
              <a:rPr lang="en-GB" dirty="0"/>
              <a:t> </a:t>
            </a:r>
            <a:r>
              <a:rPr lang="en-GB" dirty="0" err="1"/>
              <a:t>en</a:t>
            </a:r>
            <a:r>
              <a:rPr lang="en-GB" dirty="0"/>
              <a:t> que la </a:t>
            </a:r>
            <a:r>
              <a:rPr lang="en-GB" dirty="0" err="1"/>
              <a:t>entidad</a:t>
            </a:r>
            <a:r>
              <a:rPr lang="en-GB" dirty="0"/>
              <a:t> </a:t>
            </a:r>
            <a:r>
              <a:rPr lang="en-GB" dirty="0" err="1"/>
              <a:t>adopta</a:t>
            </a:r>
            <a:r>
              <a:rPr lang="en-GB" dirty="0"/>
              <a:t> la NICSP 41.</a:t>
            </a:r>
          </a:p>
          <a:p>
            <a:endParaRPr lang="en-GB" dirty="0"/>
          </a:p>
          <a:p>
            <a:r>
              <a:rPr lang="en-GB" dirty="0"/>
              <a:t>Este modulo </a:t>
            </a:r>
            <a:r>
              <a:rPr lang="en-GB" dirty="0" err="1"/>
              <a:t>discute</a:t>
            </a:r>
            <a:r>
              <a:rPr lang="en-GB" dirty="0"/>
              <a:t> ambas, la NICSP 29 y la NICSP 41 </a:t>
            </a:r>
            <a:r>
              <a:rPr lang="en-GB" dirty="0" err="1"/>
              <a:t>ya</a:t>
            </a:r>
            <a:r>
              <a:rPr lang="en-GB" dirty="0"/>
              <a:t> que </a:t>
            </a:r>
            <a:r>
              <a:rPr lang="en-GB" dirty="0" err="1"/>
              <a:t>algunas</a:t>
            </a:r>
            <a:r>
              <a:rPr lang="en-GB" dirty="0"/>
              <a:t> </a:t>
            </a:r>
            <a:r>
              <a:rPr lang="en-GB" dirty="0" err="1"/>
              <a:t>entidades</a:t>
            </a:r>
            <a:r>
              <a:rPr lang="en-GB" dirty="0"/>
              <a:t> </a:t>
            </a:r>
            <a:r>
              <a:rPr lang="en-GB" dirty="0" err="1"/>
              <a:t>han</a:t>
            </a:r>
            <a:r>
              <a:rPr lang="en-GB" dirty="0"/>
              <a:t> </a:t>
            </a:r>
            <a:r>
              <a:rPr lang="en-GB" dirty="0" err="1"/>
              <a:t>adoptado</a:t>
            </a:r>
            <a:r>
              <a:rPr lang="en-GB" dirty="0"/>
              <a:t> o </a:t>
            </a:r>
            <a:r>
              <a:rPr lang="en-GB" dirty="0" err="1"/>
              <a:t>están</a:t>
            </a:r>
            <a:r>
              <a:rPr lang="en-GB" dirty="0"/>
              <a:t> </a:t>
            </a:r>
            <a:r>
              <a:rPr lang="en-GB" dirty="0" err="1"/>
              <a:t>en</a:t>
            </a:r>
            <a:r>
              <a:rPr lang="en-GB" dirty="0"/>
              <a:t> </a:t>
            </a:r>
            <a:r>
              <a:rPr lang="en-GB" dirty="0" err="1"/>
              <a:t>proceso</a:t>
            </a:r>
            <a:r>
              <a:rPr lang="en-GB" dirty="0"/>
              <a:t> de adopter la NICSP 29. </a:t>
            </a:r>
          </a:p>
          <a:p>
            <a:endParaRPr lang="en-GB" dirty="0"/>
          </a:p>
          <a:p>
            <a:r>
              <a:rPr lang="en-GB" dirty="0"/>
              <a:t>Las </a:t>
            </a:r>
            <a:r>
              <a:rPr lang="en-GB" dirty="0" err="1"/>
              <a:t>entidades</a:t>
            </a:r>
            <a:r>
              <a:rPr lang="en-GB" dirty="0"/>
              <a:t> que </a:t>
            </a:r>
            <a:r>
              <a:rPr lang="en-GB" dirty="0" err="1"/>
              <a:t>están</a:t>
            </a:r>
            <a:r>
              <a:rPr lang="en-GB" dirty="0"/>
              <a:t> </a:t>
            </a:r>
            <a:r>
              <a:rPr lang="en-GB" dirty="0" err="1"/>
              <a:t>en</a:t>
            </a:r>
            <a:r>
              <a:rPr lang="en-GB" dirty="0"/>
              <a:t> </a:t>
            </a:r>
            <a:r>
              <a:rPr lang="en-GB" dirty="0" err="1"/>
              <a:t>proceso</a:t>
            </a:r>
            <a:r>
              <a:rPr lang="en-GB" dirty="0"/>
              <a:t> de adopter las NICSP de </a:t>
            </a:r>
            <a:r>
              <a:rPr lang="en-GB" dirty="0" err="1"/>
              <a:t>devengo</a:t>
            </a:r>
            <a:r>
              <a:rPr lang="en-GB" dirty="0"/>
              <a:t> y </a:t>
            </a:r>
            <a:r>
              <a:rPr lang="en-GB" dirty="0" err="1"/>
              <a:t>aún</a:t>
            </a:r>
            <a:r>
              <a:rPr lang="en-GB" dirty="0"/>
              <a:t> </a:t>
            </a:r>
            <a:r>
              <a:rPr lang="en-GB" dirty="0" err="1"/>
              <a:t>deben</a:t>
            </a:r>
            <a:r>
              <a:rPr lang="en-GB" dirty="0"/>
              <a:t> considerer </a:t>
            </a:r>
            <a:r>
              <a:rPr lang="en-GB" dirty="0" err="1"/>
              <a:t>los</a:t>
            </a:r>
            <a:r>
              <a:rPr lang="en-GB" dirty="0"/>
              <a:t> </a:t>
            </a:r>
            <a:r>
              <a:rPr lang="en-GB" dirty="0" err="1"/>
              <a:t>requerimientos</a:t>
            </a:r>
            <a:r>
              <a:rPr lang="en-GB" dirty="0"/>
              <a:t> de </a:t>
            </a:r>
            <a:r>
              <a:rPr lang="en-GB" dirty="0" err="1"/>
              <a:t>instrumentos</a:t>
            </a:r>
            <a:r>
              <a:rPr lang="en-GB" dirty="0"/>
              <a:t> </a:t>
            </a:r>
            <a:r>
              <a:rPr lang="en-GB" dirty="0" err="1"/>
              <a:t>financieros</a:t>
            </a:r>
            <a:r>
              <a:rPr lang="en-GB" dirty="0"/>
              <a:t>, se </a:t>
            </a:r>
            <a:r>
              <a:rPr lang="en-GB" dirty="0" err="1"/>
              <a:t>recomienda</a:t>
            </a:r>
            <a:r>
              <a:rPr lang="en-GB" dirty="0"/>
              <a:t> </a:t>
            </a:r>
            <a:r>
              <a:rPr lang="en-GB" dirty="0" err="1"/>
              <a:t>efusivamente</a:t>
            </a:r>
            <a:r>
              <a:rPr lang="en-GB" dirty="0"/>
              <a:t> </a:t>
            </a:r>
            <a:r>
              <a:rPr lang="en-GB" dirty="0" err="1"/>
              <a:t>adoptar</a:t>
            </a:r>
            <a:r>
              <a:rPr lang="en-GB" dirty="0"/>
              <a:t> la NICSP 41, </a:t>
            </a:r>
            <a:r>
              <a:rPr lang="en-GB" dirty="0" err="1"/>
              <a:t>ya</a:t>
            </a:r>
            <a:r>
              <a:rPr lang="en-GB" dirty="0"/>
              <a:t> que adopter la NICSP 29 </a:t>
            </a:r>
            <a:r>
              <a:rPr lang="en-GB" dirty="0" err="1"/>
              <a:t>podría</a:t>
            </a:r>
            <a:r>
              <a:rPr lang="en-GB" dirty="0"/>
              <a:t> </a:t>
            </a:r>
            <a:r>
              <a:rPr lang="en-GB" dirty="0" err="1"/>
              <a:t>resultar</a:t>
            </a:r>
            <a:r>
              <a:rPr lang="en-GB" dirty="0"/>
              <a:t> </a:t>
            </a:r>
            <a:r>
              <a:rPr lang="en-GB" dirty="0" err="1"/>
              <a:t>en</a:t>
            </a:r>
            <a:r>
              <a:rPr lang="en-GB" dirty="0"/>
              <a:t> </a:t>
            </a:r>
            <a:r>
              <a:rPr lang="en-GB" dirty="0" err="1"/>
              <a:t>tener</a:t>
            </a:r>
            <a:r>
              <a:rPr lang="en-GB" dirty="0"/>
              <a:t> que </a:t>
            </a:r>
            <a:r>
              <a:rPr lang="en-GB" dirty="0" err="1"/>
              <a:t>hacer</a:t>
            </a:r>
            <a:r>
              <a:rPr lang="en-GB" dirty="0"/>
              <a:t> </a:t>
            </a:r>
            <a:r>
              <a:rPr lang="en-GB" dirty="0" err="1"/>
              <a:t>cambios</a:t>
            </a:r>
            <a:r>
              <a:rPr lang="en-GB" dirty="0"/>
              <a:t> </a:t>
            </a:r>
            <a:r>
              <a:rPr lang="en-GB" dirty="0" err="1"/>
              <a:t>contables</a:t>
            </a:r>
            <a:r>
              <a:rPr lang="en-GB" dirty="0"/>
              <a:t> </a:t>
            </a:r>
            <a:r>
              <a:rPr lang="en-GB" dirty="0" err="1"/>
              <a:t>significativos</a:t>
            </a:r>
            <a:r>
              <a:rPr lang="en-GB" dirty="0"/>
              <a:t> </a:t>
            </a:r>
            <a:r>
              <a:rPr lang="en-GB" dirty="0" err="1"/>
              <a:t>posteriormente</a:t>
            </a:r>
            <a:r>
              <a:rPr lang="en-GB" dirty="0"/>
              <a:t>. </a:t>
            </a:r>
          </a:p>
          <a:p>
            <a:endParaRPr lang="en-GB" dirty="0"/>
          </a:p>
          <a:p>
            <a:r>
              <a:rPr lang="en-GB" dirty="0"/>
              <a:t>Al presenter </a:t>
            </a:r>
            <a:r>
              <a:rPr lang="en-GB" dirty="0" err="1"/>
              <a:t>este</a:t>
            </a:r>
            <a:r>
              <a:rPr lang="en-GB" dirty="0"/>
              <a:t> material, se </a:t>
            </a:r>
            <a:r>
              <a:rPr lang="en-GB" dirty="0" err="1"/>
              <a:t>recomienda</a:t>
            </a:r>
            <a:r>
              <a:rPr lang="en-GB" dirty="0"/>
              <a:t> que se </a:t>
            </a:r>
            <a:r>
              <a:rPr lang="en-GB" dirty="0" err="1"/>
              <a:t>presente</a:t>
            </a:r>
            <a:r>
              <a:rPr lang="en-GB" dirty="0"/>
              <a:t> </a:t>
            </a:r>
            <a:r>
              <a:rPr lang="en-GB" dirty="0" err="1"/>
              <a:t>ya</a:t>
            </a:r>
            <a:r>
              <a:rPr lang="en-GB" dirty="0"/>
              <a:t> sea </a:t>
            </a:r>
            <a:r>
              <a:rPr lang="en-GB" dirty="0" err="1"/>
              <a:t>el</a:t>
            </a:r>
            <a:r>
              <a:rPr lang="en-GB" dirty="0"/>
              <a:t> material de la NICSP 41 o </a:t>
            </a:r>
            <a:r>
              <a:rPr lang="en-GB" dirty="0" err="1"/>
              <a:t>el</a:t>
            </a:r>
            <a:r>
              <a:rPr lang="en-GB" dirty="0"/>
              <a:t> material de la NICSP 29, </a:t>
            </a:r>
            <a:r>
              <a:rPr lang="en-GB" dirty="0" err="1"/>
              <a:t>pero</a:t>
            </a:r>
            <a:r>
              <a:rPr lang="en-GB" dirty="0"/>
              <a:t> no ambos. </a:t>
            </a:r>
            <a:r>
              <a:rPr lang="en-GB" dirty="0" err="1"/>
              <a:t>En</a:t>
            </a:r>
            <a:r>
              <a:rPr lang="en-GB" dirty="0"/>
              <a:t> la </a:t>
            </a:r>
            <a:r>
              <a:rPr lang="en-GB" dirty="0" err="1"/>
              <a:t>mayoría</a:t>
            </a:r>
            <a:r>
              <a:rPr lang="en-GB" dirty="0"/>
              <a:t> de </a:t>
            </a:r>
            <a:r>
              <a:rPr lang="en-GB" dirty="0" err="1"/>
              <a:t>los</a:t>
            </a:r>
            <a:r>
              <a:rPr lang="en-GB" dirty="0"/>
              <a:t> </a:t>
            </a:r>
            <a:r>
              <a:rPr lang="en-GB" dirty="0" err="1"/>
              <a:t>casos</a:t>
            </a:r>
            <a:r>
              <a:rPr lang="en-GB" dirty="0"/>
              <a:t>, </a:t>
            </a:r>
            <a:r>
              <a:rPr lang="en-GB" dirty="0" err="1"/>
              <a:t>el</a:t>
            </a:r>
            <a:r>
              <a:rPr lang="en-GB" dirty="0"/>
              <a:t> material </a:t>
            </a:r>
            <a:r>
              <a:rPr lang="en-GB" dirty="0" err="1"/>
              <a:t>en</a:t>
            </a:r>
            <a:r>
              <a:rPr lang="en-GB" dirty="0"/>
              <a:t> la NICSP 41 </a:t>
            </a:r>
            <a:r>
              <a:rPr lang="en-GB" dirty="0" err="1"/>
              <a:t>será</a:t>
            </a:r>
            <a:r>
              <a:rPr lang="en-GB" dirty="0"/>
              <a:t> </a:t>
            </a:r>
            <a:r>
              <a:rPr lang="en-GB" dirty="0" err="1"/>
              <a:t>más</a:t>
            </a:r>
            <a:r>
              <a:rPr lang="en-GB" dirty="0"/>
              <a:t> </a:t>
            </a:r>
            <a:r>
              <a:rPr lang="en-GB" dirty="0" err="1"/>
              <a:t>apropriado</a:t>
            </a:r>
            <a:r>
              <a:rPr lang="en-GB" dirty="0"/>
              <a:t> , </a:t>
            </a:r>
            <a:r>
              <a:rPr lang="en-GB" dirty="0" err="1"/>
              <a:t>ya</a:t>
            </a:r>
            <a:r>
              <a:rPr lang="en-GB" dirty="0"/>
              <a:t> que </a:t>
            </a:r>
            <a:r>
              <a:rPr lang="en-GB" dirty="0" err="1"/>
              <a:t>ayudará</a:t>
            </a:r>
            <a:r>
              <a:rPr lang="en-GB" dirty="0"/>
              <a:t> a las </a:t>
            </a:r>
            <a:r>
              <a:rPr lang="en-GB" dirty="0" err="1"/>
              <a:t>entidades</a:t>
            </a:r>
            <a:r>
              <a:rPr lang="en-GB" dirty="0"/>
              <a:t> a </a:t>
            </a:r>
            <a:r>
              <a:rPr lang="en-GB" dirty="0" err="1"/>
              <a:t>adoptar</a:t>
            </a:r>
            <a:r>
              <a:rPr lang="en-GB" dirty="0"/>
              <a:t> la NICSP 41 </a:t>
            </a:r>
            <a:r>
              <a:rPr lang="en-GB" dirty="0" err="1"/>
              <a:t>inmediatamente</a:t>
            </a:r>
            <a:r>
              <a:rPr lang="en-GB" dirty="0"/>
              <a:t>. </a:t>
            </a:r>
          </a:p>
        </p:txBody>
      </p:sp>
      <p:sp>
        <p:nvSpPr>
          <p:cNvPr id="4" name="Slide Number Placeholder 3"/>
          <p:cNvSpPr>
            <a:spLocks noGrp="1"/>
          </p:cNvSpPr>
          <p:nvPr>
            <p:ph type="sldNum" sz="quarter" idx="5"/>
          </p:nvPr>
        </p:nvSpPr>
        <p:spPr/>
        <p:txBody>
          <a:bodyPr/>
          <a:lstStyle/>
          <a:p>
            <a:fld id="{1FBA669B-7829-4EB3-A928-8C451B60D10F}" type="slidenum">
              <a:rPr lang="en-GB" smtClean="0"/>
              <a:t>1</a:t>
            </a:fld>
            <a:endParaRPr lang="en-GB"/>
          </a:p>
        </p:txBody>
      </p:sp>
    </p:spTree>
    <p:extLst>
      <p:ext uri="{BB962C8B-B14F-4D97-AF65-F5344CB8AC3E}">
        <p14:creationId xmlns:p14="http://schemas.microsoft.com/office/powerpoint/2010/main" val="2814474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Los </a:t>
            </a:r>
            <a:r>
              <a:rPr lang="en-GB" dirty="0" err="1"/>
              <a:t>requerimientos</a:t>
            </a:r>
            <a:r>
              <a:rPr lang="en-GB" dirty="0"/>
              <a:t> para la </a:t>
            </a:r>
            <a:r>
              <a:rPr lang="en-GB" dirty="0" err="1"/>
              <a:t>clasificación</a:t>
            </a:r>
            <a:r>
              <a:rPr lang="en-GB" dirty="0"/>
              <a:t>, </a:t>
            </a:r>
            <a:r>
              <a:rPr lang="en-GB" dirty="0" err="1"/>
              <a:t>reconocimiento</a:t>
            </a:r>
            <a:r>
              <a:rPr lang="en-GB" dirty="0"/>
              <a:t> y </a:t>
            </a:r>
            <a:r>
              <a:rPr lang="en-GB" dirty="0" err="1"/>
              <a:t>medición</a:t>
            </a:r>
            <a:r>
              <a:rPr lang="en-GB" dirty="0"/>
              <a:t> de </a:t>
            </a:r>
            <a:r>
              <a:rPr lang="en-GB" dirty="0" err="1"/>
              <a:t>los</a:t>
            </a:r>
            <a:r>
              <a:rPr lang="en-GB" dirty="0"/>
              <a:t> </a:t>
            </a:r>
            <a:r>
              <a:rPr lang="en-GB" dirty="0" err="1"/>
              <a:t>activos</a:t>
            </a:r>
            <a:r>
              <a:rPr lang="en-GB" dirty="0"/>
              <a:t> y </a:t>
            </a:r>
            <a:r>
              <a:rPr lang="en-GB" dirty="0" err="1"/>
              <a:t>pasivos</a:t>
            </a:r>
            <a:r>
              <a:rPr lang="en-GB" dirty="0"/>
              <a:t> </a:t>
            </a:r>
            <a:r>
              <a:rPr lang="en-GB" dirty="0" err="1"/>
              <a:t>financieros</a:t>
            </a:r>
            <a:r>
              <a:rPr lang="en-GB" dirty="0"/>
              <a:t> se </a:t>
            </a:r>
            <a:r>
              <a:rPr lang="en-GB" dirty="0" err="1"/>
              <a:t>incluyen</a:t>
            </a:r>
            <a:r>
              <a:rPr lang="en-GB" dirty="0"/>
              <a:t> </a:t>
            </a:r>
            <a:r>
              <a:rPr lang="en-GB" dirty="0" err="1"/>
              <a:t>posteriormente</a:t>
            </a:r>
            <a:r>
              <a:rPr lang="en-GB" dirty="0"/>
              <a:t> </a:t>
            </a:r>
            <a:r>
              <a:rPr lang="en-GB" dirty="0" err="1"/>
              <a:t>en</a:t>
            </a:r>
            <a:r>
              <a:rPr lang="en-GB" dirty="0"/>
              <a:t> </a:t>
            </a:r>
            <a:r>
              <a:rPr lang="en-GB" dirty="0" err="1"/>
              <a:t>el</a:t>
            </a:r>
            <a:r>
              <a:rPr lang="en-GB" dirty="0"/>
              <a:t> modulo de </a:t>
            </a:r>
            <a:r>
              <a:rPr lang="en-GB" dirty="0" err="1"/>
              <a:t>instrumentos</a:t>
            </a:r>
            <a:r>
              <a:rPr lang="en-GB" dirty="0"/>
              <a:t> </a:t>
            </a:r>
            <a:r>
              <a:rPr lang="en-GB" dirty="0" err="1"/>
              <a:t>financieros</a:t>
            </a:r>
            <a:r>
              <a:rPr lang="en-GB" dirty="0"/>
              <a:t>. </a:t>
            </a:r>
          </a:p>
          <a:p>
            <a:endParaRPr lang="en-GB" dirty="0"/>
          </a:p>
          <a:p>
            <a:r>
              <a:rPr lang="en-GB" dirty="0"/>
              <a:t>La </a:t>
            </a:r>
            <a:r>
              <a:rPr lang="en-GB" dirty="0" err="1"/>
              <a:t>mayoría</a:t>
            </a:r>
            <a:r>
              <a:rPr lang="en-GB" dirty="0"/>
              <a:t> de las </a:t>
            </a:r>
            <a:r>
              <a:rPr lang="en-GB" dirty="0" err="1"/>
              <a:t>transacciones</a:t>
            </a:r>
            <a:r>
              <a:rPr lang="en-GB" dirty="0"/>
              <a:t> se </a:t>
            </a:r>
            <a:r>
              <a:rPr lang="en-GB" dirty="0" err="1"/>
              <a:t>tratan</a:t>
            </a:r>
            <a:r>
              <a:rPr lang="en-GB" dirty="0"/>
              <a:t> </a:t>
            </a:r>
            <a:r>
              <a:rPr lang="en-GB" dirty="0" err="1"/>
              <a:t>en</a:t>
            </a:r>
            <a:r>
              <a:rPr lang="en-GB" dirty="0"/>
              <a:t> la </a:t>
            </a:r>
            <a:r>
              <a:rPr lang="en-GB" dirty="0" err="1"/>
              <a:t>sección</a:t>
            </a:r>
            <a:r>
              <a:rPr lang="en-GB" dirty="0"/>
              <a:t> de </a:t>
            </a:r>
            <a:r>
              <a:rPr lang="en-GB" dirty="0" err="1"/>
              <a:t>conceptos</a:t>
            </a:r>
            <a:r>
              <a:rPr lang="en-GB" dirty="0"/>
              <a:t> clave (NICSP 29 o NICSP 41).</a:t>
            </a:r>
          </a:p>
        </p:txBody>
      </p:sp>
      <p:sp>
        <p:nvSpPr>
          <p:cNvPr id="4" name="Slide Number Placeholder 3"/>
          <p:cNvSpPr>
            <a:spLocks noGrp="1"/>
          </p:cNvSpPr>
          <p:nvPr>
            <p:ph type="sldNum" sz="quarter" idx="5"/>
          </p:nvPr>
        </p:nvSpPr>
        <p:spPr/>
        <p:txBody>
          <a:bodyPr/>
          <a:lstStyle/>
          <a:p>
            <a:fld id="{1FBA669B-7829-4EB3-A928-8C451B60D10F}" type="slidenum">
              <a:rPr lang="en-GB" smtClean="0"/>
              <a:t>10</a:t>
            </a:fld>
            <a:endParaRPr lang="en-GB"/>
          </a:p>
        </p:txBody>
      </p:sp>
    </p:spTree>
    <p:extLst>
      <p:ext uri="{BB962C8B-B14F-4D97-AF65-F5344CB8AC3E}">
        <p14:creationId xmlns:p14="http://schemas.microsoft.com/office/powerpoint/2010/main" val="4048019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1FBA669B-7829-4EB3-A928-8C451B60D10F}" type="slidenum">
              <a:rPr lang="en-GB" smtClean="0"/>
              <a:t>2</a:t>
            </a:fld>
            <a:endParaRPr lang="en-GB"/>
          </a:p>
        </p:txBody>
      </p:sp>
    </p:spTree>
    <p:extLst>
      <p:ext uri="{BB962C8B-B14F-4D97-AF65-F5344CB8AC3E}">
        <p14:creationId xmlns:p14="http://schemas.microsoft.com/office/powerpoint/2010/main" val="45201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Un activo financiero (</a:t>
            </a:r>
            <a:r>
              <a:rPr lang="es-MX" dirty="0" err="1"/>
              <a:t>financial</a:t>
            </a:r>
            <a:r>
              <a:rPr lang="es-MX" dirty="0"/>
              <a:t> </a:t>
            </a:r>
            <a:r>
              <a:rPr lang="es-MX" dirty="0" err="1"/>
              <a:t>asset</a:t>
            </a:r>
            <a:r>
              <a:rPr lang="es-MX" dirty="0"/>
              <a:t>) es cualquier activo que sea: </a:t>
            </a:r>
          </a:p>
          <a:p>
            <a:pPr marL="228600" indent="-228600">
              <a:buAutoNum type="alphaLcParenBoth"/>
            </a:pPr>
            <a:r>
              <a:rPr lang="es-MX" dirty="0"/>
              <a:t>efectivo; </a:t>
            </a:r>
          </a:p>
          <a:p>
            <a:pPr marL="228600" indent="-228600">
              <a:buAutoNum type="alphaLcParenBoth"/>
            </a:pPr>
            <a:r>
              <a:rPr lang="es-MX" dirty="0"/>
              <a:t>un instrumento de patrimonio de otra entidad;</a:t>
            </a:r>
          </a:p>
          <a:p>
            <a:pPr marL="228600" indent="-228600">
              <a:buAutoNum type="alphaLcParenBoth"/>
            </a:pPr>
            <a:r>
              <a:rPr lang="es-MX" dirty="0"/>
              <a:t>Un derecho contractual: </a:t>
            </a:r>
          </a:p>
          <a:p>
            <a:pPr marL="0" indent="0">
              <a:buNone/>
            </a:pPr>
            <a:r>
              <a:rPr lang="es-MX" dirty="0"/>
              <a:t>	(i) a recibir efectivo u otro activo financiero de otra entidad; o 	(</a:t>
            </a:r>
            <a:r>
              <a:rPr lang="es-MX" dirty="0" err="1"/>
              <a:t>ii</a:t>
            </a:r>
            <a:r>
              <a:rPr lang="es-MX" dirty="0"/>
              <a:t>) a intercambiar activos financieros o pasivos financieros con otra entidad, en condiciones que sean potencialmente favorables para la entidad; o</a:t>
            </a:r>
            <a:endParaRPr lang="en-GB" dirty="0"/>
          </a:p>
          <a:p>
            <a:r>
              <a:rPr lang="es-MX" dirty="0"/>
              <a:t>d) un contrato que será o podrá ser liquidado utilizando instrumentos de patrimonio propios de la entidad</a:t>
            </a:r>
            <a:endParaRPr lang="en-GB" dirty="0"/>
          </a:p>
          <a:p>
            <a:endParaRPr lang="en-GB" dirty="0"/>
          </a:p>
          <a:p>
            <a:pPr marL="266700" indent="-266700"/>
            <a:endParaRPr lang="en-US" sz="1200" kern="1200" dirty="0">
              <a:solidFill>
                <a:schemeClr val="tx1"/>
              </a:solidFill>
              <a:effectLst/>
              <a:latin typeface="+mn-lt"/>
              <a:ea typeface="+mn-ea"/>
              <a:cs typeface="+mn-cs"/>
            </a:endParaRPr>
          </a:p>
          <a:p>
            <a:pPr marL="266700" indent="-266700"/>
            <a:endParaRPr lang="en-US" sz="1200" kern="1200" dirty="0">
              <a:solidFill>
                <a:schemeClr val="tx1"/>
              </a:solidFill>
              <a:effectLst/>
              <a:latin typeface="+mn-lt"/>
              <a:ea typeface="+mn-ea"/>
              <a:cs typeface="+mn-cs"/>
            </a:endParaRPr>
          </a:p>
          <a:p>
            <a:pPr marL="266700" indent="-266700"/>
            <a:endParaRPr lang="en-US" sz="1200" kern="1200" dirty="0">
              <a:solidFill>
                <a:schemeClr val="tx1"/>
              </a:solidFill>
              <a:effectLst/>
              <a:latin typeface="+mn-lt"/>
              <a:ea typeface="+mn-ea"/>
              <a:cs typeface="+mn-cs"/>
            </a:endParaRPr>
          </a:p>
          <a:p>
            <a:pPr marL="266700" indent="-266700"/>
            <a:endParaRPr lang="en-US" sz="1200" kern="1200" dirty="0">
              <a:solidFill>
                <a:schemeClr val="tx1"/>
              </a:solidFill>
              <a:effectLst/>
              <a:latin typeface="+mn-lt"/>
              <a:ea typeface="+mn-ea"/>
              <a:cs typeface="+mn-cs"/>
            </a:endParaRPr>
          </a:p>
          <a:p>
            <a:pPr marL="266700" indent="-266700"/>
            <a:r>
              <a:rPr lang="es-MX" dirty="0"/>
              <a:t>Un pasivo financiero (</a:t>
            </a:r>
            <a:r>
              <a:rPr lang="es-MX" dirty="0" err="1"/>
              <a:t>financial</a:t>
            </a:r>
            <a:r>
              <a:rPr lang="es-MX" dirty="0"/>
              <a:t> </a:t>
            </a:r>
            <a:r>
              <a:rPr lang="es-MX" dirty="0" err="1"/>
              <a:t>liability</a:t>
            </a:r>
            <a:r>
              <a:rPr lang="es-MX" dirty="0"/>
              <a:t>) es cualquier pasivo que sea: </a:t>
            </a:r>
          </a:p>
          <a:p>
            <a:pPr marL="266700" indent="-266700">
              <a:buAutoNum type="alphaLcParenBoth"/>
            </a:pPr>
            <a:r>
              <a:rPr lang="es-MX" dirty="0"/>
              <a:t>una obligación contractual: </a:t>
            </a:r>
          </a:p>
          <a:p>
            <a:pPr marL="0" indent="0">
              <a:buNone/>
            </a:pPr>
            <a:r>
              <a:rPr lang="es-MX" dirty="0"/>
              <a:t>	(i) de entregar efectivo u otro activo financiero a otra entidad; o 	(</a:t>
            </a:r>
            <a:r>
              <a:rPr lang="es-MX" dirty="0" err="1"/>
              <a:t>ii</a:t>
            </a:r>
            <a:r>
              <a:rPr lang="es-MX" dirty="0"/>
              <a:t>) a intercambiar activos financieros o pasivos financieros con otra entidad, en condiciones que sean potencialmente desfavorables para la entidad; o </a:t>
            </a:r>
          </a:p>
          <a:p>
            <a:pPr marL="0" indent="0">
              <a:buNone/>
            </a:pPr>
            <a:r>
              <a:rPr lang="es-MX" dirty="0"/>
              <a:t>(b) un contrato que será o podrá ser liquidado utilizando instrumentos de patrimonio propios de la entidad</a:t>
            </a:r>
            <a:r>
              <a:rPr lang="en-US" dirty="0"/>
              <a:t>.</a:t>
            </a:r>
            <a:endParaRPr lang="en-GB" dirty="0"/>
          </a:p>
          <a:p>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La NICSP 28 Brinda </a:t>
            </a:r>
            <a:r>
              <a:rPr lang="en-US" sz="1200" kern="1200" dirty="0" err="1">
                <a:solidFill>
                  <a:schemeClr val="tx1"/>
                </a:solidFill>
                <a:effectLst/>
                <a:latin typeface="+mn-lt"/>
                <a:ea typeface="+mn-ea"/>
                <a:cs typeface="+mn-cs"/>
              </a:rPr>
              <a:t>mayores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detalles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sobre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contratos</a:t>
            </a:r>
            <a:r>
              <a:rPr lang="en-US" sz="1200" kern="1200" dirty="0">
                <a:solidFill>
                  <a:schemeClr val="tx1"/>
                </a:solidFill>
                <a:effectLst/>
                <a:latin typeface="+mn-lt"/>
                <a:ea typeface="+mn-ea"/>
                <a:cs typeface="+mn-cs"/>
              </a:rPr>
              <a:t> que </a:t>
            </a:r>
            <a:r>
              <a:rPr lang="en-US" sz="1200" kern="1200" dirty="0" err="1">
                <a:solidFill>
                  <a:schemeClr val="tx1"/>
                </a:solidFill>
                <a:effectLst/>
                <a:latin typeface="+mn-lt"/>
                <a:ea typeface="+mn-ea"/>
                <a:cs typeface="+mn-cs"/>
              </a:rPr>
              <a:t>serán</a:t>
            </a:r>
            <a:r>
              <a:rPr lang="en-US" sz="1200" kern="1200" dirty="0">
                <a:solidFill>
                  <a:schemeClr val="tx1"/>
                </a:solidFill>
                <a:effectLst/>
                <a:latin typeface="+mn-lt"/>
                <a:ea typeface="+mn-ea"/>
                <a:cs typeface="+mn-cs"/>
              </a:rPr>
              <a:t> o </a:t>
            </a:r>
            <a:r>
              <a:rPr lang="en-US" sz="1200" kern="1200" dirty="0" err="1">
                <a:solidFill>
                  <a:schemeClr val="tx1"/>
                </a:solidFill>
                <a:effectLst/>
                <a:latin typeface="+mn-lt"/>
                <a:ea typeface="+mn-ea"/>
                <a:cs typeface="+mn-cs"/>
              </a:rPr>
              <a:t>podrán</a:t>
            </a:r>
            <a:r>
              <a:rPr lang="en-US" sz="1200" kern="1200" dirty="0">
                <a:solidFill>
                  <a:schemeClr val="tx1"/>
                </a:solidFill>
                <a:effectLst/>
                <a:latin typeface="+mn-lt"/>
                <a:ea typeface="+mn-ea"/>
                <a:cs typeface="+mn-cs"/>
              </a:rPr>
              <a:t> ser </a:t>
            </a:r>
            <a:r>
              <a:rPr lang="en-US" sz="1200" kern="1200" dirty="0" err="1">
                <a:solidFill>
                  <a:schemeClr val="tx1"/>
                </a:solidFill>
                <a:effectLst/>
                <a:latin typeface="+mn-lt"/>
                <a:ea typeface="+mn-ea"/>
                <a:cs typeface="+mn-cs"/>
              </a:rPr>
              <a:t>liquidados</a:t>
            </a:r>
            <a:r>
              <a:rPr lang="en-US" sz="1200" kern="1200" dirty="0">
                <a:solidFill>
                  <a:schemeClr val="tx1"/>
                </a:solidFill>
                <a:effectLst/>
                <a:latin typeface="+mn-lt"/>
                <a:ea typeface="+mn-ea"/>
                <a:cs typeface="+mn-cs"/>
              </a:rPr>
              <a:t> con </a:t>
            </a:r>
            <a:r>
              <a:rPr lang="en-US" sz="1200" kern="1200" dirty="0" err="1">
                <a:solidFill>
                  <a:schemeClr val="tx1"/>
                </a:solidFill>
                <a:effectLst/>
                <a:latin typeface="+mn-lt"/>
                <a:ea typeface="+mn-ea"/>
                <a:cs typeface="+mn-cs"/>
              </a:rPr>
              <a:t>instrumentos</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patrimoio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proprios</a:t>
            </a:r>
            <a:r>
              <a:rPr lang="en-US" sz="1200" kern="1200" dirty="0">
                <a:solidFill>
                  <a:schemeClr val="tx1"/>
                </a:solidFill>
                <a:effectLst/>
                <a:latin typeface="+mn-lt"/>
                <a:ea typeface="+mn-ea"/>
                <a:cs typeface="+mn-cs"/>
              </a:rPr>
              <a:t> de la </a:t>
            </a:r>
            <a:r>
              <a:rPr lang="en-US" sz="1200" kern="1200" dirty="0" err="1">
                <a:solidFill>
                  <a:schemeClr val="tx1"/>
                </a:solidFill>
                <a:effectLst/>
                <a:latin typeface="+mn-lt"/>
                <a:ea typeface="+mn-ea"/>
                <a:cs typeface="+mn-cs"/>
              </a:rPr>
              <a:t>entidad</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estos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están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fuera</a:t>
            </a:r>
            <a:r>
              <a:rPr lang="en-US" sz="1200" kern="1200" dirty="0">
                <a:solidFill>
                  <a:schemeClr val="tx1"/>
                </a:solidFill>
                <a:effectLst/>
                <a:latin typeface="+mn-lt"/>
                <a:ea typeface="+mn-ea"/>
                <a:cs typeface="+mn-cs"/>
              </a:rPr>
              <a:t> del </a:t>
            </a:r>
            <a:r>
              <a:rPr lang="en-US" sz="1200" kern="1200" dirty="0" err="1">
                <a:solidFill>
                  <a:schemeClr val="tx1"/>
                </a:solidFill>
                <a:effectLst/>
                <a:latin typeface="+mn-lt"/>
                <a:ea typeface="+mn-ea"/>
                <a:cs typeface="+mn-cs"/>
              </a:rPr>
              <a:t>alcance</a:t>
            </a:r>
            <a:r>
              <a:rPr lang="en-US" sz="1200" kern="1200" dirty="0">
                <a:solidFill>
                  <a:schemeClr val="tx1"/>
                </a:solidFill>
                <a:effectLst/>
                <a:latin typeface="+mn-lt"/>
                <a:ea typeface="+mn-ea"/>
                <a:cs typeface="+mn-cs"/>
              </a:rPr>
              <a:t> de </a:t>
            </a:r>
            <a:r>
              <a:rPr lang="en-US" sz="1200" kern="1200" dirty="0" err="1">
                <a:solidFill>
                  <a:schemeClr val="tx1"/>
                </a:solidFill>
                <a:effectLst/>
                <a:latin typeface="+mn-lt"/>
                <a:ea typeface="+mn-ea"/>
                <a:cs typeface="+mn-cs"/>
              </a:rPr>
              <a:t>este</a:t>
            </a:r>
            <a:r>
              <a:rPr lang="en-US" sz="1200" kern="1200" dirty="0">
                <a:solidFill>
                  <a:schemeClr val="tx1"/>
                </a:solidFill>
                <a:effectLst/>
                <a:latin typeface="+mn-lt"/>
                <a:ea typeface="+mn-ea"/>
                <a:cs typeface="+mn-cs"/>
              </a:rPr>
              <a:t> material. </a:t>
            </a:r>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3</a:t>
            </a:fld>
            <a:endParaRPr lang="en-GB"/>
          </a:p>
        </p:txBody>
      </p:sp>
    </p:spTree>
    <p:extLst>
      <p:ext uri="{BB962C8B-B14F-4D97-AF65-F5344CB8AC3E}">
        <p14:creationId xmlns:p14="http://schemas.microsoft.com/office/powerpoint/2010/main" val="1550009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Considere una discusión sobre qué activos financieros tienen las organizaciones de los participantes.</a:t>
            </a:r>
          </a:p>
          <a:p>
            <a:endParaRPr lang="es-MX" dirty="0"/>
          </a:p>
          <a:p>
            <a:r>
              <a:rPr lang="es-MX" dirty="0"/>
              <a:t>Algunos países habrán recibido préstamos de otros gobiernos u organizaciones internacionales en respuesta a la pandemia de COVID-19. Considere la posibilidad de incluir un análisis sobre si se han recibido tales préstamos en el debate sobre los activos financieros de las organizaciones de los participantes.</a:t>
            </a:r>
          </a:p>
          <a:p>
            <a:endParaRPr lang="es-MX" dirty="0"/>
          </a:p>
          <a:p>
            <a:r>
              <a:rPr lang="es-MX" dirty="0"/>
              <a:t>Si imparte la capacitación en línea, considere usar salas de chat o de descanso si el grupo es demasiado grande para una discusión abierta.</a:t>
            </a:r>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4</a:t>
            </a:fld>
            <a:endParaRPr lang="en-GB"/>
          </a:p>
        </p:txBody>
      </p:sp>
    </p:spTree>
    <p:extLst>
      <p:ext uri="{BB962C8B-B14F-4D97-AF65-F5344CB8AC3E}">
        <p14:creationId xmlns:p14="http://schemas.microsoft.com/office/powerpoint/2010/main" val="3888258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Considere una discusión sobre qué pasivos financieros se aplican a las organizaciones de los participantes.</a:t>
            </a:r>
          </a:p>
          <a:p>
            <a:endParaRPr lang="es-MX" dirty="0"/>
          </a:p>
          <a:p>
            <a:r>
              <a:rPr lang="es-MX" dirty="0"/>
              <a:t>Algunos gobiernos han ofrecido préstamos (a individuos, empresas, organizaciones sin fines de lucro o a otros gobiernos / niveles de gobiernos) en respuesta a la pandemia de COVID-19. Considere incluir una discusión sobre si tales préstamos se han ofrecido en la discusión sobre qué pasivos financieros son relevantes para las organizaciones de los participantes.</a:t>
            </a:r>
          </a:p>
          <a:p>
            <a:endParaRPr lang="es-MX" dirty="0"/>
          </a:p>
          <a:p>
            <a:r>
              <a:rPr lang="es-MX" dirty="0"/>
              <a:t>Si imparte la capacitación en línea, considere usar salas de chat o de descanso si el grupo es demasiado grande para una discusión abierta.</a:t>
            </a:r>
          </a:p>
          <a:p>
            <a:endParaRPr lang="es-MX" dirty="0"/>
          </a:p>
        </p:txBody>
      </p:sp>
      <p:sp>
        <p:nvSpPr>
          <p:cNvPr id="4" name="Slide Number Placeholder 3"/>
          <p:cNvSpPr>
            <a:spLocks noGrp="1"/>
          </p:cNvSpPr>
          <p:nvPr>
            <p:ph type="sldNum" sz="quarter" idx="5"/>
          </p:nvPr>
        </p:nvSpPr>
        <p:spPr/>
        <p:txBody>
          <a:bodyPr/>
          <a:lstStyle/>
          <a:p>
            <a:fld id="{1FBA669B-7829-4EB3-A928-8C451B60D10F}" type="slidenum">
              <a:rPr lang="en-GB" smtClean="0"/>
              <a:t>5</a:t>
            </a:fld>
            <a:endParaRPr lang="en-GB"/>
          </a:p>
        </p:txBody>
      </p:sp>
    </p:spTree>
    <p:extLst>
      <p:ext uri="{BB962C8B-B14F-4D97-AF65-F5344CB8AC3E}">
        <p14:creationId xmlns:p14="http://schemas.microsoft.com/office/powerpoint/2010/main" val="4257837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 </a:t>
            </a:r>
            <a:r>
              <a:rPr lang="en-GB" dirty="0" err="1"/>
              <a:t>brindan</a:t>
            </a:r>
            <a:r>
              <a:rPr lang="en-GB" dirty="0"/>
              <a:t> </a:t>
            </a:r>
            <a:r>
              <a:rPr lang="en-GB" dirty="0" err="1"/>
              <a:t>mayores</a:t>
            </a:r>
            <a:r>
              <a:rPr lang="en-GB" dirty="0"/>
              <a:t> </a:t>
            </a:r>
            <a:r>
              <a:rPr lang="en-GB" dirty="0" err="1"/>
              <a:t>detalles</a:t>
            </a:r>
            <a:r>
              <a:rPr lang="en-GB" dirty="0"/>
              <a:t> </a:t>
            </a:r>
            <a:r>
              <a:rPr lang="en-GB" dirty="0" err="1"/>
              <a:t>en</a:t>
            </a:r>
            <a:r>
              <a:rPr lang="en-GB" dirty="0"/>
              <a:t> </a:t>
            </a:r>
            <a:r>
              <a:rPr lang="en-GB" dirty="0" err="1"/>
              <a:t>el</a:t>
            </a:r>
            <a:r>
              <a:rPr lang="en-GB" dirty="0"/>
              <a:t> </a:t>
            </a:r>
            <a:r>
              <a:rPr lang="en-GB" dirty="0" err="1"/>
              <a:t>módulo</a:t>
            </a:r>
            <a:r>
              <a:rPr lang="en-GB" dirty="0"/>
              <a:t> de </a:t>
            </a:r>
            <a:r>
              <a:rPr lang="en-GB" dirty="0" err="1"/>
              <a:t>instrumentos</a:t>
            </a:r>
            <a:r>
              <a:rPr lang="en-GB" dirty="0"/>
              <a:t> </a:t>
            </a:r>
            <a:r>
              <a:rPr lang="en-GB" dirty="0" err="1"/>
              <a:t>financieros</a:t>
            </a:r>
            <a:r>
              <a:rPr lang="en-GB" dirty="0"/>
              <a:t>. </a:t>
            </a:r>
            <a:r>
              <a:rPr lang="en-GB" dirty="0" err="1"/>
              <a:t>Vea</a:t>
            </a:r>
            <a:r>
              <a:rPr lang="en-GB" dirty="0"/>
              <a:t> </a:t>
            </a:r>
            <a:r>
              <a:rPr lang="en-GB" dirty="0" err="1"/>
              <a:t>también</a:t>
            </a:r>
            <a:r>
              <a:rPr lang="en-GB" dirty="0"/>
              <a:t> </a:t>
            </a:r>
            <a:r>
              <a:rPr lang="en-GB" dirty="0" err="1"/>
              <a:t>el</a:t>
            </a:r>
            <a:r>
              <a:rPr lang="en-GB" dirty="0"/>
              <a:t> </a:t>
            </a:r>
            <a:r>
              <a:rPr lang="en-GB" dirty="0" err="1"/>
              <a:t>ejemplo</a:t>
            </a:r>
            <a:r>
              <a:rPr lang="en-GB" dirty="0"/>
              <a:t> </a:t>
            </a:r>
            <a:r>
              <a:rPr lang="en-GB" dirty="0" err="1"/>
              <a:t>en</a:t>
            </a:r>
            <a:r>
              <a:rPr lang="en-GB" dirty="0"/>
              <a:t> la </a:t>
            </a:r>
            <a:r>
              <a:rPr lang="en-GB" dirty="0" err="1"/>
              <a:t>siguiente</a:t>
            </a:r>
            <a:r>
              <a:rPr lang="en-GB" dirty="0"/>
              <a:t> </a:t>
            </a:r>
            <a:r>
              <a:rPr lang="en-GB" dirty="0" err="1"/>
              <a:t>diapositiva</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6</a:t>
            </a:fld>
            <a:endParaRPr lang="en-GB"/>
          </a:p>
        </p:txBody>
      </p:sp>
    </p:spTree>
    <p:extLst>
      <p:ext uri="{BB962C8B-B14F-4D97-AF65-F5344CB8AC3E}">
        <p14:creationId xmlns:p14="http://schemas.microsoft.com/office/powerpoint/2010/main" val="4001123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Respuesta del módulo de Instrumentos Financieros:</a:t>
            </a:r>
          </a:p>
          <a:p>
            <a:endParaRPr lang="es-MX" dirty="0"/>
          </a:p>
          <a:p>
            <a:r>
              <a:rPr lang="es-MX" dirty="0"/>
              <a:t>El contrato forward no sería un instrumento financiero.</a:t>
            </a:r>
          </a:p>
          <a:p>
            <a:endParaRPr lang="es-MX" dirty="0"/>
          </a:p>
          <a:p>
            <a:r>
              <a:rPr lang="es-MX" dirty="0"/>
              <a:t>El contrato forward se celebra con el fin de la entrega de combustible </a:t>
            </a:r>
            <a:r>
              <a:rPr lang="es-MX" dirty="0" err="1"/>
              <a:t>diesel</a:t>
            </a:r>
            <a:r>
              <a:rPr lang="es-MX" dirty="0"/>
              <a:t>, un elemento no financiero, de acuerdo con los requisitos de compra y uso esperados de una entidad. El contrato no se ajusta a la definición de instrumento financiero porque no establece un derecho u obligación actual de cualquiera de las partes de recibir, entregar o intercambiar un activo financiero.</a:t>
            </a:r>
          </a:p>
          <a:p>
            <a:endParaRPr lang="es-MX" dirty="0"/>
          </a:p>
          <a:p>
            <a:r>
              <a:rPr lang="es-MX" dirty="0"/>
              <a:t>La estrategia de la entidad para comprar y vender contratos de futuros en la bolsa de productos básicos puede dar lugar a que los contratos sean instrumentos financieros si el objetivo es obtener beneficios. Sin embargo, la capacidad de comprar o vender un contrato de productos básicos por dinero en efectivo, la facilidad con la que puede comprarse o venderse y la posibilidad de negociar una liquidación en efectivo de la obligación de recibir o entregar el producto no significa necesariamente que el contrato sea un instrumento financiero.</a:t>
            </a:r>
          </a:p>
          <a:p>
            <a:endParaRPr lang="en-GB" dirty="0"/>
          </a:p>
          <a:p>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7</a:t>
            </a:fld>
            <a:endParaRPr lang="en-GB"/>
          </a:p>
        </p:txBody>
      </p:sp>
    </p:spTree>
    <p:extLst>
      <p:ext uri="{BB962C8B-B14F-4D97-AF65-F5344CB8AC3E}">
        <p14:creationId xmlns:p14="http://schemas.microsoft.com/office/powerpoint/2010/main" val="2883762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Respuesta del módulo de Instrumentos Financieros:</a:t>
            </a:r>
          </a:p>
          <a:p>
            <a:endParaRPr lang="es-MX" dirty="0"/>
          </a:p>
          <a:p>
            <a:r>
              <a:rPr lang="es-MX" dirty="0"/>
              <a:t>Los acuerdos de swap de divisas cruzadas son instrumentos financieros.</a:t>
            </a:r>
          </a:p>
          <a:p>
            <a:endParaRPr lang="es-MX" dirty="0"/>
          </a:p>
          <a:p>
            <a:r>
              <a:rPr lang="es-MX" dirty="0"/>
              <a:t>Aunque las obligaciones contractuales de las partes en los acuerdos de swap de divisas cruzadas están supeditadas a la variación de los tipos de interés y los tipos de cambio, las partes tienen un derecho contractual incondicional a recibir efectivo u otro activo financiero o una obligación contractual incondicional de entregar efectivo u otro activo financiero.</a:t>
            </a:r>
          </a:p>
          <a:p>
            <a:endParaRPr lang="es-MX" dirty="0"/>
          </a:p>
          <a:p>
            <a:r>
              <a:rPr lang="es-MX" dirty="0"/>
              <a:t>Considere resaltar que tales acuerdos pueden haberse visto afectados por la pandemia de COVID-19, ya que los tipos de cambio y las tasas de interés pueden haberse visto afectados.</a:t>
            </a:r>
          </a:p>
          <a:p>
            <a:endParaRPr lang="es-MX"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8</a:t>
            </a:fld>
            <a:endParaRPr lang="en-GB"/>
          </a:p>
        </p:txBody>
      </p:sp>
    </p:spTree>
    <p:extLst>
      <p:ext uri="{BB962C8B-B14F-4D97-AF65-F5344CB8AC3E}">
        <p14:creationId xmlns:p14="http://schemas.microsoft.com/office/powerpoint/2010/main" val="386845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dirty="0"/>
              <a:t>Respuesta del módulo de Instrumentos Financieros:</a:t>
            </a:r>
          </a:p>
          <a:p>
            <a:endParaRPr lang="es-MX" dirty="0"/>
          </a:p>
          <a:p>
            <a:r>
              <a:rPr lang="es-MX" dirty="0"/>
              <a:t>El arrendamiento es un contrato cuya esencia es un arrendamiento financiero, ya que transfiere los riesgos y recompensas incidentales a la propiedad al hospital. En virtud de la NICSP 13, Arrendamientos, el hospital reconoce un activo y la obligación de arrendamiento como un pasivo.</a:t>
            </a:r>
          </a:p>
          <a:p>
            <a:endParaRPr lang="es-MX" dirty="0"/>
          </a:p>
          <a:p>
            <a:r>
              <a:rPr lang="es-MX" dirty="0"/>
              <a:t>La clasificación de los arrendamientos se discute en el módulo Activos.</a:t>
            </a:r>
          </a:p>
          <a:p>
            <a:endParaRPr lang="es-MX" dirty="0"/>
          </a:p>
          <a:p>
            <a:r>
              <a:rPr lang="es-MX" dirty="0"/>
              <a:t>Un arrendamiento financiero cumple con la definición de instrumento financiero y un arrendamiento operativo no se considera un instrumento financiero (excepto en lo que respecta a los pagos individuales actualmente vencidos y pagaderos). Sin embargo, cabe señalar que la NICSP 13 trata la contabilidad de los arrendamientos, y que </a:t>
            </a:r>
            <a:r>
              <a:rPr lang="es-MX"/>
              <a:t>la NICSP </a:t>
            </a:r>
            <a:r>
              <a:rPr lang="es-MX" dirty="0"/>
              <a:t>13 debe seguirse para contabilizar las transacciones de arrendamiento; excepto cuando se consideran las cuentas por cobrar de arrendamiento, cuando se aplican las provisiones de reconocimiento y deterioro de instrumentos financieros. Las cuentas por pagar de arrendamiento financiero reconocidas por el arrendatario están sujetas a las disposiciones de reconocimiento de las normas de instrumentos financieros y los derivados incorporados en arrendamientos están sujetos a los requisitos de derivados implícitos de instrumentos financieros.</a:t>
            </a:r>
          </a:p>
          <a:p>
            <a:endParaRPr lang="es-MX" dirty="0"/>
          </a:p>
          <a:p>
            <a:endParaRPr lang="en-GB" dirty="0"/>
          </a:p>
        </p:txBody>
      </p:sp>
      <p:sp>
        <p:nvSpPr>
          <p:cNvPr id="4" name="Slide Number Placeholder 3"/>
          <p:cNvSpPr>
            <a:spLocks noGrp="1"/>
          </p:cNvSpPr>
          <p:nvPr>
            <p:ph type="sldNum" sz="quarter" idx="5"/>
          </p:nvPr>
        </p:nvSpPr>
        <p:spPr/>
        <p:txBody>
          <a:bodyPr/>
          <a:lstStyle/>
          <a:p>
            <a:fld id="{1FBA669B-7829-4EB3-A928-8C451B60D10F}" type="slidenum">
              <a:rPr lang="en-GB" smtClean="0"/>
              <a:t>9</a:t>
            </a:fld>
            <a:endParaRPr lang="en-GB"/>
          </a:p>
        </p:txBody>
      </p:sp>
    </p:spTree>
    <p:extLst>
      <p:ext uri="{BB962C8B-B14F-4D97-AF65-F5344CB8AC3E}">
        <p14:creationId xmlns:p14="http://schemas.microsoft.com/office/powerpoint/2010/main" val="1765320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6/22/2023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608337" y="2696789"/>
            <a:ext cx="12011753" cy="9008111"/>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80786" y="-2682349"/>
            <a:ext cx="9276409" cy="6186309"/>
          </a:xfrm>
          <a:prstGeom prst="rect">
            <a:avLst/>
          </a:prstGeom>
        </p:spPr>
      </p:pic>
      <p:pic>
        <p:nvPicPr>
          <p:cNvPr id="2" name="Picture 1" descr="5 - Financial Instrument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3932" y="1755729"/>
            <a:ext cx="11676569" cy="8756742"/>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Instrumentos</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Financieros</a:t>
            </a:r>
            <a:r>
              <a:rPr lang="en-US" b="1" dirty="0">
                <a:latin typeface="Arial" panose="020B0604020202020204" pitchFamily="34" charset="0"/>
                <a:cs typeface="Arial" panose="020B0604020202020204" pitchFamily="34" charset="0"/>
              </a:rPr>
              <a:t> </a:t>
            </a:r>
            <a:r>
              <a:rPr lang="en-US" b="1" dirty="0"/>
              <a:t>– </a:t>
            </a:r>
          </a:p>
          <a:p>
            <a:pPr algn="l"/>
            <a:r>
              <a:rPr lang="en-US" b="1" dirty="0" err="1">
                <a:latin typeface="Arial" panose="020B0604020202020204" pitchFamily="34" charset="0"/>
                <a:cs typeface="Arial" panose="020B0604020202020204" pitchFamily="34" charset="0"/>
              </a:rPr>
              <a:t>Introducción</a:t>
            </a:r>
            <a:endParaRPr lang="en-US" sz="1200" b="1" dirty="0">
              <a:latin typeface="Arial" panose="020B0604020202020204" pitchFamily="34" charset="0"/>
              <a:cs typeface="Arial" panose="020B0604020202020204" pitchFamily="34" charset="0"/>
            </a:endParaRPr>
          </a:p>
          <a:p>
            <a:pPr algn="l"/>
            <a:endParaRPr lang="en-US" sz="1250" dirty="0"/>
          </a:p>
          <a:p>
            <a:pPr algn="l"/>
            <a:endParaRPr lang="en-US" sz="1250" dirty="0"/>
          </a:p>
          <a:p>
            <a:pPr algn="l"/>
            <a:endParaRPr lang="en-US" sz="1250" dirty="0"/>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707886"/>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Preguntas</a:t>
            </a:r>
            <a:r>
              <a:rPr lang="en-US" sz="2000" b="1" dirty="0">
                <a:solidFill>
                  <a:schemeClr val="bg1">
                    <a:lumMod val="50000"/>
                  </a:schemeClr>
                </a:solidFill>
                <a:latin typeface="Arial" panose="020B0604020202020204" pitchFamily="34" charset="0"/>
                <a:cs typeface="Arial" panose="020B0604020202020204" pitchFamily="34" charset="0"/>
              </a:rPr>
              <a:t> y </a:t>
            </a:r>
            <a:r>
              <a:rPr lang="en-US" sz="2000" b="1" dirty="0" err="1">
                <a:solidFill>
                  <a:schemeClr val="bg1">
                    <a:lumMod val="50000"/>
                  </a:schemeClr>
                </a:solidFill>
                <a:latin typeface="Arial" panose="020B0604020202020204" pitchFamily="34" charset="0"/>
                <a:cs typeface="Arial" panose="020B0604020202020204" pitchFamily="34" charset="0"/>
              </a:rPr>
              <a:t>Discusión</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810478"/>
          </a:xfrm>
          <a:prstGeom prst="rect">
            <a:avLst/>
          </a:prstGeom>
        </p:spPr>
        <p:txBody>
          <a:bodyPr>
            <a:spAutoFit/>
          </a:bodyPr>
          <a:lstStyle/>
          <a:p>
            <a:pPr marL="342900" lvl="0" indent="-342900" defTabSz="914400" fontAlgn="base">
              <a:spcBef>
                <a:spcPts val="776"/>
              </a:spcBef>
              <a:spcAft>
                <a:spcPct val="0"/>
              </a:spcAft>
              <a:buFontTx/>
              <a:buChar char="•"/>
              <a:defRPr/>
            </a:pPr>
            <a:r>
              <a:rPr lang="en-GB" sz="2000" kern="0" dirty="0" err="1">
                <a:solidFill>
                  <a:srgbClr val="000000">
                    <a:lumMod val="65000"/>
                    <a:lumOff val="35000"/>
                  </a:srgbClr>
                </a:solidFill>
                <a:latin typeface="Arial" pitchFamily="34" charset="0"/>
                <a:ea typeface="ＭＳ Ｐゴシック" charset="0"/>
                <a:cs typeface="Arial" pitchFamily="34" charset="0"/>
              </a:rPr>
              <a:t>Visite</a:t>
            </a:r>
            <a:r>
              <a:rPr lang="en-GB" sz="2000" kern="0" dirty="0">
                <a:solidFill>
                  <a:srgbClr val="000000">
                    <a:lumMod val="65000"/>
                    <a:lumOff val="35000"/>
                  </a:srgbClr>
                </a:solidFill>
                <a:latin typeface="Arial" pitchFamily="34" charset="0"/>
                <a:ea typeface="ＭＳ Ｐゴシック" charset="0"/>
                <a:cs typeface="Arial" pitchFamily="34" charset="0"/>
              </a:rPr>
              <a:t> </a:t>
            </a:r>
            <a:r>
              <a:rPr lang="en-GB" sz="2000" kern="0" dirty="0" err="1">
                <a:solidFill>
                  <a:srgbClr val="000000">
                    <a:lumMod val="65000"/>
                    <a:lumOff val="35000"/>
                  </a:srgbClr>
                </a:solidFill>
                <a:latin typeface="Arial" pitchFamily="34" charset="0"/>
                <a:ea typeface="ＭＳ Ｐゴシック" charset="0"/>
                <a:cs typeface="Arial" pitchFamily="34" charset="0"/>
              </a:rPr>
              <a:t>el</a:t>
            </a:r>
            <a:r>
              <a:rPr lang="en-GB" sz="2000" kern="0" dirty="0">
                <a:solidFill>
                  <a:srgbClr val="000000">
                    <a:lumMod val="65000"/>
                    <a:lumOff val="35000"/>
                  </a:srgbClr>
                </a:solidFill>
                <a:latin typeface="Arial" pitchFamily="34" charset="0"/>
                <a:ea typeface="ＭＳ Ｐゴシック" charset="0"/>
                <a:cs typeface="Arial" pitchFamily="34" charset="0"/>
              </a:rPr>
              <a:t> sitio web del IPSASB </a:t>
            </a:r>
          </a:p>
          <a:p>
            <a:pPr lvl="0" defTabSz="914400" fontAlgn="base">
              <a:spcBef>
                <a:spcPts val="776"/>
              </a:spcBef>
              <a:spcAft>
                <a:spcPct val="0"/>
              </a:spcAft>
              <a:defRPr/>
            </a:pPr>
            <a:r>
              <a:rPr lang="en-GB" sz="2000" kern="0" dirty="0">
                <a:solidFill>
                  <a:srgbClr val="005BAA">
                    <a:lumMod val="75000"/>
                  </a:srgbClr>
                </a:solidFill>
                <a:latin typeface="Arial" pitchFamily="34" charset="0"/>
                <a:ea typeface="ＭＳ Ｐゴシック" charset="0"/>
                <a:cs typeface="Arial" pitchFamily="34" charset="0"/>
              </a:rPr>
              <a:t>http://www.ipsasb.org  </a:t>
            </a:r>
          </a:p>
        </p:txBody>
      </p:sp>
    </p:spTree>
    <p:extLst>
      <p:ext uri="{BB962C8B-B14F-4D97-AF65-F5344CB8AC3E}">
        <p14:creationId xmlns:p14="http://schemas.microsoft.com/office/powerpoint/2010/main" val="20525653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495300" y="881956"/>
            <a:ext cx="8089900" cy="2736647"/>
          </a:xfrm>
          <a:prstGeom prst="rect">
            <a:avLst/>
          </a:prstGeom>
          <a:noFill/>
        </p:spPr>
        <p:txBody>
          <a:bodyPr wrap="square" rtlCol="0">
            <a:spAutoFit/>
          </a:bodyPr>
          <a:lstStyle/>
          <a:p>
            <a:pPr defTabSz="914400" fontAlgn="base">
              <a:spcBef>
                <a:spcPts val="776"/>
              </a:spcBef>
              <a:spcAft>
                <a:spcPct val="0"/>
              </a:spcAft>
            </a:pP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20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endParaRPr>
          </a:p>
        </p:txBody>
      </p:sp>
    </p:spTree>
    <p:extLst>
      <p:ext uri="{BB962C8B-B14F-4D97-AF65-F5344CB8AC3E}">
        <p14:creationId xmlns:p14="http://schemas.microsoft.com/office/powerpoint/2010/main" val="256949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495300" y="881956"/>
            <a:ext cx="8089900" cy="1015663"/>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Definiciones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
        <p:nvSpPr>
          <p:cNvPr id="4" name="Rectangle 3"/>
          <p:cNvSpPr/>
          <p:nvPr/>
        </p:nvSpPr>
        <p:spPr>
          <a:xfrm>
            <a:off x="212725" y="1295400"/>
            <a:ext cx="8686800" cy="1030111"/>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sz="2000" b="1" i="1" u="none" strike="noStrike" kern="0" cap="none" spc="0" normalizeH="0" baseline="0" noProof="0" dirty="0">
                <a:ln>
                  <a:noFill/>
                </a:ln>
                <a:solidFill>
                  <a:prstClr val="white"/>
                </a:solidFill>
                <a:effectLst/>
                <a:uLnTx/>
                <a:uFillTx/>
                <a:latin typeface="Arial" pitchFamily="34" charset="0"/>
                <a:ea typeface="+mn-ea"/>
                <a:cs typeface="Arial" pitchFamily="34" charset="0"/>
              </a:rPr>
              <a:t>Instrumento financiero</a:t>
            </a:r>
            <a:endParaRPr lang="es-MX" sz="2000" i="1" kern="0" dirty="0">
              <a:solidFill>
                <a:prstClr val="white"/>
              </a:solidFill>
              <a:latin typeface="Arial" pitchFamily="34" charset="0"/>
              <a:cs typeface="Arial"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s-MX"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t>Cualquier contrato que da lugar a un activo financiero en una entidad y a un pasivo financiero o un instrumento de patrimonio en otra entidad</a:t>
            </a:r>
          </a:p>
        </p:txBody>
      </p:sp>
      <p:sp>
        <p:nvSpPr>
          <p:cNvPr id="5" name="Rectangle 4"/>
          <p:cNvSpPr/>
          <p:nvPr/>
        </p:nvSpPr>
        <p:spPr>
          <a:xfrm>
            <a:off x="212725" y="2427110"/>
            <a:ext cx="2688518" cy="378319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b="1" i="1" u="none" strike="noStrike" kern="0" cap="none" spc="0" normalizeH="0" baseline="0" noProof="0" dirty="0">
                <a:ln>
                  <a:noFill/>
                </a:ln>
                <a:solidFill>
                  <a:prstClr val="white"/>
                </a:solidFill>
                <a:effectLst/>
                <a:uLnTx/>
                <a:uFillTx/>
                <a:latin typeface="Arial" pitchFamily="34" charset="0"/>
                <a:ea typeface="+mn-ea"/>
                <a:cs typeface="Arial" pitchFamily="34" charset="0"/>
              </a:rPr>
              <a:t>Activo financiero</a:t>
            </a:r>
            <a:br>
              <a:rPr kumimoji="0" lang="es-MX" b="1" i="1"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kumimoji="0" lang="es-MX" i="0" u="none" strike="noStrike" kern="0" cap="none" spc="0" normalizeH="0" baseline="0" noProof="0" dirty="0">
                <a:ln>
                  <a:noFill/>
                </a:ln>
                <a:solidFill>
                  <a:prstClr val="white"/>
                </a:solidFill>
                <a:effectLst/>
                <a:uLnTx/>
                <a:uFillTx/>
                <a:latin typeface="Arial" pitchFamily="34" charset="0"/>
                <a:ea typeface="+mn-ea"/>
                <a:cs typeface="Arial" pitchFamily="34" charset="0"/>
              </a:rPr>
              <a:t>Efectivo, un instrumento de patrimonio de otra entidad, un derecho contractual </a:t>
            </a:r>
            <a:r>
              <a:rPr lang="es-MX" kern="0" dirty="0">
                <a:solidFill>
                  <a:prstClr val="white"/>
                </a:solidFill>
                <a:latin typeface="Arial" pitchFamily="34" charset="0"/>
                <a:cs typeface="Arial" pitchFamily="34" charset="0"/>
              </a:rPr>
              <a:t>a recibir un activo financiero o a intercambiar un activo financiero o un pasivo financiero con otro, o un contrato que podrá ser liquidado utilizando instrumentos de patrimonio propios de la entidad. </a:t>
            </a:r>
            <a:endParaRPr kumimoji="0" lang="es-MX"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p:txBody>
      </p:sp>
      <p:sp>
        <p:nvSpPr>
          <p:cNvPr id="2" name="Rectangle 1"/>
          <p:cNvSpPr/>
          <p:nvPr/>
        </p:nvSpPr>
        <p:spPr>
          <a:xfrm>
            <a:off x="1883794" y="2772847"/>
            <a:ext cx="248786" cy="369332"/>
          </a:xfrm>
          <a:prstGeom prst="rect">
            <a:avLst/>
          </a:prstGeom>
        </p:spPr>
        <p:txBody>
          <a:bodyPr wrap="none">
            <a:spAutoFit/>
          </a:bodyPr>
          <a:lstStyle/>
          <a:p>
            <a:r>
              <a:rPr lang="en-US" kern="0" dirty="0">
                <a:solidFill>
                  <a:prstClr val="white"/>
                </a:solidFill>
                <a:latin typeface="Arial" pitchFamily="34" charset="0"/>
                <a:cs typeface="Arial" pitchFamily="34" charset="0"/>
              </a:rPr>
              <a:t> </a:t>
            </a:r>
            <a:endParaRPr lang="en-CA" dirty="0"/>
          </a:p>
        </p:txBody>
      </p:sp>
      <p:sp>
        <p:nvSpPr>
          <p:cNvPr id="8" name="Rectangle 7"/>
          <p:cNvSpPr/>
          <p:nvPr/>
        </p:nvSpPr>
        <p:spPr>
          <a:xfrm>
            <a:off x="5831170" y="2427110"/>
            <a:ext cx="3068355" cy="3253699"/>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s-MX" b="1" i="1" u="none" strike="noStrike" kern="0" cap="none" spc="0" normalizeH="0" baseline="0" noProof="0" dirty="0">
                <a:ln>
                  <a:noFill/>
                </a:ln>
                <a:solidFill>
                  <a:prstClr val="white"/>
                </a:solidFill>
                <a:effectLst/>
                <a:uLnTx/>
                <a:uFillTx/>
                <a:latin typeface="Arial" pitchFamily="34" charset="0"/>
                <a:ea typeface="+mn-ea"/>
                <a:cs typeface="Arial" pitchFamily="34" charset="0"/>
              </a:rPr>
              <a:t>Pasivo financiero</a:t>
            </a:r>
          </a:p>
          <a:p>
            <a:pPr marL="0" marR="0" lvl="0" indent="0" defTabSz="914400" eaLnBrk="1" fontAlgn="base" latinLnBrk="0" hangingPunct="1">
              <a:lnSpc>
                <a:spcPct val="100000"/>
              </a:lnSpc>
              <a:spcBef>
                <a:spcPct val="0"/>
              </a:spcBef>
              <a:spcAft>
                <a:spcPct val="0"/>
              </a:spcAft>
              <a:buClrTx/>
              <a:buSzTx/>
              <a:buFontTx/>
              <a:buNone/>
              <a:tabLst/>
              <a:defRPr/>
            </a:pPr>
            <a:r>
              <a:rPr kumimoji="0" lang="es-MX" b="0" i="0" u="none" strike="noStrike" kern="0" cap="none" spc="0" normalizeH="0" baseline="0" noProof="0" dirty="0">
                <a:ln>
                  <a:noFill/>
                </a:ln>
                <a:solidFill>
                  <a:prstClr val="white"/>
                </a:solidFill>
                <a:effectLst/>
                <a:uLnTx/>
                <a:uFillTx/>
                <a:latin typeface="Arial" pitchFamily="34" charset="0"/>
                <a:ea typeface="+mn-ea"/>
                <a:cs typeface="Arial" pitchFamily="34" charset="0"/>
              </a:rPr>
              <a:t>Una obligación contractual de entregar efectivo u otro activo financiero, o a intercambiar activos financieros o pasivos financieros con otra entidad, o un contrato que podrá ser liquidado utilizando instrumentos de patrimonio propios de la entidad. </a:t>
            </a:r>
          </a:p>
        </p:txBody>
      </p:sp>
      <p:sp>
        <p:nvSpPr>
          <p:cNvPr id="3" name="Rectangle 2"/>
          <p:cNvSpPr/>
          <p:nvPr/>
        </p:nvSpPr>
        <p:spPr>
          <a:xfrm>
            <a:off x="3377311" y="2464748"/>
            <a:ext cx="1678177" cy="923330"/>
          </a:xfrm>
          <a:prstGeom prst="rect">
            <a:avLst/>
          </a:prstGeom>
        </p:spPr>
        <p:txBody>
          <a:bodyPr wrap="square">
            <a:spAutoFit/>
          </a:bodyPr>
          <a:lstStyle/>
          <a:p>
            <a:pPr lvl="0" algn="ctr" defTabSz="914400" fontAlgn="base">
              <a:spcBef>
                <a:spcPct val="0"/>
              </a:spcBef>
              <a:spcAft>
                <a:spcPct val="0"/>
              </a:spcAft>
              <a:defRPr/>
            </a:pPr>
            <a:r>
              <a:rPr lang="es-MX" dirty="0">
                <a:solidFill>
                  <a:prstClr val="black"/>
                </a:solidFill>
                <a:latin typeface="Arial" pitchFamily="34" charset="0"/>
                <a:cs typeface="Arial" pitchFamily="34" charset="0"/>
              </a:rPr>
              <a:t>Derecho contractual de una entidad</a:t>
            </a:r>
          </a:p>
        </p:txBody>
      </p:sp>
      <p:sp>
        <p:nvSpPr>
          <p:cNvPr id="9" name="Left-Right Arrow 8"/>
          <p:cNvSpPr/>
          <p:nvPr/>
        </p:nvSpPr>
        <p:spPr>
          <a:xfrm>
            <a:off x="3107496" y="3359660"/>
            <a:ext cx="2517421" cy="4953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CA" sz="1800" b="0" i="0" u="none" strike="noStrike" kern="0" cap="none" spc="0" normalizeH="0" baseline="0" noProof="0">
              <a:ln>
                <a:noFill/>
              </a:ln>
              <a:solidFill>
                <a:prstClr val="white"/>
              </a:solidFill>
              <a:effectLst/>
              <a:uLnTx/>
              <a:uFillTx/>
              <a:latin typeface="Arial"/>
              <a:ea typeface="+mn-ea"/>
              <a:cs typeface="+mn-cs"/>
            </a:endParaRPr>
          </a:p>
        </p:txBody>
      </p:sp>
      <p:sp>
        <p:nvSpPr>
          <p:cNvPr id="10" name="Rectangle 9"/>
          <p:cNvSpPr/>
          <p:nvPr/>
        </p:nvSpPr>
        <p:spPr>
          <a:xfrm>
            <a:off x="3676926" y="4093781"/>
            <a:ext cx="1214709" cy="1477328"/>
          </a:xfrm>
          <a:prstGeom prst="rect">
            <a:avLst/>
          </a:prstGeom>
        </p:spPr>
        <p:txBody>
          <a:bodyPr wrap="square">
            <a:spAutoFit/>
          </a:bodyPr>
          <a:lstStyle/>
          <a:p>
            <a:pPr lvl="0" algn="ctr" defTabSz="914400" fontAlgn="base">
              <a:spcBef>
                <a:spcPct val="0"/>
              </a:spcBef>
              <a:spcAft>
                <a:spcPct val="0"/>
              </a:spcAft>
              <a:defRPr/>
            </a:pPr>
            <a:r>
              <a:rPr lang="en-US" dirty="0">
                <a:solidFill>
                  <a:prstClr val="black"/>
                </a:solidFill>
                <a:latin typeface="Arial" pitchFamily="34" charset="0"/>
                <a:cs typeface="Arial" pitchFamily="34" charset="0"/>
              </a:rPr>
              <a:t>La </a:t>
            </a:r>
            <a:r>
              <a:rPr lang="en-US" dirty="0" err="1">
                <a:solidFill>
                  <a:prstClr val="black"/>
                </a:solidFill>
                <a:latin typeface="Arial" pitchFamily="34" charset="0"/>
                <a:cs typeface="Arial" pitchFamily="34" charset="0"/>
              </a:rPr>
              <a:t>obligación</a:t>
            </a:r>
            <a:r>
              <a:rPr lang="en-US" dirty="0">
                <a:solidFill>
                  <a:prstClr val="black"/>
                </a:solidFill>
                <a:latin typeface="Arial" pitchFamily="34" charset="0"/>
                <a:cs typeface="Arial" pitchFamily="34" charset="0"/>
              </a:rPr>
              <a:t> de </a:t>
            </a:r>
            <a:r>
              <a:rPr lang="en-US" dirty="0" err="1">
                <a:solidFill>
                  <a:prstClr val="black"/>
                </a:solidFill>
                <a:latin typeface="Arial" pitchFamily="34" charset="0"/>
                <a:cs typeface="Arial" pitchFamily="34" charset="0"/>
              </a:rPr>
              <a:t>pagar</a:t>
            </a:r>
            <a:r>
              <a:rPr lang="en-US" dirty="0">
                <a:solidFill>
                  <a:prstClr val="black"/>
                </a:solidFill>
                <a:latin typeface="Arial" pitchFamily="34" charset="0"/>
                <a:cs typeface="Arial" pitchFamily="34" charset="0"/>
              </a:rPr>
              <a:t> de un </a:t>
            </a:r>
            <a:r>
              <a:rPr lang="en-US" dirty="0" err="1">
                <a:solidFill>
                  <a:prstClr val="black"/>
                </a:solidFill>
                <a:latin typeface="Arial" pitchFamily="34" charset="0"/>
                <a:cs typeface="Arial" pitchFamily="34" charset="0"/>
              </a:rPr>
              <a:t>tercero</a:t>
            </a:r>
            <a:endParaRPr lang="en-CA"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415428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317009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Activos financieros</a:t>
            </a:r>
          </a:p>
          <a:p>
            <a:endParaRPr lang="es-MX" sz="2000" b="1" dirty="0">
              <a:solidFill>
                <a:schemeClr val="bg1">
                  <a:lumMod val="50000"/>
                </a:schemeClr>
              </a:solidFill>
              <a:latin typeface="Arial" panose="020B0604020202020204" pitchFamily="34" charset="0"/>
              <a:cs typeface="Arial" panose="020B0604020202020204" pitchFamily="34" charset="0"/>
            </a:endParaRPr>
          </a:p>
          <a:p>
            <a:r>
              <a:rPr lang="es-MX" sz="2000" dirty="0">
                <a:solidFill>
                  <a:schemeClr val="accent6">
                    <a:lumMod val="10000"/>
                  </a:schemeClr>
                </a:solidFill>
                <a:latin typeface="Arial" panose="020B0604020202020204" pitchFamily="34" charset="0"/>
                <a:cs typeface="Arial" panose="020B0604020202020204" pitchFamily="34" charset="0"/>
              </a:rPr>
              <a:t>Ejemplos de activos financieros:</a:t>
            </a:r>
          </a:p>
          <a:p>
            <a:endParaRPr lang="es-MX" sz="2000" dirty="0">
              <a:solidFill>
                <a:schemeClr val="accent6">
                  <a:lumMod val="10000"/>
                </a:schemeClr>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s-MX" sz="2000" dirty="0">
                <a:solidFill>
                  <a:schemeClr val="accent6">
                    <a:lumMod val="10000"/>
                  </a:schemeClr>
                </a:solidFill>
                <a:latin typeface="Arial" panose="020B0604020202020204" pitchFamily="34" charset="0"/>
                <a:cs typeface="Arial" panose="020B0604020202020204" pitchFamily="34" charset="0"/>
              </a:rPr>
              <a:t>Efectivo</a:t>
            </a:r>
          </a:p>
          <a:p>
            <a:pPr marL="342900" indent="-342900">
              <a:buFont typeface="Arial" panose="020B0604020202020204" pitchFamily="34" charset="0"/>
              <a:buChar char="•"/>
            </a:pPr>
            <a:r>
              <a:rPr lang="es-MX" sz="2000" dirty="0">
                <a:solidFill>
                  <a:schemeClr val="accent6">
                    <a:lumMod val="10000"/>
                  </a:schemeClr>
                </a:solidFill>
                <a:latin typeface="Arial" panose="020B0604020202020204" pitchFamily="34" charset="0"/>
                <a:cs typeface="Arial" panose="020B0604020202020204" pitchFamily="34" charset="0"/>
              </a:rPr>
              <a:t>Cuentas por cobrar</a:t>
            </a:r>
          </a:p>
          <a:p>
            <a:pPr marL="342900" indent="-342900">
              <a:buFont typeface="Arial" panose="020B0604020202020204" pitchFamily="34" charset="0"/>
              <a:buChar char="•"/>
            </a:pPr>
            <a:r>
              <a:rPr lang="es-MX" sz="2000" dirty="0">
                <a:solidFill>
                  <a:schemeClr val="accent6">
                    <a:lumMod val="10000"/>
                  </a:schemeClr>
                </a:solidFill>
                <a:latin typeface="Arial" panose="020B0604020202020204" pitchFamily="34" charset="0"/>
                <a:cs typeface="Arial" panose="020B0604020202020204" pitchFamily="34" charset="0"/>
              </a:rPr>
              <a:t>Préstamos pro cobrar</a:t>
            </a:r>
          </a:p>
          <a:p>
            <a:pPr marL="342900" indent="-342900">
              <a:buFont typeface="Arial" panose="020B0604020202020204" pitchFamily="34" charset="0"/>
              <a:buChar char="•"/>
            </a:pPr>
            <a:r>
              <a:rPr lang="es-MX" sz="2000" dirty="0">
                <a:solidFill>
                  <a:schemeClr val="accent6">
                    <a:lumMod val="10000"/>
                  </a:schemeClr>
                </a:solidFill>
                <a:latin typeface="Arial" panose="020B0604020202020204" pitchFamily="34" charset="0"/>
                <a:cs typeface="Arial" panose="020B0604020202020204" pitchFamily="34" charset="0"/>
              </a:rPr>
              <a:t>Inversiones (acciones comunes, inversiones de renta fija)</a:t>
            </a:r>
          </a:p>
          <a:p>
            <a:pPr marL="342900" indent="-342900">
              <a:buFont typeface="Arial" panose="020B0604020202020204" pitchFamily="34" charset="0"/>
              <a:buChar char="•"/>
            </a:pPr>
            <a:endParaRPr lang="es-MX" sz="2000" dirty="0">
              <a:solidFill>
                <a:schemeClr val="accent6">
                  <a:lumMod val="10000"/>
                </a:schemeClr>
              </a:solidFill>
              <a:latin typeface="Arial" panose="020B0604020202020204" pitchFamily="34" charset="0"/>
              <a:cs typeface="Arial" panose="020B0604020202020204"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2246769"/>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Pasivos financieros</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ct val="0"/>
              </a:spcBef>
              <a:spcAft>
                <a:spcPct val="0"/>
              </a:spcAft>
            </a:pPr>
            <a:r>
              <a:rPr lang="es-MX" sz="2000" kern="0" dirty="0">
                <a:solidFill>
                  <a:schemeClr val="accent6">
                    <a:lumMod val="10000"/>
                  </a:schemeClr>
                </a:solidFill>
                <a:latin typeface="Arial" pitchFamily="34" charset="0"/>
                <a:cs typeface="Arial" pitchFamily="34" charset="0"/>
              </a:rPr>
              <a:t>Ejemplos de pasivos financieros:</a:t>
            </a:r>
          </a:p>
          <a:p>
            <a:pPr lvl="0" defTabSz="914400" fontAlgn="base">
              <a:spcBef>
                <a:spcPct val="0"/>
              </a:spcBef>
              <a:spcAft>
                <a:spcPct val="0"/>
              </a:spcAft>
            </a:pPr>
            <a:endParaRPr lang="es-MX" sz="2000" kern="0" dirty="0">
              <a:solidFill>
                <a:schemeClr val="accent6">
                  <a:lumMod val="10000"/>
                </a:schemeClr>
              </a:solidFill>
              <a:latin typeface="Arial" pitchFamily="34" charset="0"/>
              <a:cs typeface="Arial" pitchFamily="34" charset="0"/>
            </a:endParaRPr>
          </a:p>
          <a:p>
            <a:pPr marL="285750" lvl="0" indent="-285750" defTabSz="914400" fontAlgn="base">
              <a:spcBef>
                <a:spcPct val="0"/>
              </a:spcBef>
              <a:spcAft>
                <a:spcPct val="0"/>
              </a:spcAft>
              <a:buFont typeface="Arial" panose="020B0604020202020204" pitchFamily="34" charset="0"/>
              <a:buChar char="•"/>
            </a:pPr>
            <a:r>
              <a:rPr lang="es-MX" sz="2000" kern="0" dirty="0">
                <a:solidFill>
                  <a:schemeClr val="accent6">
                    <a:lumMod val="10000"/>
                  </a:schemeClr>
                </a:solidFill>
                <a:latin typeface="Arial" pitchFamily="34" charset="0"/>
                <a:cs typeface="Arial" pitchFamily="34" charset="0"/>
              </a:rPr>
              <a:t>Cuentas por pagar</a:t>
            </a:r>
          </a:p>
          <a:p>
            <a:pPr marL="285750" lvl="0" indent="-285750" defTabSz="914400" fontAlgn="base">
              <a:spcBef>
                <a:spcPct val="0"/>
              </a:spcBef>
              <a:spcAft>
                <a:spcPct val="0"/>
              </a:spcAft>
              <a:buFont typeface="Arial" panose="020B0604020202020204" pitchFamily="34" charset="0"/>
              <a:buChar char="•"/>
            </a:pPr>
            <a:r>
              <a:rPr lang="es-MX" sz="2000" kern="0" dirty="0">
                <a:solidFill>
                  <a:schemeClr val="accent6">
                    <a:lumMod val="10000"/>
                  </a:schemeClr>
                </a:solidFill>
                <a:latin typeface="Arial" pitchFamily="34" charset="0"/>
                <a:cs typeface="Arial" pitchFamily="34" charset="0"/>
              </a:rPr>
              <a:t>Préstamos y pagarés</a:t>
            </a:r>
          </a:p>
          <a:p>
            <a:pPr marL="285750" lvl="0" indent="-285750" defTabSz="914400" fontAlgn="base">
              <a:spcBef>
                <a:spcPct val="0"/>
              </a:spcBef>
              <a:spcAft>
                <a:spcPct val="0"/>
              </a:spcAft>
              <a:buFont typeface="Arial" panose="020B0604020202020204" pitchFamily="34" charset="0"/>
              <a:buChar char="•"/>
            </a:pPr>
            <a:r>
              <a:rPr lang="es-MX" sz="2000" kern="0" dirty="0">
                <a:solidFill>
                  <a:schemeClr val="accent6">
                    <a:lumMod val="10000"/>
                  </a:schemeClr>
                </a:solidFill>
                <a:latin typeface="Arial" pitchFamily="34" charset="0"/>
                <a:cs typeface="Arial" pitchFamily="34" charset="0"/>
              </a:rPr>
              <a:t>Bonos</a:t>
            </a:r>
          </a:p>
        </p:txBody>
      </p:sp>
    </p:spTree>
    <p:extLst>
      <p:ext uri="{BB962C8B-B14F-4D97-AF65-F5344CB8AC3E}">
        <p14:creationId xmlns:p14="http://schemas.microsoft.com/office/powerpoint/2010/main" val="963379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4985980"/>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Contratos de compra o venta de activos no financieros</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Los contratos de compra o venta de elementos no financieros no son instrumentos financieros a menos que </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contrato permita que se liquide en efectivo;</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entidad tiene la práctica de liquidar contratos similares en efectivo; </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La entidad tiene la práctica de recibir la entrega y vender el artículo no financiero con fines de lucro; o</a:t>
            </a:r>
          </a:p>
          <a:p>
            <a:pPr marL="800100" lvl="1" indent="-342900" defTabSz="914400" fontAlgn="base">
              <a:spcBef>
                <a:spcPts val="776"/>
              </a:spcBef>
              <a:spcAft>
                <a:spcPct val="0"/>
              </a:spcAft>
              <a:buFontTx/>
              <a:buChar char="•"/>
            </a:pPr>
            <a:r>
              <a:rPr lang="es-MX" sz="2000" kern="0" dirty="0">
                <a:solidFill>
                  <a:srgbClr val="000000">
                    <a:lumMod val="65000"/>
                    <a:lumOff val="35000"/>
                  </a:srgbClr>
                </a:solidFill>
                <a:latin typeface="Arial" pitchFamily="34" charset="0"/>
                <a:ea typeface="ＭＳ Ｐゴシック" charset="0"/>
                <a:cs typeface="Arial" pitchFamily="34" charset="0"/>
              </a:rPr>
              <a:t>El elemento es fácilmente convertible en efectivo</a:t>
            </a:r>
          </a:p>
          <a:p>
            <a:endParaRPr lang="es-MX" sz="2000" b="1" dirty="0">
              <a:solidFill>
                <a:schemeClr val="bg1">
                  <a:lumMod val="50000"/>
                </a:schemeClr>
              </a:solidFill>
              <a:latin typeface="Arial" panose="020B0604020202020204" pitchFamily="34" charset="0"/>
              <a:cs typeface="Arial" panose="020B0604020202020204" pitchFamily="34" charset="0"/>
            </a:endParaRPr>
          </a:p>
          <a:p>
            <a:endParaRPr lang="es-MX" sz="2000" b="1" dirty="0">
              <a:solidFill>
                <a:schemeClr val="bg1">
                  <a:lumMod val="50000"/>
                </a:schemeClr>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000000">
                    <a:lumMod val="65000"/>
                    <a:lumOff val="35000"/>
                  </a:srgbClr>
                </a:solidFill>
                <a:latin typeface="Arial" pitchFamily="34" charset="0"/>
                <a:ea typeface="ＭＳ Ｐゴシック" charset="0"/>
                <a:cs typeface="Arial" pitchFamily="34" charset="0"/>
              </a:rPr>
              <a:t>; </a:t>
            </a:r>
          </a:p>
        </p:txBody>
      </p:sp>
    </p:spTree>
    <p:extLst>
      <p:ext uri="{BB962C8B-B14F-4D97-AF65-F5344CB8AC3E}">
        <p14:creationId xmlns:p14="http://schemas.microsoft.com/office/powerpoint/2010/main" val="11956321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548127"/>
            <a:ext cx="8089900" cy="10018127"/>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Contrato</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1800"/>
              </a:spcBef>
              <a:spcAft>
                <a:spcPct val="0"/>
              </a:spcAft>
            </a:pPr>
            <a:r>
              <a:rPr lang="es-MX" sz="2000" i="1" kern="0"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1800"/>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Una entidad del sector público que opera un sistema de transporte público en una región ha firmado un contrato forward para la entrega del 50% de sus necesidades de combustible </a:t>
            </a:r>
            <a:r>
              <a:rPr lang="es-MX" sz="2000" kern="0" dirty="0" err="1">
                <a:solidFill>
                  <a:srgbClr val="000000">
                    <a:lumMod val="65000"/>
                    <a:lumOff val="35000"/>
                  </a:srgbClr>
                </a:solidFill>
                <a:latin typeface="Arial" pitchFamily="34" charset="0"/>
                <a:ea typeface="ＭＳ Ｐゴシック" charset="0"/>
                <a:cs typeface="Arial" pitchFamily="34" charset="0"/>
              </a:rPr>
              <a:t>diesel</a:t>
            </a:r>
            <a:r>
              <a:rPr lang="es-MX" sz="2000" kern="0" dirty="0">
                <a:solidFill>
                  <a:srgbClr val="000000">
                    <a:lumMod val="65000"/>
                    <a:lumOff val="35000"/>
                  </a:srgbClr>
                </a:solidFill>
                <a:latin typeface="Arial" pitchFamily="34" charset="0"/>
                <a:ea typeface="ＭＳ Ｐゴシック" charset="0"/>
                <a:cs typeface="Arial" pitchFamily="34" charset="0"/>
              </a:rPr>
              <a:t> para operar su flota de autobuses durante los próximos seis meses para protegerse contra el aumento esperado de los precios. </a:t>
            </a:r>
          </a:p>
          <a:p>
            <a:pPr lvl="0" defTabSz="914400" fontAlgn="base">
              <a:spcBef>
                <a:spcPts val="1800"/>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¿Es el contrato a plazo un instrumento financiero? Explique </a:t>
            </a:r>
          </a:p>
          <a:p>
            <a:pPr lvl="0" defTabSz="914400" fontAlgn="base">
              <a:spcBef>
                <a:spcPts val="1800"/>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¿Su respuesta sería diferente si la entidad comprara y vendiera contratos futuros negociados en una bolsa de productos básicos? Explique</a:t>
            </a:r>
          </a:p>
          <a:p>
            <a:pPr lvl="0" defTabSz="914400" fontAlgn="base">
              <a:spcBef>
                <a:spcPts val="1800"/>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r>
              <a:rPr lang="es-MX" sz="2000" kern="0" dirty="0">
                <a:solidFill>
                  <a:srgbClr val="000000">
                    <a:lumMod val="65000"/>
                    <a:lumOff val="35000"/>
                  </a:srgbClr>
                </a:solidFill>
                <a:latin typeface="Arial" pitchFamily="34" charset="0"/>
                <a:ea typeface="ＭＳ Ｐゴシック" charset="0"/>
                <a:cs typeface="Arial" pitchFamily="34" charset="0"/>
              </a:rPr>
              <a:t>A </a:t>
            </a:r>
            <a:r>
              <a:rPr lang="es-MX" sz="2000" kern="0" dirty="0" err="1">
                <a:solidFill>
                  <a:srgbClr val="000000">
                    <a:lumMod val="65000"/>
                    <a:lumOff val="35000"/>
                  </a:srgbClr>
                </a:solidFill>
                <a:latin typeface="Arial" pitchFamily="34" charset="0"/>
                <a:ea typeface="ＭＳ Ｐゴシック" charset="0"/>
                <a:cs typeface="Arial" pitchFamily="34" charset="0"/>
              </a:rPr>
              <a:t>public</a:t>
            </a:r>
            <a:r>
              <a:rPr lang="es-MX" sz="2000" kern="0" dirty="0">
                <a:solidFill>
                  <a:srgbClr val="000000">
                    <a:lumMod val="65000"/>
                    <a:lumOff val="35000"/>
                  </a:srgbClr>
                </a:solidFill>
                <a:latin typeface="Arial" pitchFamily="34" charset="0"/>
                <a:ea typeface="ＭＳ Ｐゴシック" charset="0"/>
                <a:cs typeface="Arial" pitchFamily="34" charset="0"/>
              </a:rPr>
              <a:t> sector </a:t>
            </a:r>
            <a:r>
              <a:rPr lang="es-MX" sz="2000" kern="0" dirty="0" err="1">
                <a:solidFill>
                  <a:srgbClr val="000000">
                    <a:lumMod val="65000"/>
                    <a:lumOff val="35000"/>
                  </a:srgbClr>
                </a:solidFill>
                <a:latin typeface="Arial" pitchFamily="34" charset="0"/>
                <a:ea typeface="ＭＳ Ｐゴシック" charset="0"/>
                <a:cs typeface="Arial" pitchFamily="34" charset="0"/>
              </a:rPr>
              <a:t>entity</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that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operates</a:t>
            </a:r>
            <a:r>
              <a:rPr lang="es-MX" sz="2000" kern="0" dirty="0">
                <a:solidFill>
                  <a:srgbClr val="000000">
                    <a:lumMod val="65000"/>
                    <a:lumOff val="35000"/>
                  </a:srgbClr>
                </a:solidFill>
                <a:latin typeface="Arial" pitchFamily="34" charset="0"/>
                <a:ea typeface="ＭＳ Ｐゴシック" charset="0"/>
                <a:cs typeface="Arial" pitchFamily="34" charset="0"/>
              </a:rPr>
              <a:t> a </a:t>
            </a:r>
            <a:r>
              <a:rPr lang="es-MX" sz="2000" kern="0" dirty="0" err="1">
                <a:solidFill>
                  <a:srgbClr val="000000">
                    <a:lumMod val="65000"/>
                    <a:lumOff val="35000"/>
                  </a:srgbClr>
                </a:solidFill>
                <a:latin typeface="Arial" pitchFamily="34" charset="0"/>
                <a:ea typeface="ＭＳ Ｐゴシック" charset="0"/>
                <a:cs typeface="Arial" pitchFamily="34" charset="0"/>
              </a:rPr>
              <a:t>public</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transit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system</a:t>
            </a:r>
            <a:r>
              <a:rPr lang="es-MX" sz="2000" kern="0" dirty="0">
                <a:solidFill>
                  <a:srgbClr val="000000">
                    <a:lumMod val="65000"/>
                    <a:lumOff val="35000"/>
                  </a:srgbClr>
                </a:solidFill>
                <a:latin typeface="Arial" pitchFamily="34" charset="0"/>
                <a:ea typeface="ＭＳ Ｐゴシック" charset="0"/>
                <a:cs typeface="Arial" pitchFamily="34" charset="0"/>
              </a:rPr>
              <a:t> in a </a:t>
            </a:r>
            <a:r>
              <a:rPr lang="es-MX" sz="2000" kern="0" dirty="0" err="1">
                <a:solidFill>
                  <a:srgbClr val="000000">
                    <a:lumMod val="65000"/>
                    <a:lumOff val="35000"/>
                  </a:srgbClr>
                </a:solidFill>
                <a:latin typeface="Arial" pitchFamily="34" charset="0"/>
                <a:ea typeface="ＭＳ Ｐゴシック" charset="0"/>
                <a:cs typeface="Arial" pitchFamily="34" charset="0"/>
              </a:rPr>
              <a:t>region</a:t>
            </a:r>
            <a:r>
              <a:rPr lang="es-MX" sz="2000" kern="0" dirty="0">
                <a:solidFill>
                  <a:srgbClr val="000000">
                    <a:lumMod val="65000"/>
                    <a:lumOff val="35000"/>
                  </a:srgbClr>
                </a:solidFill>
                <a:latin typeface="Arial" pitchFamily="34" charset="0"/>
                <a:ea typeface="ＭＳ Ｐゴシック" charset="0"/>
                <a:cs typeface="Arial" pitchFamily="34" charset="0"/>
              </a:rPr>
              <a:t> has </a:t>
            </a:r>
            <a:r>
              <a:rPr lang="es-MX" sz="2000" kern="0" dirty="0" err="1">
                <a:solidFill>
                  <a:srgbClr val="000000">
                    <a:lumMod val="65000"/>
                    <a:lumOff val="35000"/>
                  </a:srgbClr>
                </a:solidFill>
                <a:latin typeface="Arial" pitchFamily="34" charset="0"/>
                <a:ea typeface="ＭＳ Ｐゴシック" charset="0"/>
                <a:cs typeface="Arial" pitchFamily="34" charset="0"/>
              </a:rPr>
              <a:t>entered</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into</a:t>
            </a:r>
            <a:r>
              <a:rPr lang="es-MX" sz="2000" kern="0" dirty="0">
                <a:solidFill>
                  <a:srgbClr val="000000">
                    <a:lumMod val="65000"/>
                    <a:lumOff val="35000"/>
                  </a:srgbClr>
                </a:solidFill>
                <a:latin typeface="Arial" pitchFamily="34" charset="0"/>
                <a:ea typeface="ＭＳ Ｐゴシック" charset="0"/>
                <a:cs typeface="Arial" pitchFamily="34" charset="0"/>
              </a:rPr>
              <a:t> a forward </a:t>
            </a:r>
            <a:r>
              <a:rPr lang="es-MX" sz="2000" kern="0" dirty="0" err="1">
                <a:solidFill>
                  <a:srgbClr val="000000">
                    <a:lumMod val="65000"/>
                    <a:lumOff val="35000"/>
                  </a:srgbClr>
                </a:solidFill>
                <a:latin typeface="Arial" pitchFamily="34" charset="0"/>
                <a:ea typeface="ＭＳ Ｐゴシック" charset="0"/>
                <a:cs typeface="Arial" pitchFamily="34" charset="0"/>
              </a:rPr>
              <a:t>contract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for</a:t>
            </a:r>
            <a:r>
              <a:rPr lang="es-MX" sz="2000" kern="0" dirty="0">
                <a:solidFill>
                  <a:srgbClr val="000000">
                    <a:lumMod val="65000"/>
                    <a:lumOff val="35000"/>
                  </a:srgbClr>
                </a:solidFill>
                <a:latin typeface="Arial" pitchFamily="34" charset="0"/>
                <a:ea typeface="ＭＳ Ｐゴシック" charset="0"/>
                <a:cs typeface="Arial" pitchFamily="34" charset="0"/>
              </a:rPr>
              <a:t> the </a:t>
            </a:r>
            <a:r>
              <a:rPr lang="es-MX" sz="2000" kern="0" dirty="0" err="1">
                <a:solidFill>
                  <a:srgbClr val="000000">
                    <a:lumMod val="65000"/>
                    <a:lumOff val="35000"/>
                  </a:srgbClr>
                </a:solidFill>
                <a:latin typeface="Arial" pitchFamily="34" charset="0"/>
                <a:ea typeface="ＭＳ Ｐゴシック" charset="0"/>
                <a:cs typeface="Arial" pitchFamily="34" charset="0"/>
              </a:rPr>
              <a:t>delivery</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of</a:t>
            </a:r>
            <a:r>
              <a:rPr lang="es-MX" sz="2000" kern="0" dirty="0">
                <a:solidFill>
                  <a:srgbClr val="000000">
                    <a:lumMod val="65000"/>
                    <a:lumOff val="35000"/>
                  </a:srgbClr>
                </a:solidFill>
                <a:latin typeface="Arial" pitchFamily="34" charset="0"/>
                <a:ea typeface="ＭＳ Ｐゴシック" charset="0"/>
                <a:cs typeface="Arial" pitchFamily="34" charset="0"/>
              </a:rPr>
              <a:t> 50% </a:t>
            </a:r>
            <a:r>
              <a:rPr lang="es-MX" sz="2000" kern="0" dirty="0" err="1">
                <a:solidFill>
                  <a:srgbClr val="000000">
                    <a:lumMod val="65000"/>
                    <a:lumOff val="35000"/>
                  </a:srgbClr>
                </a:solidFill>
                <a:latin typeface="Arial" pitchFamily="34" charset="0"/>
                <a:ea typeface="ＭＳ Ｐゴシック" charset="0"/>
                <a:cs typeface="Arial" pitchFamily="34" charset="0"/>
              </a:rPr>
              <a:t>of</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its</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diesel</a:t>
            </a:r>
            <a:r>
              <a:rPr lang="es-MX" sz="2000" kern="0" dirty="0">
                <a:solidFill>
                  <a:srgbClr val="000000">
                    <a:lumMod val="65000"/>
                    <a:lumOff val="35000"/>
                  </a:srgbClr>
                </a:solidFill>
                <a:latin typeface="Arial" pitchFamily="34" charset="0"/>
                <a:ea typeface="ＭＳ Ｐゴシック" charset="0"/>
                <a:cs typeface="Arial" pitchFamily="34" charset="0"/>
              </a:rPr>
              <a:t> fuel </a:t>
            </a:r>
            <a:r>
              <a:rPr lang="es-MX" sz="2000" kern="0" dirty="0" err="1">
                <a:solidFill>
                  <a:srgbClr val="000000">
                    <a:lumMod val="65000"/>
                    <a:lumOff val="35000"/>
                  </a:srgbClr>
                </a:solidFill>
                <a:latin typeface="Arial" pitchFamily="34" charset="0"/>
                <a:ea typeface="ＭＳ Ｐゴシック" charset="0"/>
                <a:cs typeface="Arial" pitchFamily="34" charset="0"/>
              </a:rPr>
              <a:t>requirements</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to</a:t>
            </a:r>
            <a:r>
              <a:rPr lang="es-MX" sz="2000" kern="0" dirty="0">
                <a:solidFill>
                  <a:srgbClr val="000000">
                    <a:lumMod val="65000"/>
                    <a:lumOff val="35000"/>
                  </a:srgbClr>
                </a:solidFill>
                <a:latin typeface="Arial" pitchFamily="34" charset="0"/>
                <a:ea typeface="ＭＳ Ｐゴシック" charset="0"/>
                <a:cs typeface="Arial" pitchFamily="34" charset="0"/>
              </a:rPr>
              <a:t> run </a:t>
            </a:r>
            <a:r>
              <a:rPr lang="es-MX" sz="2000" kern="0" dirty="0" err="1">
                <a:solidFill>
                  <a:srgbClr val="000000">
                    <a:lumMod val="65000"/>
                    <a:lumOff val="35000"/>
                  </a:srgbClr>
                </a:solidFill>
                <a:latin typeface="Arial" pitchFamily="34" charset="0"/>
                <a:ea typeface="ＭＳ Ｐゴシック" charset="0"/>
                <a:cs typeface="Arial" pitchFamily="34" charset="0"/>
              </a:rPr>
              <a:t>its</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fleet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of</a:t>
            </a:r>
            <a:r>
              <a:rPr lang="es-MX" sz="2000" kern="0" dirty="0">
                <a:solidFill>
                  <a:srgbClr val="000000">
                    <a:lumMod val="65000"/>
                    <a:lumOff val="35000"/>
                  </a:srgbClr>
                </a:solidFill>
                <a:latin typeface="Arial" pitchFamily="34" charset="0"/>
                <a:ea typeface="ＭＳ Ｐゴシック" charset="0"/>
                <a:cs typeface="Arial" pitchFamily="34" charset="0"/>
              </a:rPr>
              <a:t> buses </a:t>
            </a:r>
            <a:r>
              <a:rPr lang="es-MX" sz="2000" kern="0" dirty="0" err="1">
                <a:solidFill>
                  <a:srgbClr val="000000">
                    <a:lumMod val="65000"/>
                    <a:lumOff val="35000"/>
                  </a:srgbClr>
                </a:solidFill>
                <a:latin typeface="Arial" pitchFamily="34" charset="0"/>
                <a:ea typeface="ＭＳ Ｐゴシック" charset="0"/>
                <a:cs typeface="Arial" pitchFamily="34" charset="0"/>
              </a:rPr>
              <a:t>for</a:t>
            </a:r>
            <a:r>
              <a:rPr lang="es-MX" sz="2000" kern="0" dirty="0">
                <a:solidFill>
                  <a:srgbClr val="000000">
                    <a:lumMod val="65000"/>
                    <a:lumOff val="35000"/>
                  </a:srgbClr>
                </a:solidFill>
                <a:latin typeface="Arial" pitchFamily="34" charset="0"/>
                <a:ea typeface="ＭＳ Ｐゴシック" charset="0"/>
                <a:cs typeface="Arial" pitchFamily="34" charset="0"/>
              </a:rPr>
              <a:t> the </a:t>
            </a:r>
            <a:r>
              <a:rPr lang="es-MX" sz="2000" kern="0" dirty="0" err="1">
                <a:solidFill>
                  <a:srgbClr val="000000">
                    <a:lumMod val="65000"/>
                    <a:lumOff val="35000"/>
                  </a:srgbClr>
                </a:solidFill>
                <a:latin typeface="Arial" pitchFamily="34" charset="0"/>
                <a:ea typeface="ＭＳ Ｐゴシック" charset="0"/>
                <a:cs typeface="Arial" pitchFamily="34" charset="0"/>
              </a:rPr>
              <a:t>next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six</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months</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to</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protect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itself</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against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projected</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rising</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prices</a:t>
            </a:r>
            <a:r>
              <a:rPr lang="es-MX" sz="2000" kern="0" dirty="0">
                <a:solidFill>
                  <a:srgbClr val="000000">
                    <a:lumMod val="65000"/>
                    <a:lumOff val="35000"/>
                  </a:srgbClr>
                </a:solidFill>
                <a:latin typeface="Arial" pitchFamily="34" charset="0"/>
                <a:ea typeface="ＭＳ Ｐゴシック" charset="0"/>
                <a:cs typeface="Arial" pitchFamily="34" charset="0"/>
              </a:rPr>
              <a:t>. </a:t>
            </a:r>
          </a:p>
          <a:p>
            <a:pPr lvl="0" defTabSz="914400" fontAlgn="base">
              <a:spcBef>
                <a:spcPts val="1800"/>
              </a:spcBef>
              <a:spcAft>
                <a:spcPct val="0"/>
              </a:spcAft>
            </a:pPr>
            <a:r>
              <a:rPr lang="es-MX" sz="2000" kern="0" dirty="0" err="1">
                <a:solidFill>
                  <a:srgbClr val="000000">
                    <a:lumMod val="65000"/>
                    <a:lumOff val="35000"/>
                  </a:srgbClr>
                </a:solidFill>
                <a:latin typeface="Arial" pitchFamily="34" charset="0"/>
                <a:ea typeface="ＭＳ Ｐゴシック" charset="0"/>
                <a:cs typeface="Arial" pitchFamily="34" charset="0"/>
              </a:rPr>
              <a:t>Is</a:t>
            </a:r>
            <a:r>
              <a:rPr lang="es-MX" sz="2000" kern="0" dirty="0">
                <a:solidFill>
                  <a:srgbClr val="000000">
                    <a:lumMod val="65000"/>
                    <a:lumOff val="35000"/>
                  </a:srgbClr>
                </a:solidFill>
                <a:latin typeface="Arial" pitchFamily="34" charset="0"/>
                <a:ea typeface="ＭＳ Ｐゴシック" charset="0"/>
                <a:cs typeface="Arial" pitchFamily="34" charset="0"/>
              </a:rPr>
              <a:t> the forward </a:t>
            </a:r>
            <a:r>
              <a:rPr lang="es-MX" sz="2000" kern="0" dirty="0" err="1">
                <a:solidFill>
                  <a:srgbClr val="000000">
                    <a:lumMod val="65000"/>
                    <a:lumOff val="35000"/>
                  </a:srgbClr>
                </a:solidFill>
                <a:latin typeface="Arial" pitchFamily="34" charset="0"/>
                <a:ea typeface="ＭＳ Ｐゴシック" charset="0"/>
                <a:cs typeface="Arial" pitchFamily="34" charset="0"/>
              </a:rPr>
              <a:t>contract</a:t>
            </a:r>
            <a:r>
              <a:rPr lang="es-MX" sz="2000" kern="0" dirty="0">
                <a:solidFill>
                  <a:srgbClr val="000000">
                    <a:lumMod val="65000"/>
                    <a:lumOff val="35000"/>
                  </a:srgbClr>
                </a:solidFill>
                <a:latin typeface="Arial" pitchFamily="34" charset="0"/>
                <a:ea typeface="ＭＳ Ｐゴシック" charset="0"/>
                <a:cs typeface="Arial" pitchFamily="34" charset="0"/>
              </a:rPr>
              <a:t> a </a:t>
            </a:r>
            <a:r>
              <a:rPr lang="es-MX" sz="2000" kern="0" dirty="0" err="1">
                <a:solidFill>
                  <a:srgbClr val="000000">
                    <a:lumMod val="65000"/>
                    <a:lumOff val="35000"/>
                  </a:srgbClr>
                </a:solidFill>
                <a:latin typeface="Arial" pitchFamily="34" charset="0"/>
                <a:ea typeface="ＭＳ Ｐゴシック" charset="0"/>
                <a:cs typeface="Arial" pitchFamily="34" charset="0"/>
              </a:rPr>
              <a:t>financial</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instrument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Explain</a:t>
            </a: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1800"/>
              </a:spcBef>
              <a:spcAft>
                <a:spcPct val="0"/>
              </a:spcAft>
            </a:pPr>
            <a:r>
              <a:rPr lang="es-MX" sz="2000" kern="0" dirty="0" err="1">
                <a:solidFill>
                  <a:srgbClr val="000000">
                    <a:lumMod val="65000"/>
                    <a:lumOff val="35000"/>
                  </a:srgbClr>
                </a:solidFill>
                <a:latin typeface="Arial" pitchFamily="34" charset="0"/>
                <a:ea typeface="ＭＳ Ｐゴシック" charset="0"/>
                <a:cs typeface="Arial" pitchFamily="34" charset="0"/>
              </a:rPr>
              <a:t>Would</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your</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answer</a:t>
            </a:r>
            <a:r>
              <a:rPr lang="es-MX" sz="2000" kern="0" dirty="0">
                <a:solidFill>
                  <a:srgbClr val="000000">
                    <a:lumMod val="65000"/>
                    <a:lumOff val="35000"/>
                  </a:srgbClr>
                </a:solidFill>
                <a:latin typeface="Arial" pitchFamily="34" charset="0"/>
                <a:ea typeface="ＭＳ Ｐゴシック" charset="0"/>
                <a:cs typeface="Arial" pitchFamily="34" charset="0"/>
              </a:rPr>
              <a:t> be </a:t>
            </a:r>
            <a:r>
              <a:rPr lang="es-MX" sz="2000" kern="0" dirty="0" err="1">
                <a:solidFill>
                  <a:srgbClr val="000000">
                    <a:lumMod val="65000"/>
                    <a:lumOff val="35000"/>
                  </a:srgbClr>
                </a:solidFill>
                <a:latin typeface="Arial" pitchFamily="34" charset="0"/>
                <a:ea typeface="ＭＳ Ｐゴシック" charset="0"/>
                <a:cs typeface="Arial" pitchFamily="34" charset="0"/>
              </a:rPr>
              <a:t>different</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if</a:t>
            </a:r>
            <a:r>
              <a:rPr lang="es-MX" sz="2000" kern="0" dirty="0">
                <a:solidFill>
                  <a:srgbClr val="000000">
                    <a:lumMod val="65000"/>
                    <a:lumOff val="35000"/>
                  </a:srgbClr>
                </a:solidFill>
                <a:latin typeface="Arial" pitchFamily="34" charset="0"/>
                <a:ea typeface="ＭＳ Ｐゴシック" charset="0"/>
                <a:cs typeface="Arial" pitchFamily="34" charset="0"/>
              </a:rPr>
              <a:t> the </a:t>
            </a:r>
            <a:r>
              <a:rPr lang="es-MX" sz="2000" kern="0" dirty="0" err="1">
                <a:solidFill>
                  <a:srgbClr val="000000">
                    <a:lumMod val="65000"/>
                    <a:lumOff val="35000"/>
                  </a:srgbClr>
                </a:solidFill>
                <a:latin typeface="Arial" pitchFamily="34" charset="0"/>
                <a:ea typeface="ＭＳ Ｐゴシック" charset="0"/>
                <a:cs typeface="Arial" pitchFamily="34" charset="0"/>
              </a:rPr>
              <a:t>entity</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bought</a:t>
            </a:r>
            <a:r>
              <a:rPr lang="es-MX" sz="2000" kern="0" dirty="0">
                <a:solidFill>
                  <a:srgbClr val="000000">
                    <a:lumMod val="65000"/>
                    <a:lumOff val="35000"/>
                  </a:srgbClr>
                </a:solidFill>
                <a:latin typeface="Arial" pitchFamily="34" charset="0"/>
                <a:ea typeface="ＭＳ Ｐゴシック" charset="0"/>
                <a:cs typeface="Arial" pitchFamily="34" charset="0"/>
              </a:rPr>
              <a:t> and </a:t>
            </a:r>
            <a:r>
              <a:rPr lang="es-MX" sz="2000" kern="0" dirty="0" err="1">
                <a:solidFill>
                  <a:srgbClr val="000000">
                    <a:lumMod val="65000"/>
                    <a:lumOff val="35000"/>
                  </a:srgbClr>
                </a:solidFill>
                <a:latin typeface="Arial" pitchFamily="34" charset="0"/>
                <a:ea typeface="ＭＳ Ｐゴシック" charset="0"/>
                <a:cs typeface="Arial" pitchFamily="34" charset="0"/>
              </a:rPr>
              <a:t>sold</a:t>
            </a:r>
            <a:r>
              <a:rPr lang="es-MX" sz="2000" kern="0" dirty="0">
                <a:solidFill>
                  <a:srgbClr val="000000">
                    <a:lumMod val="65000"/>
                    <a:lumOff val="35000"/>
                  </a:srgbClr>
                </a:solidFill>
                <a:latin typeface="Arial" pitchFamily="34" charset="0"/>
                <a:ea typeface="ＭＳ Ｐゴシック" charset="0"/>
                <a:cs typeface="Arial" pitchFamily="34" charset="0"/>
              </a:rPr>
              <a:t> future </a:t>
            </a:r>
            <a:r>
              <a:rPr lang="es-MX" sz="2000" kern="0" dirty="0" err="1">
                <a:solidFill>
                  <a:srgbClr val="000000">
                    <a:lumMod val="65000"/>
                    <a:lumOff val="35000"/>
                  </a:srgbClr>
                </a:solidFill>
                <a:latin typeface="Arial" pitchFamily="34" charset="0"/>
                <a:ea typeface="ＭＳ Ｐゴシック" charset="0"/>
                <a:cs typeface="Arial" pitchFamily="34" charset="0"/>
              </a:rPr>
              <a:t>contracts</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traded</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on</a:t>
            </a:r>
            <a:r>
              <a:rPr lang="es-MX" sz="2000" kern="0" dirty="0">
                <a:solidFill>
                  <a:srgbClr val="000000">
                    <a:lumMod val="65000"/>
                    <a:lumOff val="35000"/>
                  </a:srgbClr>
                </a:solidFill>
                <a:latin typeface="Arial" pitchFamily="34" charset="0"/>
                <a:ea typeface="ＭＳ Ｐゴシック" charset="0"/>
                <a:cs typeface="Arial" pitchFamily="34" charset="0"/>
              </a:rPr>
              <a:t> a </a:t>
            </a:r>
            <a:r>
              <a:rPr lang="es-MX" sz="2000" kern="0" dirty="0" err="1">
                <a:solidFill>
                  <a:srgbClr val="000000">
                    <a:lumMod val="65000"/>
                    <a:lumOff val="35000"/>
                  </a:srgbClr>
                </a:solidFill>
                <a:latin typeface="Arial" pitchFamily="34" charset="0"/>
                <a:ea typeface="ＭＳ Ｐゴシック" charset="0"/>
                <a:cs typeface="Arial" pitchFamily="34" charset="0"/>
              </a:rPr>
              <a:t>commodity</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exchange</a:t>
            </a:r>
            <a:r>
              <a:rPr lang="es-MX" sz="2000" kern="0" dirty="0">
                <a:solidFill>
                  <a:srgbClr val="000000">
                    <a:lumMod val="65000"/>
                    <a:lumOff val="35000"/>
                  </a:srgbClr>
                </a:solidFill>
                <a:latin typeface="Arial" pitchFamily="34" charset="0"/>
                <a:ea typeface="ＭＳ Ｐゴシック" charset="0"/>
                <a:cs typeface="Arial" pitchFamily="34" charset="0"/>
              </a:rPr>
              <a:t>? </a:t>
            </a:r>
            <a:r>
              <a:rPr lang="es-MX" sz="2000" kern="0" dirty="0" err="1">
                <a:solidFill>
                  <a:srgbClr val="000000">
                    <a:lumMod val="65000"/>
                    <a:lumOff val="35000"/>
                  </a:srgbClr>
                </a:solidFill>
                <a:latin typeface="Arial" pitchFamily="34" charset="0"/>
                <a:ea typeface="ＭＳ Ｐゴシック" charset="0"/>
                <a:cs typeface="Arial" pitchFamily="34" charset="0"/>
              </a:rPr>
              <a:t>Explain</a:t>
            </a:r>
            <a:endParaRPr lang="es-MX" sz="2000" kern="0" dirty="0">
              <a:solidFill>
                <a:srgbClr val="000000">
                  <a:lumMod val="65000"/>
                  <a:lumOff val="35000"/>
                </a:srgbClr>
              </a:solidFill>
              <a:latin typeface="Arial" pitchFamily="34" charset="0"/>
              <a:ea typeface="ＭＳ Ｐゴシック" charset="0"/>
              <a:cs typeface="Arial"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680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5221942"/>
          </a:xfrm>
          <a:prstGeom prst="rect">
            <a:avLst/>
          </a:prstGeom>
          <a:noFill/>
        </p:spPr>
        <p:txBody>
          <a:bodyPr wrap="square" rtlCol="0">
            <a:spAutoFit/>
          </a:bodyPr>
          <a:lstStyle/>
          <a:p>
            <a:r>
              <a:rPr lang="es-MX" sz="2000" b="1" dirty="0">
                <a:solidFill>
                  <a:schemeClr val="bg1">
                    <a:lumMod val="50000"/>
                  </a:schemeClr>
                </a:solidFill>
                <a:latin typeface="Arial" panose="020B0604020202020204" pitchFamily="34" charset="0"/>
                <a:cs typeface="Arial" panose="020B0604020202020204" pitchFamily="34" charset="0"/>
              </a:rPr>
              <a:t>Swap de divisas </a:t>
            </a:r>
          </a:p>
          <a:p>
            <a:endParaRPr lang="es-MX"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s-MX" sz="2000" i="1" kern="0" dirty="0">
                <a:solidFill>
                  <a:srgbClr val="000000">
                    <a:lumMod val="65000"/>
                    <a:lumOff val="35000"/>
                  </a:srgbClr>
                </a:solidFill>
                <a:latin typeface="Arial" pitchFamily="34" charset="0"/>
                <a:ea typeface="ＭＳ Ｐゴシック" charset="0"/>
                <a:cs typeface="Arial" pitchFamily="34" charset="0"/>
              </a:rPr>
              <a:t>Escenario</a:t>
            </a:r>
          </a:p>
          <a:p>
            <a:pPr lvl="0" defTabSz="914400" fontAlgn="base">
              <a:spcBef>
                <a:spcPts val="776"/>
              </a:spcBef>
              <a:spcAft>
                <a:spcPct val="0"/>
              </a:spcAft>
            </a:pPr>
            <a:endParaRPr lang="es-MX" sz="2000" i="1" kern="0" dirty="0">
              <a:solidFill>
                <a:srgbClr val="000000">
                  <a:lumMod val="65000"/>
                  <a:lumOff val="35000"/>
                </a:srgbClr>
              </a:solidFill>
              <a:latin typeface="Arial" pitchFamily="34" charset="0"/>
              <a:ea typeface="ＭＳ Ｐゴシック" charset="0"/>
              <a:cs typeface="Arial" pitchFamily="34" charset="0"/>
            </a:endParaRPr>
          </a:p>
          <a:p>
            <a:r>
              <a:rPr lang="es-MX" sz="2000" dirty="0">
                <a:solidFill>
                  <a:schemeClr val="bg1">
                    <a:lumMod val="50000"/>
                  </a:schemeClr>
                </a:solidFill>
                <a:latin typeface="Arial" panose="020B0604020202020204" pitchFamily="34" charset="0"/>
                <a:cs typeface="Arial" panose="020B0604020202020204" pitchFamily="34" charset="0"/>
              </a:rPr>
              <a:t>Un gobierno ha emitido deuda a tasas de interés fijas y variables y en moneda nacional y extranjera. Ha celebrado acuerdos de swap de divisas cruzadas para gestionar el riesgo de intereses y de tipo de cambio.  </a:t>
            </a:r>
          </a:p>
          <a:p>
            <a:endParaRPr lang="es-MX" sz="2000" dirty="0">
              <a:solidFill>
                <a:schemeClr val="bg1">
                  <a:lumMod val="50000"/>
                </a:schemeClr>
              </a:solidFill>
              <a:latin typeface="Arial" panose="020B0604020202020204" pitchFamily="34" charset="0"/>
              <a:cs typeface="Arial" panose="020B0604020202020204" pitchFamily="34" charset="0"/>
            </a:endParaRPr>
          </a:p>
          <a:p>
            <a:r>
              <a:rPr lang="es-MX" sz="2000" dirty="0">
                <a:solidFill>
                  <a:schemeClr val="bg1">
                    <a:lumMod val="50000"/>
                  </a:schemeClr>
                </a:solidFill>
                <a:latin typeface="Arial" panose="020B0604020202020204" pitchFamily="34" charset="0"/>
                <a:cs typeface="Arial" panose="020B0604020202020204" pitchFamily="34" charset="0"/>
              </a:rPr>
              <a:t>Los acuerdos exigen el intercambio de cantidades en efectivo entre las partes en los acuerdos calculadas con referencia a los tipos de interés y tipos de cambio actuales.</a:t>
            </a:r>
          </a:p>
          <a:p>
            <a:r>
              <a:rPr lang="es-MX" sz="2000" dirty="0">
                <a:solidFill>
                  <a:schemeClr val="bg1">
                    <a:lumMod val="50000"/>
                  </a:schemeClr>
                </a:solidFill>
                <a:latin typeface="Arial" panose="020B0604020202020204" pitchFamily="34" charset="0"/>
                <a:cs typeface="Arial" panose="020B0604020202020204" pitchFamily="34" charset="0"/>
              </a:rPr>
              <a:t>¿Los acuerdos de swap de divisas cruzadas son instrumentos financieros? Explique</a:t>
            </a:r>
          </a:p>
          <a:p>
            <a:endParaRPr lang="es-MX" sz="2000" dirty="0">
              <a:solidFill>
                <a:schemeClr val="bg1">
                  <a:lumMod val="50000"/>
                </a:schemeClr>
              </a:solidFill>
              <a:latin typeface="Arial" panose="020B0604020202020204" pitchFamily="34" charset="0"/>
              <a:cs typeface="Arial" panose="020B0604020202020204" pitchFamily="34" charset="0"/>
            </a:endParaRPr>
          </a:p>
          <a:p>
            <a:endParaRPr lang="es-MX"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64946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rPr>
              <a:t>Instrumentos</a:t>
            </a:r>
            <a:r>
              <a:rPr lang="en-US" sz="2400" dirty="0">
                <a:solidFill>
                  <a:schemeClr val="bg1"/>
                </a:solidFill>
              </a:rPr>
              <a:t> </a:t>
            </a:r>
            <a:r>
              <a:rPr lang="en-US" sz="2400" dirty="0" err="1">
                <a:solidFill>
                  <a:schemeClr val="bg1"/>
                </a:solidFill>
              </a:rPr>
              <a:t>Financieros</a:t>
            </a:r>
            <a:endParaRPr lang="en-US" sz="2400" dirty="0">
              <a:solidFill>
                <a:schemeClr val="bg1"/>
              </a:solidFill>
            </a:endParaRPr>
          </a:p>
        </p:txBody>
      </p:sp>
      <p:sp>
        <p:nvSpPr>
          <p:cNvPr id="7" name="TextBox 6"/>
          <p:cNvSpPr txBox="1"/>
          <p:nvPr/>
        </p:nvSpPr>
        <p:spPr>
          <a:xfrm>
            <a:off x="533400" y="881956"/>
            <a:ext cx="8089900" cy="5837495"/>
          </a:xfrm>
          <a:prstGeom prst="rect">
            <a:avLst/>
          </a:prstGeom>
          <a:noFill/>
        </p:spPr>
        <p:txBody>
          <a:bodyPr wrap="square" rtlCol="0">
            <a:spAutoFit/>
          </a:bodyPr>
          <a:lstStyle/>
          <a:p>
            <a:r>
              <a:rPr lang="en-US" sz="2000" b="1" dirty="0" err="1">
                <a:solidFill>
                  <a:schemeClr val="bg1">
                    <a:lumMod val="50000"/>
                  </a:schemeClr>
                </a:solidFill>
                <a:latin typeface="Arial" panose="020B0604020202020204" pitchFamily="34" charset="0"/>
                <a:cs typeface="Arial" panose="020B0604020202020204" pitchFamily="34" charset="0"/>
              </a:rPr>
              <a:t>Arrendamientos</a:t>
            </a:r>
            <a:endParaRPr lang="en-US" sz="2000" b="1" dirty="0">
              <a:solidFill>
                <a:schemeClr val="bg1">
                  <a:lumMod val="50000"/>
                </a:schemeClr>
              </a:solidFill>
              <a:latin typeface="Arial" panose="020B0604020202020204" pitchFamily="34" charset="0"/>
              <a:cs typeface="Arial" panose="020B0604020202020204" pitchFamily="34" charset="0"/>
            </a:endParaRPr>
          </a:p>
          <a:p>
            <a:endParaRPr lang="en-US" sz="2000" b="1" dirty="0">
              <a:solidFill>
                <a:schemeClr val="bg1">
                  <a:lumMod val="50000"/>
                </a:schemeClr>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sz="2000" i="1" kern="0" dirty="0" err="1">
                <a:solidFill>
                  <a:srgbClr val="000000">
                    <a:lumMod val="65000"/>
                    <a:lumOff val="35000"/>
                  </a:srgbClr>
                </a:solidFill>
                <a:latin typeface="Arial" pitchFamily="34" charset="0"/>
                <a:ea typeface="ＭＳ Ｐゴシック" charset="0"/>
                <a:cs typeface="Arial" pitchFamily="34" charset="0"/>
              </a:rPr>
              <a:t>Escenario</a:t>
            </a: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sz="2000" i="1"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Un hospital ha firmado un contrato de arrendamiento de cinco años para una máquina de escaneo de imágenes de resonancia médica. La vida útil estimada de la máquina es de 10 años. Al final del plazo del arrendamiento, el hospital tiene la opción de adquirir la máquina por el 10% de su valor razonable actual o extender el arrendamiento a un pago de arrendamiento sustancialmente reducido.</a:t>
            </a:r>
          </a:p>
          <a:p>
            <a:pPr lvl="0" defTabSz="914400" fontAlgn="base">
              <a:spcBef>
                <a:spcPts val="776"/>
              </a:spcBef>
              <a:spcAft>
                <a:spcPct val="0"/>
              </a:spcAft>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r>
              <a:rPr lang="es-MX" sz="2000" kern="0" dirty="0">
                <a:solidFill>
                  <a:srgbClr val="000000">
                    <a:lumMod val="65000"/>
                    <a:lumOff val="35000"/>
                  </a:srgbClr>
                </a:solidFill>
                <a:latin typeface="Arial" pitchFamily="34" charset="0"/>
                <a:ea typeface="ＭＳ Ｐゴシック" charset="0"/>
                <a:cs typeface="Arial" pitchFamily="34" charset="0"/>
              </a:rPr>
              <a:t>¿Es el arrendamiento un instrumento financiero? Explique.</a:t>
            </a:r>
          </a:p>
          <a:p>
            <a:pPr lvl="0" defTabSz="914400" fontAlgn="base">
              <a:spcBef>
                <a:spcPts val="776"/>
              </a:spcBef>
              <a:spcAft>
                <a:spcPct val="0"/>
              </a:spcAft>
              <a:defRPr/>
            </a:pPr>
            <a:endParaRPr lang="es-MX"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pPr lvl="0" defTabSz="914400" fontAlgn="base">
              <a:spcBef>
                <a:spcPts val="776"/>
              </a:spcBef>
              <a:spcAft>
                <a:spcPct val="0"/>
              </a:spcAft>
              <a:defRPr/>
            </a:pPr>
            <a:endParaRPr lang="en-US" sz="2000" kern="0" dirty="0">
              <a:solidFill>
                <a:srgbClr val="000000">
                  <a:lumMod val="65000"/>
                  <a:lumOff val="35000"/>
                </a:srgbClr>
              </a:solidFill>
              <a:latin typeface="Arial" pitchFamily="34" charset="0"/>
              <a:ea typeface="ＭＳ Ｐゴシック" charset="0"/>
              <a:cs typeface="Arial" pitchFamily="34" charset="0"/>
            </a:endParaRPr>
          </a:p>
          <a:p>
            <a:endParaRPr lang="en-US"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8071001"/>
      </p:ext>
    </p:extLst>
  </p:cSld>
  <p:clrMapOvr>
    <a:masterClrMapping/>
  </p:clrMapOvr>
</p:sld>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6948F74-6CA4-4BCB-8ABD-4433C9D48B02}"/>
</file>

<file path=customXml/itemProps2.xml><?xml version="1.0" encoding="utf-8"?>
<ds:datastoreItem xmlns:ds="http://schemas.openxmlformats.org/officeDocument/2006/customXml" ds:itemID="{47E81034-97CD-4E5E-ADEC-C00846B46361}">
  <ds:schemaRefs>
    <ds:schemaRef ds:uri="a7402fae-bb21-445c-8609-eb603ffb5c14"/>
    <ds:schemaRef ds:uri="http://schemas.microsoft.com/office/2006/metadata/properties"/>
    <ds:schemaRef ds:uri="http://www.w3.org/XML/1998/namespace"/>
    <ds:schemaRef ds:uri="http://purl.org/dc/elements/1.1/"/>
    <ds:schemaRef ds:uri="http://schemas.openxmlformats.org/package/2006/metadata/core-properties"/>
    <ds:schemaRef ds:uri="http://schemas.microsoft.com/office/2006/documentManagement/types"/>
    <ds:schemaRef ds:uri="http://purl.org/dc/dcmitype/"/>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1F8E47C9-C542-4C2C-85F9-2426F3E672C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On-screen Show (4:3)</PresentationFormat>
  <Paragraphs>159</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29</cp:revision>
  <dcterms:created xsi:type="dcterms:W3CDTF">2014-09-10T19:10:10Z</dcterms:created>
  <dcterms:modified xsi:type="dcterms:W3CDTF">2023-06-22T20:39:34Z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0x010100F2B04539262D804C81D6BCA745DFF1E8</vt:lpwstr>
  </property>
</Properties>
</file>