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4"/>
  </p:notesMasterIdLst>
  <p:sldIdLst>
    <p:sldId id="258" r:id="rId5"/>
    <p:sldId id="272" r:id="rId6"/>
    <p:sldId id="257" r:id="rId7"/>
    <p:sldId id="259" r:id="rId8"/>
    <p:sldId id="260" r:id="rId9"/>
    <p:sldId id="261" r:id="rId10"/>
    <p:sldId id="262" r:id="rId11"/>
    <p:sldId id="263" r:id="rId12"/>
    <p:sldId id="273" r:id="rId13"/>
  </p:sldIdLst>
  <p:sldSz cx="9144000" cy="6858000" type="screen4x3"/>
  <p:notesSz cx="6858000" cy="9144000"/>
  <p:custDataLst>
    <p:tags r:id="rId1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72" userDrawn="1">
          <p15:clr>
            <a:srgbClr val="A4A3A4"/>
          </p15:clr>
        </p15:guide>
        <p15:guide id="2" pos="5284" userDrawn="1">
          <p15:clr>
            <a:srgbClr val="A4A3A4"/>
          </p15:clr>
        </p15:guide>
        <p15:guide id="3" pos="3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2E38"/>
    <a:srgbClr val="4647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64" autoAdjust="0"/>
    <p:restoredTop sz="61808" autoAdjust="0"/>
  </p:normalViewPr>
  <p:slideViewPr>
    <p:cSldViewPr snapToGrid="0" snapToObjects="1">
      <p:cViewPr varScale="1">
        <p:scale>
          <a:sx n="40" d="100"/>
          <a:sy n="40" d="100"/>
        </p:scale>
        <p:origin x="1950" y="30"/>
      </p:cViewPr>
      <p:guideLst>
        <p:guide orient="horz" pos="572"/>
        <p:guide pos="5284"/>
        <p:guide pos="340"/>
      </p:guideLst>
    </p:cSldViewPr>
  </p:slideViewPr>
  <p:notesTextViewPr>
    <p:cViewPr>
      <p:scale>
        <a:sx n="100" d="100"/>
        <a:sy n="100" d="100"/>
      </p:scale>
      <p:origin x="0" y="0"/>
    </p:cViewPr>
  </p:notesTextViewPr>
  <p:notesViewPr>
    <p:cSldViewPr snapToGrid="0" snapToObjects="1">
      <p:cViewPr varScale="1">
        <p:scale>
          <a:sx n="77" d="100"/>
          <a:sy n="77" d="100"/>
        </p:scale>
        <p:origin x="274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mira Sanchez" userId="d90880d6-78a9-457c-991e-24450603455a" providerId="ADAL" clId="{48912AE2-E535-4972-82E6-5450C5F3BF93}"/>
    <pc:docChg chg="modSld">
      <pc:chgData name="Kamira Sanchez" userId="d90880d6-78a9-457c-991e-24450603455a" providerId="ADAL" clId="{48912AE2-E535-4972-82E6-5450C5F3BF93}" dt="2023-06-23T13:53:16.510" v="6" actId="20577"/>
      <pc:docMkLst>
        <pc:docMk/>
      </pc:docMkLst>
      <pc:sldChg chg="modSp mod">
        <pc:chgData name="Kamira Sanchez" userId="d90880d6-78a9-457c-991e-24450603455a" providerId="ADAL" clId="{48912AE2-E535-4972-82E6-5450C5F3BF93}" dt="2023-06-23T13:30:05.235" v="1" actId="20577"/>
        <pc:sldMkLst>
          <pc:docMk/>
          <pc:sldMk cId="4120575675" sldId="258"/>
        </pc:sldMkLst>
        <pc:spChg chg="mod">
          <ac:chgData name="Kamira Sanchez" userId="d90880d6-78a9-457c-991e-24450603455a" providerId="ADAL" clId="{48912AE2-E535-4972-82E6-5450C5F3BF93}" dt="2023-06-23T13:30:05.235" v="1" actId="20577"/>
          <ac:spMkLst>
            <pc:docMk/>
            <pc:sldMk cId="4120575675" sldId="258"/>
            <ac:spMk id="4" creationId="{00000000-0000-0000-0000-000000000000}"/>
          </ac:spMkLst>
        </pc:spChg>
      </pc:sldChg>
      <pc:sldChg chg="modSp mod">
        <pc:chgData name="Kamira Sanchez" userId="d90880d6-78a9-457c-991e-24450603455a" providerId="ADAL" clId="{48912AE2-E535-4972-82E6-5450C5F3BF93}" dt="2023-06-23T13:42:49.388" v="5" actId="20577"/>
        <pc:sldMkLst>
          <pc:docMk/>
          <pc:sldMk cId="1120798786" sldId="259"/>
        </pc:sldMkLst>
        <pc:spChg chg="mod">
          <ac:chgData name="Kamira Sanchez" userId="d90880d6-78a9-457c-991e-24450603455a" providerId="ADAL" clId="{48912AE2-E535-4972-82E6-5450C5F3BF93}" dt="2023-06-23T13:42:49.388" v="5" actId="20577"/>
          <ac:spMkLst>
            <pc:docMk/>
            <pc:sldMk cId="1120798786" sldId="259"/>
            <ac:spMk id="7" creationId="{00000000-0000-0000-0000-000000000000}"/>
          </ac:spMkLst>
        </pc:spChg>
      </pc:sldChg>
      <pc:sldChg chg="modSp mod">
        <pc:chgData name="Kamira Sanchez" userId="d90880d6-78a9-457c-991e-24450603455a" providerId="ADAL" clId="{48912AE2-E535-4972-82E6-5450C5F3BF93}" dt="2023-06-23T13:53:16.510" v="6" actId="20577"/>
        <pc:sldMkLst>
          <pc:docMk/>
          <pc:sldMk cId="724725826" sldId="262"/>
        </pc:sldMkLst>
        <pc:spChg chg="mod">
          <ac:chgData name="Kamira Sanchez" userId="d90880d6-78a9-457c-991e-24450603455a" providerId="ADAL" clId="{48912AE2-E535-4972-82E6-5450C5F3BF93}" dt="2023-06-23T13:53:16.510" v="6" actId="20577"/>
          <ac:spMkLst>
            <pc:docMk/>
            <pc:sldMk cId="724725826" sldId="262"/>
            <ac:spMk id="7" creationId="{00000000-0000-0000-0000-000000000000}"/>
          </ac:spMkLst>
        </pc:spChg>
      </pc:sldChg>
    </pc:docChg>
  </pc:docChgLst>
  <pc:docChgLst>
    <pc:chgData name="Kamira Sanchez" userId="d90880d6-78a9-457c-991e-24450603455a" providerId="ADAL" clId="{C5483495-0E72-4120-917D-280A4BA2A92B}"/>
    <pc:docChg chg="undo custSel modSld">
      <pc:chgData name="Kamira Sanchez" userId="d90880d6-78a9-457c-991e-24450603455a" providerId="ADAL" clId="{C5483495-0E72-4120-917D-280A4BA2A92B}" dt="2023-05-19T12:03:14.778" v="1346" actId="20577"/>
      <pc:docMkLst>
        <pc:docMk/>
      </pc:docMkLst>
      <pc:sldChg chg="modSp mod modNotesTx">
        <pc:chgData name="Kamira Sanchez" userId="d90880d6-78a9-457c-991e-24450603455a" providerId="ADAL" clId="{C5483495-0E72-4120-917D-280A4BA2A92B}" dt="2023-05-08T14:35:17.234" v="571" actId="20577"/>
        <pc:sldMkLst>
          <pc:docMk/>
          <pc:sldMk cId="1441733616" sldId="257"/>
        </pc:sldMkLst>
        <pc:spChg chg="mod">
          <ac:chgData name="Kamira Sanchez" userId="d90880d6-78a9-457c-991e-24450603455a" providerId="ADAL" clId="{C5483495-0E72-4120-917D-280A4BA2A92B}" dt="2023-05-08T14:34:37.453" v="529" actId="20577"/>
          <ac:spMkLst>
            <pc:docMk/>
            <pc:sldMk cId="1441733616" sldId="257"/>
            <ac:spMk id="7" creationId="{00000000-0000-0000-0000-000000000000}"/>
          </ac:spMkLst>
        </pc:spChg>
      </pc:sldChg>
      <pc:sldChg chg="modSp mod modNotesTx">
        <pc:chgData name="Kamira Sanchez" userId="d90880d6-78a9-457c-991e-24450603455a" providerId="ADAL" clId="{C5483495-0E72-4120-917D-280A4BA2A92B}" dt="2023-05-19T12:03:14.778" v="1346" actId="20577"/>
        <pc:sldMkLst>
          <pc:docMk/>
          <pc:sldMk cId="4120575675" sldId="258"/>
        </pc:sldMkLst>
        <pc:spChg chg="mod">
          <ac:chgData name="Kamira Sanchez" userId="d90880d6-78a9-457c-991e-24450603455a" providerId="ADAL" clId="{C5483495-0E72-4120-917D-280A4BA2A92B}" dt="2023-05-08T14:20:43.425" v="178" actId="20577"/>
          <ac:spMkLst>
            <pc:docMk/>
            <pc:sldMk cId="4120575675" sldId="258"/>
            <ac:spMk id="4" creationId="{00000000-0000-0000-0000-000000000000}"/>
          </ac:spMkLst>
        </pc:spChg>
      </pc:sldChg>
      <pc:sldChg chg="modSp mod modNotesTx">
        <pc:chgData name="Kamira Sanchez" userId="d90880d6-78a9-457c-991e-24450603455a" providerId="ADAL" clId="{C5483495-0E72-4120-917D-280A4BA2A92B}" dt="2023-05-08T14:41:05.357" v="893" actId="20577"/>
        <pc:sldMkLst>
          <pc:docMk/>
          <pc:sldMk cId="1120798786" sldId="259"/>
        </pc:sldMkLst>
        <pc:spChg chg="mod">
          <ac:chgData name="Kamira Sanchez" userId="d90880d6-78a9-457c-991e-24450603455a" providerId="ADAL" clId="{C5483495-0E72-4120-917D-280A4BA2A92B}" dt="2023-05-08T14:39:37.938" v="764" actId="20577"/>
          <ac:spMkLst>
            <pc:docMk/>
            <pc:sldMk cId="1120798786" sldId="259"/>
            <ac:spMk id="7" creationId="{00000000-0000-0000-0000-000000000000}"/>
          </ac:spMkLst>
        </pc:spChg>
      </pc:sldChg>
      <pc:sldChg chg="modSp mod modNotesTx">
        <pc:chgData name="Kamira Sanchez" userId="d90880d6-78a9-457c-991e-24450603455a" providerId="ADAL" clId="{C5483495-0E72-4120-917D-280A4BA2A92B}" dt="2023-05-12T19:26:32.757" v="1339" actId="20577"/>
        <pc:sldMkLst>
          <pc:docMk/>
          <pc:sldMk cId="1044572889" sldId="260"/>
        </pc:sldMkLst>
        <pc:spChg chg="mod">
          <ac:chgData name="Kamira Sanchez" userId="d90880d6-78a9-457c-991e-24450603455a" providerId="ADAL" clId="{C5483495-0E72-4120-917D-280A4BA2A92B}" dt="2023-05-12T19:26:32.757" v="1339" actId="20577"/>
          <ac:spMkLst>
            <pc:docMk/>
            <pc:sldMk cId="1044572889" sldId="260"/>
            <ac:spMk id="7" creationId="{00000000-0000-0000-0000-000000000000}"/>
          </ac:spMkLst>
        </pc:spChg>
      </pc:sldChg>
      <pc:sldChg chg="modSp mod">
        <pc:chgData name="Kamira Sanchez" userId="d90880d6-78a9-457c-991e-24450603455a" providerId="ADAL" clId="{C5483495-0E72-4120-917D-280A4BA2A92B}" dt="2023-05-08T14:51:58.938" v="1039" actId="20577"/>
        <pc:sldMkLst>
          <pc:docMk/>
          <pc:sldMk cId="2560515737" sldId="261"/>
        </pc:sldMkLst>
        <pc:spChg chg="mod">
          <ac:chgData name="Kamira Sanchez" userId="d90880d6-78a9-457c-991e-24450603455a" providerId="ADAL" clId="{C5483495-0E72-4120-917D-280A4BA2A92B}" dt="2023-05-08T14:51:58.938" v="1039" actId="20577"/>
          <ac:spMkLst>
            <pc:docMk/>
            <pc:sldMk cId="2560515737" sldId="261"/>
            <ac:spMk id="7" creationId="{00000000-0000-0000-0000-000000000000}"/>
          </ac:spMkLst>
        </pc:spChg>
      </pc:sldChg>
      <pc:sldChg chg="modSp mod modNotesTx">
        <pc:chgData name="Kamira Sanchez" userId="d90880d6-78a9-457c-991e-24450603455a" providerId="ADAL" clId="{C5483495-0E72-4120-917D-280A4BA2A92B}" dt="2023-05-08T14:55:08.903" v="1224" actId="20577"/>
        <pc:sldMkLst>
          <pc:docMk/>
          <pc:sldMk cId="724725826" sldId="262"/>
        </pc:sldMkLst>
        <pc:spChg chg="mod">
          <ac:chgData name="Kamira Sanchez" userId="d90880d6-78a9-457c-991e-24450603455a" providerId="ADAL" clId="{C5483495-0E72-4120-917D-280A4BA2A92B}" dt="2023-05-08T14:53:45.370" v="1040" actId="20577"/>
          <ac:spMkLst>
            <pc:docMk/>
            <pc:sldMk cId="724725826" sldId="262"/>
            <ac:spMk id="7" creationId="{00000000-0000-0000-0000-000000000000}"/>
          </ac:spMkLst>
        </pc:spChg>
      </pc:sldChg>
      <pc:sldChg chg="modSp mod modNotesTx">
        <pc:chgData name="Kamira Sanchez" userId="d90880d6-78a9-457c-991e-24450603455a" providerId="ADAL" clId="{C5483495-0E72-4120-917D-280A4BA2A92B}" dt="2023-05-08T14:57:12.038" v="1336" actId="20577"/>
        <pc:sldMkLst>
          <pc:docMk/>
          <pc:sldMk cId="3756782287" sldId="263"/>
        </pc:sldMkLst>
        <pc:spChg chg="mod">
          <ac:chgData name="Kamira Sanchez" userId="d90880d6-78a9-457c-991e-24450603455a" providerId="ADAL" clId="{C5483495-0E72-4120-917D-280A4BA2A92B}" dt="2023-05-08T14:55:24.376" v="1241" actId="6549"/>
          <ac:spMkLst>
            <pc:docMk/>
            <pc:sldMk cId="3756782287" sldId="263"/>
            <ac:spMk id="4" creationId="{00000000-0000-0000-0000-000000000000}"/>
          </ac:spMkLst>
        </pc:spChg>
        <pc:spChg chg="mod">
          <ac:chgData name="Kamira Sanchez" userId="d90880d6-78a9-457c-991e-24450603455a" providerId="ADAL" clId="{C5483495-0E72-4120-917D-280A4BA2A92B}" dt="2023-05-08T14:55:29.162" v="1248" actId="20577"/>
          <ac:spMkLst>
            <pc:docMk/>
            <pc:sldMk cId="3756782287" sldId="263"/>
            <ac:spMk id="5" creationId="{00000000-0000-0000-0000-000000000000}"/>
          </ac:spMkLst>
        </pc:spChg>
        <pc:spChg chg="mod">
          <ac:chgData name="Kamira Sanchez" userId="d90880d6-78a9-457c-991e-24450603455a" providerId="ADAL" clId="{C5483495-0E72-4120-917D-280A4BA2A92B}" dt="2023-05-08T14:55:54.642" v="1262" actId="20577"/>
          <ac:spMkLst>
            <pc:docMk/>
            <pc:sldMk cId="3756782287" sldId="263"/>
            <ac:spMk id="10" creationId="{00000000-0000-0000-0000-000000000000}"/>
          </ac:spMkLst>
        </pc:spChg>
        <pc:spChg chg="mod">
          <ac:chgData name="Kamira Sanchez" userId="d90880d6-78a9-457c-991e-24450603455a" providerId="ADAL" clId="{C5483495-0E72-4120-917D-280A4BA2A92B}" dt="2023-05-08T14:56:51.103" v="1322" actId="20577"/>
          <ac:spMkLst>
            <pc:docMk/>
            <pc:sldMk cId="3756782287" sldId="263"/>
            <ac:spMk id="16" creationId="{00000000-0000-0000-0000-000000000000}"/>
          </ac:spMkLst>
        </pc:spChg>
      </pc:sldChg>
      <pc:sldChg chg="modSp mod modNotesTx">
        <pc:chgData name="Kamira Sanchez" userId="d90880d6-78a9-457c-991e-24450603455a" providerId="ADAL" clId="{C5483495-0E72-4120-917D-280A4BA2A92B}" dt="2023-05-08T14:03:29.067" v="163" actId="20577"/>
        <pc:sldMkLst>
          <pc:docMk/>
          <pc:sldMk cId="575683806" sldId="272"/>
        </pc:sldMkLst>
        <pc:spChg chg="mod">
          <ac:chgData name="Kamira Sanchez" userId="d90880d6-78a9-457c-991e-24450603455a" providerId="ADAL" clId="{C5483495-0E72-4120-917D-280A4BA2A92B}" dt="2023-05-08T14:00:46.623" v="84"/>
          <ac:spMkLst>
            <pc:docMk/>
            <pc:sldMk cId="575683806" sldId="272"/>
            <ac:spMk id="7" creationId="{00000000-0000-0000-0000-000000000000}"/>
          </ac:spMkLst>
        </pc:spChg>
      </pc:sldChg>
    </pc:docChg>
  </pc:docChgLst>
  <pc:docChgLst>
    <pc:chgData name="Juan Gomez Duque" userId="12ffef9d-c492-4764-9ece-d82edf94b9a1" providerId="ADAL" clId="{8A19CCEA-0767-4BFA-A43E-5B76A29925A6}"/>
    <pc:docChg chg="modSld">
      <pc:chgData name="Juan Gomez Duque" userId="12ffef9d-c492-4764-9ece-d82edf94b9a1" providerId="ADAL" clId="{8A19CCEA-0767-4BFA-A43E-5B76A29925A6}" dt="2022-10-05T22:35:46.247" v="48" actId="20577"/>
      <pc:docMkLst>
        <pc:docMk/>
      </pc:docMkLst>
      <pc:sldChg chg="modSp mod">
        <pc:chgData name="Juan Gomez Duque" userId="12ffef9d-c492-4764-9ece-d82edf94b9a1" providerId="ADAL" clId="{8A19CCEA-0767-4BFA-A43E-5B76A29925A6}" dt="2022-10-05T22:25:11.084" v="4" actId="20577"/>
        <pc:sldMkLst>
          <pc:docMk/>
          <pc:sldMk cId="4120575675" sldId="258"/>
        </pc:sldMkLst>
        <pc:spChg chg="mod">
          <ac:chgData name="Juan Gomez Duque" userId="12ffef9d-c492-4764-9ece-d82edf94b9a1" providerId="ADAL" clId="{8A19CCEA-0767-4BFA-A43E-5B76A29925A6}" dt="2022-10-05T22:25:11.084" v="4" actId="20577"/>
          <ac:spMkLst>
            <pc:docMk/>
            <pc:sldMk cId="4120575675" sldId="258"/>
            <ac:spMk id="4" creationId="{00000000-0000-0000-0000-000000000000}"/>
          </ac:spMkLst>
        </pc:spChg>
      </pc:sldChg>
      <pc:sldChg chg="modSp mod">
        <pc:chgData name="Juan Gomez Duque" userId="12ffef9d-c492-4764-9ece-d82edf94b9a1" providerId="ADAL" clId="{8A19CCEA-0767-4BFA-A43E-5B76A29925A6}" dt="2022-10-05T22:25:35.356" v="7" actId="20577"/>
        <pc:sldMkLst>
          <pc:docMk/>
          <pc:sldMk cId="1120798786" sldId="259"/>
        </pc:sldMkLst>
        <pc:spChg chg="mod">
          <ac:chgData name="Juan Gomez Duque" userId="12ffef9d-c492-4764-9ece-d82edf94b9a1" providerId="ADAL" clId="{8A19CCEA-0767-4BFA-A43E-5B76A29925A6}" dt="2022-10-05T22:25:35.356" v="7" actId="20577"/>
          <ac:spMkLst>
            <pc:docMk/>
            <pc:sldMk cId="1120798786" sldId="259"/>
            <ac:spMk id="7" creationId="{00000000-0000-0000-0000-000000000000}"/>
          </ac:spMkLst>
        </pc:spChg>
      </pc:sldChg>
      <pc:sldChg chg="modSp mod">
        <pc:chgData name="Juan Gomez Duque" userId="12ffef9d-c492-4764-9ece-d82edf94b9a1" providerId="ADAL" clId="{8A19CCEA-0767-4BFA-A43E-5B76A29925A6}" dt="2022-10-05T22:25:46.323" v="8" actId="20577"/>
        <pc:sldMkLst>
          <pc:docMk/>
          <pc:sldMk cId="1044572889" sldId="260"/>
        </pc:sldMkLst>
        <pc:spChg chg="mod">
          <ac:chgData name="Juan Gomez Duque" userId="12ffef9d-c492-4764-9ece-d82edf94b9a1" providerId="ADAL" clId="{8A19CCEA-0767-4BFA-A43E-5B76A29925A6}" dt="2022-10-05T22:25:46.323" v="8" actId="20577"/>
          <ac:spMkLst>
            <pc:docMk/>
            <pc:sldMk cId="1044572889" sldId="260"/>
            <ac:spMk id="7" creationId="{00000000-0000-0000-0000-000000000000}"/>
          </ac:spMkLst>
        </pc:spChg>
      </pc:sldChg>
      <pc:sldChg chg="modSp mod modNotesTx">
        <pc:chgData name="Juan Gomez Duque" userId="12ffef9d-c492-4764-9ece-d82edf94b9a1" providerId="ADAL" clId="{8A19CCEA-0767-4BFA-A43E-5B76A29925A6}" dt="2022-10-05T22:35:46.247" v="48" actId="20577"/>
        <pc:sldMkLst>
          <pc:docMk/>
          <pc:sldMk cId="724725826" sldId="262"/>
        </pc:sldMkLst>
        <pc:spChg chg="mod">
          <ac:chgData name="Juan Gomez Duque" userId="12ffef9d-c492-4764-9ece-d82edf94b9a1" providerId="ADAL" clId="{8A19CCEA-0767-4BFA-A43E-5B76A29925A6}" dt="2022-10-05T22:35:46.247" v="48" actId="20577"/>
          <ac:spMkLst>
            <pc:docMk/>
            <pc:sldMk cId="724725826" sldId="262"/>
            <ac:spMk id="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BF427E-9CB6-4329-95B3-E11AC9B85DE4}" type="datetimeFigureOut">
              <a:rPr lang="en-GB" smtClean="0"/>
              <a:t>23/06/2023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8686C2-FC33-4042-83DB-9D6B57510120}" type="slidenum">
              <a:rPr lang="en-GB" smtClean="0"/>
              <a:t>‹#›</a:t>
            </a:fld>
            <a:endParaRPr lang="en-GB"/>
          </a:p>
        </p:txBody>
      </p:sp>
    </p:spTree>
    <p:extLst>
      <p:ext uri="{BB962C8B-B14F-4D97-AF65-F5344CB8AC3E}">
        <p14:creationId xmlns:p14="http://schemas.microsoft.com/office/powerpoint/2010/main" val="1771664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Esta presentación abarca </a:t>
            </a:r>
            <a:r>
              <a:rPr lang="en-GB" dirty="0" err="1"/>
              <a:t>los</a:t>
            </a:r>
            <a:r>
              <a:rPr lang="en-GB" dirty="0"/>
              <a:t> </a:t>
            </a:r>
            <a:r>
              <a:rPr lang="en-GB" dirty="0" err="1"/>
              <a:t>requerimientos</a:t>
            </a:r>
            <a:r>
              <a:rPr lang="en-GB" dirty="0"/>
              <a:t> de </a:t>
            </a:r>
            <a:r>
              <a:rPr lang="en-GB" dirty="0" err="1"/>
              <a:t>coberturas</a:t>
            </a:r>
            <a:r>
              <a:rPr lang="en-GB" dirty="0"/>
              <a:t> y derivados de la NICSP 29.</a:t>
            </a:r>
          </a:p>
          <a:p>
            <a:endParaRPr lang="en-GB" i="0" dirty="0"/>
          </a:p>
          <a:p>
            <a:r>
              <a:rPr lang="es-MX" dirty="0"/>
              <a:t>El IPSASB emitió la NICSP 41, Instrumentos financieros, en agosto de 2018. La NICSP 41 tiene como fecha de entrada en vigor el 1 de enero de 2023 (se permite la adopción anticipada) y reemplazará a la NICSP 29.</a:t>
            </a:r>
          </a:p>
          <a:p>
            <a:endParaRPr lang="es-MX" dirty="0"/>
          </a:p>
          <a:p>
            <a:r>
              <a:rPr lang="es-MX" dirty="0"/>
              <a:t>Se aconseja a las entidades que aún no han adoptado las normas sobre instrumentos financieros que adopten la NICSP 41 en lugar de la NICSP 29, ya que esto evitará la necesidad de cambios posteriores en la política contable. Cuando los participantes pertenezcan a esas entidades, se recomienda que la capacitación incluya la presentación y el módulo de </a:t>
            </a:r>
            <a:r>
              <a:rPr lang="en-GB" i="0" dirty="0" err="1"/>
              <a:t>el</a:t>
            </a:r>
            <a:r>
              <a:rPr lang="en-GB" i="0" dirty="0"/>
              <a:t> </a:t>
            </a:r>
            <a:r>
              <a:rPr lang="en-GB" i="0" dirty="0" err="1"/>
              <a:t>módulo</a:t>
            </a:r>
            <a:r>
              <a:rPr lang="en-GB" i="0" dirty="0"/>
              <a:t> de </a:t>
            </a:r>
            <a:r>
              <a:rPr lang="en-GB" i="0" dirty="0" err="1"/>
              <a:t>Coberturas</a:t>
            </a:r>
            <a:r>
              <a:rPr lang="en-GB" i="0" dirty="0"/>
              <a:t> y </a:t>
            </a:r>
            <a:r>
              <a:rPr lang="en-GB" i="0" dirty="0" err="1"/>
              <a:t>Derivados</a:t>
            </a:r>
            <a:r>
              <a:rPr lang="en-GB" i="0"/>
              <a:t> (NICSP 41</a:t>
            </a:r>
            <a:r>
              <a:rPr lang="en-GB" i="0" dirty="0"/>
              <a:t>), no </a:t>
            </a:r>
            <a:r>
              <a:rPr lang="en-GB" i="0" dirty="0" err="1"/>
              <a:t>éste</a:t>
            </a:r>
            <a:r>
              <a:rPr lang="es-MX" dirty="0"/>
              <a:t>.</a:t>
            </a:r>
          </a:p>
          <a:p>
            <a:endParaRPr lang="es-MX" dirty="0"/>
          </a:p>
          <a:p>
            <a:r>
              <a:rPr lang="es-MX" dirty="0"/>
              <a:t>Esta presentación está destinada a los participantes cuyas organizaciones han adoptado o están en proceso de adoptar la NICSP 29. Dependiendo del propósito de la capacitación, dichos participantes también pueden beneficiarse de la presentación de NICSP 41, para que estén al tanto de los cambios que se avecinan.</a:t>
            </a:r>
          </a:p>
          <a:p>
            <a:endParaRPr lang="es-MX" dirty="0"/>
          </a:p>
          <a:p>
            <a:r>
              <a:rPr lang="es-MX" dirty="0"/>
              <a:t>La NICSP 29 se basa en la NIC 39 (que ha sido sustituida por la NIIF 9). Si los participantes están familiarizados con las NIIF, considere la posibilidad de destacar esto. La NICSP 41 se basa en la NIIF 9 (la NIIF actual).</a:t>
            </a:r>
          </a:p>
          <a:p>
            <a:endParaRPr lang="en-GB" dirty="0"/>
          </a:p>
        </p:txBody>
      </p:sp>
      <p:sp>
        <p:nvSpPr>
          <p:cNvPr id="4" name="Slide Number Placeholder 3"/>
          <p:cNvSpPr>
            <a:spLocks noGrp="1"/>
          </p:cNvSpPr>
          <p:nvPr>
            <p:ph type="sldNum" sz="quarter" idx="5"/>
          </p:nvPr>
        </p:nvSpPr>
        <p:spPr/>
        <p:txBody>
          <a:bodyPr/>
          <a:lstStyle/>
          <a:p>
            <a:fld id="{8C8686C2-FC33-4042-83DB-9D6B57510120}" type="slidenum">
              <a:rPr lang="en-GB" smtClean="0"/>
              <a:t>1</a:t>
            </a:fld>
            <a:endParaRPr lang="en-GB"/>
          </a:p>
        </p:txBody>
      </p:sp>
    </p:spTree>
    <p:extLst>
      <p:ext uri="{BB962C8B-B14F-4D97-AF65-F5344CB8AC3E}">
        <p14:creationId xmlns:p14="http://schemas.microsoft.com/office/powerpoint/2010/main" val="1938604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Los </a:t>
            </a:r>
            <a:r>
              <a:rPr lang="en-GB" dirty="0" err="1"/>
              <a:t>requerimientos</a:t>
            </a:r>
            <a:r>
              <a:rPr lang="en-GB" dirty="0"/>
              <a:t> para la contabilidad de </a:t>
            </a:r>
            <a:r>
              <a:rPr lang="en-GB" dirty="0" err="1"/>
              <a:t>coberturas</a:t>
            </a:r>
            <a:r>
              <a:rPr lang="en-GB" dirty="0"/>
              <a:t> son complejos y están más allá del alcance de este material. La intención aquí es solo </a:t>
            </a:r>
            <a:r>
              <a:rPr lang="en-GB" dirty="0" err="1"/>
              <a:t>brindar</a:t>
            </a:r>
            <a:r>
              <a:rPr lang="en-GB" dirty="0"/>
              <a:t> </a:t>
            </a:r>
            <a:r>
              <a:rPr lang="en-GB" dirty="0" err="1"/>
              <a:t>una</a:t>
            </a:r>
            <a:r>
              <a:rPr lang="en-GB" dirty="0"/>
              <a:t> </a:t>
            </a:r>
            <a:r>
              <a:rPr lang="en-GB" dirty="0" err="1"/>
              <a:t>visión</a:t>
            </a:r>
            <a:r>
              <a:rPr lang="en-GB" dirty="0"/>
              <a:t> general a los </a:t>
            </a:r>
            <a:r>
              <a:rPr lang="en-GB" dirty="0" err="1"/>
              <a:t>participantes</a:t>
            </a:r>
            <a:r>
              <a:rPr lang="en-GB" dirty="0"/>
              <a:t> </a:t>
            </a:r>
            <a:r>
              <a:rPr lang="en-GB" dirty="0" err="1"/>
              <a:t>sobre</a:t>
            </a:r>
            <a:r>
              <a:rPr lang="en-GB" dirty="0"/>
              <a:t> la </a:t>
            </a:r>
            <a:r>
              <a:rPr lang="en-GB" dirty="0" err="1"/>
              <a:t>contabilidad</a:t>
            </a:r>
            <a:r>
              <a:rPr lang="en-GB" dirty="0"/>
              <a:t> de </a:t>
            </a:r>
            <a:r>
              <a:rPr lang="en-GB" dirty="0" err="1"/>
              <a:t>coberturas</a:t>
            </a:r>
            <a:r>
              <a:rPr lang="en-GB" dirty="0"/>
              <a:t>.</a:t>
            </a:r>
          </a:p>
          <a:p>
            <a:endParaRPr lang="en-GB" dirty="0"/>
          </a:p>
          <a:p>
            <a:r>
              <a:rPr lang="en-GB" dirty="0"/>
              <a:t>Considere las necesidades de los participantes para determinar cuánto de este material cubrir.</a:t>
            </a:r>
          </a:p>
        </p:txBody>
      </p:sp>
      <p:sp>
        <p:nvSpPr>
          <p:cNvPr id="4" name="Slide Number Placeholder 3"/>
          <p:cNvSpPr>
            <a:spLocks noGrp="1"/>
          </p:cNvSpPr>
          <p:nvPr>
            <p:ph type="sldNum" sz="quarter" idx="5"/>
          </p:nvPr>
        </p:nvSpPr>
        <p:spPr/>
        <p:txBody>
          <a:bodyPr/>
          <a:lstStyle/>
          <a:p>
            <a:fld id="{8C8686C2-FC33-4042-83DB-9D6B57510120}" type="slidenum">
              <a:rPr lang="en-GB" smtClean="0"/>
              <a:t>2</a:t>
            </a:fld>
            <a:endParaRPr lang="en-GB"/>
          </a:p>
        </p:txBody>
      </p:sp>
    </p:spTree>
    <p:extLst>
      <p:ext uri="{BB962C8B-B14F-4D97-AF65-F5344CB8AC3E}">
        <p14:creationId xmlns:p14="http://schemas.microsoft.com/office/powerpoint/2010/main" val="827847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Los </a:t>
            </a:r>
            <a:r>
              <a:rPr lang="en-GB" dirty="0" err="1"/>
              <a:t>requerimientos</a:t>
            </a:r>
            <a:r>
              <a:rPr lang="en-GB" dirty="0"/>
              <a:t> para la </a:t>
            </a:r>
            <a:r>
              <a:rPr lang="en-GB" dirty="0" err="1"/>
              <a:t>contabilidad</a:t>
            </a:r>
            <a:r>
              <a:rPr lang="en-GB" dirty="0"/>
              <a:t> de </a:t>
            </a:r>
            <a:r>
              <a:rPr lang="en-GB" dirty="0" err="1"/>
              <a:t>coberturas</a:t>
            </a:r>
            <a:r>
              <a:rPr lang="en-GB" dirty="0"/>
              <a:t> son </a:t>
            </a:r>
            <a:r>
              <a:rPr lang="en-GB" dirty="0" err="1"/>
              <a:t>complejos</a:t>
            </a:r>
            <a:r>
              <a:rPr lang="en-GB" dirty="0"/>
              <a:t> y </a:t>
            </a:r>
            <a:r>
              <a:rPr lang="en-GB" dirty="0" err="1"/>
              <a:t>están</a:t>
            </a:r>
            <a:r>
              <a:rPr lang="en-GB" dirty="0"/>
              <a:t> </a:t>
            </a:r>
            <a:r>
              <a:rPr lang="en-GB" dirty="0" err="1"/>
              <a:t>más</a:t>
            </a:r>
            <a:r>
              <a:rPr lang="en-GB" dirty="0"/>
              <a:t> </a:t>
            </a:r>
            <a:r>
              <a:rPr lang="en-GB" dirty="0" err="1"/>
              <a:t>allá</a:t>
            </a:r>
            <a:r>
              <a:rPr lang="en-GB" dirty="0"/>
              <a:t> del </a:t>
            </a:r>
            <a:r>
              <a:rPr lang="en-GB" dirty="0" err="1"/>
              <a:t>alcance</a:t>
            </a:r>
            <a:r>
              <a:rPr lang="en-GB" dirty="0"/>
              <a:t> de </a:t>
            </a:r>
            <a:r>
              <a:rPr lang="en-GB" dirty="0" err="1"/>
              <a:t>este</a:t>
            </a:r>
            <a:r>
              <a:rPr lang="en-GB" dirty="0"/>
              <a:t> material. La </a:t>
            </a:r>
            <a:r>
              <a:rPr lang="en-GB" dirty="0" err="1"/>
              <a:t>intención</a:t>
            </a:r>
            <a:r>
              <a:rPr lang="en-GB" dirty="0"/>
              <a:t> </a:t>
            </a:r>
            <a:r>
              <a:rPr lang="en-GB" dirty="0" err="1"/>
              <a:t>aquí</a:t>
            </a:r>
            <a:r>
              <a:rPr lang="en-GB" dirty="0"/>
              <a:t> es solo </a:t>
            </a:r>
            <a:r>
              <a:rPr lang="en-GB" dirty="0" err="1"/>
              <a:t>brindar</a:t>
            </a:r>
            <a:r>
              <a:rPr lang="en-GB" dirty="0"/>
              <a:t> </a:t>
            </a:r>
            <a:r>
              <a:rPr lang="en-GB" dirty="0" err="1"/>
              <a:t>una</a:t>
            </a:r>
            <a:r>
              <a:rPr lang="en-GB" dirty="0"/>
              <a:t> </a:t>
            </a:r>
            <a:r>
              <a:rPr lang="en-GB" dirty="0" err="1"/>
              <a:t>visión</a:t>
            </a:r>
            <a:r>
              <a:rPr lang="en-GB" dirty="0"/>
              <a:t> general a </a:t>
            </a:r>
            <a:r>
              <a:rPr lang="en-GB" dirty="0" err="1"/>
              <a:t>los</a:t>
            </a:r>
            <a:r>
              <a:rPr lang="en-GB" dirty="0"/>
              <a:t> </a:t>
            </a:r>
            <a:r>
              <a:rPr lang="en-GB" dirty="0" err="1"/>
              <a:t>participantes</a:t>
            </a:r>
            <a:r>
              <a:rPr lang="en-GB" dirty="0"/>
              <a:t> </a:t>
            </a:r>
            <a:r>
              <a:rPr lang="en-GB" dirty="0" err="1"/>
              <a:t>sobre</a:t>
            </a:r>
            <a:r>
              <a:rPr lang="en-GB" dirty="0"/>
              <a:t> la </a:t>
            </a:r>
            <a:r>
              <a:rPr lang="en-GB" dirty="0" err="1"/>
              <a:t>contabilidad</a:t>
            </a:r>
            <a:r>
              <a:rPr lang="en-GB" dirty="0"/>
              <a:t> de </a:t>
            </a:r>
            <a:r>
              <a:rPr lang="en-GB" dirty="0" err="1"/>
              <a:t>coberturas</a:t>
            </a:r>
            <a:r>
              <a:rPr lang="en-GB" dirty="0"/>
              <a:t>.</a:t>
            </a:r>
          </a:p>
          <a:p>
            <a:endParaRPr lang="en-GB" dirty="0"/>
          </a:p>
          <a:p>
            <a:pPr marL="266700" indent="-266700"/>
            <a:r>
              <a:rPr lang="en-GB" dirty="0"/>
              <a:t>• La contabilidad de cobertura reconoce los efectos compensatorios sobre el superávit o el déficit de los cambios en los valores razonables del instrumento de cobertura y la partida cubierta.</a:t>
            </a:r>
          </a:p>
          <a:p>
            <a:pPr marL="266700" indent="-266700"/>
            <a:r>
              <a:rPr lang="en-GB" dirty="0"/>
              <a:t>• Un instrumento de cobertura es un derivado designado o un activo financiero no </a:t>
            </a:r>
            <a:r>
              <a:rPr lang="en-GB" dirty="0" err="1"/>
              <a:t>derivado</a:t>
            </a:r>
            <a:r>
              <a:rPr lang="en-GB" dirty="0"/>
              <a:t> o un pasivo financiero no derivado cuyo valor razonable o flujos de efectivo se espera que compensen los cambios en el valor razonable o los flujos de efectivo de </a:t>
            </a:r>
            <a:r>
              <a:rPr lang="en-GB" dirty="0" err="1"/>
              <a:t>una</a:t>
            </a:r>
            <a:r>
              <a:rPr lang="en-GB" dirty="0"/>
              <a:t> </a:t>
            </a:r>
            <a:r>
              <a:rPr lang="en-GB" dirty="0" err="1"/>
              <a:t>partida</a:t>
            </a:r>
            <a:r>
              <a:rPr lang="en-GB" dirty="0"/>
              <a:t> </a:t>
            </a:r>
            <a:r>
              <a:rPr lang="en-GB" dirty="0" err="1"/>
              <a:t>designada</a:t>
            </a:r>
            <a:r>
              <a:rPr lang="en-GB" dirty="0"/>
              <a:t> </a:t>
            </a:r>
            <a:r>
              <a:rPr lang="en-GB" dirty="0" err="1"/>
              <a:t>como</a:t>
            </a:r>
            <a:r>
              <a:rPr lang="en-GB" dirty="0"/>
              <a:t> </a:t>
            </a:r>
            <a:r>
              <a:rPr lang="en-GB" dirty="0" err="1"/>
              <a:t>cubierta</a:t>
            </a:r>
            <a:r>
              <a:rPr lang="en-GB" dirty="0"/>
              <a:t>.</a:t>
            </a:r>
          </a:p>
          <a:p>
            <a:pPr marL="266700" indent="-266700"/>
            <a:r>
              <a:rPr lang="en-GB" dirty="0"/>
              <a:t>• Una </a:t>
            </a:r>
            <a:r>
              <a:rPr lang="en-GB" dirty="0" err="1"/>
              <a:t>partida</a:t>
            </a:r>
            <a:r>
              <a:rPr lang="en-GB" dirty="0"/>
              <a:t> </a:t>
            </a:r>
            <a:r>
              <a:rPr lang="en-GB" dirty="0" err="1"/>
              <a:t>cubierta</a:t>
            </a:r>
            <a:r>
              <a:rPr lang="en-GB" dirty="0"/>
              <a:t> es un activo, pasivo, compromiso firme, transacción de </a:t>
            </a:r>
            <a:r>
              <a:rPr lang="en-GB" dirty="0" err="1"/>
              <a:t>prevista</a:t>
            </a:r>
            <a:r>
              <a:rPr lang="en-GB" dirty="0"/>
              <a:t> altamente probable que:</a:t>
            </a:r>
          </a:p>
          <a:p>
            <a:pPr marL="539750" indent="-273050"/>
            <a:r>
              <a:rPr lang="en-GB" dirty="0"/>
              <a:t>a) </a:t>
            </a:r>
            <a:r>
              <a:rPr lang="en-GB" dirty="0" err="1"/>
              <a:t>expone</a:t>
            </a:r>
            <a:r>
              <a:rPr lang="en-GB" dirty="0"/>
              <a:t> a la entidad al riesgo de cambios en el valor razonable o en los flujos de efectivo futuros; y</a:t>
            </a:r>
          </a:p>
          <a:p>
            <a:pPr marL="539750" indent="-273050"/>
            <a:r>
              <a:rPr lang="en-GB" dirty="0"/>
              <a:t>b) se </a:t>
            </a:r>
            <a:r>
              <a:rPr lang="en-GB" dirty="0" err="1"/>
              <a:t>designa</a:t>
            </a:r>
            <a:r>
              <a:rPr lang="en-GB" dirty="0"/>
              <a:t> para ser </a:t>
            </a:r>
            <a:r>
              <a:rPr lang="en-GB" dirty="0" err="1"/>
              <a:t>cubierta</a:t>
            </a:r>
            <a:endParaRPr lang="en-GB" dirty="0"/>
          </a:p>
        </p:txBody>
      </p:sp>
      <p:sp>
        <p:nvSpPr>
          <p:cNvPr id="4" name="Slide Number Placeholder 3"/>
          <p:cNvSpPr>
            <a:spLocks noGrp="1"/>
          </p:cNvSpPr>
          <p:nvPr>
            <p:ph type="sldNum" sz="quarter" idx="5"/>
          </p:nvPr>
        </p:nvSpPr>
        <p:spPr/>
        <p:txBody>
          <a:bodyPr/>
          <a:lstStyle/>
          <a:p>
            <a:fld id="{8C8686C2-FC33-4042-83DB-9D6B57510120}" type="slidenum">
              <a:rPr lang="en-GB" smtClean="0"/>
              <a:t>3</a:t>
            </a:fld>
            <a:endParaRPr lang="en-GB"/>
          </a:p>
        </p:txBody>
      </p:sp>
    </p:spTree>
    <p:extLst>
      <p:ext uri="{BB962C8B-B14F-4D97-AF65-F5344CB8AC3E}">
        <p14:creationId xmlns:p14="http://schemas.microsoft.com/office/powerpoint/2010/main" val="3601210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Respuesta del módulo (ver módulo para más detalles – página 43):</a:t>
            </a:r>
          </a:p>
          <a:p>
            <a:endParaRPr lang="en-GB"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Este es un ejemplo ilustrativo de una cobertura de flujo de efectivo. Es decir, es una cobertura de la exposición a la variabilidad en los flujos de efectivo que podría resultar de los cambios en los tipos de cambio relacionados con el contrato de future (una </a:t>
            </a:r>
            <a:r>
              <a:rPr lang="en-US" sz="1200" kern="1200" dirty="0" err="1">
                <a:solidFill>
                  <a:schemeClr val="tx1"/>
                </a:solidFill>
                <a:effectLst/>
                <a:latin typeface="+mn-lt"/>
                <a:ea typeface="+mn-ea"/>
                <a:cs typeface="+mn-cs"/>
              </a:rPr>
              <a:t>transacción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prevista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altamente</a:t>
            </a:r>
            <a:r>
              <a:rPr lang="en-US" sz="1200" kern="1200" dirty="0">
                <a:solidFill>
                  <a:schemeClr val="tx1"/>
                </a:solidFill>
                <a:effectLst/>
                <a:latin typeface="+mn-lt"/>
                <a:ea typeface="+mn-ea"/>
                <a:cs typeface="+mn-cs"/>
              </a:rPr>
              <a:t> probable) para la compra del camión de bomberos. Los resultados de las fluctuaciones en los tipos de cambio afectarán </a:t>
            </a:r>
            <a:r>
              <a:rPr lang="en-US" sz="1200" kern="1200" dirty="0" err="1">
                <a:solidFill>
                  <a:schemeClr val="tx1"/>
                </a:solidFill>
                <a:effectLst/>
                <a:latin typeface="+mn-lt"/>
                <a:ea typeface="+mn-ea"/>
                <a:cs typeface="+mn-cs"/>
              </a:rPr>
              <a:t>el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resultado</a:t>
            </a:r>
            <a:endParaRPr lang="en-US"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La </a:t>
            </a:r>
            <a:r>
              <a:rPr lang="en-US" sz="1200" kern="1200" dirty="0" err="1">
                <a:solidFill>
                  <a:schemeClr val="tx1"/>
                </a:solidFill>
                <a:effectLst/>
                <a:latin typeface="+mn-lt"/>
                <a:ea typeface="+mn-ea"/>
                <a:cs typeface="+mn-cs"/>
              </a:rPr>
              <a:t>partida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cubierta</a:t>
            </a:r>
            <a:r>
              <a:rPr lang="en-US" sz="1200" kern="1200" dirty="0">
                <a:solidFill>
                  <a:schemeClr val="tx1"/>
                </a:solidFill>
                <a:effectLst/>
                <a:latin typeface="+mn-lt"/>
                <a:ea typeface="+mn-ea"/>
                <a:cs typeface="+mn-cs"/>
              </a:rPr>
              <a:t> es </a:t>
            </a:r>
            <a:r>
              <a:rPr lang="en-US" sz="1200" kern="1200" dirty="0" err="1">
                <a:solidFill>
                  <a:schemeClr val="tx1"/>
                </a:solidFill>
                <a:effectLst/>
                <a:latin typeface="+mn-lt"/>
                <a:ea typeface="+mn-ea"/>
                <a:cs typeface="+mn-cs"/>
              </a:rPr>
              <a:t>el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pasivo</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compromiso</a:t>
            </a:r>
            <a:r>
              <a:rPr lang="en-US" sz="1200" kern="1200" dirty="0">
                <a:solidFill>
                  <a:schemeClr val="tx1"/>
                </a:solidFill>
                <a:effectLst/>
                <a:latin typeface="+mn-lt"/>
                <a:ea typeface="+mn-ea"/>
                <a:cs typeface="+mn-cs"/>
              </a:rPr>
              <a:t> contractual para la compra del camión de bomberos.</a:t>
            </a:r>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El instrumento de cobertura es el </a:t>
            </a:r>
            <a:r>
              <a:rPr lang="en-US" sz="1200" kern="1200" dirty="0" err="1">
                <a:solidFill>
                  <a:schemeClr val="tx1"/>
                </a:solidFill>
                <a:effectLst/>
                <a:latin typeface="+mn-lt"/>
                <a:ea typeface="+mn-ea"/>
                <a:cs typeface="+mn-cs"/>
              </a:rPr>
              <a:t>contrato</a:t>
            </a:r>
            <a:r>
              <a:rPr lang="en-US" sz="1200" kern="1200" dirty="0">
                <a:solidFill>
                  <a:schemeClr val="tx1"/>
                </a:solidFill>
                <a:effectLst/>
                <a:latin typeface="+mn-lt"/>
                <a:ea typeface="+mn-ea"/>
                <a:cs typeface="+mn-cs"/>
              </a:rPr>
              <a:t> future de </a:t>
            </a:r>
            <a:r>
              <a:rPr lang="en-US" sz="1200" kern="1200" dirty="0" err="1">
                <a:solidFill>
                  <a:schemeClr val="tx1"/>
                </a:solidFill>
                <a:effectLst/>
                <a:latin typeface="+mn-lt"/>
                <a:ea typeface="+mn-ea"/>
                <a:cs typeface="+mn-cs"/>
              </a:rPr>
              <a:t>contraprestación</a:t>
            </a:r>
            <a:r>
              <a:rPr lang="en-US" sz="1200" kern="1200" dirty="0">
                <a:solidFill>
                  <a:schemeClr val="tx1"/>
                </a:solidFill>
                <a:effectLst/>
                <a:latin typeface="+mn-lt"/>
                <a:ea typeface="+mn-ea"/>
                <a:cs typeface="+mn-cs"/>
              </a:rPr>
              <a:t>. Es un derivado, es decir, es un instrumento financiero, cuyo valor se deriva del valor de los tipos de cambio subyacentes. Se utiliza para mitigar el riesgo cambiario para los flujos de efectivo futuros de un pasivo financiero que puede ser causado por fluctuaciones en los tipos de cambio sin comprar directamente el instrumento subyacente. Los montos contractuales son montos nocionales a los que se aplica el tipo de cambio para calcular los flujos de efectivo que se intercambiarán entre las partes.</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8C8686C2-FC33-4042-83DB-9D6B57510120}" type="slidenum">
              <a:rPr lang="en-GB" smtClean="0"/>
              <a:t>4</a:t>
            </a:fld>
            <a:endParaRPr lang="en-GB"/>
          </a:p>
        </p:txBody>
      </p:sp>
    </p:spTree>
    <p:extLst>
      <p:ext uri="{BB962C8B-B14F-4D97-AF65-F5344CB8AC3E}">
        <p14:creationId xmlns:p14="http://schemas.microsoft.com/office/powerpoint/2010/main" val="3479175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Respuesta del módulo:</a:t>
            </a:r>
          </a:p>
          <a:p>
            <a:endParaRPr lang="en-GB"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Podría ser una cobertura de valor razonable o una cobertura de flujo de efectivo. Una cobertura del riesgo de tipo de cambio de un compromiso firme puede contabilizarse como una cobertura de valor razonable o como una cobertura de flujo de efectivo. Si se </a:t>
            </a:r>
            <a:r>
              <a:rPr lang="en-US" sz="1200" kern="1200" dirty="0" err="1">
                <a:solidFill>
                  <a:schemeClr val="tx1"/>
                </a:solidFill>
                <a:effectLst/>
                <a:latin typeface="+mn-lt"/>
                <a:ea typeface="+mn-ea"/>
                <a:cs typeface="+mn-cs"/>
              </a:rPr>
              <a:t>considera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cobertura</a:t>
            </a:r>
            <a:r>
              <a:rPr lang="en-US" sz="1200" kern="1200" dirty="0">
                <a:solidFill>
                  <a:schemeClr val="tx1"/>
                </a:solidFill>
                <a:effectLst/>
                <a:latin typeface="+mn-lt"/>
                <a:ea typeface="+mn-ea"/>
                <a:cs typeface="+mn-cs"/>
              </a:rPr>
              <a:t> de valor razonable, la relación de cobertura es una cobertura de la exposición a cambios en el valor razonable del pasivo reconocido que es atribuible al riesgo de cambio de divisas. Las fluctuaciones en el valor razonable del instrumento de deuda podrían </a:t>
            </a:r>
            <a:r>
              <a:rPr lang="en-US" sz="1200" kern="1200" dirty="0" err="1">
                <a:solidFill>
                  <a:schemeClr val="tx1"/>
                </a:solidFill>
                <a:effectLst/>
                <a:latin typeface="+mn-lt"/>
                <a:ea typeface="+mn-ea"/>
                <a:cs typeface="+mn-cs"/>
              </a:rPr>
              <a:t>afectar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resultado</a:t>
            </a:r>
            <a:r>
              <a:rPr lang="en-US" sz="1200" kern="1200" dirty="0">
                <a:solidFill>
                  <a:schemeClr val="tx1"/>
                </a:solidFill>
                <a:effectLst/>
                <a:latin typeface="+mn-lt"/>
                <a:ea typeface="+mn-ea"/>
                <a:cs typeface="+mn-cs"/>
              </a:rPr>
              <a:t>.</a:t>
            </a:r>
            <a:endParaRPr lang="en-GB" dirty="0"/>
          </a:p>
        </p:txBody>
      </p:sp>
      <p:sp>
        <p:nvSpPr>
          <p:cNvPr id="4" name="Slide Number Placeholder 3"/>
          <p:cNvSpPr>
            <a:spLocks noGrp="1"/>
          </p:cNvSpPr>
          <p:nvPr>
            <p:ph type="sldNum" sz="quarter" idx="5"/>
          </p:nvPr>
        </p:nvSpPr>
        <p:spPr/>
        <p:txBody>
          <a:bodyPr/>
          <a:lstStyle/>
          <a:p>
            <a:fld id="{8C8686C2-FC33-4042-83DB-9D6B57510120}" type="slidenum">
              <a:rPr lang="en-GB" smtClean="0"/>
              <a:t>5</a:t>
            </a:fld>
            <a:endParaRPr lang="en-GB"/>
          </a:p>
        </p:txBody>
      </p:sp>
    </p:spTree>
    <p:extLst>
      <p:ext uri="{BB962C8B-B14F-4D97-AF65-F5344CB8AC3E}">
        <p14:creationId xmlns:p14="http://schemas.microsoft.com/office/powerpoint/2010/main" val="2430228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Los ejemplos de derivados generalmente incluyen futuros, forwards, opciones y swaps.</a:t>
            </a:r>
          </a:p>
          <a:p>
            <a:endParaRPr lang="en-GB" dirty="0"/>
          </a:p>
          <a:p>
            <a:r>
              <a:rPr lang="en-GB" dirty="0"/>
              <a:t>Si el tema es particularmente relevante para los participantes, considere una discusión sobre qué tipos de derivados usan sus organizaciones (use grupos de chat o de trabajo si imparte la capacitación en línea).</a:t>
            </a:r>
          </a:p>
        </p:txBody>
      </p:sp>
      <p:sp>
        <p:nvSpPr>
          <p:cNvPr id="4" name="Slide Number Placeholder 3"/>
          <p:cNvSpPr>
            <a:spLocks noGrp="1"/>
          </p:cNvSpPr>
          <p:nvPr>
            <p:ph type="sldNum" sz="quarter" idx="5"/>
          </p:nvPr>
        </p:nvSpPr>
        <p:spPr/>
        <p:txBody>
          <a:bodyPr/>
          <a:lstStyle/>
          <a:p>
            <a:fld id="{8C8686C2-FC33-4042-83DB-9D6B57510120}" type="slidenum">
              <a:rPr lang="en-GB" smtClean="0"/>
              <a:t>6</a:t>
            </a:fld>
            <a:endParaRPr lang="en-GB"/>
          </a:p>
        </p:txBody>
      </p:sp>
    </p:spTree>
    <p:extLst>
      <p:ext uri="{BB962C8B-B14F-4D97-AF65-F5344CB8AC3E}">
        <p14:creationId xmlns:p14="http://schemas.microsoft.com/office/powerpoint/2010/main" val="859995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Un </a:t>
            </a:r>
            <a:r>
              <a:rPr lang="en-US" sz="1200" kern="1200" dirty="0" err="1">
                <a:solidFill>
                  <a:schemeClr val="tx1"/>
                </a:solidFill>
                <a:effectLst/>
                <a:latin typeface="+mn-lt"/>
                <a:ea typeface="+mn-ea"/>
                <a:cs typeface="+mn-cs"/>
              </a:rPr>
              <a:t>derivado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implícito</a:t>
            </a:r>
            <a:r>
              <a:rPr lang="en-US" sz="1200" kern="1200" dirty="0">
                <a:solidFill>
                  <a:schemeClr val="tx1"/>
                </a:solidFill>
                <a:effectLst/>
                <a:latin typeface="+mn-lt"/>
                <a:ea typeface="+mn-ea"/>
                <a:cs typeface="+mn-cs"/>
              </a:rPr>
              <a:t> se separará del </a:t>
            </a:r>
            <a:r>
              <a:rPr lang="en-US" sz="1200" kern="1200" dirty="0" err="1">
                <a:solidFill>
                  <a:schemeClr val="tx1"/>
                </a:solidFill>
                <a:effectLst/>
                <a:latin typeface="+mn-lt"/>
                <a:ea typeface="+mn-ea"/>
                <a:cs typeface="+mn-cs"/>
              </a:rPr>
              <a:t>contrato</a:t>
            </a:r>
            <a:r>
              <a:rPr lang="en-US" sz="1200" kern="1200" dirty="0">
                <a:solidFill>
                  <a:schemeClr val="tx1"/>
                </a:solidFill>
                <a:effectLst/>
                <a:latin typeface="+mn-lt"/>
                <a:ea typeface="+mn-ea"/>
                <a:cs typeface="+mn-cs"/>
              </a:rPr>
              <a:t> principal y se contabilizará como </a:t>
            </a:r>
            <a:r>
              <a:rPr lang="en-US" sz="1200" kern="1200" dirty="0" err="1">
                <a:solidFill>
                  <a:schemeClr val="tx1"/>
                </a:solidFill>
                <a:effectLst/>
                <a:latin typeface="+mn-lt"/>
                <a:ea typeface="+mn-ea"/>
                <a:cs typeface="+mn-cs"/>
              </a:rPr>
              <a:t>derivado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según</a:t>
            </a:r>
            <a:r>
              <a:rPr lang="en-US" sz="1200" kern="1200" dirty="0">
                <a:solidFill>
                  <a:schemeClr val="tx1"/>
                </a:solidFill>
                <a:effectLst/>
                <a:latin typeface="+mn-lt"/>
                <a:ea typeface="+mn-ea"/>
                <a:cs typeface="+mn-cs"/>
              </a:rPr>
              <a:t> la NICSP 29 si, y solo si:</a:t>
            </a:r>
          </a:p>
          <a:p>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Las características económicas y los riesgos del </a:t>
            </a:r>
            <a:r>
              <a:rPr lang="en-US" sz="1200" kern="1200" dirty="0" err="1">
                <a:solidFill>
                  <a:schemeClr val="tx1"/>
                </a:solidFill>
                <a:effectLst/>
                <a:latin typeface="+mn-lt"/>
                <a:ea typeface="+mn-ea"/>
                <a:cs typeface="+mn-cs"/>
              </a:rPr>
              <a:t>derivado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implícito</a:t>
            </a:r>
            <a:r>
              <a:rPr lang="en-US" sz="1200" kern="1200" dirty="0">
                <a:solidFill>
                  <a:schemeClr val="tx1"/>
                </a:solidFill>
                <a:effectLst/>
                <a:latin typeface="+mn-lt"/>
                <a:ea typeface="+mn-ea"/>
                <a:cs typeface="+mn-cs"/>
              </a:rPr>
              <a:t> no están estrechamente relacionados con las características económicas y los riesgos del </a:t>
            </a:r>
            <a:r>
              <a:rPr lang="en-US" sz="1200" kern="1200" dirty="0" err="1">
                <a:solidFill>
                  <a:schemeClr val="tx1"/>
                </a:solidFill>
                <a:effectLst/>
                <a:latin typeface="+mn-lt"/>
                <a:ea typeface="+mn-ea"/>
                <a:cs typeface="+mn-cs"/>
              </a:rPr>
              <a:t>contrato</a:t>
            </a:r>
            <a:r>
              <a:rPr lang="en-US" sz="1200" kern="1200" dirty="0">
                <a:solidFill>
                  <a:schemeClr val="tx1"/>
                </a:solidFill>
                <a:effectLst/>
                <a:latin typeface="+mn-lt"/>
                <a:ea typeface="+mn-ea"/>
                <a:cs typeface="+mn-cs"/>
              </a:rPr>
              <a:t> principal;</a:t>
            </a:r>
          </a:p>
          <a:p>
            <a:endParaRPr lang="en-GB" sz="1200" kern="1200" dirty="0">
              <a:solidFill>
                <a:schemeClr val="tx1"/>
              </a:solidFill>
              <a:effectLst/>
              <a:latin typeface="+mn-lt"/>
              <a:ea typeface="+mn-ea"/>
              <a:cs typeface="+mn-cs"/>
            </a:endParaRPr>
          </a:p>
          <a:p>
            <a:pPr marL="266700" lvl="1" indent="-266700">
              <a:buFont typeface="Arial" panose="020B0604020202020204" pitchFamily="34" charset="0"/>
              <a:buChar char="•"/>
            </a:pPr>
            <a:r>
              <a:rPr lang="en-US" sz="1200" kern="1200" dirty="0">
                <a:solidFill>
                  <a:schemeClr val="tx1"/>
                </a:solidFill>
                <a:effectLst/>
                <a:latin typeface="+mn-lt"/>
                <a:ea typeface="+mn-ea"/>
                <a:cs typeface="+mn-cs"/>
              </a:rPr>
              <a:t>Un instrumento separado con los mismos términos que el </a:t>
            </a:r>
            <a:r>
              <a:rPr lang="en-US" sz="1200" kern="1200" dirty="0" err="1">
                <a:solidFill>
                  <a:schemeClr val="tx1"/>
                </a:solidFill>
                <a:effectLst/>
                <a:latin typeface="+mn-lt"/>
                <a:ea typeface="+mn-ea"/>
                <a:cs typeface="+mn-cs"/>
              </a:rPr>
              <a:t>derivado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implícito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cumpliría</a:t>
            </a:r>
            <a:r>
              <a:rPr lang="en-US" sz="1200" kern="1200" dirty="0">
                <a:solidFill>
                  <a:schemeClr val="tx1"/>
                </a:solidFill>
                <a:effectLst/>
                <a:latin typeface="+mn-lt"/>
                <a:ea typeface="+mn-ea"/>
                <a:cs typeface="+mn-cs"/>
              </a:rPr>
              <a:t> la definición de derivado; y</a:t>
            </a:r>
            <a:endParaRPr lang="en-GB" sz="1200" kern="1200" dirty="0">
              <a:solidFill>
                <a:schemeClr val="tx1"/>
              </a:solidFill>
              <a:effectLst/>
              <a:latin typeface="+mn-lt"/>
              <a:ea typeface="+mn-ea"/>
              <a:cs typeface="+mn-cs"/>
            </a:endParaRPr>
          </a:p>
          <a:p>
            <a:pPr marL="266700" lvl="1" indent="-266700">
              <a:buFont typeface="Arial" panose="020B0604020202020204" pitchFamily="34" charset="0"/>
              <a:buChar char="•"/>
            </a:pPr>
            <a:r>
              <a:rPr lang="en-US" sz="1200" kern="1200" dirty="0">
                <a:solidFill>
                  <a:schemeClr val="tx1"/>
                </a:solidFill>
                <a:effectLst/>
                <a:latin typeface="+mn-lt"/>
                <a:ea typeface="+mn-ea"/>
                <a:cs typeface="+mn-cs"/>
              </a:rPr>
              <a:t>El instrumento híbrido (combinado) no se mide a valor razonable con cambios en el valor razonable reconocidos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resultado</a:t>
            </a:r>
            <a:r>
              <a:rPr lang="en-US" sz="1200" kern="1200" dirty="0">
                <a:solidFill>
                  <a:schemeClr val="tx1"/>
                </a:solidFill>
                <a:effectLst/>
                <a:latin typeface="+mn-lt"/>
                <a:ea typeface="+mn-ea"/>
                <a:cs typeface="+mn-cs"/>
              </a:rPr>
              <a:t> (es decir, un derivado que </a:t>
            </a:r>
            <a:r>
              <a:rPr lang="en-US" sz="1200" kern="1200" dirty="0" err="1">
                <a:solidFill>
                  <a:schemeClr val="tx1"/>
                </a:solidFill>
                <a:effectLst/>
                <a:latin typeface="+mn-lt"/>
                <a:ea typeface="+mn-ea"/>
                <a:cs typeface="+mn-cs"/>
              </a:rPr>
              <a:t>está</a:t>
            </a:r>
            <a:r>
              <a:rPr lang="en-US" sz="1200" kern="1200" dirty="0">
                <a:solidFill>
                  <a:schemeClr val="tx1"/>
                </a:solidFill>
                <a:effectLst/>
                <a:latin typeface="+mn-lt"/>
                <a:ea typeface="+mn-ea"/>
                <a:cs typeface="+mn-cs"/>
              </a:rPr>
              <a:t> implícito en un activo financiero o pasivo financiero a valor </a:t>
            </a:r>
            <a:r>
              <a:rPr lang="en-US" sz="1200" kern="1200" dirty="0" err="1">
                <a:solidFill>
                  <a:schemeClr val="tx1"/>
                </a:solidFill>
                <a:effectLst/>
                <a:latin typeface="+mn-lt"/>
                <a:ea typeface="+mn-ea"/>
                <a:cs typeface="+mn-cs"/>
              </a:rPr>
              <a:t>razonable</a:t>
            </a:r>
            <a:r>
              <a:rPr lang="en-US" sz="1200" kern="1200" dirty="0">
                <a:solidFill>
                  <a:schemeClr val="tx1"/>
                </a:solidFill>
                <a:effectLst/>
                <a:latin typeface="+mn-lt"/>
                <a:ea typeface="+mn-ea"/>
                <a:cs typeface="+mn-cs"/>
              </a:rPr>
              <a:t> con </a:t>
            </a:r>
            <a:r>
              <a:rPr lang="en-US" sz="1200" kern="1200" dirty="0" err="1">
                <a:solidFill>
                  <a:schemeClr val="tx1"/>
                </a:solidFill>
                <a:effectLst/>
                <a:latin typeface="+mn-lt"/>
                <a:ea typeface="+mn-ea"/>
                <a:cs typeface="+mn-cs"/>
              </a:rPr>
              <a:t>cambios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resultado</a:t>
            </a:r>
            <a:r>
              <a:rPr lang="en-US" sz="1200" kern="1200" dirty="0">
                <a:solidFill>
                  <a:schemeClr val="tx1"/>
                </a:solidFill>
                <a:effectLst/>
                <a:latin typeface="+mn-lt"/>
                <a:ea typeface="+mn-ea"/>
                <a:cs typeface="+mn-cs"/>
              </a:rPr>
              <a:t> no se </a:t>
            </a:r>
            <a:r>
              <a:rPr lang="en-US" sz="1200" kern="1200" dirty="0" err="1">
                <a:solidFill>
                  <a:schemeClr val="tx1"/>
                </a:solidFill>
                <a:effectLst/>
                <a:latin typeface="+mn-lt"/>
                <a:ea typeface="+mn-ea"/>
                <a:cs typeface="+mn-cs"/>
              </a:rPr>
              <a:t>separa</a:t>
            </a:r>
            <a:r>
              <a:rPr lang="en-US" sz="1200"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8C8686C2-FC33-4042-83DB-9D6B57510120}" type="slidenum">
              <a:rPr lang="en-GB" smtClean="0"/>
              <a:t>7</a:t>
            </a:fld>
            <a:endParaRPr lang="en-GB"/>
          </a:p>
        </p:txBody>
      </p:sp>
    </p:spTree>
    <p:extLst>
      <p:ext uri="{BB962C8B-B14F-4D97-AF65-F5344CB8AC3E}">
        <p14:creationId xmlns:p14="http://schemas.microsoft.com/office/powerpoint/2010/main" val="2164174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Para más detalles, véase el módulo Cobertura de instrumentos financieros y </a:t>
            </a:r>
            <a:r>
              <a:rPr lang="en-GB" dirty="0" err="1"/>
              <a:t>derivados</a:t>
            </a:r>
            <a:r>
              <a:rPr lang="en-GB"/>
              <a:t> (NICSP </a:t>
            </a:r>
            <a:r>
              <a:rPr lang="en-GB" dirty="0"/>
              <a:t>29) (página 46).</a:t>
            </a:r>
          </a:p>
        </p:txBody>
      </p:sp>
      <p:sp>
        <p:nvSpPr>
          <p:cNvPr id="4" name="Slide Number Placeholder 3"/>
          <p:cNvSpPr>
            <a:spLocks noGrp="1"/>
          </p:cNvSpPr>
          <p:nvPr>
            <p:ph type="sldNum" sz="quarter" idx="5"/>
          </p:nvPr>
        </p:nvSpPr>
        <p:spPr/>
        <p:txBody>
          <a:bodyPr/>
          <a:lstStyle/>
          <a:p>
            <a:fld id="{8C8686C2-FC33-4042-83DB-9D6B57510120}" type="slidenum">
              <a:rPr lang="en-GB" smtClean="0"/>
              <a:t>8</a:t>
            </a:fld>
            <a:endParaRPr lang="en-GB"/>
          </a:p>
        </p:txBody>
      </p:sp>
    </p:spTree>
    <p:extLst>
      <p:ext uri="{BB962C8B-B14F-4D97-AF65-F5344CB8AC3E}">
        <p14:creationId xmlns:p14="http://schemas.microsoft.com/office/powerpoint/2010/main" val="4127091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6/23/2023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497015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6/23/2023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918455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6/23/2023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90451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6/23/2023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63446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6/23/2023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154451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6/23/2023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753639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6/23/2023</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41198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6/23/2023</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383695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6/23/2023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941653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6/23/2023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4188462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6/23/2023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788638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08337" y="2696789"/>
            <a:ext cx="12011753" cy="9008111"/>
          </a:xfrm>
          <a:prstGeom prst="rect">
            <a:avLst/>
          </a:prstGeom>
        </p:spPr>
      </p:pic>
      <p:sp>
        <p:nvSpPr>
          <p:cNvPr id="3" name="Text Placeholder 2"/>
          <p:cNvSpPr>
            <a:spLocks noGrp="1"/>
          </p:cNvSpPr>
          <p:nvPr>
            <p:ph type="body" idx="1"/>
          </p:nvPr>
        </p:nvSpPr>
        <p:spPr>
          <a:xfrm>
            <a:off x="622299" y="484366"/>
            <a:ext cx="7835901" cy="4557534"/>
          </a:xfrm>
          <a:prstGeom prst="rect">
            <a:avLst/>
          </a:prstGeom>
        </p:spPr>
        <p:txBody>
          <a:bodyPr vert="horz" lIns="91440" tIns="45720" rIns="91440" bIns="45720" rtlCol="0">
            <a:noAutofit/>
          </a:bodyPr>
          <a:lstStyle/>
          <a:p>
            <a:pPr lvl="0"/>
            <a:r>
              <a:rPr lang="en-US" dirty="0"/>
              <a:t>Introduction to IPSAS</a:t>
            </a:r>
          </a:p>
          <a:p>
            <a:pPr lvl="1"/>
            <a:r>
              <a:rPr lang="en-US" dirty="0"/>
              <a:t>Second level</a:t>
            </a:r>
          </a:p>
        </p:txBody>
      </p:sp>
      <p:pic>
        <p:nvPicPr>
          <p:cNvPr id="11" name="Picture 10"/>
          <p:cNvPicPr>
            <a:picLocks noChangeAspect="1"/>
          </p:cNvPicPr>
          <p:nvPr userDrawn="1"/>
        </p:nvPicPr>
        <p:blipFill>
          <a:blip r:embed="rId14"/>
          <a:stretch>
            <a:fillRect/>
          </a:stretch>
        </p:blipFill>
        <p:spPr>
          <a:xfrm>
            <a:off x="8023668" y="6261100"/>
            <a:ext cx="774700" cy="457200"/>
          </a:xfrm>
          <a:prstGeom prst="rect">
            <a:avLst/>
          </a:prstGeom>
        </p:spPr>
      </p:pic>
    </p:spTree>
    <p:extLst>
      <p:ext uri="{BB962C8B-B14F-4D97-AF65-F5344CB8AC3E}">
        <p14:creationId xmlns:p14="http://schemas.microsoft.com/office/powerpoint/2010/main" val="2634700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2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rcRect/>
          <a:stretch/>
        </p:blipFill>
        <p:spPr>
          <a:xfrm>
            <a:off x="-80786" y="-2682349"/>
            <a:ext cx="9276409" cy="6186309"/>
          </a:xfrm>
          <a:prstGeom prst="rect">
            <a:avLst/>
          </a:prstGeom>
        </p:spPr>
      </p:pic>
      <p:pic>
        <p:nvPicPr>
          <p:cNvPr id="2" name="Picture 1" descr="5 - Financial Instrument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3932" y="1755729"/>
            <a:ext cx="11676569" cy="8756742"/>
          </a:xfrm>
          <a:prstGeom prst="rect">
            <a:avLst/>
          </a:prstGeom>
        </p:spPr>
      </p:pic>
      <p:sp>
        <p:nvSpPr>
          <p:cNvPr id="4" name="Text Placeholder 2"/>
          <p:cNvSpPr txBox="1">
            <a:spLocks/>
          </p:cNvSpPr>
          <p:nvPr/>
        </p:nvSpPr>
        <p:spPr>
          <a:xfrm>
            <a:off x="800099" y="4036836"/>
            <a:ext cx="7153719" cy="209726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b="1" dirty="0">
                <a:latin typeface="Arial" panose="020B0604020202020204" pitchFamily="34" charset="0"/>
                <a:cs typeface="Arial" panose="020B0604020202020204" pitchFamily="34" charset="0"/>
              </a:rPr>
              <a:t>Instrumentos financieros – </a:t>
            </a:r>
          </a:p>
          <a:p>
            <a:pPr algn="l"/>
            <a:r>
              <a:rPr lang="en-US" b="1" dirty="0" err="1">
                <a:latin typeface="Arial" panose="020B0604020202020204" pitchFamily="34" charset="0"/>
                <a:cs typeface="Arial" panose="020B0604020202020204" pitchFamily="34" charset="0"/>
              </a:rPr>
              <a:t>Coberturas</a:t>
            </a:r>
            <a:r>
              <a:rPr lang="en-US" b="1" dirty="0">
                <a:latin typeface="Arial" panose="020B0604020202020204" pitchFamily="34" charset="0"/>
                <a:cs typeface="Arial" panose="020B0604020202020204" pitchFamily="34" charset="0"/>
              </a:rPr>
              <a:t> y derivados (NICSP</a:t>
            </a:r>
            <a:r>
              <a:rPr lang="en-US" b="1" baseline="30000"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 29)</a:t>
            </a:r>
            <a:endParaRPr lang="en-US" sz="1200" b="1" dirty="0">
              <a:latin typeface="Arial" panose="020B0604020202020204" pitchFamily="34" charset="0"/>
              <a:cs typeface="Arial" panose="020B0604020202020204" pitchFamily="34" charset="0"/>
            </a:endParaRPr>
          </a:p>
          <a:p>
            <a:pPr algn="l"/>
            <a:endParaRPr lang="en-US" sz="1250" dirty="0"/>
          </a:p>
          <a:p>
            <a:pPr algn="l"/>
            <a:endParaRPr lang="en-US" sz="1250" dirty="0"/>
          </a:p>
        </p:txBody>
      </p:sp>
    </p:spTree>
    <p:extLst>
      <p:ext uri="{BB962C8B-B14F-4D97-AF65-F5344CB8AC3E}">
        <p14:creationId xmlns:p14="http://schemas.microsoft.com/office/powerpoint/2010/main" val="4120575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Instrumentos financieros</a:t>
            </a:r>
          </a:p>
        </p:txBody>
      </p:sp>
      <p:sp>
        <p:nvSpPr>
          <p:cNvPr id="7" name="TextBox 6"/>
          <p:cNvSpPr txBox="1"/>
          <p:nvPr/>
        </p:nvSpPr>
        <p:spPr>
          <a:xfrm>
            <a:off x="495300" y="881956"/>
            <a:ext cx="8089900" cy="3147015"/>
          </a:xfrm>
          <a:prstGeom prst="rect">
            <a:avLst/>
          </a:prstGeom>
          <a:noFill/>
        </p:spPr>
        <p:txBody>
          <a:bodyPr wrap="square" rtlCol="0">
            <a:spAutoFit/>
          </a:bodyPr>
          <a:lstStyle/>
          <a:p>
            <a:pPr defTabSz="914400" fontAlgn="base">
              <a:spcBef>
                <a:spcPts val="776"/>
              </a:spcBef>
              <a:spcAft>
                <a:spcPct val="0"/>
              </a:spcAft>
            </a:pPr>
            <a:endPar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pPr defTabSz="914400" fontAlgn="base">
              <a:spcBef>
                <a:spcPts val="776"/>
              </a:spcBef>
              <a:spcAft>
                <a:spcPct val="0"/>
              </a:spcAft>
            </a:pPr>
            <a:r>
              <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El Manual de Pronunciamientos de </a:t>
            </a:r>
            <a:r>
              <a:rPr lang="en-US" sz="2000" i="1"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Contabilidad</a:t>
            </a:r>
            <a:r>
              <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del Sector </a:t>
            </a:r>
            <a:r>
              <a:rPr lang="en-US" sz="2000" i="1"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Público</a:t>
            </a:r>
            <a:r>
              <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es la principal </a:t>
            </a:r>
            <a:r>
              <a:rPr lang="en-US" sz="20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fuente</a:t>
            </a: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20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autorizada</a:t>
            </a: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de </a:t>
            </a:r>
            <a:r>
              <a:rPr lang="en-US" sz="20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principios</a:t>
            </a: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20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internacionales</a:t>
            </a: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de </a:t>
            </a:r>
            <a:r>
              <a:rPr lang="en-US" sz="20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contabilidad</a:t>
            </a: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20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generalmente</a:t>
            </a: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20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aceptados</a:t>
            </a: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para las </a:t>
            </a:r>
            <a:r>
              <a:rPr lang="en-US" sz="20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entidades</a:t>
            </a: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del sector </a:t>
            </a:r>
            <a:r>
              <a:rPr lang="en-US" sz="20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público</a:t>
            </a: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p>
          <a:p>
            <a:pPr defTabSz="914400" fontAlgn="base">
              <a:spcBef>
                <a:spcPts val="776"/>
              </a:spcBef>
              <a:spcAft>
                <a:spcPct val="0"/>
              </a:spcAft>
            </a:pP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Toda la </a:t>
            </a:r>
            <a:r>
              <a:rPr lang="en-US" sz="20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información</a:t>
            </a: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20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en</a:t>
            </a: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20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esta</a:t>
            </a: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20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presentación</a:t>
            </a: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es </a:t>
            </a:r>
            <a:r>
              <a:rPr lang="en-US" sz="20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propia</a:t>
            </a: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y </a:t>
            </a:r>
            <a:r>
              <a:rPr lang="en-US" sz="20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está</a:t>
            </a: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20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protegida</a:t>
            </a: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20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por</a:t>
            </a: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derechos de </a:t>
            </a:r>
            <a:r>
              <a:rPr lang="en-US" sz="20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autor</a:t>
            </a: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a:t>
            </a:r>
          </a:p>
          <a:p>
            <a:pPr marL="342900" indent="-342900" defTabSz="914400" fontAlgn="base">
              <a:spcBef>
                <a:spcPts val="776"/>
              </a:spcBef>
              <a:spcAft>
                <a:spcPct val="0"/>
              </a:spcAft>
              <a:buFontTx/>
              <a:buChar char="•"/>
            </a:pPr>
            <a:endPar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endParaRPr lang="en-US" sz="1850" dirty="0">
              <a:solidFill>
                <a:schemeClr val="bg1">
                  <a:lumMod val="50000"/>
                </a:schemeClr>
              </a:solidFill>
            </a:endParaRPr>
          </a:p>
        </p:txBody>
      </p:sp>
    </p:spTree>
    <p:extLst>
      <p:ext uri="{BB962C8B-B14F-4D97-AF65-F5344CB8AC3E}">
        <p14:creationId xmlns:p14="http://schemas.microsoft.com/office/powerpoint/2010/main" val="575683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Instrumentos financieros</a:t>
            </a:r>
            <a:endParaRPr lang="en-US" sz="1600" dirty="0"/>
          </a:p>
        </p:txBody>
      </p:sp>
      <p:sp>
        <p:nvSpPr>
          <p:cNvPr id="7" name="TextBox 6"/>
          <p:cNvSpPr txBox="1"/>
          <p:nvPr/>
        </p:nvSpPr>
        <p:spPr>
          <a:xfrm>
            <a:off x="495300" y="903598"/>
            <a:ext cx="7893050" cy="4862870"/>
          </a:xfrm>
          <a:prstGeom prst="rect">
            <a:avLst/>
          </a:prstGeom>
          <a:noFill/>
        </p:spPr>
        <p:txBody>
          <a:bodyPr wrap="square" rtlCol="0" anchor="t">
            <a:spAutoFit/>
          </a:bodyPr>
          <a:lstStyle/>
          <a:p>
            <a:r>
              <a:rPr lang="es-MX" b="1" dirty="0">
                <a:solidFill>
                  <a:srgbClr val="2E2E38"/>
                </a:solidFill>
                <a:latin typeface="Arial" panose="020B0604020202020204" pitchFamily="34" charset="0"/>
                <a:cs typeface="Arial" panose="020B0604020202020204" pitchFamily="34" charset="0"/>
              </a:rPr>
              <a:t>Contabilidad de coberturas</a:t>
            </a:r>
          </a:p>
          <a:p>
            <a:endParaRPr lang="es-MX" b="1" dirty="0">
              <a:solidFill>
                <a:srgbClr val="2E2E38"/>
              </a:solidFill>
              <a:latin typeface="Arial" panose="020B0604020202020204" pitchFamily="34" charset="0"/>
              <a:cs typeface="Arial" panose="020B0604020202020204" pitchFamily="34" charset="0"/>
            </a:endParaRPr>
          </a:p>
          <a:p>
            <a:pPr marL="342900" lvl="0" indent="-342900" defTabSz="914400" fontAlgn="base">
              <a:spcBef>
                <a:spcPts val="1200"/>
              </a:spcBef>
              <a:spcAft>
                <a:spcPts val="1200"/>
              </a:spcAft>
              <a:buClr>
                <a:srgbClr val="000000"/>
              </a:buClr>
              <a:buFontTx/>
              <a:buChar char="•"/>
            </a:pPr>
            <a:r>
              <a:rPr lang="es-MX" kern="0" dirty="0">
                <a:solidFill>
                  <a:srgbClr val="2E2E38"/>
                </a:solidFill>
                <a:latin typeface="Arial" panose="020B0604020202020204" pitchFamily="34" charset="0"/>
                <a:ea typeface="ＭＳ Ｐゴシック"/>
                <a:cs typeface="Arial" panose="020B0604020202020204" pitchFamily="34" charset="0"/>
              </a:rPr>
              <a:t>Reconoce en el resultado del periodo los efectos de la compensación de los cambios en los valores razonables de los instrumentos de cobertura y de las partidas cubiertas.</a:t>
            </a:r>
          </a:p>
          <a:p>
            <a:pPr marL="342900" lvl="0" indent="-342900" defTabSz="914400" fontAlgn="base">
              <a:spcBef>
                <a:spcPct val="0"/>
              </a:spcBef>
              <a:spcAft>
                <a:spcPts val="1200"/>
              </a:spcAft>
              <a:buClr>
                <a:srgbClr val="000000"/>
              </a:buClr>
              <a:buFontTx/>
              <a:buChar char="•"/>
            </a:pPr>
            <a:r>
              <a:rPr lang="es-MX" kern="0" dirty="0">
                <a:solidFill>
                  <a:srgbClr val="2E2E38"/>
                </a:solidFill>
                <a:latin typeface="Arial" panose="020B0604020202020204" pitchFamily="34" charset="0"/>
                <a:ea typeface="ＭＳ Ｐゴシック"/>
                <a:cs typeface="Arial" panose="020B0604020202020204" pitchFamily="34" charset="0"/>
              </a:rPr>
              <a:t>El instrumento de cobertura es un derivado designado o un activo financiero o pasivo financiero no derivado</a:t>
            </a:r>
          </a:p>
          <a:p>
            <a:pPr marL="342900" lvl="0" indent="-342900" defTabSz="914400" fontAlgn="base">
              <a:spcBef>
                <a:spcPct val="0"/>
              </a:spcBef>
              <a:spcAft>
                <a:spcPts val="600"/>
              </a:spcAft>
              <a:buClr>
                <a:srgbClr val="000000"/>
              </a:buClr>
              <a:buFontTx/>
              <a:buChar char="•"/>
            </a:pPr>
            <a:r>
              <a:rPr lang="es-MX" kern="0" dirty="0">
                <a:solidFill>
                  <a:srgbClr val="2E2E38"/>
                </a:solidFill>
                <a:latin typeface="Arial" panose="020B0604020202020204" pitchFamily="34" charset="0"/>
                <a:ea typeface="ＭＳ Ｐゴシック"/>
                <a:cs typeface="Arial" panose="020B0604020202020204" pitchFamily="34" charset="0"/>
              </a:rPr>
              <a:t>La partida cubierta es un activo, pasivo, compromiso firme o transacción prevista que es designada para ser cubierta</a:t>
            </a:r>
          </a:p>
          <a:p>
            <a:pPr marL="342900" lvl="0" indent="-342900" defTabSz="914400" fontAlgn="base">
              <a:spcBef>
                <a:spcPct val="0"/>
              </a:spcBef>
              <a:spcAft>
                <a:spcPts val="600"/>
              </a:spcAft>
              <a:buClr>
                <a:srgbClr val="000000"/>
              </a:buClr>
              <a:buFontTx/>
              <a:buChar char="•"/>
            </a:pPr>
            <a:r>
              <a:rPr lang="es-MX" kern="0" dirty="0">
                <a:solidFill>
                  <a:srgbClr val="2E2E38"/>
                </a:solidFill>
                <a:latin typeface="Arial" panose="020B0604020202020204" pitchFamily="34" charset="0"/>
                <a:ea typeface="ＭＳ Ｐゴシック"/>
                <a:cs typeface="Arial" panose="020B0604020202020204" pitchFamily="34" charset="0"/>
              </a:rPr>
              <a:t>Las relaciones de cobertura designadas pueden ser</a:t>
            </a:r>
            <a:endParaRPr lang="es-MX" kern="0" dirty="0">
              <a:solidFill>
                <a:srgbClr val="2E2E38"/>
              </a:solidFill>
              <a:latin typeface="Arial" pitchFamily="34" charset="0"/>
              <a:ea typeface="ＭＳ Ｐゴシック" charset="0"/>
              <a:cs typeface="Arial" pitchFamily="34" charset="0"/>
            </a:endParaRPr>
          </a:p>
          <a:p>
            <a:pPr marL="694690" lvl="1" indent="-347345" defTabSz="914400" fontAlgn="base">
              <a:spcBef>
                <a:spcPct val="0"/>
              </a:spcBef>
              <a:spcAft>
                <a:spcPct val="0"/>
              </a:spcAft>
              <a:buClr>
                <a:srgbClr val="000000"/>
              </a:buClr>
              <a:buFontTx/>
              <a:buChar char="–"/>
            </a:pPr>
            <a:r>
              <a:rPr lang="es-MX" kern="0" dirty="0">
                <a:solidFill>
                  <a:srgbClr val="2E2E38"/>
                </a:solidFill>
                <a:latin typeface="Arial" pitchFamily="34" charset="0"/>
                <a:ea typeface="ＭＳ Ｐゴシック" charset="0"/>
                <a:cs typeface="Arial" pitchFamily="34" charset="0"/>
              </a:rPr>
              <a:t>Cobertura del valor razonable</a:t>
            </a:r>
          </a:p>
          <a:p>
            <a:pPr marL="694690" lvl="1" indent="-347345" defTabSz="914400" fontAlgn="base">
              <a:spcBef>
                <a:spcPct val="0"/>
              </a:spcBef>
              <a:spcAft>
                <a:spcPct val="0"/>
              </a:spcAft>
              <a:buClr>
                <a:srgbClr val="000000"/>
              </a:buClr>
              <a:buFontTx/>
              <a:buChar char="–"/>
            </a:pPr>
            <a:r>
              <a:rPr lang="es-MX" kern="0" dirty="0">
                <a:solidFill>
                  <a:srgbClr val="2E2E38"/>
                </a:solidFill>
                <a:latin typeface="Arial" pitchFamily="34" charset="0"/>
                <a:ea typeface="ＭＳ Ｐゴシック" charset="0"/>
                <a:cs typeface="Arial" pitchFamily="34" charset="0"/>
              </a:rPr>
              <a:t>Cobertura de flujos de efectivo</a:t>
            </a:r>
          </a:p>
          <a:p>
            <a:endParaRPr lang="es-MX" b="1" dirty="0">
              <a:solidFill>
                <a:srgbClr val="2E2E38"/>
              </a:solidFill>
              <a:latin typeface="Arial" panose="020B0604020202020204" pitchFamily="34" charset="0"/>
              <a:cs typeface="Arial" panose="020B0604020202020204" pitchFamily="34" charset="0"/>
            </a:endParaRPr>
          </a:p>
          <a:p>
            <a:endParaRPr lang="es-MX" b="1" dirty="0">
              <a:solidFill>
                <a:srgbClr val="2E2E38"/>
              </a:solidFill>
              <a:latin typeface="Arial" panose="020B0604020202020204" pitchFamily="34" charset="0"/>
              <a:cs typeface="Arial" panose="020B0604020202020204" pitchFamily="34" charset="0"/>
            </a:endParaRPr>
          </a:p>
          <a:p>
            <a:pPr lvl="1"/>
            <a:endParaRPr lang="es-MX" dirty="0">
              <a:solidFill>
                <a:srgbClr val="2E2E3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1733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Instrumentos financieros</a:t>
            </a:r>
            <a:endParaRPr lang="en-US" sz="1600" dirty="0"/>
          </a:p>
        </p:txBody>
      </p:sp>
      <p:sp>
        <p:nvSpPr>
          <p:cNvPr id="7" name="TextBox 6"/>
          <p:cNvSpPr txBox="1"/>
          <p:nvPr/>
        </p:nvSpPr>
        <p:spPr>
          <a:xfrm>
            <a:off x="539750" y="881956"/>
            <a:ext cx="7848600" cy="5416868"/>
          </a:xfrm>
          <a:prstGeom prst="rect">
            <a:avLst/>
          </a:prstGeom>
          <a:noFill/>
        </p:spPr>
        <p:txBody>
          <a:bodyPr wrap="square" rtlCol="0">
            <a:spAutoFit/>
          </a:bodyPr>
          <a:lstStyle/>
          <a:p>
            <a:r>
              <a:rPr lang="en-US" b="1" dirty="0">
                <a:solidFill>
                  <a:srgbClr val="2E2E38"/>
                </a:solidFill>
                <a:latin typeface="Arial" panose="020B0604020202020204" pitchFamily="34" charset="0"/>
                <a:cs typeface="Arial" panose="020B0604020202020204" pitchFamily="34" charset="0"/>
              </a:rPr>
              <a:t>Cobertura de </a:t>
            </a:r>
            <a:r>
              <a:rPr lang="en-US" b="1" dirty="0" err="1">
                <a:solidFill>
                  <a:srgbClr val="2E2E38"/>
                </a:solidFill>
                <a:latin typeface="Arial" panose="020B0604020202020204" pitchFamily="34" charset="0"/>
                <a:cs typeface="Arial" panose="020B0604020202020204" pitchFamily="34" charset="0"/>
              </a:rPr>
              <a:t>flujos</a:t>
            </a:r>
            <a:r>
              <a:rPr lang="en-US" b="1" dirty="0">
                <a:solidFill>
                  <a:srgbClr val="2E2E38"/>
                </a:solidFill>
                <a:latin typeface="Arial" panose="020B0604020202020204" pitchFamily="34" charset="0"/>
                <a:cs typeface="Arial" panose="020B0604020202020204" pitchFamily="34" charset="0"/>
              </a:rPr>
              <a:t> de efectivo</a:t>
            </a:r>
          </a:p>
          <a:p>
            <a:endParaRPr lang="en-US" b="1" dirty="0">
              <a:solidFill>
                <a:srgbClr val="2E2E38"/>
              </a:solidFill>
              <a:latin typeface="Arial" panose="020B0604020202020204" pitchFamily="34" charset="0"/>
              <a:cs typeface="Arial" panose="020B0604020202020204" pitchFamily="34" charset="0"/>
            </a:endParaRPr>
          </a:p>
          <a:p>
            <a:pPr lvl="0" defTabSz="914400" fontAlgn="base">
              <a:spcBef>
                <a:spcPts val="776"/>
              </a:spcBef>
              <a:spcAft>
                <a:spcPct val="0"/>
              </a:spcAft>
            </a:pPr>
            <a:r>
              <a:rPr lang="en-US" i="1" kern="0" dirty="0">
                <a:solidFill>
                  <a:srgbClr val="2E2E38"/>
                </a:solidFill>
                <a:latin typeface="Arial" panose="020B0604020202020204" pitchFamily="34" charset="0"/>
                <a:ea typeface="ＭＳ Ｐゴシック" charset="0"/>
                <a:cs typeface="Arial" pitchFamily="34" charset="0"/>
              </a:rPr>
              <a:t>Escenario</a:t>
            </a:r>
          </a:p>
          <a:p>
            <a:pPr lvl="0" defTabSz="914400" fontAlgn="base">
              <a:spcBef>
                <a:spcPts val="776"/>
              </a:spcBef>
              <a:spcAft>
                <a:spcPct val="0"/>
              </a:spcAft>
            </a:pPr>
            <a:r>
              <a:rPr lang="en-US" kern="0" dirty="0">
                <a:solidFill>
                  <a:srgbClr val="2E2E38"/>
                </a:solidFill>
                <a:latin typeface="Arial" pitchFamily="34" charset="0"/>
                <a:ea typeface="ＭＳ Ｐゴシック" charset="0"/>
                <a:cs typeface="Arial" pitchFamily="34" charset="0"/>
              </a:rPr>
              <a:t>El 1 de enero de 20X1, </a:t>
            </a:r>
            <a:r>
              <a:rPr lang="en-US" kern="0" dirty="0" err="1">
                <a:solidFill>
                  <a:srgbClr val="2E2E38"/>
                </a:solidFill>
                <a:latin typeface="Arial" pitchFamily="34" charset="0"/>
                <a:ea typeface="ＭＳ Ｐゴシック" charset="0"/>
                <a:cs typeface="Arial" pitchFamily="34" charset="0"/>
              </a:rPr>
              <a:t>una</a:t>
            </a:r>
            <a:r>
              <a:rPr lang="en-US" kern="0" dirty="0">
                <a:solidFill>
                  <a:srgbClr val="2E2E38"/>
                </a:solidFill>
                <a:latin typeface="Arial" pitchFamily="34" charset="0"/>
                <a:ea typeface="ＭＳ Ｐゴシック" charset="0"/>
                <a:cs typeface="Arial" pitchFamily="34" charset="0"/>
              </a:rPr>
              <a:t> ciudad entra en un contrato de compromiso firme para comprar un camión de bomberos para su entrega el 30 de junio de 20X1 por moneda </a:t>
            </a:r>
            <a:r>
              <a:rPr lang="en-US" kern="0" dirty="0" err="1">
                <a:solidFill>
                  <a:srgbClr val="2E2E38"/>
                </a:solidFill>
                <a:latin typeface="Arial" pitchFamily="34" charset="0"/>
                <a:ea typeface="ＭＳ Ｐゴシック" charset="0"/>
                <a:cs typeface="Arial" pitchFamily="34" charset="0"/>
              </a:rPr>
              <a:t>extranjera</a:t>
            </a:r>
            <a:r>
              <a:rPr lang="en-US" kern="0" dirty="0">
                <a:solidFill>
                  <a:srgbClr val="2E2E38"/>
                </a:solidFill>
                <a:latin typeface="Arial" pitchFamily="34" charset="0"/>
                <a:ea typeface="ＭＳ Ｐゴシック" charset="0"/>
                <a:cs typeface="Arial" pitchFamily="34" charset="0"/>
              </a:rPr>
              <a:t> (ME) 100,000. El 1 de enero de 20X1, celebra un </a:t>
            </a:r>
            <a:r>
              <a:rPr lang="en-US" kern="0" dirty="0" err="1">
                <a:solidFill>
                  <a:srgbClr val="2E2E38"/>
                </a:solidFill>
                <a:latin typeface="Arial" pitchFamily="34" charset="0"/>
                <a:ea typeface="ＭＳ Ｐゴシック" charset="0"/>
                <a:cs typeface="Arial" pitchFamily="34" charset="0"/>
              </a:rPr>
              <a:t>contrato</a:t>
            </a:r>
            <a:r>
              <a:rPr lang="en-US" kern="0" dirty="0">
                <a:solidFill>
                  <a:srgbClr val="2E2E38"/>
                </a:solidFill>
                <a:latin typeface="Arial" pitchFamily="34" charset="0"/>
                <a:ea typeface="ＭＳ Ｐゴシック" charset="0"/>
                <a:cs typeface="Arial" pitchFamily="34" charset="0"/>
              </a:rPr>
              <a:t> con </a:t>
            </a:r>
            <a:r>
              <a:rPr lang="en-US" kern="0" dirty="0" err="1">
                <a:solidFill>
                  <a:srgbClr val="2E2E38"/>
                </a:solidFill>
                <a:latin typeface="Arial" pitchFamily="34" charset="0"/>
                <a:ea typeface="ＭＳ Ｐゴシック" charset="0"/>
                <a:cs typeface="Arial" pitchFamily="34" charset="0"/>
              </a:rPr>
              <a:t>contraprestación</a:t>
            </a:r>
            <a:r>
              <a:rPr lang="en-US" kern="0" dirty="0">
                <a:solidFill>
                  <a:srgbClr val="2E2E38"/>
                </a:solidFill>
                <a:latin typeface="Arial" pitchFamily="34" charset="0"/>
                <a:ea typeface="ＭＳ Ｐゴシック" charset="0"/>
                <a:cs typeface="Arial" pitchFamily="34" charset="0"/>
              </a:rPr>
              <a:t> de </a:t>
            </a:r>
            <a:r>
              <a:rPr lang="en-US" kern="0" dirty="0" err="1">
                <a:solidFill>
                  <a:srgbClr val="2E2E38"/>
                </a:solidFill>
                <a:latin typeface="Arial" pitchFamily="34" charset="0"/>
                <a:ea typeface="ＭＳ Ｐゴシック" charset="0"/>
                <a:cs typeface="Arial" pitchFamily="34" charset="0"/>
              </a:rPr>
              <a:t>futuros</a:t>
            </a:r>
            <a:r>
              <a:rPr lang="en-US" kern="0" dirty="0">
                <a:solidFill>
                  <a:srgbClr val="2E2E38"/>
                </a:solidFill>
                <a:latin typeface="Arial" pitchFamily="34" charset="0"/>
                <a:ea typeface="ＭＳ Ｐゴシック" charset="0"/>
                <a:cs typeface="Arial" pitchFamily="34" charset="0"/>
              </a:rPr>
              <a:t> para </a:t>
            </a:r>
            <a:r>
              <a:rPr lang="en-US" kern="0" dirty="0" err="1">
                <a:solidFill>
                  <a:srgbClr val="2E2E38"/>
                </a:solidFill>
                <a:latin typeface="Arial" pitchFamily="34" charset="0"/>
                <a:ea typeface="ＭＳ Ｐゴシック" charset="0"/>
                <a:cs typeface="Arial" pitchFamily="34" charset="0"/>
              </a:rPr>
              <a:t>recibir</a:t>
            </a:r>
            <a:r>
              <a:rPr lang="en-US" kern="0" dirty="0">
                <a:solidFill>
                  <a:srgbClr val="2E2E38"/>
                </a:solidFill>
                <a:latin typeface="Arial" pitchFamily="34" charset="0"/>
                <a:ea typeface="ＭＳ Ｐゴシック" charset="0"/>
                <a:cs typeface="Arial" pitchFamily="34" charset="0"/>
              </a:rPr>
              <a:t> ME 100,000 y entregar 109,600 en moneda local (ML) el 30 de junio de 20X1. Se espera que los cambios en los tipos de cambio que </a:t>
            </a:r>
            <a:r>
              <a:rPr lang="en-US" kern="0" dirty="0" err="1">
                <a:solidFill>
                  <a:srgbClr val="2E2E38"/>
                </a:solidFill>
                <a:latin typeface="Arial" pitchFamily="34" charset="0"/>
                <a:ea typeface="ＭＳ Ｐゴシック" charset="0"/>
                <a:cs typeface="Arial" pitchFamily="34" charset="0"/>
              </a:rPr>
              <a:t>afectan</a:t>
            </a:r>
            <a:r>
              <a:rPr lang="en-US" kern="0" dirty="0">
                <a:solidFill>
                  <a:srgbClr val="2E2E38"/>
                </a:solidFill>
                <a:latin typeface="Arial" pitchFamily="34" charset="0"/>
                <a:ea typeface="ＭＳ Ｐゴシック" charset="0"/>
                <a:cs typeface="Arial" pitchFamily="34" charset="0"/>
              </a:rPr>
              <a:t> a  ME y ML se compensen entre sí. </a:t>
            </a:r>
          </a:p>
          <a:p>
            <a:pPr marL="342900" lvl="0" indent="-342900" defTabSz="914400" fontAlgn="base">
              <a:spcBef>
                <a:spcPts val="776"/>
              </a:spcBef>
              <a:spcAft>
                <a:spcPct val="0"/>
              </a:spcAft>
              <a:buFont typeface="Arial" panose="020B0604020202020204" pitchFamily="34" charset="0"/>
              <a:buChar char="•"/>
            </a:pPr>
            <a:r>
              <a:rPr lang="en-US" kern="0" dirty="0">
                <a:solidFill>
                  <a:srgbClr val="2E2E38"/>
                </a:solidFill>
                <a:latin typeface="Arial" pitchFamily="34" charset="0"/>
                <a:ea typeface="ＭＳ Ｐゴシック" charset="0"/>
                <a:cs typeface="Arial" pitchFamily="34" charset="0"/>
              </a:rPr>
              <a:t>¿Por qué la entidad celebraría el </a:t>
            </a:r>
            <a:r>
              <a:rPr lang="en-US" kern="0" dirty="0" err="1">
                <a:solidFill>
                  <a:srgbClr val="2E2E38"/>
                </a:solidFill>
                <a:latin typeface="Arial" pitchFamily="34" charset="0"/>
                <a:ea typeface="ＭＳ Ｐゴシック" charset="0"/>
                <a:cs typeface="Arial" pitchFamily="34" charset="0"/>
              </a:rPr>
              <a:t>contrato</a:t>
            </a:r>
            <a:r>
              <a:rPr lang="en-US" kern="0" dirty="0">
                <a:solidFill>
                  <a:srgbClr val="2E2E38"/>
                </a:solidFill>
                <a:latin typeface="Arial" pitchFamily="34" charset="0"/>
                <a:ea typeface="ＭＳ Ｐゴシック" charset="0"/>
                <a:cs typeface="Arial" pitchFamily="34" charset="0"/>
              </a:rPr>
              <a:t> con </a:t>
            </a:r>
            <a:r>
              <a:rPr lang="en-US" kern="0" dirty="0" err="1">
                <a:solidFill>
                  <a:srgbClr val="2E2E38"/>
                </a:solidFill>
                <a:latin typeface="Arial" pitchFamily="34" charset="0"/>
                <a:ea typeface="ＭＳ Ｐゴシック" charset="0"/>
                <a:cs typeface="Arial" pitchFamily="34" charset="0"/>
              </a:rPr>
              <a:t>contraprestación</a:t>
            </a:r>
            <a:r>
              <a:rPr lang="en-US" kern="0" dirty="0">
                <a:solidFill>
                  <a:srgbClr val="2E2E38"/>
                </a:solidFill>
                <a:latin typeface="Arial" pitchFamily="34" charset="0"/>
                <a:ea typeface="ＭＳ Ｐゴシック" charset="0"/>
                <a:cs typeface="Arial" pitchFamily="34" charset="0"/>
              </a:rPr>
              <a:t> de </a:t>
            </a:r>
            <a:r>
              <a:rPr lang="en-US" kern="0" dirty="0" err="1">
                <a:solidFill>
                  <a:srgbClr val="2E2E38"/>
                </a:solidFill>
                <a:latin typeface="Arial" pitchFamily="34" charset="0"/>
                <a:ea typeface="ＭＳ Ｐゴシック" charset="0"/>
                <a:cs typeface="Arial" pitchFamily="34" charset="0"/>
              </a:rPr>
              <a:t>futuros</a:t>
            </a:r>
            <a:r>
              <a:rPr lang="en-US" kern="0" dirty="0">
                <a:solidFill>
                  <a:srgbClr val="2E2E38"/>
                </a:solidFill>
                <a:latin typeface="Arial" pitchFamily="34" charset="0"/>
                <a:ea typeface="ＭＳ Ｐゴシック" charset="0"/>
                <a:cs typeface="Arial" pitchFamily="34" charset="0"/>
              </a:rPr>
              <a:t>? </a:t>
            </a:r>
            <a:r>
              <a:rPr lang="en-US" kern="0" dirty="0" err="1">
                <a:solidFill>
                  <a:srgbClr val="2E2E38"/>
                </a:solidFill>
                <a:latin typeface="Arial" pitchFamily="34" charset="0"/>
                <a:ea typeface="ＭＳ Ｐゴシック" charset="0"/>
                <a:cs typeface="Arial" pitchFamily="34" charset="0"/>
              </a:rPr>
              <a:t>Explique</a:t>
            </a:r>
            <a:endParaRPr lang="en-US" kern="0" dirty="0">
              <a:solidFill>
                <a:srgbClr val="2E2E38"/>
              </a:solidFill>
              <a:latin typeface="Arial" pitchFamily="34" charset="0"/>
              <a:ea typeface="ＭＳ Ｐゴシック" charset="0"/>
              <a:cs typeface="Arial" pitchFamily="34" charset="0"/>
            </a:endParaRPr>
          </a:p>
          <a:p>
            <a:pPr marL="342900" lvl="0" indent="-342900" defTabSz="914400" fontAlgn="base">
              <a:spcBef>
                <a:spcPts val="776"/>
              </a:spcBef>
              <a:spcAft>
                <a:spcPct val="0"/>
              </a:spcAft>
              <a:buFont typeface="Arial" panose="020B0604020202020204" pitchFamily="34" charset="0"/>
              <a:buChar char="•"/>
            </a:pPr>
            <a:r>
              <a:rPr lang="en-GB" kern="0" dirty="0">
                <a:solidFill>
                  <a:srgbClr val="2E2E38"/>
                </a:solidFill>
                <a:latin typeface="Arial" pitchFamily="34" charset="0"/>
                <a:ea typeface="ＭＳ Ｐゴシック" charset="0"/>
                <a:cs typeface="Arial" pitchFamily="34" charset="0"/>
              </a:rPr>
              <a:t>¿Cuál es la </a:t>
            </a:r>
            <a:r>
              <a:rPr lang="en-GB" kern="0" dirty="0" err="1">
                <a:solidFill>
                  <a:srgbClr val="2E2E38"/>
                </a:solidFill>
                <a:latin typeface="Arial" pitchFamily="34" charset="0"/>
                <a:ea typeface="ＭＳ Ｐゴシック" charset="0"/>
                <a:cs typeface="Arial" pitchFamily="34" charset="0"/>
              </a:rPr>
              <a:t>partida</a:t>
            </a:r>
            <a:r>
              <a:rPr lang="en-GB" kern="0" dirty="0">
                <a:solidFill>
                  <a:srgbClr val="2E2E38"/>
                </a:solidFill>
                <a:latin typeface="Arial" pitchFamily="34" charset="0"/>
                <a:ea typeface="ＭＳ Ｐゴシック" charset="0"/>
                <a:cs typeface="Arial" pitchFamily="34" charset="0"/>
              </a:rPr>
              <a:t> </a:t>
            </a:r>
            <a:r>
              <a:rPr lang="en-GB" kern="0" dirty="0" err="1">
                <a:solidFill>
                  <a:srgbClr val="2E2E38"/>
                </a:solidFill>
                <a:latin typeface="Arial" pitchFamily="34" charset="0"/>
                <a:ea typeface="ＭＳ Ｐゴシック" charset="0"/>
                <a:cs typeface="Arial" pitchFamily="34" charset="0"/>
              </a:rPr>
              <a:t>cubierta</a:t>
            </a:r>
            <a:r>
              <a:rPr lang="en-GB" kern="0" dirty="0">
                <a:solidFill>
                  <a:srgbClr val="2E2E38"/>
                </a:solidFill>
                <a:latin typeface="Arial" pitchFamily="34" charset="0"/>
                <a:ea typeface="ＭＳ Ｐゴシック" charset="0"/>
                <a:cs typeface="Arial" pitchFamily="34" charset="0"/>
              </a:rPr>
              <a:t>? </a:t>
            </a:r>
            <a:r>
              <a:rPr lang="en-GB" kern="0" dirty="0" err="1">
                <a:solidFill>
                  <a:srgbClr val="2E2E38"/>
                </a:solidFill>
                <a:latin typeface="Arial" pitchFamily="34" charset="0"/>
                <a:ea typeface="ＭＳ Ｐゴシック" charset="0"/>
                <a:cs typeface="Arial" pitchFamily="34" charset="0"/>
              </a:rPr>
              <a:t>Explique</a:t>
            </a:r>
            <a:r>
              <a:rPr lang="en-GB" kern="0" dirty="0">
                <a:solidFill>
                  <a:srgbClr val="2E2E38"/>
                </a:solidFill>
                <a:latin typeface="Arial" pitchFamily="34" charset="0"/>
                <a:ea typeface="ＭＳ Ｐゴシック" charset="0"/>
                <a:cs typeface="Arial" pitchFamily="34" charset="0"/>
              </a:rPr>
              <a:t>.</a:t>
            </a:r>
          </a:p>
          <a:p>
            <a:pPr marL="342900" lvl="0" indent="-342900" defTabSz="914400" fontAlgn="base">
              <a:spcBef>
                <a:spcPts val="776"/>
              </a:spcBef>
              <a:spcAft>
                <a:spcPct val="0"/>
              </a:spcAft>
              <a:buFont typeface="Arial" panose="020B0604020202020204" pitchFamily="34" charset="0"/>
              <a:buChar char="•"/>
            </a:pPr>
            <a:r>
              <a:rPr lang="en-GB" kern="0" dirty="0">
                <a:solidFill>
                  <a:srgbClr val="2E2E38"/>
                </a:solidFill>
                <a:latin typeface="Arial" pitchFamily="34" charset="0"/>
                <a:ea typeface="ＭＳ Ｐゴシック" charset="0"/>
                <a:cs typeface="Arial" pitchFamily="34" charset="0"/>
              </a:rPr>
              <a:t>¿</a:t>
            </a:r>
            <a:r>
              <a:rPr lang="en-GB" kern="0" dirty="0" err="1">
                <a:solidFill>
                  <a:srgbClr val="2E2E38"/>
                </a:solidFill>
                <a:latin typeface="Arial" pitchFamily="34" charset="0"/>
                <a:ea typeface="ＭＳ Ｐゴシック" charset="0"/>
                <a:cs typeface="Arial" pitchFamily="34" charset="0"/>
              </a:rPr>
              <a:t>Cuál</a:t>
            </a:r>
            <a:r>
              <a:rPr lang="en-GB" kern="0" dirty="0">
                <a:solidFill>
                  <a:srgbClr val="2E2E38"/>
                </a:solidFill>
                <a:latin typeface="Arial" pitchFamily="34" charset="0"/>
                <a:ea typeface="ＭＳ Ｐゴシック" charset="0"/>
                <a:cs typeface="Arial" pitchFamily="34" charset="0"/>
              </a:rPr>
              <a:t> es el instrumento de </a:t>
            </a:r>
            <a:r>
              <a:rPr lang="en-GB" kern="0" dirty="0" err="1">
                <a:solidFill>
                  <a:srgbClr val="2E2E38"/>
                </a:solidFill>
                <a:latin typeface="Arial" pitchFamily="34" charset="0"/>
                <a:ea typeface="ＭＳ Ｐゴシック" charset="0"/>
                <a:cs typeface="Arial" pitchFamily="34" charset="0"/>
              </a:rPr>
              <a:t>cobertura?Explique</a:t>
            </a:r>
            <a:endParaRPr lang="en-GB" kern="0" dirty="0">
              <a:solidFill>
                <a:srgbClr val="2E2E38"/>
              </a:solidFill>
              <a:latin typeface="Arial" pitchFamily="34" charset="0"/>
              <a:ea typeface="ＭＳ Ｐゴシック" charset="0"/>
              <a:cs typeface="Arial" pitchFamily="34" charset="0"/>
            </a:endParaRPr>
          </a:p>
          <a:p>
            <a:pPr lvl="0" defTabSz="914400" fontAlgn="base">
              <a:spcBef>
                <a:spcPts val="776"/>
              </a:spcBef>
              <a:spcAft>
                <a:spcPct val="0"/>
              </a:spcAft>
            </a:pPr>
            <a:endParaRPr lang="en-US" kern="0" dirty="0">
              <a:solidFill>
                <a:srgbClr val="2E2E38"/>
              </a:solidFill>
              <a:latin typeface="Arial" panose="020B0604020202020204" pitchFamily="34" charset="0"/>
              <a:ea typeface="ＭＳ Ｐゴシック" charset="0"/>
              <a:cs typeface="Arial" pitchFamily="34" charset="0"/>
            </a:endParaRPr>
          </a:p>
          <a:p>
            <a:endParaRPr lang="en-US" b="1" dirty="0">
              <a:solidFill>
                <a:srgbClr val="2E2E38"/>
              </a:solidFill>
              <a:latin typeface="Arial" panose="020B0604020202020204" pitchFamily="34" charset="0"/>
              <a:cs typeface="Arial" panose="020B0604020202020204" pitchFamily="34" charset="0"/>
            </a:endParaRPr>
          </a:p>
          <a:p>
            <a:pPr lvl="1"/>
            <a:endParaRPr lang="en-US" dirty="0">
              <a:solidFill>
                <a:srgbClr val="2E2E3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0798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Instrumentos financieros</a:t>
            </a:r>
            <a:endParaRPr lang="en-US" sz="1600" dirty="0"/>
          </a:p>
        </p:txBody>
      </p:sp>
      <p:sp>
        <p:nvSpPr>
          <p:cNvPr id="7" name="TextBox 6"/>
          <p:cNvSpPr txBox="1"/>
          <p:nvPr/>
        </p:nvSpPr>
        <p:spPr>
          <a:xfrm>
            <a:off x="533400" y="908050"/>
            <a:ext cx="7854950" cy="4380686"/>
          </a:xfrm>
          <a:prstGeom prst="rect">
            <a:avLst/>
          </a:prstGeom>
          <a:noFill/>
        </p:spPr>
        <p:txBody>
          <a:bodyPr wrap="square" rtlCol="0">
            <a:spAutoFit/>
          </a:bodyPr>
          <a:lstStyle/>
          <a:p>
            <a:r>
              <a:rPr lang="en-US" b="1" dirty="0">
                <a:solidFill>
                  <a:srgbClr val="2E2E38"/>
                </a:solidFill>
                <a:latin typeface="Arial" panose="020B0604020202020204" pitchFamily="34" charset="0"/>
                <a:cs typeface="Arial" panose="020B0604020202020204" pitchFamily="34" charset="0"/>
              </a:rPr>
              <a:t>Cobertura de valor razonable</a:t>
            </a:r>
          </a:p>
          <a:p>
            <a:pPr lvl="0" defTabSz="914400" fontAlgn="base">
              <a:spcBef>
                <a:spcPts val="776"/>
              </a:spcBef>
              <a:spcAft>
                <a:spcPct val="0"/>
              </a:spcAft>
            </a:pPr>
            <a:endParaRPr lang="en-US" kern="0" dirty="0">
              <a:solidFill>
                <a:srgbClr val="2E2E38"/>
              </a:solidFill>
              <a:latin typeface="Arial" panose="020B0604020202020204" pitchFamily="34" charset="0"/>
              <a:ea typeface="ＭＳ Ｐゴシック" charset="0"/>
              <a:cs typeface="Arial" pitchFamily="34" charset="0"/>
            </a:endParaRPr>
          </a:p>
          <a:p>
            <a:pPr lvl="0" defTabSz="914400" fontAlgn="base">
              <a:spcBef>
                <a:spcPts val="776"/>
              </a:spcBef>
              <a:spcAft>
                <a:spcPct val="0"/>
              </a:spcAft>
            </a:pPr>
            <a:r>
              <a:rPr lang="en-US" i="1" kern="0" dirty="0">
                <a:solidFill>
                  <a:srgbClr val="2E2E38"/>
                </a:solidFill>
                <a:latin typeface="Arial" panose="020B0604020202020204" pitchFamily="34" charset="0"/>
                <a:ea typeface="ＭＳ Ｐゴシック" charset="0"/>
                <a:cs typeface="Arial" pitchFamily="34" charset="0"/>
              </a:rPr>
              <a:t>Escenario</a:t>
            </a:r>
          </a:p>
          <a:p>
            <a:pPr lvl="0" defTabSz="914400" fontAlgn="base">
              <a:spcBef>
                <a:spcPts val="776"/>
              </a:spcBef>
              <a:spcAft>
                <a:spcPct val="0"/>
              </a:spcAft>
            </a:pPr>
            <a:r>
              <a:rPr lang="en-US" kern="0" dirty="0">
                <a:solidFill>
                  <a:srgbClr val="2E2E38"/>
                </a:solidFill>
                <a:latin typeface="Arial" pitchFamily="34" charset="0"/>
                <a:ea typeface="ＭＳ Ｐゴシック" charset="0"/>
                <a:cs typeface="Arial" pitchFamily="34" charset="0"/>
              </a:rPr>
              <a:t>Una entidad tiene una deuda pendiente de 5 millones de ME a cinco años. El capital es reembolsable al vencimiento en dos años. Ha celebrado un contrato de </a:t>
            </a:r>
            <a:r>
              <a:rPr lang="en-US" kern="0" dirty="0" err="1">
                <a:solidFill>
                  <a:srgbClr val="2E2E38"/>
                </a:solidFill>
                <a:latin typeface="Arial" pitchFamily="34" charset="0"/>
                <a:ea typeface="ＭＳ Ｐゴシック" charset="0"/>
                <a:cs typeface="Arial" pitchFamily="34" charset="0"/>
              </a:rPr>
              <a:t>permuta</a:t>
            </a:r>
            <a:r>
              <a:rPr lang="en-US" kern="0" dirty="0">
                <a:solidFill>
                  <a:srgbClr val="2E2E38"/>
                </a:solidFill>
                <a:latin typeface="Arial" pitchFamily="34" charset="0"/>
                <a:ea typeface="ＭＳ Ｐゴシック" charset="0"/>
                <a:cs typeface="Arial" pitchFamily="34" charset="0"/>
              </a:rPr>
              <a:t> (swap) de divisas por un valor </a:t>
            </a:r>
            <a:r>
              <a:rPr lang="en-US" kern="0" dirty="0" err="1">
                <a:solidFill>
                  <a:srgbClr val="2E2E38"/>
                </a:solidFill>
                <a:latin typeface="Arial" pitchFamily="34" charset="0"/>
                <a:ea typeface="ＭＳ Ｐゴシック" charset="0"/>
                <a:cs typeface="Arial" pitchFamily="34" charset="0"/>
              </a:rPr>
              <a:t>nocional</a:t>
            </a:r>
            <a:r>
              <a:rPr lang="en-US" kern="0" dirty="0">
                <a:solidFill>
                  <a:srgbClr val="2E2E38"/>
                </a:solidFill>
                <a:latin typeface="Arial" pitchFamily="34" charset="0"/>
                <a:ea typeface="ＭＳ Ｐゴシック" charset="0"/>
                <a:cs typeface="Arial" pitchFamily="34" charset="0"/>
              </a:rPr>
              <a:t> de 5 millones de ME. En virtud del contrato, realiza un </a:t>
            </a:r>
            <a:r>
              <a:rPr lang="en-US" kern="0" dirty="0" err="1">
                <a:solidFill>
                  <a:srgbClr val="2E2E38"/>
                </a:solidFill>
                <a:latin typeface="Arial" pitchFamily="34" charset="0"/>
                <a:ea typeface="ＭＳ Ｐゴシック" charset="0"/>
                <a:cs typeface="Arial" pitchFamily="34" charset="0"/>
              </a:rPr>
              <a:t>pago</a:t>
            </a:r>
            <a:r>
              <a:rPr lang="en-US" kern="0" dirty="0">
                <a:solidFill>
                  <a:srgbClr val="2E2E38"/>
                </a:solidFill>
                <a:latin typeface="Arial" pitchFamily="34" charset="0"/>
                <a:ea typeface="ＭＳ Ｐゴシック" charset="0"/>
                <a:cs typeface="Arial" pitchFamily="34" charset="0"/>
              </a:rPr>
              <a:t> de 5,1 </a:t>
            </a:r>
            <a:r>
              <a:rPr lang="en-US" kern="0" dirty="0" err="1">
                <a:solidFill>
                  <a:srgbClr val="2E2E38"/>
                </a:solidFill>
                <a:latin typeface="Arial" pitchFamily="34" charset="0"/>
                <a:ea typeface="ＭＳ Ｐゴシック" charset="0"/>
                <a:cs typeface="Arial" pitchFamily="34" charset="0"/>
              </a:rPr>
              <a:t>millones</a:t>
            </a:r>
            <a:r>
              <a:rPr lang="en-US" kern="0" dirty="0">
                <a:solidFill>
                  <a:srgbClr val="2E2E38"/>
                </a:solidFill>
                <a:latin typeface="Arial" pitchFamily="34" charset="0"/>
                <a:ea typeface="ＭＳ Ｐゴシック" charset="0"/>
                <a:cs typeface="Arial" pitchFamily="34" charset="0"/>
              </a:rPr>
              <a:t> ML y recibe un pago de 5 millones de ME en la fecha de vencimiento del instrumento de deuda.</a:t>
            </a:r>
          </a:p>
          <a:p>
            <a:pPr marL="342900" lvl="0" indent="-342900" defTabSz="914400" fontAlgn="base">
              <a:spcBef>
                <a:spcPts val="776"/>
              </a:spcBef>
              <a:spcAft>
                <a:spcPct val="0"/>
              </a:spcAft>
              <a:buFont typeface="Arial" panose="020B0604020202020204" pitchFamily="34" charset="0"/>
              <a:buChar char="•"/>
            </a:pPr>
            <a:r>
              <a:rPr lang="en-US" kern="0" dirty="0">
                <a:solidFill>
                  <a:srgbClr val="2E2E38"/>
                </a:solidFill>
                <a:latin typeface="Arial" pitchFamily="34" charset="0"/>
                <a:ea typeface="ＭＳ Ｐゴシック" charset="0"/>
                <a:cs typeface="Arial" pitchFamily="34" charset="0"/>
              </a:rPr>
              <a:t>¿Qué tipo de relación de cobertura es? </a:t>
            </a:r>
            <a:r>
              <a:rPr lang="en-US" kern="0" dirty="0" err="1">
                <a:solidFill>
                  <a:srgbClr val="2E2E38"/>
                </a:solidFill>
                <a:latin typeface="Arial" pitchFamily="34" charset="0"/>
                <a:ea typeface="ＭＳ Ｐゴシック" charset="0"/>
                <a:cs typeface="Arial" pitchFamily="34" charset="0"/>
              </a:rPr>
              <a:t>Explique</a:t>
            </a:r>
            <a:r>
              <a:rPr lang="en-US" kern="0" dirty="0">
                <a:solidFill>
                  <a:srgbClr val="2E2E38"/>
                </a:solidFill>
                <a:latin typeface="Arial" pitchFamily="34" charset="0"/>
                <a:ea typeface="ＭＳ Ｐゴシック" charset="0"/>
                <a:cs typeface="Arial" pitchFamily="34" charset="0"/>
              </a:rPr>
              <a:t>. </a:t>
            </a:r>
          </a:p>
          <a:p>
            <a:endParaRPr lang="en-US" b="1" dirty="0">
              <a:solidFill>
                <a:srgbClr val="2E2E38"/>
              </a:solidFill>
              <a:latin typeface="Arial" panose="020B0604020202020204" pitchFamily="34" charset="0"/>
              <a:cs typeface="Arial" panose="020B0604020202020204" pitchFamily="34" charset="0"/>
            </a:endParaRPr>
          </a:p>
          <a:p>
            <a:endParaRPr lang="en-US" b="1" dirty="0">
              <a:solidFill>
                <a:srgbClr val="2E2E38"/>
              </a:solidFill>
              <a:latin typeface="Arial" panose="020B0604020202020204" pitchFamily="34" charset="0"/>
              <a:cs typeface="Arial" panose="020B0604020202020204" pitchFamily="34" charset="0"/>
            </a:endParaRPr>
          </a:p>
          <a:p>
            <a:endParaRPr lang="en-US" b="1" dirty="0">
              <a:solidFill>
                <a:srgbClr val="2E2E38"/>
              </a:solidFill>
              <a:latin typeface="Arial" panose="020B0604020202020204" pitchFamily="34" charset="0"/>
              <a:cs typeface="Arial" panose="020B0604020202020204" pitchFamily="34" charset="0"/>
            </a:endParaRPr>
          </a:p>
          <a:p>
            <a:pPr lvl="1"/>
            <a:endParaRPr lang="en-US" dirty="0">
              <a:solidFill>
                <a:srgbClr val="2E2E3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4572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Instrumentos financieros</a:t>
            </a:r>
            <a:endParaRPr lang="en-US" sz="1600" dirty="0"/>
          </a:p>
        </p:txBody>
      </p:sp>
      <p:sp>
        <p:nvSpPr>
          <p:cNvPr id="7" name="TextBox 6"/>
          <p:cNvSpPr txBox="1"/>
          <p:nvPr/>
        </p:nvSpPr>
        <p:spPr>
          <a:xfrm>
            <a:off x="533400" y="881956"/>
            <a:ext cx="7854950" cy="3929281"/>
          </a:xfrm>
          <a:prstGeom prst="rect">
            <a:avLst/>
          </a:prstGeom>
          <a:noFill/>
        </p:spPr>
        <p:txBody>
          <a:bodyPr wrap="square" rtlCol="0">
            <a:spAutoFit/>
          </a:bodyPr>
          <a:lstStyle/>
          <a:p>
            <a:r>
              <a:rPr lang="en-US" b="1" dirty="0">
                <a:solidFill>
                  <a:srgbClr val="2E2E38"/>
                </a:solidFill>
                <a:latin typeface="Arial" panose="020B0604020202020204" pitchFamily="34" charset="0"/>
                <a:cs typeface="Arial" panose="020B0604020202020204" pitchFamily="34" charset="0"/>
              </a:rPr>
              <a:t>Derivados</a:t>
            </a:r>
          </a:p>
          <a:p>
            <a:endParaRPr lang="en-US" b="1" dirty="0">
              <a:solidFill>
                <a:srgbClr val="2E2E38"/>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Clr>
                <a:srgbClr val="000000"/>
              </a:buClr>
              <a:buFontTx/>
              <a:buChar char="•"/>
            </a:pPr>
            <a:r>
              <a:rPr lang="en-US" kern="0" dirty="0">
                <a:solidFill>
                  <a:srgbClr val="2E2E38"/>
                </a:solidFill>
                <a:latin typeface="Arial" pitchFamily="34" charset="0"/>
                <a:ea typeface="ＭＳ Ｐゴシック" charset="0"/>
                <a:cs typeface="Arial" pitchFamily="34" charset="0"/>
              </a:rPr>
              <a:t>Un instrumento financiero cuando el valor se deriva del valor del </a:t>
            </a:r>
            <a:r>
              <a:rPr lang="en-US" kern="0" dirty="0" err="1">
                <a:solidFill>
                  <a:srgbClr val="2E2E38"/>
                </a:solidFill>
                <a:latin typeface="Arial" pitchFamily="34" charset="0"/>
                <a:ea typeface="ＭＳ Ｐゴシック" charset="0"/>
                <a:cs typeface="Arial" pitchFamily="34" charset="0"/>
              </a:rPr>
              <a:t>subyacente</a:t>
            </a:r>
            <a:r>
              <a:rPr lang="en-US" kern="0" dirty="0">
                <a:solidFill>
                  <a:srgbClr val="2E2E38"/>
                </a:solidFill>
                <a:latin typeface="Arial" pitchFamily="34" charset="0"/>
                <a:ea typeface="ＭＳ Ｐゴシック" charset="0"/>
                <a:cs typeface="Arial" pitchFamily="34" charset="0"/>
              </a:rPr>
              <a:t> </a:t>
            </a:r>
            <a:r>
              <a:rPr lang="en-US" kern="0" dirty="0" err="1">
                <a:solidFill>
                  <a:srgbClr val="2E2E38"/>
                </a:solidFill>
                <a:latin typeface="Arial" pitchFamily="34" charset="0"/>
                <a:ea typeface="ＭＳ Ｐゴシック" charset="0"/>
                <a:cs typeface="Arial" pitchFamily="34" charset="0"/>
              </a:rPr>
              <a:t>basados</a:t>
            </a:r>
            <a:r>
              <a:rPr lang="en-US" kern="0" dirty="0">
                <a:solidFill>
                  <a:srgbClr val="2E2E38"/>
                </a:solidFill>
                <a:latin typeface="Arial" pitchFamily="34" charset="0"/>
                <a:ea typeface="ＭＳ Ｐゴシック" charset="0"/>
                <a:cs typeface="Arial" pitchFamily="34" charset="0"/>
              </a:rPr>
              <a:t> </a:t>
            </a:r>
            <a:r>
              <a:rPr lang="en-US" kern="0" dirty="0" err="1">
                <a:solidFill>
                  <a:srgbClr val="2E2E38"/>
                </a:solidFill>
                <a:latin typeface="Arial" pitchFamily="34" charset="0"/>
                <a:ea typeface="ＭＳ Ｐゴシック" charset="0"/>
                <a:cs typeface="Arial" pitchFamily="34" charset="0"/>
              </a:rPr>
              <a:t>en</a:t>
            </a:r>
            <a:r>
              <a:rPr lang="en-US" kern="0" dirty="0">
                <a:solidFill>
                  <a:srgbClr val="2E2E38"/>
                </a:solidFill>
                <a:latin typeface="Arial" pitchFamily="34" charset="0"/>
                <a:ea typeface="ＭＳ Ｐゴシック" charset="0"/>
                <a:cs typeface="Arial" pitchFamily="34" charset="0"/>
              </a:rPr>
              <a:t> </a:t>
            </a:r>
            <a:r>
              <a:rPr lang="en-US" kern="0" dirty="0" err="1">
                <a:solidFill>
                  <a:srgbClr val="2E2E38"/>
                </a:solidFill>
                <a:latin typeface="Arial" pitchFamily="34" charset="0"/>
                <a:ea typeface="ＭＳ Ｐゴシック" charset="0"/>
                <a:cs typeface="Arial" pitchFamily="34" charset="0"/>
              </a:rPr>
              <a:t>factores</a:t>
            </a:r>
            <a:r>
              <a:rPr lang="en-US" kern="0" dirty="0">
                <a:solidFill>
                  <a:srgbClr val="2E2E38"/>
                </a:solidFill>
                <a:latin typeface="Arial" pitchFamily="34" charset="0"/>
                <a:ea typeface="ＭＳ Ｐゴシック" charset="0"/>
                <a:cs typeface="Arial" pitchFamily="34" charset="0"/>
              </a:rPr>
              <a:t> del mercado</a:t>
            </a:r>
          </a:p>
          <a:p>
            <a:pPr marL="342900" lvl="0" indent="-342900" defTabSz="914400" fontAlgn="base">
              <a:spcBef>
                <a:spcPts val="776"/>
              </a:spcBef>
              <a:spcAft>
                <a:spcPct val="0"/>
              </a:spcAft>
              <a:buClr>
                <a:srgbClr val="000000"/>
              </a:buClr>
              <a:buFontTx/>
              <a:buChar char="•"/>
            </a:pPr>
            <a:r>
              <a:rPr lang="en-US" kern="0" dirty="0">
                <a:solidFill>
                  <a:srgbClr val="2E2E38"/>
                </a:solidFill>
                <a:latin typeface="Arial" pitchFamily="34" charset="0"/>
                <a:ea typeface="ＭＳ Ｐゴシック" charset="0"/>
                <a:cs typeface="Arial" pitchFamily="34" charset="0"/>
              </a:rPr>
              <a:t>Características esenciales</a:t>
            </a:r>
          </a:p>
          <a:p>
            <a:pPr marL="546100" lvl="2" indent="-273050" defTabSz="914400" fontAlgn="base">
              <a:spcBef>
                <a:spcPts val="776"/>
              </a:spcBef>
              <a:spcAft>
                <a:spcPct val="0"/>
              </a:spcAft>
              <a:buClr>
                <a:srgbClr val="000000"/>
              </a:buClr>
              <a:buSzPct val="95000"/>
              <a:buFontTx/>
              <a:buChar char="•"/>
            </a:pPr>
            <a:r>
              <a:rPr lang="en-US" kern="0" dirty="0">
                <a:solidFill>
                  <a:srgbClr val="2E2E38"/>
                </a:solidFill>
                <a:latin typeface="Arial" pitchFamily="34" charset="0"/>
                <a:ea typeface="ＭＳ Ｐゴシック" charset="0"/>
                <a:cs typeface="Arial" pitchFamily="34" charset="0"/>
              </a:rPr>
              <a:t>Cambios de valor con cambios en un índice especificado (el "subyacente")</a:t>
            </a:r>
          </a:p>
          <a:p>
            <a:pPr marL="546100" lvl="2" indent="-273050" defTabSz="914400" fontAlgn="base">
              <a:spcBef>
                <a:spcPts val="776"/>
              </a:spcBef>
              <a:spcAft>
                <a:spcPct val="0"/>
              </a:spcAft>
              <a:buClr>
                <a:srgbClr val="000000"/>
              </a:buClr>
              <a:buSzPct val="95000"/>
              <a:buFontTx/>
              <a:buChar char="•"/>
            </a:pPr>
            <a:r>
              <a:rPr lang="en-US" kern="0" dirty="0">
                <a:solidFill>
                  <a:srgbClr val="2E2E38"/>
                </a:solidFill>
                <a:latin typeface="Arial" pitchFamily="34" charset="0"/>
                <a:ea typeface="ＭＳ Ｐゴシック" charset="0"/>
                <a:cs typeface="Arial" pitchFamily="34" charset="0"/>
              </a:rPr>
              <a:t>No se </a:t>
            </a:r>
            <a:r>
              <a:rPr lang="en-US" kern="0" dirty="0" err="1">
                <a:solidFill>
                  <a:srgbClr val="2E2E38"/>
                </a:solidFill>
                <a:latin typeface="Arial" pitchFamily="34" charset="0"/>
                <a:ea typeface="ＭＳ Ｐゴシック" charset="0"/>
                <a:cs typeface="Arial" pitchFamily="34" charset="0"/>
              </a:rPr>
              <a:t>requiere</a:t>
            </a:r>
            <a:r>
              <a:rPr lang="en-US" kern="0" dirty="0">
                <a:solidFill>
                  <a:srgbClr val="2E2E38"/>
                </a:solidFill>
                <a:latin typeface="Arial" pitchFamily="34" charset="0"/>
                <a:ea typeface="ＭＳ Ｐゴシック" charset="0"/>
                <a:cs typeface="Arial" pitchFamily="34" charset="0"/>
              </a:rPr>
              <a:t> </a:t>
            </a:r>
            <a:r>
              <a:rPr lang="en-US" kern="0" dirty="0" err="1">
                <a:solidFill>
                  <a:srgbClr val="2E2E38"/>
                </a:solidFill>
                <a:latin typeface="Arial" pitchFamily="34" charset="0"/>
                <a:ea typeface="ＭＳ Ｐゴシック" charset="0"/>
                <a:cs typeface="Arial" pitchFamily="34" charset="0"/>
              </a:rPr>
              <a:t>una</a:t>
            </a:r>
            <a:r>
              <a:rPr lang="en-US" kern="0" dirty="0">
                <a:solidFill>
                  <a:srgbClr val="2E2E38"/>
                </a:solidFill>
                <a:latin typeface="Arial" pitchFamily="34" charset="0"/>
                <a:ea typeface="ＭＳ Ｐゴシック" charset="0"/>
                <a:cs typeface="Arial" pitchFamily="34" charset="0"/>
              </a:rPr>
              <a:t> </a:t>
            </a:r>
            <a:r>
              <a:rPr lang="en-US" kern="0" dirty="0" err="1">
                <a:solidFill>
                  <a:srgbClr val="2E2E38"/>
                </a:solidFill>
                <a:latin typeface="Arial" pitchFamily="34" charset="0"/>
                <a:ea typeface="ＭＳ Ｐゴシック" charset="0"/>
                <a:cs typeface="Arial" pitchFamily="34" charset="0"/>
              </a:rPr>
              <a:t>inversión</a:t>
            </a:r>
            <a:r>
              <a:rPr lang="en-US" kern="0" dirty="0">
                <a:solidFill>
                  <a:srgbClr val="2E2E38"/>
                </a:solidFill>
                <a:latin typeface="Arial" pitchFamily="34" charset="0"/>
                <a:ea typeface="ＭＳ Ｐゴシック" charset="0"/>
                <a:cs typeface="Arial" pitchFamily="34" charset="0"/>
              </a:rPr>
              <a:t> neta inicial o nominal</a:t>
            </a:r>
          </a:p>
          <a:p>
            <a:pPr marL="546100" lvl="2" indent="-273050" defTabSz="914400" fontAlgn="base">
              <a:spcBef>
                <a:spcPts val="776"/>
              </a:spcBef>
              <a:spcAft>
                <a:spcPct val="0"/>
              </a:spcAft>
              <a:buClr>
                <a:srgbClr val="000000"/>
              </a:buClr>
              <a:buSzPct val="95000"/>
              <a:buFontTx/>
              <a:buChar char="•"/>
            </a:pPr>
            <a:r>
              <a:rPr lang="en-US" kern="0" dirty="0">
                <a:solidFill>
                  <a:srgbClr val="2E2E38"/>
                </a:solidFill>
                <a:latin typeface="Arial" pitchFamily="34" charset="0"/>
                <a:ea typeface="ＭＳ Ｐゴシック" charset="0"/>
                <a:cs typeface="Arial" pitchFamily="34" charset="0"/>
              </a:rPr>
              <a:t>Se </a:t>
            </a:r>
            <a:r>
              <a:rPr lang="en-US" kern="0" dirty="0" err="1">
                <a:solidFill>
                  <a:srgbClr val="2E2E38"/>
                </a:solidFill>
                <a:latin typeface="Arial" pitchFamily="34" charset="0"/>
                <a:ea typeface="ＭＳ Ｐゴシック" charset="0"/>
                <a:cs typeface="Arial" pitchFamily="34" charset="0"/>
              </a:rPr>
              <a:t>liquida</a:t>
            </a:r>
            <a:r>
              <a:rPr lang="en-US" kern="0" dirty="0">
                <a:solidFill>
                  <a:srgbClr val="2E2E38"/>
                </a:solidFill>
                <a:latin typeface="Arial" pitchFamily="34" charset="0"/>
                <a:ea typeface="ＭＳ Ｐゴシック" charset="0"/>
                <a:cs typeface="Arial" pitchFamily="34" charset="0"/>
              </a:rPr>
              <a:t> en una fecha futura</a:t>
            </a:r>
          </a:p>
          <a:p>
            <a:endParaRPr lang="en-US" b="1" dirty="0">
              <a:solidFill>
                <a:srgbClr val="2E2E38"/>
              </a:solidFill>
              <a:latin typeface="Arial" panose="020B0604020202020204" pitchFamily="34" charset="0"/>
              <a:cs typeface="Arial" panose="020B0604020202020204" pitchFamily="34" charset="0"/>
            </a:endParaRPr>
          </a:p>
          <a:p>
            <a:endParaRPr lang="en-US" b="1" dirty="0">
              <a:solidFill>
                <a:srgbClr val="2E2E38"/>
              </a:solidFill>
              <a:latin typeface="Arial" panose="020B0604020202020204" pitchFamily="34" charset="0"/>
              <a:cs typeface="Arial" panose="020B0604020202020204" pitchFamily="34" charset="0"/>
            </a:endParaRPr>
          </a:p>
          <a:p>
            <a:pPr lvl="1"/>
            <a:endParaRPr lang="en-US" dirty="0">
              <a:solidFill>
                <a:srgbClr val="2E2E3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0515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Instrumentos financieros</a:t>
            </a:r>
            <a:endParaRPr lang="en-US" sz="1600" dirty="0"/>
          </a:p>
        </p:txBody>
      </p:sp>
      <p:sp>
        <p:nvSpPr>
          <p:cNvPr id="7" name="TextBox 6"/>
          <p:cNvSpPr txBox="1"/>
          <p:nvPr/>
        </p:nvSpPr>
        <p:spPr>
          <a:xfrm>
            <a:off x="539750" y="908050"/>
            <a:ext cx="7848600" cy="3549690"/>
          </a:xfrm>
          <a:prstGeom prst="rect">
            <a:avLst/>
          </a:prstGeom>
          <a:noFill/>
        </p:spPr>
        <p:txBody>
          <a:bodyPr wrap="square" rtlCol="0">
            <a:spAutoFit/>
          </a:bodyPr>
          <a:lstStyle/>
          <a:p>
            <a:r>
              <a:rPr lang="en-US" b="1" dirty="0" err="1">
                <a:solidFill>
                  <a:srgbClr val="2E2E38"/>
                </a:solidFill>
                <a:latin typeface="Arial" panose="020B0604020202020204" pitchFamily="34" charset="0"/>
                <a:cs typeface="Arial" panose="020B0604020202020204" pitchFamily="34" charset="0"/>
              </a:rPr>
              <a:t>Derivados</a:t>
            </a:r>
            <a:r>
              <a:rPr lang="en-US" b="1" dirty="0">
                <a:solidFill>
                  <a:srgbClr val="2E2E38"/>
                </a:solidFill>
                <a:latin typeface="Arial" panose="020B0604020202020204" pitchFamily="34" charset="0"/>
                <a:cs typeface="Arial" panose="020B0604020202020204" pitchFamily="34" charset="0"/>
              </a:rPr>
              <a:t> </a:t>
            </a:r>
            <a:r>
              <a:rPr lang="en-US" b="1" dirty="0" err="1">
                <a:solidFill>
                  <a:srgbClr val="2E2E38"/>
                </a:solidFill>
                <a:latin typeface="Arial" panose="020B0604020202020204" pitchFamily="34" charset="0"/>
                <a:cs typeface="Arial" panose="020B0604020202020204" pitchFamily="34" charset="0"/>
              </a:rPr>
              <a:t>implícitos</a:t>
            </a:r>
            <a:r>
              <a:rPr lang="en-US" b="1" dirty="0">
                <a:solidFill>
                  <a:srgbClr val="2E2E38"/>
                </a:solidFill>
                <a:latin typeface="Arial" panose="020B0604020202020204" pitchFamily="34" charset="0"/>
                <a:cs typeface="Arial" panose="020B0604020202020204" pitchFamily="34" charset="0"/>
              </a:rPr>
              <a:t> </a:t>
            </a:r>
          </a:p>
          <a:p>
            <a:pPr lvl="0" defTabSz="914400" fontAlgn="base">
              <a:spcBef>
                <a:spcPts val="776"/>
              </a:spcBef>
              <a:spcAft>
                <a:spcPct val="0"/>
              </a:spcAft>
            </a:pPr>
            <a:endParaRPr lang="en-US" kern="0" dirty="0">
              <a:solidFill>
                <a:srgbClr val="2E2E38"/>
              </a:solidFill>
              <a:latin typeface="Arial" pitchFamily="34" charset="0"/>
              <a:ea typeface="ＭＳ Ｐゴシック" charset="0"/>
              <a:cs typeface="Arial" pitchFamily="34" charset="0"/>
            </a:endParaRPr>
          </a:p>
          <a:p>
            <a:pPr marL="342900" lvl="0" indent="-342900" defTabSz="914400" fontAlgn="base">
              <a:spcBef>
                <a:spcPts val="776"/>
              </a:spcBef>
              <a:spcAft>
                <a:spcPct val="0"/>
              </a:spcAft>
              <a:buClr>
                <a:srgbClr val="000000"/>
              </a:buClr>
              <a:buFontTx/>
              <a:buChar char="•"/>
            </a:pPr>
            <a:r>
              <a:rPr lang="es-CO" kern="0" dirty="0">
                <a:solidFill>
                  <a:srgbClr val="2E2E38"/>
                </a:solidFill>
                <a:latin typeface="Arial" pitchFamily="34" charset="0"/>
                <a:ea typeface="ＭＳ Ｐゴシック" charset="0"/>
                <a:cs typeface="Arial" pitchFamily="34" charset="0"/>
              </a:rPr>
              <a:t>Es un componente de un instrumento híbrido, que incluye un contrato principal no derivado</a:t>
            </a:r>
            <a:r>
              <a:rPr lang="en-US" kern="0" dirty="0">
                <a:solidFill>
                  <a:srgbClr val="2E2E38"/>
                </a:solidFill>
                <a:latin typeface="Arial" pitchFamily="34" charset="0"/>
                <a:ea typeface="ＭＳ Ｐゴシック" charset="0"/>
                <a:cs typeface="Arial" pitchFamily="34" charset="0"/>
              </a:rPr>
              <a:t>.</a:t>
            </a:r>
          </a:p>
          <a:p>
            <a:pPr marL="342900" lvl="0" indent="-342900" defTabSz="914400" fontAlgn="base">
              <a:spcBef>
                <a:spcPts val="776"/>
              </a:spcBef>
              <a:spcAft>
                <a:spcPct val="0"/>
              </a:spcAft>
              <a:buClr>
                <a:srgbClr val="000000"/>
              </a:buClr>
              <a:buFontTx/>
              <a:buChar char="•"/>
            </a:pPr>
            <a:r>
              <a:rPr lang="es-CO" kern="0" dirty="0">
                <a:solidFill>
                  <a:srgbClr val="2E2E38"/>
                </a:solidFill>
                <a:latin typeface="Arial" pitchFamily="34" charset="0"/>
                <a:ea typeface="ＭＳ Ｐゴシック" charset="0"/>
                <a:cs typeface="Arial" pitchFamily="34" charset="0"/>
              </a:rPr>
              <a:t>El derivado implícito no es contractualmente transferible independientemente del contrato principal.</a:t>
            </a:r>
          </a:p>
          <a:p>
            <a:pPr marL="342900" lvl="0" indent="-342900" defTabSz="914400" fontAlgn="base">
              <a:spcBef>
                <a:spcPts val="776"/>
              </a:spcBef>
              <a:spcAft>
                <a:spcPct val="0"/>
              </a:spcAft>
              <a:buClr>
                <a:srgbClr val="000000"/>
              </a:buClr>
              <a:buFontTx/>
              <a:buChar char="•"/>
            </a:pPr>
            <a:r>
              <a:rPr lang="es-CO" kern="0" dirty="0">
                <a:solidFill>
                  <a:srgbClr val="2E2E38"/>
                </a:solidFill>
                <a:latin typeface="Arial" pitchFamily="34" charset="0"/>
                <a:ea typeface="ＭＳ Ｐゴシック" charset="0"/>
                <a:cs typeface="Arial" pitchFamily="34" charset="0"/>
              </a:rPr>
              <a:t>El derivado implícito debe separarse del contrato principal y contabilizarse como un derivado de acuerdo con la guías de la NICSP 29.</a:t>
            </a:r>
            <a:endParaRPr lang="en-US" b="1" dirty="0">
              <a:solidFill>
                <a:srgbClr val="2E2E38"/>
              </a:solidFill>
              <a:latin typeface="Arial" panose="020B0604020202020204" pitchFamily="34" charset="0"/>
              <a:cs typeface="Arial" panose="020B0604020202020204" pitchFamily="34" charset="0"/>
            </a:endParaRPr>
          </a:p>
          <a:p>
            <a:endParaRPr lang="en-US" b="1" dirty="0">
              <a:solidFill>
                <a:srgbClr val="2E2E38"/>
              </a:solidFill>
              <a:latin typeface="Arial" panose="020B0604020202020204" pitchFamily="34" charset="0"/>
              <a:cs typeface="Arial" panose="020B0604020202020204" pitchFamily="34" charset="0"/>
            </a:endParaRPr>
          </a:p>
          <a:p>
            <a:pPr lvl="1"/>
            <a:endParaRPr lang="en-US" dirty="0">
              <a:solidFill>
                <a:srgbClr val="2E2E3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4725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Instrumentos financieros</a:t>
            </a:r>
            <a:endParaRPr lang="en-US" sz="1600" dirty="0"/>
          </a:p>
        </p:txBody>
      </p:sp>
      <p:sp>
        <p:nvSpPr>
          <p:cNvPr id="7" name="TextBox 6"/>
          <p:cNvSpPr txBox="1"/>
          <p:nvPr/>
        </p:nvSpPr>
        <p:spPr>
          <a:xfrm>
            <a:off x="494522" y="934644"/>
            <a:ext cx="7911466" cy="1477328"/>
          </a:xfrm>
          <a:prstGeom prst="rect">
            <a:avLst/>
          </a:prstGeom>
          <a:noFill/>
        </p:spPr>
        <p:txBody>
          <a:bodyPr wrap="square" rtlCol="0">
            <a:spAutoFit/>
          </a:bodyPr>
          <a:lstStyle/>
          <a:p>
            <a:r>
              <a:rPr lang="en-US" b="1" dirty="0">
                <a:solidFill>
                  <a:srgbClr val="2E2E38"/>
                </a:solidFill>
                <a:latin typeface="Arial" panose="020B0604020202020204" pitchFamily="34" charset="0"/>
                <a:cs typeface="Arial" panose="020B0604020202020204" pitchFamily="34" charset="0"/>
              </a:rPr>
              <a:t>Swap de Tasas de Interés</a:t>
            </a:r>
          </a:p>
          <a:p>
            <a:endParaRPr lang="en-US" b="1" dirty="0">
              <a:solidFill>
                <a:srgbClr val="2E2E38"/>
              </a:solidFill>
              <a:latin typeface="Arial" panose="020B0604020202020204" pitchFamily="34" charset="0"/>
              <a:cs typeface="Arial" panose="020B0604020202020204" pitchFamily="34" charset="0"/>
            </a:endParaRPr>
          </a:p>
          <a:p>
            <a:endParaRPr lang="en-US" b="1" dirty="0">
              <a:solidFill>
                <a:srgbClr val="2E2E38"/>
              </a:solidFill>
              <a:latin typeface="Arial" panose="020B0604020202020204" pitchFamily="34" charset="0"/>
              <a:cs typeface="Arial" panose="020B0604020202020204" pitchFamily="34" charset="0"/>
            </a:endParaRPr>
          </a:p>
          <a:p>
            <a:endParaRPr lang="en-US" b="1" dirty="0">
              <a:solidFill>
                <a:srgbClr val="2E2E38"/>
              </a:solidFill>
              <a:latin typeface="Arial" panose="020B0604020202020204" pitchFamily="34" charset="0"/>
              <a:cs typeface="Arial" panose="020B0604020202020204" pitchFamily="34" charset="0"/>
            </a:endParaRPr>
          </a:p>
          <a:p>
            <a:pPr lvl="1"/>
            <a:endParaRPr lang="en-US" dirty="0">
              <a:solidFill>
                <a:srgbClr val="2E2E38"/>
              </a:solidFill>
              <a:latin typeface="Arial" panose="020B0604020202020204" pitchFamily="34" charset="0"/>
              <a:cs typeface="Arial" panose="020B0604020202020204" pitchFamily="34" charset="0"/>
            </a:endParaRPr>
          </a:p>
        </p:txBody>
      </p:sp>
      <p:grpSp>
        <p:nvGrpSpPr>
          <p:cNvPr id="2" name="Grupo 1">
            <a:extLst>
              <a:ext uri="{FF2B5EF4-FFF2-40B4-BE49-F238E27FC236}">
                <a16:creationId xmlns:a16="http://schemas.microsoft.com/office/drawing/2014/main" id="{7424BE25-FF7D-4EB6-A5CE-5BA0A65639B0}"/>
              </a:ext>
            </a:extLst>
          </p:cNvPr>
          <p:cNvGrpSpPr/>
          <p:nvPr/>
        </p:nvGrpSpPr>
        <p:grpSpPr>
          <a:xfrm>
            <a:off x="539750" y="1605722"/>
            <a:ext cx="7911466" cy="3539043"/>
            <a:chOff x="304800" y="1605722"/>
            <a:chExt cx="8101188" cy="3539043"/>
          </a:xfrm>
        </p:grpSpPr>
        <p:sp>
          <p:nvSpPr>
            <p:cNvPr id="4" name="Rectangle 3"/>
            <p:cNvSpPr/>
            <p:nvPr/>
          </p:nvSpPr>
          <p:spPr>
            <a:xfrm>
              <a:off x="304800" y="2133600"/>
              <a:ext cx="2009422" cy="812800"/>
            </a:xfrm>
            <a:prstGeom prst="rect">
              <a:avLst/>
            </a:prstGeom>
            <a:noFill/>
            <a:ln w="25400" cap="flat" cmpd="sng" algn="ctr">
              <a:solidFill>
                <a:srgbClr val="005BAA">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err="1">
                  <a:ln>
                    <a:noFill/>
                  </a:ln>
                  <a:solidFill>
                    <a:srgbClr val="2E2E38"/>
                  </a:solidFill>
                  <a:effectLst/>
                  <a:uLnTx/>
                  <a:uFillTx/>
                  <a:latin typeface="Arial" pitchFamily="34" charset="0"/>
                  <a:ea typeface="+mn-ea"/>
                  <a:cs typeface="Arial" pitchFamily="34" charset="0"/>
                </a:rPr>
                <a:t>Parte</a:t>
              </a:r>
              <a:r>
                <a:rPr kumimoji="0" lang="en-US" b="0" i="0" u="none" strike="noStrike" kern="0" cap="none" spc="0" normalizeH="0" baseline="0" noProof="0" dirty="0">
                  <a:ln>
                    <a:noFill/>
                  </a:ln>
                  <a:solidFill>
                    <a:srgbClr val="2E2E38"/>
                  </a:solidFill>
                  <a:effectLst/>
                  <a:uLnTx/>
                  <a:uFillTx/>
                  <a:latin typeface="Arial" pitchFamily="34" charset="0"/>
                  <a:ea typeface="+mn-ea"/>
                  <a:cs typeface="Arial" pitchFamily="34" charset="0"/>
                </a:rPr>
                <a:t> A</a:t>
              </a:r>
              <a:endParaRPr kumimoji="0" lang="en-US" b="0" i="0" u="none" strike="noStrike" kern="0" cap="none" spc="0" normalizeH="0" baseline="0" noProof="0" dirty="0">
                <a:ln>
                  <a:noFill/>
                </a:ln>
                <a:solidFill>
                  <a:srgbClr val="2E2E38"/>
                </a:solidFill>
                <a:effectLst/>
                <a:uLnTx/>
                <a:uFillTx/>
                <a:latin typeface="Arial"/>
                <a:ea typeface="+mn-ea"/>
                <a:cs typeface="+mn-cs"/>
              </a:endParaRPr>
            </a:p>
          </p:txBody>
        </p:sp>
        <p:sp>
          <p:nvSpPr>
            <p:cNvPr id="5" name="Rectangle 4"/>
            <p:cNvSpPr/>
            <p:nvPr/>
          </p:nvSpPr>
          <p:spPr>
            <a:xfrm>
              <a:off x="6400800" y="2133600"/>
              <a:ext cx="1941689" cy="812800"/>
            </a:xfrm>
            <a:prstGeom prst="rect">
              <a:avLst/>
            </a:prstGeom>
            <a:noFill/>
            <a:ln w="25400" cap="flat" cmpd="sng" algn="ctr">
              <a:solidFill>
                <a:srgbClr val="005BAA">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err="1">
                  <a:ln>
                    <a:noFill/>
                  </a:ln>
                  <a:solidFill>
                    <a:srgbClr val="2E2E38"/>
                  </a:solidFill>
                  <a:effectLst/>
                  <a:uLnTx/>
                  <a:uFillTx/>
                  <a:latin typeface="Arial" pitchFamily="34" charset="0"/>
                  <a:ea typeface="+mn-ea"/>
                  <a:cs typeface="Arial" pitchFamily="34" charset="0"/>
                </a:rPr>
                <a:t>Parte</a:t>
              </a:r>
              <a:r>
                <a:rPr kumimoji="0" lang="en-US" b="0" i="0" u="none" strike="noStrike" kern="0" cap="none" spc="0" normalizeH="0" baseline="0" noProof="0" dirty="0">
                  <a:ln>
                    <a:noFill/>
                  </a:ln>
                  <a:solidFill>
                    <a:srgbClr val="2E2E38"/>
                  </a:solidFill>
                  <a:effectLst/>
                  <a:uLnTx/>
                  <a:uFillTx/>
                  <a:latin typeface="Arial" pitchFamily="34" charset="0"/>
                  <a:ea typeface="+mn-ea"/>
                  <a:cs typeface="Arial" pitchFamily="34" charset="0"/>
                </a:rPr>
                <a:t> B</a:t>
              </a:r>
              <a:endParaRPr kumimoji="0" lang="en-US" b="0" i="0" u="none" strike="noStrike" kern="0" cap="none" spc="0" normalizeH="0" baseline="0" noProof="0" dirty="0">
                <a:ln>
                  <a:noFill/>
                </a:ln>
                <a:solidFill>
                  <a:srgbClr val="2E2E38"/>
                </a:solidFill>
                <a:effectLst/>
                <a:uLnTx/>
                <a:uFillTx/>
                <a:latin typeface="Arial"/>
                <a:ea typeface="+mn-ea"/>
                <a:cs typeface="+mn-cs"/>
              </a:endParaRPr>
            </a:p>
          </p:txBody>
        </p:sp>
        <p:sp>
          <p:nvSpPr>
            <p:cNvPr id="8" name="Rectangle 7"/>
            <p:cNvSpPr/>
            <p:nvPr/>
          </p:nvSpPr>
          <p:spPr>
            <a:xfrm>
              <a:off x="304801" y="3673298"/>
              <a:ext cx="2009422" cy="905051"/>
            </a:xfrm>
            <a:prstGeom prst="rect">
              <a:avLst/>
            </a:prstGeom>
            <a:noFill/>
            <a:ln w="25400" cap="flat" cmpd="sng" algn="ctr">
              <a:solidFill>
                <a:srgbClr val="005BAA">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a:ln>
                    <a:noFill/>
                  </a:ln>
                  <a:solidFill>
                    <a:srgbClr val="2E2E38"/>
                  </a:solidFill>
                  <a:effectLst/>
                  <a:uLnTx/>
                  <a:uFillTx/>
                  <a:latin typeface="Arial" pitchFamily="34" charset="0"/>
                  <a:ea typeface="+mn-ea"/>
                  <a:cs typeface="Arial" pitchFamily="34" charset="0"/>
                </a:rPr>
                <a:t>LIBOR flotante+1,5%</a:t>
              </a:r>
            </a:p>
          </p:txBody>
        </p:sp>
        <p:sp>
          <p:nvSpPr>
            <p:cNvPr id="9" name="Rectangle 8"/>
            <p:cNvSpPr/>
            <p:nvPr/>
          </p:nvSpPr>
          <p:spPr>
            <a:xfrm>
              <a:off x="6337299" y="3707439"/>
              <a:ext cx="2068689" cy="860601"/>
            </a:xfrm>
            <a:prstGeom prst="rect">
              <a:avLst/>
            </a:prstGeom>
            <a:noFill/>
            <a:ln w="25400" cap="flat" cmpd="sng" algn="ctr">
              <a:solidFill>
                <a:srgbClr val="005BAA">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a:ln>
                    <a:noFill/>
                  </a:ln>
                  <a:solidFill>
                    <a:srgbClr val="2E2E38"/>
                  </a:solidFill>
                  <a:effectLst/>
                  <a:uLnTx/>
                  <a:uFillTx/>
                  <a:latin typeface="Arial" pitchFamily="34" charset="0"/>
                  <a:ea typeface="+mn-ea"/>
                  <a:cs typeface="Arial" pitchFamily="34" charset="0"/>
                </a:rPr>
                <a:t>Fijo 8.5%</a:t>
              </a:r>
            </a:p>
          </p:txBody>
        </p:sp>
        <p:sp>
          <p:nvSpPr>
            <p:cNvPr id="10" name="Rectangle 9"/>
            <p:cNvSpPr/>
            <p:nvPr/>
          </p:nvSpPr>
          <p:spPr>
            <a:xfrm>
              <a:off x="2475089" y="1605722"/>
              <a:ext cx="3581400" cy="762000"/>
            </a:xfrm>
            <a:prstGeom prst="rect">
              <a:avLst/>
            </a:prstGeom>
            <a:no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a:ln>
                    <a:noFill/>
                  </a:ln>
                  <a:solidFill>
                    <a:srgbClr val="2E2E38"/>
                  </a:solidFill>
                  <a:effectLst/>
                  <a:uLnTx/>
                  <a:uFillTx/>
                  <a:latin typeface="Arial" pitchFamily="34" charset="0"/>
                  <a:ea typeface="+mn-ea"/>
                  <a:cs typeface="Arial" pitchFamily="34" charset="0"/>
                </a:rPr>
                <a:t>Pago a tipo </a:t>
              </a:r>
              <a:r>
                <a:rPr kumimoji="0" lang="en-US" b="0" i="0" u="none" strike="noStrike" kern="0" cap="none" spc="0" normalizeH="0" baseline="0" noProof="0" dirty="0" err="1">
                  <a:ln>
                    <a:noFill/>
                  </a:ln>
                  <a:solidFill>
                    <a:srgbClr val="2E2E38"/>
                  </a:solidFill>
                  <a:effectLst/>
                  <a:uLnTx/>
                  <a:uFillTx/>
                  <a:latin typeface="Arial" pitchFamily="34" charset="0"/>
                  <a:ea typeface="+mn-ea"/>
                  <a:cs typeface="Arial" pitchFamily="34" charset="0"/>
                </a:rPr>
                <a:t>fijo</a:t>
              </a:r>
              <a:r>
                <a:rPr kumimoji="0" lang="en-US" b="0" i="0" u="none" strike="noStrike" kern="0" cap="none" spc="0" normalizeH="0" baseline="0" noProof="0" dirty="0">
                  <a:ln>
                    <a:noFill/>
                  </a:ln>
                  <a:solidFill>
                    <a:srgbClr val="2E2E38"/>
                  </a:solidFill>
                  <a:effectLst/>
                  <a:uLnTx/>
                  <a:uFillTx/>
                  <a:latin typeface="Arial" pitchFamily="34" charset="0"/>
                  <a:ea typeface="+mn-ea"/>
                  <a:cs typeface="Arial" pitchFamily="34" charset="0"/>
                </a:rPr>
                <a:t> del 8,65% sobre 1 millón de UM </a:t>
              </a:r>
              <a:r>
                <a:rPr kumimoji="0" lang="en-US" b="0" i="0" u="none" strike="noStrike" kern="0" cap="none" spc="0" normalizeH="0" baseline="0" noProof="0" dirty="0" err="1">
                  <a:ln>
                    <a:noFill/>
                  </a:ln>
                  <a:solidFill>
                    <a:srgbClr val="2E2E38"/>
                  </a:solidFill>
                  <a:effectLst/>
                  <a:uLnTx/>
                  <a:uFillTx/>
                  <a:latin typeface="Arial" pitchFamily="34" charset="0"/>
                  <a:ea typeface="+mn-ea"/>
                  <a:cs typeface="Arial" pitchFamily="34" charset="0"/>
                </a:rPr>
                <a:t>nocional</a:t>
              </a:r>
              <a:endParaRPr kumimoji="0" lang="en-US" b="0" i="0" u="none" strike="noStrike" kern="0" cap="none" spc="0" normalizeH="0" baseline="0" noProof="0" dirty="0">
                <a:ln>
                  <a:noFill/>
                </a:ln>
                <a:solidFill>
                  <a:srgbClr val="2E2E38"/>
                </a:solidFill>
                <a:effectLst/>
                <a:uLnTx/>
                <a:uFillTx/>
                <a:latin typeface="Arial" pitchFamily="34" charset="0"/>
                <a:ea typeface="+mn-ea"/>
                <a:cs typeface="Arial" pitchFamily="34" charset="0"/>
              </a:endParaRPr>
            </a:p>
          </p:txBody>
        </p:sp>
        <p:cxnSp>
          <p:nvCxnSpPr>
            <p:cNvPr id="11" name="Straight Arrow Connector 10"/>
            <p:cNvCxnSpPr/>
            <p:nvPr/>
          </p:nvCxnSpPr>
          <p:spPr>
            <a:xfrm flipH="1">
              <a:off x="2314223" y="2656445"/>
              <a:ext cx="4086577" cy="0"/>
            </a:xfrm>
            <a:prstGeom prst="straightConnector1">
              <a:avLst/>
            </a:prstGeom>
            <a:noFill/>
            <a:ln w="9525" cap="flat" cmpd="sng" algn="ctr">
              <a:solidFill>
                <a:srgbClr val="005BAA">
                  <a:shade val="95000"/>
                  <a:satMod val="105000"/>
                </a:srgbClr>
              </a:solidFill>
              <a:prstDash val="solid"/>
              <a:tailEnd type="arrow"/>
            </a:ln>
            <a:effectLst/>
          </p:spPr>
        </p:cxnSp>
        <p:cxnSp>
          <p:nvCxnSpPr>
            <p:cNvPr id="12" name="Straight Arrow Connector 11"/>
            <p:cNvCxnSpPr/>
            <p:nvPr/>
          </p:nvCxnSpPr>
          <p:spPr>
            <a:xfrm flipV="1">
              <a:off x="2314222" y="2364900"/>
              <a:ext cx="4086578" cy="5949"/>
            </a:xfrm>
            <a:prstGeom prst="straightConnector1">
              <a:avLst/>
            </a:prstGeom>
            <a:noFill/>
            <a:ln w="9525" cap="flat" cmpd="sng" algn="ctr">
              <a:solidFill>
                <a:srgbClr val="005BAA">
                  <a:shade val="95000"/>
                  <a:satMod val="105000"/>
                </a:srgbClr>
              </a:solidFill>
              <a:prstDash val="solid"/>
              <a:tailEnd type="arrow"/>
            </a:ln>
            <a:effectLst/>
          </p:spPr>
        </p:cxnSp>
        <p:sp>
          <p:nvSpPr>
            <p:cNvPr id="16" name="Rectangle 15"/>
            <p:cNvSpPr/>
            <p:nvPr/>
          </p:nvSpPr>
          <p:spPr>
            <a:xfrm>
              <a:off x="2314223" y="2844522"/>
              <a:ext cx="3990622" cy="646331"/>
            </a:xfrm>
            <a:prstGeom prst="rect">
              <a:avLst/>
            </a:prstGeom>
          </p:spPr>
          <p:txBody>
            <a:bodyPr wrap="square">
              <a:spAutoFit/>
            </a:bodyPr>
            <a:lstStyle/>
            <a:p>
              <a:pPr lvl="0" algn="ctr" defTabSz="914400" fontAlgn="base">
                <a:spcBef>
                  <a:spcPct val="0"/>
                </a:spcBef>
                <a:spcAft>
                  <a:spcPct val="0"/>
                </a:spcAft>
                <a:defRPr/>
              </a:pPr>
              <a:r>
                <a:rPr lang="en-US" dirty="0">
                  <a:solidFill>
                    <a:srgbClr val="2E2E38"/>
                  </a:solidFill>
                  <a:latin typeface="Arial" pitchFamily="34" charset="0"/>
                  <a:cs typeface="Arial" pitchFamily="34" charset="0"/>
                </a:rPr>
                <a:t>LIBOR</a:t>
              </a:r>
              <a:r>
                <a:rPr lang="en-US" baseline="30000" dirty="0">
                  <a:solidFill>
                    <a:srgbClr val="2E2E38"/>
                  </a:solidFill>
                  <a:latin typeface="Arial" pitchFamily="34" charset="0"/>
                  <a:cs typeface="Arial" pitchFamily="34" charset="0"/>
                </a:rPr>
                <a:t>1</a:t>
              </a:r>
              <a:r>
                <a:rPr lang="en-US" dirty="0">
                  <a:solidFill>
                    <a:srgbClr val="2E2E38"/>
                  </a:solidFill>
                  <a:latin typeface="Arial" pitchFamily="34" charset="0"/>
                  <a:cs typeface="Arial" pitchFamily="34" charset="0"/>
                </a:rPr>
                <a:t> de </a:t>
              </a:r>
              <a:r>
                <a:rPr lang="en-US" dirty="0" err="1">
                  <a:solidFill>
                    <a:srgbClr val="2E2E38"/>
                  </a:solidFill>
                  <a:latin typeface="Arial" pitchFamily="34" charset="0"/>
                  <a:cs typeface="Arial" pitchFamily="34" charset="0"/>
                </a:rPr>
                <a:t>pago</a:t>
              </a:r>
              <a:r>
                <a:rPr lang="en-US" dirty="0">
                  <a:solidFill>
                    <a:srgbClr val="2E2E38"/>
                  </a:solidFill>
                  <a:latin typeface="Arial" pitchFamily="34" charset="0"/>
                  <a:cs typeface="Arial" pitchFamily="34" charset="0"/>
                </a:rPr>
                <a:t> variable</a:t>
              </a:r>
              <a:r>
                <a:rPr lang="en-US" baseline="30000" dirty="0">
                  <a:solidFill>
                    <a:srgbClr val="2E2E38"/>
                  </a:solidFill>
                  <a:latin typeface="Arial" pitchFamily="34" charset="0"/>
                  <a:cs typeface="Arial" pitchFamily="34" charset="0"/>
                </a:rPr>
                <a:t> </a:t>
              </a:r>
              <a:r>
                <a:rPr lang="en-US" dirty="0">
                  <a:solidFill>
                    <a:srgbClr val="2E2E38"/>
                  </a:solidFill>
                  <a:latin typeface="Arial" pitchFamily="34" charset="0"/>
                  <a:cs typeface="Arial" pitchFamily="34" charset="0"/>
                </a:rPr>
                <a:t>+ 0.70% </a:t>
              </a:r>
              <a:r>
                <a:rPr lang="en-US" dirty="0" err="1">
                  <a:solidFill>
                    <a:srgbClr val="2E2E38"/>
                  </a:solidFill>
                  <a:latin typeface="Arial" pitchFamily="34" charset="0"/>
                  <a:cs typeface="Arial" pitchFamily="34" charset="0"/>
                </a:rPr>
                <a:t>sobre</a:t>
              </a:r>
              <a:r>
                <a:rPr lang="en-US" dirty="0">
                  <a:solidFill>
                    <a:srgbClr val="2E2E38"/>
                  </a:solidFill>
                  <a:latin typeface="Arial" pitchFamily="34" charset="0"/>
                  <a:cs typeface="Arial" pitchFamily="34" charset="0"/>
                </a:rPr>
                <a:t> 1 </a:t>
              </a:r>
              <a:r>
                <a:rPr lang="en-US" dirty="0" err="1">
                  <a:solidFill>
                    <a:srgbClr val="2E2E38"/>
                  </a:solidFill>
                  <a:latin typeface="Arial" pitchFamily="34" charset="0"/>
                  <a:cs typeface="Arial" pitchFamily="34" charset="0"/>
                </a:rPr>
                <a:t>millón</a:t>
              </a:r>
              <a:r>
                <a:rPr lang="en-US" dirty="0">
                  <a:solidFill>
                    <a:srgbClr val="2E2E38"/>
                  </a:solidFill>
                  <a:latin typeface="Arial" pitchFamily="34" charset="0"/>
                  <a:cs typeface="Arial" pitchFamily="34" charset="0"/>
                </a:rPr>
                <a:t> UM </a:t>
              </a:r>
              <a:r>
                <a:rPr lang="en-US" dirty="0" err="1">
                  <a:solidFill>
                    <a:srgbClr val="2E2E38"/>
                  </a:solidFill>
                  <a:latin typeface="Arial" pitchFamily="34" charset="0"/>
                  <a:cs typeface="Arial" pitchFamily="34" charset="0"/>
                </a:rPr>
                <a:t>nocional</a:t>
              </a:r>
              <a:endParaRPr lang="en-US" dirty="0">
                <a:solidFill>
                  <a:srgbClr val="2E2E38"/>
                </a:solidFill>
                <a:latin typeface="Arial" pitchFamily="34" charset="0"/>
                <a:cs typeface="Arial" pitchFamily="34" charset="0"/>
              </a:endParaRPr>
            </a:p>
          </p:txBody>
        </p:sp>
        <p:sp>
          <p:nvSpPr>
            <p:cNvPr id="17" name="Rectangle 16"/>
            <p:cNvSpPr/>
            <p:nvPr/>
          </p:nvSpPr>
          <p:spPr>
            <a:xfrm>
              <a:off x="3053565" y="3848597"/>
              <a:ext cx="2684090" cy="369332"/>
            </a:xfrm>
            <a:prstGeom prst="rect">
              <a:avLst/>
            </a:prstGeom>
          </p:spPr>
          <p:txBody>
            <a:bodyPr wrap="none">
              <a:spAutoFit/>
            </a:bodyPr>
            <a:lstStyle/>
            <a:p>
              <a:pPr lvl="0" algn="ctr" defTabSz="914400" fontAlgn="base">
                <a:spcBef>
                  <a:spcPct val="0"/>
                </a:spcBef>
                <a:spcAft>
                  <a:spcPct val="0"/>
                </a:spcAft>
                <a:defRPr/>
              </a:pPr>
              <a:r>
                <a:rPr lang="en-US" dirty="0">
                  <a:solidFill>
                    <a:srgbClr val="2E2E38"/>
                  </a:solidFill>
                  <a:latin typeface="Arial" pitchFamily="34" charset="0"/>
                  <a:cs typeface="Arial" pitchFamily="34" charset="0"/>
                </a:rPr>
                <a:t>Obligaciones existentes</a:t>
              </a:r>
            </a:p>
          </p:txBody>
        </p:sp>
        <p:sp>
          <p:nvSpPr>
            <p:cNvPr id="19" name="Rectangle 18"/>
            <p:cNvSpPr/>
            <p:nvPr/>
          </p:nvSpPr>
          <p:spPr>
            <a:xfrm>
              <a:off x="2640642" y="4775433"/>
              <a:ext cx="4517648" cy="369332"/>
            </a:xfrm>
            <a:prstGeom prst="rect">
              <a:avLst/>
            </a:prstGeom>
          </p:spPr>
          <p:txBody>
            <a:bodyPr wrap="none">
              <a:spAutoFit/>
            </a:bodyPr>
            <a:lstStyle/>
            <a:p>
              <a:pPr lvl="0" defTabSz="914400" fontAlgn="base">
                <a:spcBef>
                  <a:spcPct val="0"/>
                </a:spcBef>
                <a:spcAft>
                  <a:spcPct val="0"/>
                </a:spcAft>
              </a:pPr>
              <a:r>
                <a:rPr lang="en-US" baseline="30000" dirty="0">
                  <a:solidFill>
                    <a:srgbClr val="2E2E38"/>
                  </a:solidFill>
                  <a:latin typeface="Arial" pitchFamily="34" charset="0"/>
                  <a:cs typeface="Arial" pitchFamily="34" charset="0"/>
                </a:rPr>
                <a:t>1</a:t>
              </a:r>
              <a:r>
                <a:rPr lang="en-US" dirty="0">
                  <a:solidFill>
                    <a:srgbClr val="2E2E38"/>
                  </a:solidFill>
                  <a:latin typeface="Arial" pitchFamily="34" charset="0"/>
                  <a:cs typeface="Arial" pitchFamily="34" charset="0"/>
                </a:rPr>
                <a:t>Tasa de oferta interbancaria de Londres </a:t>
              </a:r>
              <a:endParaRPr lang="en-CA" dirty="0">
                <a:solidFill>
                  <a:srgbClr val="2E2E38"/>
                </a:solidFill>
                <a:latin typeface="Arial" pitchFamily="34" charset="0"/>
                <a:cs typeface="Arial" pitchFamily="34" charset="0"/>
              </a:endParaRPr>
            </a:p>
          </p:txBody>
        </p:sp>
        <p:cxnSp>
          <p:nvCxnSpPr>
            <p:cNvPr id="3" name="Straight Arrow Connector 2">
              <a:extLst>
                <a:ext uri="{FF2B5EF4-FFF2-40B4-BE49-F238E27FC236}">
                  <a16:creationId xmlns:a16="http://schemas.microsoft.com/office/drawing/2014/main" id="{E6AE9136-7E86-4B60-ACA7-2C47F3789403}"/>
                </a:ext>
              </a:extLst>
            </p:cNvPr>
            <p:cNvCxnSpPr>
              <a:stCxn id="4" idx="2"/>
              <a:endCxn id="8" idx="0"/>
            </p:cNvCxnSpPr>
            <p:nvPr/>
          </p:nvCxnSpPr>
          <p:spPr>
            <a:xfrm>
              <a:off x="1309511" y="2946400"/>
              <a:ext cx="1" cy="726898"/>
            </a:xfrm>
            <a:prstGeom prst="straightConnector1">
              <a:avLst/>
            </a:prstGeom>
            <a:ln w="9525">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6DD6D7C7-FBD2-4FB2-B6DB-3E939DBBA516}"/>
                </a:ext>
              </a:extLst>
            </p:cNvPr>
            <p:cNvCxnSpPr>
              <a:stCxn id="5" idx="2"/>
              <a:endCxn id="9" idx="0"/>
            </p:cNvCxnSpPr>
            <p:nvPr/>
          </p:nvCxnSpPr>
          <p:spPr>
            <a:xfrm flipH="1">
              <a:off x="7371644" y="2946400"/>
              <a:ext cx="1" cy="761039"/>
            </a:xfrm>
            <a:prstGeom prst="straightConnector1">
              <a:avLst/>
            </a:prstGeom>
            <a:ln w="9525">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756782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Instrumentos financieros</a:t>
            </a:r>
            <a:endParaRPr lang="en-US" sz="1600" dirty="0"/>
          </a:p>
        </p:txBody>
      </p:sp>
      <p:sp>
        <p:nvSpPr>
          <p:cNvPr id="7" name="TextBox 6"/>
          <p:cNvSpPr txBox="1"/>
          <p:nvPr/>
        </p:nvSpPr>
        <p:spPr>
          <a:xfrm>
            <a:off x="533400" y="881956"/>
            <a:ext cx="8089900" cy="923330"/>
          </a:xfrm>
          <a:prstGeom prst="rect">
            <a:avLst/>
          </a:prstGeom>
          <a:noFill/>
        </p:spPr>
        <p:txBody>
          <a:bodyPr wrap="square" rtlCol="0">
            <a:spAutoFit/>
          </a:bodyPr>
          <a:lstStyle/>
          <a:p>
            <a:r>
              <a:rPr lang="en-US" b="1" dirty="0">
                <a:solidFill>
                  <a:srgbClr val="2E2E38"/>
                </a:solidFill>
                <a:latin typeface="Arial" panose="020B0604020202020204" pitchFamily="34" charset="0"/>
                <a:cs typeface="Arial" panose="020B0604020202020204" pitchFamily="34" charset="0"/>
              </a:rPr>
              <a:t>Preguntas y discusión</a:t>
            </a:r>
          </a:p>
          <a:p>
            <a:endParaRPr lang="en-US" b="1" dirty="0">
              <a:solidFill>
                <a:srgbClr val="2E2E38"/>
              </a:solidFill>
              <a:latin typeface="Arial" panose="020B0604020202020204" pitchFamily="34" charset="0"/>
              <a:cs typeface="Arial" panose="020B0604020202020204" pitchFamily="34" charset="0"/>
            </a:endParaRPr>
          </a:p>
          <a:p>
            <a:endParaRPr lang="en-US" dirty="0">
              <a:solidFill>
                <a:srgbClr val="2E2E38"/>
              </a:solidFill>
              <a:latin typeface="Arial" panose="020B0604020202020204" pitchFamily="34" charset="0"/>
              <a:cs typeface="Arial" panose="020B0604020202020204" pitchFamily="34" charset="0"/>
            </a:endParaRPr>
          </a:p>
        </p:txBody>
      </p:sp>
      <p:pic>
        <p:nvPicPr>
          <p:cNvPr id="8" name="Picture 4" descr="http://www.eko-punkt.de/fileadmin/user_upload/ekopunkt/bilder/Fragezeichen_545.jpg"/>
          <p:cNvPicPr>
            <a:picLocks noChangeAspect="1" noChangeArrowheads="1"/>
          </p:cNvPicPr>
          <p:nvPr/>
        </p:nvPicPr>
        <p:blipFill>
          <a:blip r:embed="rId2" cstate="print">
            <a:duotone>
              <a:prstClr val="black"/>
              <a:srgbClr val="005BAA">
                <a:tint val="45000"/>
                <a:satMod val="400000"/>
              </a:srgbClr>
            </a:duotone>
          </a:blip>
          <a:srcRect/>
          <a:stretch>
            <a:fillRect/>
          </a:stretch>
        </p:blipFill>
        <p:spPr bwMode="auto">
          <a:xfrm>
            <a:off x="642275" y="1667860"/>
            <a:ext cx="7412396" cy="2231591"/>
          </a:xfrm>
          <a:prstGeom prst="rect">
            <a:avLst/>
          </a:prstGeom>
          <a:noFill/>
        </p:spPr>
      </p:pic>
      <p:sp>
        <p:nvSpPr>
          <p:cNvPr id="9" name="Rectangle 8"/>
          <p:cNvSpPr/>
          <p:nvPr/>
        </p:nvSpPr>
        <p:spPr>
          <a:xfrm>
            <a:off x="605284" y="4139464"/>
            <a:ext cx="4572000" cy="646331"/>
          </a:xfrm>
          <a:prstGeom prst="rect">
            <a:avLst/>
          </a:prstGeom>
        </p:spPr>
        <p:txBody>
          <a:bodyPr>
            <a:spAutoFit/>
          </a:bodyPr>
          <a:lstStyle/>
          <a:p>
            <a:pPr marL="342900" lvl="0" indent="-342900" defTabSz="914400" fontAlgn="base">
              <a:spcBef>
                <a:spcPts val="776"/>
              </a:spcBef>
              <a:spcAft>
                <a:spcPct val="0"/>
              </a:spcAft>
              <a:buFontTx/>
              <a:buChar char="•"/>
              <a:defRPr/>
            </a:pPr>
            <a:r>
              <a:rPr lang="en-GB" kern="0" dirty="0">
                <a:solidFill>
                  <a:srgbClr val="2E2E38"/>
                </a:solidFill>
                <a:latin typeface="Arial" pitchFamily="34" charset="0"/>
                <a:ea typeface="ＭＳ Ｐゴシック" charset="0"/>
                <a:cs typeface="Arial" pitchFamily="34" charset="0"/>
              </a:rPr>
              <a:t>Visite el sitio web del IPSASB http://www.ipsasb.org  </a:t>
            </a:r>
          </a:p>
        </p:txBody>
      </p:sp>
    </p:spTree>
    <p:extLst>
      <p:ext uri="{BB962C8B-B14F-4D97-AF65-F5344CB8AC3E}">
        <p14:creationId xmlns:p14="http://schemas.microsoft.com/office/powerpoint/2010/main" val="40430772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USTOMLAYOUT" val="F"/>
</p:tagLst>
</file>

<file path=ppt/theme/theme1.xml><?xml version="1.0" encoding="utf-8"?>
<a:theme xmlns:a="http://schemas.openxmlformats.org/drawingml/2006/main" name="Office Theme">
  <a:themeElements>
    <a:clrScheme name="Custom 1">
      <a:dk1>
        <a:srgbClr val="FFFFFE"/>
      </a:dk1>
      <a:lt1>
        <a:sysClr val="window" lastClr="FFFFFF"/>
      </a:lt1>
      <a:dk2>
        <a:srgbClr val="168136"/>
      </a:dk2>
      <a:lt2>
        <a:srgbClr val="003C80"/>
      </a:lt2>
      <a:accent1>
        <a:srgbClr val="12A9D9"/>
      </a:accent1>
      <a:accent2>
        <a:srgbClr val="D53D20"/>
      </a:accent2>
      <a:accent3>
        <a:srgbClr val="E78E23"/>
      </a:accent3>
      <a:accent4>
        <a:srgbClr val="73B632"/>
      </a:accent4>
      <a:accent5>
        <a:srgbClr val="010000"/>
      </a:accent5>
      <a:accent6>
        <a:srgbClr val="FFFFFE"/>
      </a:accent6>
      <a:hlink>
        <a:srgbClr val="000000"/>
      </a:hlink>
      <a:folHlink>
        <a:srgbClr val="CD09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FA4288652454C4586B98FAE2126F255" ma:contentTypeVersion="17" ma:contentTypeDescription="Create a new document." ma:contentTypeScope="" ma:versionID="308da3c889dfd96add8d261e2a2d147a">
  <xsd:schema xmlns:xsd="http://www.w3.org/2001/XMLSchema" xmlns:xs="http://www.w3.org/2001/XMLSchema" xmlns:p="http://schemas.microsoft.com/office/2006/metadata/properties" xmlns:ns2="c1721f8e-06c6-448a-986f-e92a1836bd4c" xmlns:ns3="a5f5a3eb-0a2d-4d6a-9165-21ef9946a014" targetNamespace="http://schemas.microsoft.com/office/2006/metadata/properties" ma:root="true" ma:fieldsID="e2528ad8a4a77389d993dce8c93d41f1" ns2:_="" ns3:_="">
    <xsd:import namespace="c1721f8e-06c6-448a-986f-e92a1836bd4c"/>
    <xsd:import namespace="a5f5a3eb-0a2d-4d6a-9165-21ef9946a01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ExhibitNo_x002e_" minOccurs="0"/>
                <xsd:element ref="ns2:lcf76f155ced4ddcb4097134ff3c332f" minOccurs="0"/>
                <xsd:element ref="ns3:TaxCatchAll"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721f8e-06c6-448a-986f-e92a1836bd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ExhibitNo_x002e_" ma:index="18" nillable="true" ma:displayName="Exhibit No." ma:format="Dropdown" ma:internalName="ExhibitNo_x002e_">
      <xsd:simpleType>
        <xsd:restriction base="dms:Text">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0c7e2ae9-edfb-4f0f-b9fa-bdacd0fc226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5f5a3eb-0a2d-4d6a-9165-21ef9946a014"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f7cc8cff-5d31-4a56-b24b-a9f0825dd0ce}" ma:internalName="TaxCatchAll" ma:showField="CatchAllData" ma:web="a5f5a3eb-0a2d-4d6a-9165-21ef9946a014">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ExhibitNo_x002e_ xmlns="c1721f8e-06c6-448a-986f-e92a1836bd4c" xsi:nil="true"/>
    <lcf76f155ced4ddcb4097134ff3c332f xmlns="c1721f8e-06c6-448a-986f-e92a1836bd4c">
      <Terms xmlns="http://schemas.microsoft.com/office/infopath/2007/PartnerControls"/>
    </lcf76f155ced4ddcb4097134ff3c332f>
    <TaxCatchAll xmlns="a5f5a3eb-0a2d-4d6a-9165-21ef9946a01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2D8988E-8D6C-4CB1-BB34-3350137F3E28}"/>
</file>

<file path=customXml/itemProps2.xml><?xml version="1.0" encoding="utf-8"?>
<ds:datastoreItem xmlns:ds="http://schemas.openxmlformats.org/officeDocument/2006/customXml" ds:itemID="{2E14CC35-BDE3-417E-9FCD-A590162C509A}">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infopath/2007/PartnerControls"/>
    <ds:schemaRef ds:uri="http://schemas.microsoft.com/office/2006/documentManagement/types"/>
    <ds:schemaRef ds:uri="a5f5a3eb-0a2d-4d6a-9165-21ef9946a014"/>
    <ds:schemaRef ds:uri="bb3cf181-f6d2-45cb-ba57-c6cc2309bf63"/>
    <ds:schemaRef ds:uri="http://www.w3.org/XML/1998/namespace"/>
    <ds:schemaRef ds:uri="http://purl.org/dc/dcmitype/"/>
  </ds:schemaRefs>
</ds:datastoreItem>
</file>

<file path=customXml/itemProps3.xml><?xml version="1.0" encoding="utf-8"?>
<ds:datastoreItem xmlns:ds="http://schemas.openxmlformats.org/officeDocument/2006/customXml" ds:itemID="{90E79830-4B40-4A82-87C7-FD95AF77328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1501</Words>
  <Application>Microsoft Office PowerPoint</Application>
  <PresentationFormat>On-screen Show (4:3)</PresentationFormat>
  <Paragraphs>110</Paragraphs>
  <Slides>9</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dc:creator>
  <cp:lastModifiedBy>Kamira Sanchez</cp:lastModifiedBy>
  <cp:revision>37</cp:revision>
  <dcterms:created xsi:type="dcterms:W3CDTF">2014-09-10T19:10:10Z</dcterms:created>
  <dcterms:modified xsi:type="dcterms:W3CDTF">2023-06-23T13:53:26Z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0x010100EA1F8DCD50FF2440ACBA5E255C179837</vt:lpwstr>
  </property>
  <property fmtid="{D5CDD505-2E9C-101B-9397-08002B2CF9AE}" pid="3" name="Order">
    <vt:r8>14669800</vt:r8>
  </property>
</Properties>
</file>