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8" r:id="rId5"/>
    <p:sldId id="272" r:id="rId6"/>
    <p:sldId id="257" r:id="rId7"/>
    <p:sldId id="274" r:id="rId8"/>
    <p:sldId id="259" r:id="rId9"/>
    <p:sldId id="260" r:id="rId10"/>
    <p:sldId id="261" r:id="rId11"/>
    <p:sldId id="262" r:id="rId12"/>
    <p:sldId id="273" r:id="rId13"/>
  </p:sldIdLst>
  <p:sldSz cx="9144000" cy="6858000" type="screen4x3"/>
  <p:notesSz cx="6858000" cy="2790825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38"/>
    <a:srgbClr val="0D9C4A"/>
    <a:srgbClr val="46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6" autoAdjust="0"/>
    <p:restoredTop sz="68016" autoAdjust="0"/>
  </p:normalViewPr>
  <p:slideViewPr>
    <p:cSldViewPr snapToGrid="0" snapToObjects="1">
      <p:cViewPr varScale="1">
        <p:scale>
          <a:sx n="44" d="100"/>
          <a:sy n="44" d="100"/>
        </p:scale>
        <p:origin x="1794" y="-114"/>
      </p:cViewPr>
      <p:guideLst>
        <p:guide orient="horz" pos="572"/>
        <p:guide pos="340"/>
        <p:guide pos="528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27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ra Sanchez" userId="d90880d6-78a9-457c-991e-24450603455a" providerId="ADAL" clId="{2903A865-31A0-479C-B954-9B2F24B37E79}"/>
    <pc:docChg chg="custSel modSld">
      <pc:chgData name="Kamira Sanchez" userId="d90880d6-78a9-457c-991e-24450603455a" providerId="ADAL" clId="{2903A865-31A0-479C-B954-9B2F24B37E79}" dt="2023-05-19T13:01:49.149" v="1126" actId="20577"/>
      <pc:docMkLst>
        <pc:docMk/>
      </pc:docMkLst>
      <pc:sldChg chg="modSp mod">
        <pc:chgData name="Kamira Sanchez" userId="d90880d6-78a9-457c-991e-24450603455a" providerId="ADAL" clId="{2903A865-31A0-479C-B954-9B2F24B37E79}" dt="2023-05-19T12:42:21.762" v="481" actId="20577"/>
        <pc:sldMkLst>
          <pc:docMk/>
          <pc:sldMk cId="1441733616" sldId="257"/>
        </pc:sldMkLst>
        <pc:spChg chg="mod">
          <ac:chgData name="Kamira Sanchez" userId="d90880d6-78a9-457c-991e-24450603455a" providerId="ADAL" clId="{2903A865-31A0-479C-B954-9B2F24B37E79}" dt="2023-05-19T12:42:21.762" v="481" actId="20577"/>
          <ac:spMkLst>
            <pc:docMk/>
            <pc:sldMk cId="1441733616" sldId="257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2903A865-31A0-479C-B954-9B2F24B37E79}" dt="2023-05-19T12:41:57.920" v="443" actId="20577"/>
        <pc:sldMkLst>
          <pc:docMk/>
          <pc:sldMk cId="4120575675" sldId="258"/>
        </pc:sldMkLst>
        <pc:spChg chg="mod">
          <ac:chgData name="Kamira Sanchez" userId="d90880d6-78a9-457c-991e-24450603455a" providerId="ADAL" clId="{2903A865-31A0-479C-B954-9B2F24B37E79}" dt="2023-05-19T12:32:11.494" v="0" actId="20577"/>
          <ac:spMkLst>
            <pc:docMk/>
            <pc:sldMk cId="4120575675" sldId="258"/>
            <ac:spMk id="4" creationId="{00000000-0000-0000-0000-000000000000}"/>
          </ac:spMkLst>
        </pc:spChg>
      </pc:sldChg>
      <pc:sldChg chg="modSp mod modNotesTx">
        <pc:chgData name="Kamira Sanchez" userId="d90880d6-78a9-457c-991e-24450603455a" providerId="ADAL" clId="{2903A865-31A0-479C-B954-9B2F24B37E79}" dt="2023-05-19T12:49:48.903" v="747" actId="20577"/>
        <pc:sldMkLst>
          <pc:docMk/>
          <pc:sldMk cId="1120798786" sldId="259"/>
        </pc:sldMkLst>
        <pc:spChg chg="mod">
          <ac:chgData name="Kamira Sanchez" userId="d90880d6-78a9-457c-991e-24450603455a" providerId="ADAL" clId="{2903A865-31A0-479C-B954-9B2F24B37E79}" dt="2023-05-19T12:48:53.163" v="696" actId="6549"/>
          <ac:spMkLst>
            <pc:docMk/>
            <pc:sldMk cId="1120798786" sldId="259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2903A865-31A0-479C-B954-9B2F24B37E79}" dt="2023-05-19T12:58:09.979" v="928" actId="20577"/>
        <pc:sldMkLst>
          <pc:docMk/>
          <pc:sldMk cId="1044572889" sldId="260"/>
        </pc:sldMkLst>
        <pc:spChg chg="mod">
          <ac:chgData name="Kamira Sanchez" userId="d90880d6-78a9-457c-991e-24450603455a" providerId="ADAL" clId="{2903A865-31A0-479C-B954-9B2F24B37E79}" dt="2023-05-19T12:55:53.040" v="762" actId="20577"/>
          <ac:spMkLst>
            <pc:docMk/>
            <pc:sldMk cId="1044572889" sldId="260"/>
            <ac:spMk id="7" creationId="{00000000-0000-0000-0000-000000000000}"/>
          </ac:spMkLst>
        </pc:spChg>
        <pc:graphicFrameChg chg="modGraphic">
          <ac:chgData name="Kamira Sanchez" userId="d90880d6-78a9-457c-991e-24450603455a" providerId="ADAL" clId="{2903A865-31A0-479C-B954-9B2F24B37E79}" dt="2023-05-19T12:56:42.950" v="832" actId="20577"/>
          <ac:graphicFrameMkLst>
            <pc:docMk/>
            <pc:sldMk cId="1044572889" sldId="260"/>
            <ac:graphicFrameMk id="4" creationId="{6CC397A6-A41B-452C-93FA-9C66AED29B20}"/>
          </ac:graphicFrameMkLst>
        </pc:graphicFrameChg>
      </pc:sldChg>
      <pc:sldChg chg="modSp mod modNotesTx">
        <pc:chgData name="Kamira Sanchez" userId="d90880d6-78a9-457c-991e-24450603455a" providerId="ADAL" clId="{2903A865-31A0-479C-B954-9B2F24B37E79}" dt="2023-05-19T13:00:11.609" v="1060" actId="20577"/>
        <pc:sldMkLst>
          <pc:docMk/>
          <pc:sldMk cId="2560515737" sldId="261"/>
        </pc:sldMkLst>
        <pc:spChg chg="mod">
          <ac:chgData name="Kamira Sanchez" userId="d90880d6-78a9-457c-991e-24450603455a" providerId="ADAL" clId="{2903A865-31A0-479C-B954-9B2F24B37E79}" dt="2023-05-19T12:58:22.947" v="934" actId="20577"/>
          <ac:spMkLst>
            <pc:docMk/>
            <pc:sldMk cId="2560515737" sldId="261"/>
            <ac:spMk id="7" creationId="{00000000-0000-0000-0000-000000000000}"/>
          </ac:spMkLst>
        </pc:spChg>
        <pc:graphicFrameChg chg="modGraphic">
          <ac:chgData name="Kamira Sanchez" userId="d90880d6-78a9-457c-991e-24450603455a" providerId="ADAL" clId="{2903A865-31A0-479C-B954-9B2F24B37E79}" dt="2023-05-19T13:00:11.609" v="1060" actId="20577"/>
          <ac:graphicFrameMkLst>
            <pc:docMk/>
            <pc:sldMk cId="2560515737" sldId="261"/>
            <ac:graphicFrameMk id="3" creationId="{2B56A26C-27EA-49E1-9200-DF6B53C3B09D}"/>
          </ac:graphicFrameMkLst>
        </pc:graphicFrameChg>
      </pc:sldChg>
      <pc:sldChg chg="modSp mod modNotesTx">
        <pc:chgData name="Kamira Sanchez" userId="d90880d6-78a9-457c-991e-24450603455a" providerId="ADAL" clId="{2903A865-31A0-479C-B954-9B2F24B37E79}" dt="2023-05-19T13:01:49.149" v="1126" actId="20577"/>
        <pc:sldMkLst>
          <pc:docMk/>
          <pc:sldMk cId="724725826" sldId="262"/>
        </pc:sldMkLst>
        <pc:spChg chg="mod">
          <ac:chgData name="Kamira Sanchez" userId="d90880d6-78a9-457c-991e-24450603455a" providerId="ADAL" clId="{2903A865-31A0-479C-B954-9B2F24B37E79}" dt="2023-05-19T13:00:54.742" v="1070" actId="20577"/>
          <ac:spMkLst>
            <pc:docMk/>
            <pc:sldMk cId="724725826" sldId="262"/>
            <ac:spMk id="7" creationId="{00000000-0000-0000-0000-000000000000}"/>
          </ac:spMkLst>
        </pc:spChg>
        <pc:graphicFrameChg chg="modGraphic">
          <ac:chgData name="Kamira Sanchez" userId="d90880d6-78a9-457c-991e-24450603455a" providerId="ADAL" clId="{2903A865-31A0-479C-B954-9B2F24B37E79}" dt="2023-05-19T13:01:22.905" v="1082" actId="20577"/>
          <ac:graphicFrameMkLst>
            <pc:docMk/>
            <pc:sldMk cId="724725826" sldId="262"/>
            <ac:graphicFrameMk id="3" creationId="{03D8BDB3-23EE-49F1-B215-49F1B2F46049}"/>
          </ac:graphicFrameMkLst>
        </pc:graphicFrameChg>
      </pc:sldChg>
      <pc:sldChg chg="modSp mod">
        <pc:chgData name="Kamira Sanchez" userId="d90880d6-78a9-457c-991e-24450603455a" providerId="ADAL" clId="{2903A865-31A0-479C-B954-9B2F24B37E79}" dt="2023-05-19T12:32:33.934" v="1"/>
        <pc:sldMkLst>
          <pc:docMk/>
          <pc:sldMk cId="3310727729" sldId="272"/>
        </pc:sldMkLst>
        <pc:spChg chg="mod">
          <ac:chgData name="Kamira Sanchez" userId="d90880d6-78a9-457c-991e-24450603455a" providerId="ADAL" clId="{2903A865-31A0-479C-B954-9B2F24B37E79}" dt="2023-05-19T12:32:33.934" v="1"/>
          <ac:spMkLst>
            <pc:docMk/>
            <pc:sldMk cId="3310727729" sldId="272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2903A865-31A0-479C-B954-9B2F24B37E79}" dt="2023-05-19T12:43:45.625" v="595" actId="20577"/>
        <pc:sldMkLst>
          <pc:docMk/>
          <pc:sldMk cId="3811484210" sldId="274"/>
        </pc:sldMkLst>
        <pc:spChg chg="mod">
          <ac:chgData name="Kamira Sanchez" userId="d90880d6-78a9-457c-991e-24450603455a" providerId="ADAL" clId="{2903A865-31A0-479C-B954-9B2F24B37E79}" dt="2023-05-19T12:42:44.603" v="501" actId="20577"/>
          <ac:spMkLst>
            <pc:docMk/>
            <pc:sldMk cId="3811484210" sldId="274"/>
            <ac:spMk id="7" creationId="{00000000-0000-0000-0000-000000000000}"/>
          </ac:spMkLst>
        </pc:spChg>
      </pc:sldChg>
    </pc:docChg>
  </pc:docChgLst>
  <pc:docChgLst>
    <pc:chgData name="Kamira Sanchez" userId="d90880d6-78a9-457c-991e-24450603455a" providerId="ADAL" clId="{62F1E65E-7CE0-47AB-A22D-E54B5886B1A7}"/>
    <pc:docChg chg="modSld">
      <pc:chgData name="Kamira Sanchez" userId="d90880d6-78a9-457c-991e-24450603455a" providerId="ADAL" clId="{62F1E65E-7CE0-47AB-A22D-E54B5886B1A7}" dt="2023-06-23T16:47:52.977" v="12" actId="20577"/>
      <pc:docMkLst>
        <pc:docMk/>
      </pc:docMkLst>
      <pc:sldChg chg="modSp mod">
        <pc:chgData name="Kamira Sanchez" userId="d90880d6-78a9-457c-991e-24450603455a" providerId="ADAL" clId="{62F1E65E-7CE0-47AB-A22D-E54B5886B1A7}" dt="2023-06-23T16:47:52.977" v="12" actId="20577"/>
        <pc:sldMkLst>
          <pc:docMk/>
          <pc:sldMk cId="2560515737" sldId="261"/>
        </pc:sldMkLst>
        <pc:spChg chg="mod">
          <ac:chgData name="Kamira Sanchez" userId="d90880d6-78a9-457c-991e-24450603455a" providerId="ADAL" clId="{62F1E65E-7CE0-47AB-A22D-E54B5886B1A7}" dt="2023-06-23T16:47:52.977" v="12" actId="20577"/>
          <ac:spMkLst>
            <pc:docMk/>
            <pc:sldMk cId="2560515737" sldId="261"/>
            <ac:spMk id="7" creationId="{00000000-0000-0000-0000-000000000000}"/>
          </ac:spMkLst>
        </pc:spChg>
      </pc:sldChg>
      <pc:sldChg chg="modSp mod">
        <pc:chgData name="Kamira Sanchez" userId="d90880d6-78a9-457c-991e-24450603455a" providerId="ADAL" clId="{62F1E65E-7CE0-47AB-A22D-E54B5886B1A7}" dt="2023-06-23T16:34:59.555" v="10" actId="20577"/>
        <pc:sldMkLst>
          <pc:docMk/>
          <pc:sldMk cId="3811484210" sldId="274"/>
        </pc:sldMkLst>
        <pc:spChg chg="mod">
          <ac:chgData name="Kamira Sanchez" userId="d90880d6-78a9-457c-991e-24450603455a" providerId="ADAL" clId="{62F1E65E-7CE0-47AB-A22D-E54B5886B1A7}" dt="2023-06-23T16:34:59.555" v="10" actId="20577"/>
          <ac:spMkLst>
            <pc:docMk/>
            <pc:sldMk cId="3811484210" sldId="274"/>
            <ac:spMk id="7" creationId="{00000000-0000-0000-0000-000000000000}"/>
          </ac:spMkLst>
        </pc:spChg>
      </pc:sldChg>
    </pc:docChg>
  </pc:docChgLst>
  <pc:docChgLst>
    <pc:chgData name="Juan Gomez Duque" userId="12ffef9d-c492-4764-9ece-d82edf94b9a1" providerId="ADAL" clId="{498B583C-D279-4784-B581-9D1DB0313BE1}"/>
    <pc:docChg chg="custSel modSld">
      <pc:chgData name="Juan Gomez Duque" userId="12ffef9d-c492-4764-9ece-d82edf94b9a1" providerId="ADAL" clId="{498B583C-D279-4784-B581-9D1DB0313BE1}" dt="2022-09-30T14:11:50.749" v="192" actId="2711"/>
      <pc:docMkLst>
        <pc:docMk/>
      </pc:docMkLst>
      <pc:sldChg chg="modSp mod">
        <pc:chgData name="Juan Gomez Duque" userId="12ffef9d-c492-4764-9ece-d82edf94b9a1" providerId="ADAL" clId="{498B583C-D279-4784-B581-9D1DB0313BE1}" dt="2022-09-29T18:14:31.426" v="33" actId="20577"/>
        <pc:sldMkLst>
          <pc:docMk/>
          <pc:sldMk cId="1441733616" sldId="257"/>
        </pc:sldMkLst>
        <pc:spChg chg="mod">
          <ac:chgData name="Juan Gomez Duque" userId="12ffef9d-c492-4764-9ece-d82edf94b9a1" providerId="ADAL" clId="{498B583C-D279-4784-B581-9D1DB0313BE1}" dt="2022-09-29T18:14:31.426" v="33" actId="20577"/>
          <ac:spMkLst>
            <pc:docMk/>
            <pc:sldMk cId="1441733616" sldId="257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498B583C-D279-4784-B581-9D1DB0313BE1}" dt="2022-09-29T18:13:43.984" v="16" actId="20577"/>
        <pc:sldMkLst>
          <pc:docMk/>
          <pc:sldMk cId="4120575675" sldId="258"/>
        </pc:sldMkLst>
        <pc:spChg chg="mod">
          <ac:chgData name="Juan Gomez Duque" userId="12ffef9d-c492-4764-9ece-d82edf94b9a1" providerId="ADAL" clId="{498B583C-D279-4784-B581-9D1DB0313BE1}" dt="2022-09-29T18:13:43.984" v="16" actId="20577"/>
          <ac:spMkLst>
            <pc:docMk/>
            <pc:sldMk cId="4120575675" sldId="258"/>
            <ac:spMk id="4" creationId="{00000000-0000-0000-0000-000000000000}"/>
          </ac:spMkLst>
        </pc:spChg>
      </pc:sldChg>
      <pc:sldChg chg="modSp mod">
        <pc:chgData name="Juan Gomez Duque" userId="12ffef9d-c492-4764-9ece-d82edf94b9a1" providerId="ADAL" clId="{498B583C-D279-4784-B581-9D1DB0313BE1}" dt="2022-09-30T14:11:50.749" v="192" actId="2711"/>
        <pc:sldMkLst>
          <pc:docMk/>
          <pc:sldMk cId="1044572889" sldId="260"/>
        </pc:sldMkLst>
        <pc:graphicFrameChg chg="mod modGraphic">
          <ac:chgData name="Juan Gomez Duque" userId="12ffef9d-c492-4764-9ece-d82edf94b9a1" providerId="ADAL" clId="{498B583C-D279-4784-B581-9D1DB0313BE1}" dt="2022-09-30T14:11:50.749" v="192" actId="2711"/>
          <ac:graphicFrameMkLst>
            <pc:docMk/>
            <pc:sldMk cId="1044572889" sldId="260"/>
            <ac:graphicFrameMk id="4" creationId="{6CC397A6-A41B-452C-93FA-9C66AED29B20}"/>
          </ac:graphicFrameMkLst>
        </pc:graphicFrameChg>
      </pc:sldChg>
      <pc:sldChg chg="modSp mod">
        <pc:chgData name="Juan Gomez Duque" userId="12ffef9d-c492-4764-9ece-d82edf94b9a1" providerId="ADAL" clId="{498B583C-D279-4784-B581-9D1DB0313BE1}" dt="2022-09-30T14:10:57.928" v="191" actId="20577"/>
        <pc:sldMkLst>
          <pc:docMk/>
          <pc:sldMk cId="2560515737" sldId="261"/>
        </pc:sldMkLst>
        <pc:graphicFrameChg chg="mod modGraphic">
          <ac:chgData name="Juan Gomez Duque" userId="12ffef9d-c492-4764-9ece-d82edf94b9a1" providerId="ADAL" clId="{498B583C-D279-4784-B581-9D1DB0313BE1}" dt="2022-09-30T14:10:57.928" v="191" actId="20577"/>
          <ac:graphicFrameMkLst>
            <pc:docMk/>
            <pc:sldMk cId="2560515737" sldId="261"/>
            <ac:graphicFrameMk id="3" creationId="{2B56A26C-27EA-49E1-9200-DF6B53C3B09D}"/>
          </ac:graphicFrameMkLst>
        </pc:graphicFrameChg>
      </pc:sldChg>
      <pc:sldChg chg="addSp delSp modSp mod">
        <pc:chgData name="Juan Gomez Duque" userId="12ffef9d-c492-4764-9ece-d82edf94b9a1" providerId="ADAL" clId="{498B583C-D279-4784-B581-9D1DB0313BE1}" dt="2022-09-29T18:18:15.258" v="55" actId="1076"/>
        <pc:sldMkLst>
          <pc:docMk/>
          <pc:sldMk cId="724725826" sldId="262"/>
        </pc:sldMkLst>
        <pc:spChg chg="add mod">
          <ac:chgData name="Juan Gomez Duque" userId="12ffef9d-c492-4764-9ece-d82edf94b9a1" providerId="ADAL" clId="{498B583C-D279-4784-B581-9D1DB0313BE1}" dt="2022-09-29T18:17:21.636" v="51" actId="1076"/>
          <ac:spMkLst>
            <pc:docMk/>
            <pc:sldMk cId="724725826" sldId="262"/>
            <ac:spMk id="4" creationId="{9CFCD2CC-5493-4E38-9CF5-D045638345BD}"/>
          </ac:spMkLst>
        </pc:spChg>
        <pc:graphicFrameChg chg="add mod modGraphic">
          <ac:chgData name="Juan Gomez Duque" userId="12ffef9d-c492-4764-9ece-d82edf94b9a1" providerId="ADAL" clId="{498B583C-D279-4784-B581-9D1DB0313BE1}" dt="2022-09-29T18:18:15.258" v="55" actId="1076"/>
          <ac:graphicFrameMkLst>
            <pc:docMk/>
            <pc:sldMk cId="724725826" sldId="262"/>
            <ac:graphicFrameMk id="3" creationId="{03D8BDB3-23EE-49F1-B215-49F1B2F46049}"/>
          </ac:graphicFrameMkLst>
        </pc:graphicFrameChg>
        <pc:picChg chg="del mod">
          <ac:chgData name="Juan Gomez Duque" userId="12ffef9d-c492-4764-9ece-d82edf94b9a1" providerId="ADAL" clId="{498B583C-D279-4784-B581-9D1DB0313BE1}" dt="2022-09-29T18:17:30.977" v="52" actId="478"/>
          <ac:picMkLst>
            <pc:docMk/>
            <pc:sldMk cId="724725826" sldId="262"/>
            <ac:picMk id="2" creationId="{00000000-0000-0000-0000-000000000000}"/>
          </ac:picMkLst>
        </pc:picChg>
      </pc:sldChg>
      <pc:sldChg chg="modSp mod">
        <pc:chgData name="Juan Gomez Duque" userId="12ffef9d-c492-4764-9ece-d82edf94b9a1" providerId="ADAL" clId="{498B583C-D279-4784-B581-9D1DB0313BE1}" dt="2022-09-29T18:14:49.826" v="45" actId="20577"/>
        <pc:sldMkLst>
          <pc:docMk/>
          <pc:sldMk cId="3811484210" sldId="274"/>
        </pc:sldMkLst>
        <pc:spChg chg="mod">
          <ac:chgData name="Juan Gomez Duque" userId="12ffef9d-c492-4764-9ece-d82edf94b9a1" providerId="ADAL" clId="{498B583C-D279-4784-B581-9D1DB0313BE1}" dt="2022-09-29T18:14:49.826" v="45" actId="20577"/>
          <ac:spMkLst>
            <pc:docMk/>
            <pc:sldMk cId="3811484210" sldId="274"/>
            <ac:spMk id="7" creationId="{00000000-0000-0000-0000-000000000000}"/>
          </ac:spMkLst>
        </pc:spChg>
      </pc:sldChg>
    </pc:docChg>
  </pc:docChgLst>
  <pc:docChgLst>
    <pc:chgData name="Claudia Dapelo" userId="6834f8f6-426f-42b4-bdb1-35a33e8fe58e" providerId="ADAL" clId="{B319EF62-B407-4167-8FAB-08AEFAFADD0B}"/>
    <pc:docChg chg="custSel modSld">
      <pc:chgData name="Claudia Dapelo" userId="6834f8f6-426f-42b4-bdb1-35a33e8fe58e" providerId="ADAL" clId="{B319EF62-B407-4167-8FAB-08AEFAFADD0B}" dt="2022-08-17T23:18:05.951" v="1" actId="21"/>
      <pc:docMkLst>
        <pc:docMk/>
      </pc:docMkLst>
      <pc:sldChg chg="addSp delSp mod">
        <pc:chgData name="Claudia Dapelo" userId="6834f8f6-426f-42b4-bdb1-35a33e8fe58e" providerId="ADAL" clId="{B319EF62-B407-4167-8FAB-08AEFAFADD0B}" dt="2022-08-17T23:18:05.951" v="1" actId="21"/>
        <pc:sldMkLst>
          <pc:docMk/>
          <pc:sldMk cId="3310727729" sldId="272"/>
        </pc:sldMkLst>
        <pc:spChg chg="add del">
          <ac:chgData name="Claudia Dapelo" userId="6834f8f6-426f-42b4-bdb1-35a33e8fe58e" providerId="ADAL" clId="{B319EF62-B407-4167-8FAB-08AEFAFADD0B}" dt="2022-08-17T23:18:05.951" v="1" actId="21"/>
          <ac:spMkLst>
            <pc:docMk/>
            <pc:sldMk cId="3310727729" sldId="272"/>
            <ac:spMk id="2" creationId="{C3FA7597-B888-45CA-90E7-8844314606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713BE-1723-4615-A59C-6838370C0C5F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ABD1-63AF-4DD0-B7F6-414C7B5662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3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3825" y="4400550"/>
            <a:ext cx="5976851" cy="3600450"/>
          </a:xfrm>
        </p:spPr>
        <p:txBody>
          <a:bodyPr/>
          <a:lstStyle/>
          <a:p>
            <a:r>
              <a:rPr lang="en-GB" dirty="0"/>
              <a:t>Esta presentación abarca los requisitos de </a:t>
            </a:r>
            <a:r>
              <a:rPr lang="en-GB" dirty="0" err="1"/>
              <a:t>revelación</a:t>
            </a:r>
            <a:r>
              <a:rPr lang="en-GB" dirty="0"/>
              <a:t> de la NICSP 30 en relación con la NICSP 41.</a:t>
            </a:r>
          </a:p>
          <a:p>
            <a:endParaRPr lang="en-GB" dirty="0"/>
          </a:p>
          <a:p>
            <a:r>
              <a:rPr lang="en-GB" dirty="0"/>
              <a:t>El IPSASB emitió las IPSAS 41, </a:t>
            </a:r>
            <a:r>
              <a:rPr lang="en-GB" i="1" dirty="0"/>
              <a:t>Instrumentos financieros</a:t>
            </a:r>
            <a:r>
              <a:rPr lang="en-GB" i="0" dirty="0"/>
              <a:t>, en agosto de 2018. La NICSP 41 tienen como fecha de entrada en vigor el 1 de enero de 2023 (con la </a:t>
            </a:r>
            <a:r>
              <a:rPr lang="en-GB" i="0" dirty="0" err="1"/>
              <a:t>adopción</a:t>
            </a:r>
            <a:r>
              <a:rPr lang="en-GB" i="0" dirty="0"/>
              <a:t> </a:t>
            </a:r>
            <a:r>
              <a:rPr lang="en-GB" i="0" dirty="0" err="1"/>
              <a:t>anticipada</a:t>
            </a:r>
            <a:r>
              <a:rPr lang="en-GB" i="0" dirty="0"/>
              <a:t> permitida) y </a:t>
            </a:r>
            <a:r>
              <a:rPr lang="en-GB" i="0" dirty="0" err="1"/>
              <a:t>sustituirá</a:t>
            </a:r>
            <a:r>
              <a:rPr lang="en-GB" i="0" dirty="0"/>
              <a:t> la NICSP 29. La NICSP 41 </a:t>
            </a:r>
            <a:r>
              <a:rPr lang="en-GB" i="0" dirty="0" err="1"/>
              <a:t>también</a:t>
            </a:r>
            <a:r>
              <a:rPr lang="en-GB" i="0" dirty="0"/>
              <a:t> </a:t>
            </a:r>
            <a:r>
              <a:rPr lang="en-GB" i="0" dirty="0" err="1"/>
              <a:t>modificó</a:t>
            </a:r>
            <a:r>
              <a:rPr lang="en-GB" i="0" dirty="0"/>
              <a:t> </a:t>
            </a:r>
            <a:r>
              <a:rPr lang="en-GB" i="0" dirty="0" err="1"/>
              <a:t>los</a:t>
            </a:r>
            <a:r>
              <a:rPr lang="en-GB" i="0" dirty="0"/>
              <a:t> </a:t>
            </a:r>
            <a:r>
              <a:rPr lang="en-GB" i="0" dirty="0" err="1"/>
              <a:t>requerimientos</a:t>
            </a:r>
            <a:r>
              <a:rPr lang="en-GB" i="0" dirty="0"/>
              <a:t> de </a:t>
            </a:r>
            <a:r>
              <a:rPr lang="en-GB" i="0" dirty="0" err="1"/>
              <a:t>revelación</a:t>
            </a:r>
            <a:r>
              <a:rPr lang="en-GB" i="0" dirty="0"/>
              <a:t> de información de la NICSP 30 para que sean apropiados para la contabilidad de los nuevos instrumentos financieros.</a:t>
            </a:r>
          </a:p>
          <a:p>
            <a:endParaRPr lang="en-GB" i="0" dirty="0"/>
          </a:p>
          <a:p>
            <a:r>
              <a:rPr lang="en-GB" i="0" dirty="0"/>
              <a:t>Se aconseja a las entidades que aún no hayan adoptado las normas sobre instrumentos financieros que </a:t>
            </a:r>
            <a:r>
              <a:rPr lang="en-GB" i="0" dirty="0" err="1"/>
              <a:t>adopten</a:t>
            </a:r>
            <a:r>
              <a:rPr lang="en-GB" i="0" dirty="0"/>
              <a:t> la NICSP 41 en lugar de la NICSP 29, ya que ello evitará la necesidad de cambios posteriores en la política contable. Cuando los participantes pertenezcan a esas entidades, se recomienda que la capacitación incluya esta presentación y módulo, no la presentación y el </a:t>
            </a:r>
            <a:r>
              <a:rPr lang="en-GB" i="0" dirty="0" err="1"/>
              <a:t>módulo</a:t>
            </a:r>
            <a:r>
              <a:rPr lang="en-GB" i="0" dirty="0"/>
              <a:t> de </a:t>
            </a:r>
            <a:r>
              <a:rPr lang="en-GB" i="0" dirty="0" err="1"/>
              <a:t>revelaciones</a:t>
            </a:r>
            <a:r>
              <a:rPr lang="en-GB" i="0" dirty="0"/>
              <a:t> (NICSP 29).</a:t>
            </a:r>
          </a:p>
          <a:p>
            <a:endParaRPr lang="en-GB" i="0" dirty="0"/>
          </a:p>
          <a:p>
            <a:r>
              <a:rPr lang="en-GB" i="0" dirty="0"/>
              <a:t>Para los participantes cuyas organizaciones hayan adoptado, o estén en proceso de adoptar, la NICSP 29, </a:t>
            </a:r>
            <a:r>
              <a:rPr lang="en-GB" i="0" dirty="0" err="1"/>
              <a:t>considere</a:t>
            </a:r>
            <a:r>
              <a:rPr lang="en-GB" i="0" dirty="0"/>
              <a:t> la posibilidad de utilizar la presentación y el módulo cobertura y </a:t>
            </a:r>
            <a:r>
              <a:rPr lang="en-GB" i="0" dirty="0" err="1"/>
              <a:t>derivados</a:t>
            </a:r>
            <a:r>
              <a:rPr lang="en-GB" i="0" dirty="0"/>
              <a:t> (NICSP 29). Dependiendo del propósito de la capacitación, dichos participantes también pueden beneficiarse de esta presentación, para que estén al tanto de los próximos cambios.</a:t>
            </a:r>
          </a:p>
          <a:p>
            <a:endParaRPr lang="en-GB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La NICSP 30 se </a:t>
            </a:r>
            <a:r>
              <a:rPr lang="en-GB" i="0" dirty="0" err="1"/>
              <a:t>basa</a:t>
            </a:r>
            <a:r>
              <a:rPr lang="en-GB" i="0" dirty="0"/>
              <a:t> en la NIIF 7– este período de sesiones se basa en la versión actual de la NICSP 30, con </a:t>
            </a:r>
            <a:r>
              <a:rPr lang="en-GB" i="0" dirty="0" err="1"/>
              <a:t>requerimientos</a:t>
            </a:r>
            <a:r>
              <a:rPr lang="en-GB" i="0" dirty="0"/>
              <a:t> relacionados con la NICSP 41. Esta versión de la NICSP 30 se basa en la versión actual de la NIIF 7, que contiene requisitos relativos a la NIIF 9. La presentación y el </a:t>
            </a:r>
            <a:r>
              <a:rPr lang="en-GB" i="0" dirty="0" err="1"/>
              <a:t>módulo</a:t>
            </a:r>
            <a:r>
              <a:rPr lang="en-GB" i="0" dirty="0"/>
              <a:t> </a:t>
            </a:r>
            <a:r>
              <a:rPr lang="en-GB" i="0" dirty="0" err="1"/>
              <a:t>Revelaciones</a:t>
            </a:r>
            <a:r>
              <a:rPr lang="en-GB" i="0" dirty="0"/>
              <a:t> (NICSP 29) cubren los requisitos de </a:t>
            </a:r>
            <a:r>
              <a:rPr lang="en-GB" i="0" dirty="0" err="1"/>
              <a:t>revelación</a:t>
            </a:r>
            <a:r>
              <a:rPr lang="en-GB" i="0" dirty="0"/>
              <a:t> de la versión anterior de la NICSP 30, que se relacionaban con la NICSP 29, y se basaban en una versión anterior de la NIIF 9 que </a:t>
            </a:r>
            <a:r>
              <a:rPr lang="en-GB" i="0" dirty="0" err="1"/>
              <a:t>incluía</a:t>
            </a:r>
            <a:r>
              <a:rPr lang="en-GB" i="0" dirty="0"/>
              <a:t> </a:t>
            </a:r>
            <a:r>
              <a:rPr lang="en-GB" i="0" dirty="0" err="1"/>
              <a:t>requerimientos</a:t>
            </a:r>
            <a:r>
              <a:rPr lang="en-GB" i="0" dirty="0"/>
              <a:t> de </a:t>
            </a:r>
            <a:r>
              <a:rPr lang="en-GB" i="0" dirty="0" err="1"/>
              <a:t>revelación</a:t>
            </a:r>
            <a:r>
              <a:rPr lang="en-GB" i="0" dirty="0"/>
              <a:t> para la NIC 39 (que constituyó la base de la NICSP 29).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ABD1-63AF-4DD0-B7F6-414C7B5662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4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ABD1-63AF-4DD0-B7F6-414C7B5662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9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diapositiva resume las áreas clave para las cuales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requieren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revelaciones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los requisitos detallados son extensos.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módulo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Revelación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información sobre los instrumentos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financieros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(NICSP 41) proporciona más detalles (a partir de la página 97).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en-US" dirty="0"/>
              <a:t>Por razones de transparencia, puede ser </a:t>
            </a:r>
            <a:r>
              <a:rPr lang="en-US" dirty="0" err="1"/>
              <a:t>apropiado</a:t>
            </a:r>
            <a:r>
              <a:rPr lang="en-US" dirty="0"/>
              <a:t> </a:t>
            </a:r>
            <a:r>
              <a:rPr lang="en-US" dirty="0" err="1"/>
              <a:t>revelar</a:t>
            </a:r>
            <a:r>
              <a:rPr lang="en-US" dirty="0"/>
              <a:t> los préstamos otorgados o recibidos en respuesta a la pandemia de COVID-19 por separado de otros préstamos. Considere una discusión sobre este tema (use salas de chat o de descanso si proporciona la capacitación en línea). Esta discusión podría comenzar con una votación a mano alzada (encuesta si está en línea) para ver cuántos participantes piensan que los préstamos COVID-19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revelarse</a:t>
            </a:r>
            <a:r>
              <a:rPr lang="en-US" dirty="0"/>
              <a:t> por separado.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revelaciones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valor razonable requieren información sobre el uso de la jerarquía del valor razonable; esta jerarquía tiene los siguientes niveles: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 1 - Precios cotizados (no ajustados) en mercados activos para activos o pasivos idénticos;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 2 - Insumos distintos de los precios cotizados que son observables para el activo o pasivo, ya sea directamente (es decir, como precio) o indirectamente (es decir, derivados de los precios); y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 3 - Insumos para el activo o pasivo que no se basan en datos observables del mercado (insumos no observables).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ABD1-63AF-4DD0-B7F6-414C7B5662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3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Ejemplo de </a:t>
            </a:r>
            <a:r>
              <a:rPr lang="en-GB" dirty="0" err="1"/>
              <a:t>revelación</a:t>
            </a:r>
            <a:r>
              <a:rPr lang="en-GB" dirty="0"/>
              <a:t> de una política contable para instrumentos financieros. Véase el </a:t>
            </a:r>
            <a:r>
              <a:rPr lang="en-GB" dirty="0" err="1"/>
              <a:t>módulo</a:t>
            </a:r>
            <a:r>
              <a:rPr lang="en-GB" dirty="0"/>
              <a:t> </a:t>
            </a:r>
            <a:r>
              <a:rPr lang="en-GB" dirty="0" err="1"/>
              <a:t>Revelación</a:t>
            </a:r>
            <a:r>
              <a:rPr lang="en-GB" dirty="0"/>
              <a:t> de información sobre instrumentos </a:t>
            </a:r>
            <a:r>
              <a:rPr lang="en-GB" dirty="0" err="1"/>
              <a:t>financieros</a:t>
            </a:r>
            <a:r>
              <a:rPr lang="en-GB" dirty="0"/>
              <a:t> (NICSP 41) para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detalles</a:t>
            </a:r>
            <a:r>
              <a:rPr lang="en-GB" dirty="0"/>
              <a:t> (</a:t>
            </a:r>
            <a:r>
              <a:rPr lang="en-GB" dirty="0" err="1"/>
              <a:t>página</a:t>
            </a:r>
            <a:r>
              <a:rPr lang="en-GB" dirty="0"/>
              <a:t> 101).</a:t>
            </a:r>
          </a:p>
          <a:p>
            <a:endParaRPr lang="en-GB" dirty="0"/>
          </a:p>
          <a:p>
            <a:r>
              <a:rPr lang="en-GB" dirty="0"/>
              <a:t>Si las organizaciones de los </a:t>
            </a:r>
            <a:r>
              <a:rPr lang="en-GB" dirty="0" err="1"/>
              <a:t>participantes</a:t>
            </a:r>
            <a:r>
              <a:rPr lang="en-GB" dirty="0"/>
              <a:t> </a:t>
            </a:r>
            <a:r>
              <a:rPr lang="en-GB" dirty="0" err="1"/>
              <a:t>revelan</a:t>
            </a:r>
            <a:r>
              <a:rPr lang="en-GB" dirty="0"/>
              <a:t> </a:t>
            </a:r>
            <a:r>
              <a:rPr lang="en-GB" dirty="0" err="1"/>
              <a:t>políticas</a:t>
            </a:r>
            <a:r>
              <a:rPr lang="en-GB" dirty="0"/>
              <a:t> contables con respecto a los instrumentos financieros, considere una discusión sobre lo que se incluye en sus políticas (considere el uso de salas de chat o de descanso si imparte la capacitación en línea).</a:t>
            </a:r>
          </a:p>
          <a:p>
            <a:endParaRPr lang="en-GB" dirty="0">
              <a:cs typeface="Calibri" panose="020F0502020204030204"/>
            </a:endParaRPr>
          </a:p>
          <a:p>
            <a:r>
              <a:rPr lang="en-GB" dirty="0"/>
              <a:t>Se necesitarían políticas adicionales para abordar los préstamos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concesión</a:t>
            </a:r>
            <a:r>
              <a:rPr lang="en-GB" dirty="0"/>
              <a:t> </a:t>
            </a:r>
            <a:r>
              <a:rPr lang="en-GB" dirty="0" err="1"/>
              <a:t>otorgados</a:t>
            </a:r>
            <a:r>
              <a:rPr lang="en-GB" dirty="0"/>
              <a:t>/recibidos, por ejemplo, en respuesta a la pandemia de COVID-19.</a:t>
            </a: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ABD1-63AF-4DD0-B7F6-414C7B5662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213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Ejemplo</a:t>
            </a:r>
            <a:r>
              <a:rPr lang="en-GB" dirty="0"/>
              <a:t> de </a:t>
            </a:r>
            <a:r>
              <a:rPr lang="en-GB" dirty="0" err="1"/>
              <a:t>una</a:t>
            </a:r>
            <a:r>
              <a:rPr lang="en-GB" dirty="0"/>
              <a:t> nota de </a:t>
            </a:r>
            <a:r>
              <a:rPr lang="en-GB" dirty="0" err="1"/>
              <a:t>revelación</a:t>
            </a:r>
            <a:r>
              <a:rPr lang="en-GB" dirty="0"/>
              <a:t>. Para más detalles, véase el </a:t>
            </a:r>
            <a:r>
              <a:rPr lang="en-GB" dirty="0" err="1"/>
              <a:t>módulo</a:t>
            </a:r>
            <a:r>
              <a:rPr lang="en-GB" dirty="0"/>
              <a:t> </a:t>
            </a:r>
            <a:r>
              <a:rPr lang="en-GB" dirty="0" err="1"/>
              <a:t>Revelación</a:t>
            </a:r>
            <a:r>
              <a:rPr lang="en-GB" dirty="0"/>
              <a:t> de información sobre instrumentos </a:t>
            </a:r>
            <a:r>
              <a:rPr lang="en-GB" dirty="0" err="1"/>
              <a:t>financieros</a:t>
            </a:r>
            <a:r>
              <a:rPr lang="en-GB" dirty="0"/>
              <a:t> (NICSP 41).</a:t>
            </a:r>
          </a:p>
          <a:p>
            <a:endParaRPr lang="en-GB" dirty="0">
              <a:cs typeface="Calibri"/>
            </a:endParaRPr>
          </a:p>
          <a:p>
            <a:r>
              <a:rPr lang="en-GB" dirty="0"/>
              <a:t>Es probable que los préstamos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concesión</a:t>
            </a:r>
            <a:r>
              <a:rPr lang="en-GB" dirty="0"/>
              <a:t> (por ejemplo, en respuesta a la pandemia de COVID-19) se </a:t>
            </a:r>
            <a:r>
              <a:rPr lang="en-GB" dirty="0" err="1"/>
              <a:t>revelen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separado.</a:t>
            </a: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ABD1-63AF-4DD0-B7F6-414C7B5662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02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Ejemplo</a:t>
            </a:r>
            <a:r>
              <a:rPr lang="en-GB" dirty="0"/>
              <a:t> de </a:t>
            </a:r>
            <a:r>
              <a:rPr lang="en-GB" dirty="0" err="1"/>
              <a:t>una</a:t>
            </a:r>
            <a:r>
              <a:rPr lang="en-GB" dirty="0"/>
              <a:t> nota de </a:t>
            </a:r>
            <a:r>
              <a:rPr lang="en-GB" dirty="0" err="1"/>
              <a:t>revelación</a:t>
            </a:r>
            <a:r>
              <a:rPr lang="en-GB" dirty="0"/>
              <a:t>. Para más detalles, véase el </a:t>
            </a:r>
            <a:r>
              <a:rPr lang="en-GB" dirty="0" err="1"/>
              <a:t>módulo</a:t>
            </a:r>
            <a:r>
              <a:rPr lang="en-GB" dirty="0"/>
              <a:t> </a:t>
            </a:r>
            <a:r>
              <a:rPr lang="en-GB" dirty="0" err="1"/>
              <a:t>Revelación</a:t>
            </a:r>
            <a:r>
              <a:rPr lang="en-GB" dirty="0"/>
              <a:t> de información sobre instrumentos </a:t>
            </a:r>
            <a:r>
              <a:rPr lang="en-GB" dirty="0" err="1"/>
              <a:t>financieros</a:t>
            </a:r>
            <a:r>
              <a:rPr lang="en-GB" dirty="0"/>
              <a:t> (NICSP 41).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ABD1-63AF-4DD0-B7F6-414C7B5662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20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Ejemplo</a:t>
            </a:r>
            <a:r>
              <a:rPr lang="en-GB" dirty="0"/>
              <a:t> de </a:t>
            </a:r>
            <a:r>
              <a:rPr lang="en-GB" dirty="0" err="1"/>
              <a:t>una</a:t>
            </a:r>
            <a:r>
              <a:rPr lang="en-GB" dirty="0"/>
              <a:t> nota de </a:t>
            </a:r>
            <a:r>
              <a:rPr lang="en-GB" dirty="0" err="1"/>
              <a:t>revelación</a:t>
            </a:r>
            <a:r>
              <a:rPr lang="en-GB" dirty="0"/>
              <a:t>. Para más detalles, véase el </a:t>
            </a:r>
            <a:r>
              <a:rPr lang="en-GB" dirty="0" err="1"/>
              <a:t>módulo</a:t>
            </a:r>
            <a:r>
              <a:rPr lang="en-GB" dirty="0"/>
              <a:t> </a:t>
            </a:r>
            <a:r>
              <a:rPr lang="en-GB" dirty="0" err="1"/>
              <a:t>Revelación</a:t>
            </a:r>
            <a:r>
              <a:rPr lang="en-GB" dirty="0"/>
              <a:t> de información sobre instrumentos </a:t>
            </a:r>
            <a:r>
              <a:rPr lang="en-GB" dirty="0" err="1"/>
              <a:t>financieros</a:t>
            </a:r>
            <a:r>
              <a:rPr lang="en-GB" dirty="0"/>
              <a:t> (NICSP 41).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ABD1-63AF-4DD0-B7F6-414C7B5662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8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337" y="2696789"/>
            <a:ext cx="12011753" cy="90081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99" y="484366"/>
            <a:ext cx="7835901" cy="4557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Introduction to IPSAS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23668" y="6261100"/>
            <a:ext cx="774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0786" y="-2682349"/>
            <a:ext cx="9276409" cy="6186309"/>
          </a:xfrm>
          <a:prstGeom prst="rect">
            <a:avLst/>
          </a:prstGeom>
        </p:spPr>
      </p:pic>
      <p:pic>
        <p:nvPicPr>
          <p:cNvPr id="2" name="Picture 1" descr="5 - Financial Instrumen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32" y="1755729"/>
            <a:ext cx="11676569" cy="8756742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800099" y="4036836"/>
            <a:ext cx="7153719" cy="2097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Instrumentos financieros – </a:t>
            </a:r>
          </a:p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Revelaciones (NICSP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41)</a:t>
            </a:r>
          </a:p>
          <a:p>
            <a:pPr algn="l"/>
            <a:endParaRPr lang="en-US" sz="1250" dirty="0"/>
          </a:p>
          <a:p>
            <a:pPr algn="l"/>
            <a:endParaRPr lang="en-US" sz="1250" dirty="0"/>
          </a:p>
        </p:txBody>
      </p:sp>
    </p:spTree>
    <p:extLst>
      <p:ext uri="{BB962C8B-B14F-4D97-AF65-F5344CB8AC3E}">
        <p14:creationId xmlns:p14="http://schemas.microsoft.com/office/powerpoint/2010/main" val="412057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Instrumentos financieros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50" y="881956"/>
            <a:ext cx="784860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endParaRPr lang="en-US" i="1" kern="0" dirty="0">
              <a:solidFill>
                <a:srgbClr val="2E2E38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18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 Manual de Pronunciamientos de </a:t>
            </a:r>
            <a:r>
              <a:rPr lang="en-US" sz="1800" i="1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Contabilidad</a:t>
            </a:r>
            <a:r>
              <a:rPr lang="en-US" sz="18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del Sector </a:t>
            </a:r>
            <a:r>
              <a:rPr lang="en-US" sz="1800" i="1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Público</a:t>
            </a:r>
            <a:r>
              <a:rPr lang="en-US" sz="18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 la principal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fuente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autorizada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principios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internacionales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contabilidad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generalmente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aceptados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para las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entidades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del sector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público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</a:t>
            </a: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Toda la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información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esta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presentación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es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propia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y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está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protegida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por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derechos de </a:t>
            </a:r>
            <a:r>
              <a:rPr lang="en-US" sz="1800" kern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autor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US" kern="0" dirty="0">
              <a:solidFill>
                <a:srgbClr val="2E2E38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2E2E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2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Instrumentos financieros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9750" y="930743"/>
            <a:ext cx="7848600" cy="3380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 revelación 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kern="0" dirty="0">
              <a:solidFill>
                <a:srgbClr val="2E2E38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0" defTabSz="914400" fontAlgn="base">
              <a:spcBef>
                <a:spcPts val="1800"/>
              </a:spcBef>
              <a:spcAft>
                <a:spcPct val="0"/>
              </a:spcAft>
            </a:pPr>
            <a:r>
              <a:rPr lang="en-GB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Permitir que los usuarios evalúen:</a:t>
            </a:r>
          </a:p>
          <a:p>
            <a:pPr marL="342900" lvl="0" indent="-342900" defTabSz="914400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importancia de los instrumentos financieros para la situación financiera y el rendimiento de la entidad; y</a:t>
            </a:r>
          </a:p>
          <a:p>
            <a:pPr marL="342900" lvl="0" indent="-342900" defTabSz="914400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naturaleza y el alcance de los riesgos derivados de los instrumentos financieros a los que la entidad está expuesta durante el período y al final del </a:t>
            </a:r>
            <a:r>
              <a:rPr lang="en-GB" dirty="0" err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-GB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GB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GB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</a:t>
            </a:r>
            <a:r>
              <a:rPr lang="en-GB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dirty="0" err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</a:t>
            </a:r>
            <a:r>
              <a:rPr lang="en-GB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la forma en que la entidad gestiona dichos riesgos.</a:t>
            </a:r>
            <a:endParaRPr lang="en-US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3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Instrumentos financieros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899771"/>
            <a:ext cx="785495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Requerimientos</a:t>
            </a:r>
            <a:r>
              <a:rPr lang="en-US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revelación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kern="0" dirty="0">
              <a:solidFill>
                <a:srgbClr val="2E2E38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285750" lvl="0" indent="-285750" defTabSz="914400" fontAlgn="base">
              <a:spcBef>
                <a:spcPts val="77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Categorías de activos financieros y pasivos financieros</a:t>
            </a:r>
          </a:p>
          <a:p>
            <a:pPr marL="285750" lvl="0" indent="-285750" defTabSz="914400" fontAlgn="base">
              <a:spcBef>
                <a:spcPts val="77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Partidas de ingresos, gastos, ganancias o pérdidas</a:t>
            </a:r>
          </a:p>
          <a:p>
            <a:pPr marL="285750" lvl="0" indent="-285750" defTabSz="914400" fontAlgn="base">
              <a:spcBef>
                <a:spcPts val="77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Políticas contables</a:t>
            </a:r>
          </a:p>
          <a:p>
            <a:pPr marL="285750" lvl="0" indent="-285750" defTabSz="914400" fontAlgn="base">
              <a:spcBef>
                <a:spcPts val="77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Contabilidad de cobertura</a:t>
            </a:r>
          </a:p>
          <a:p>
            <a:pPr marL="285750" lvl="0" indent="-285750" defTabSz="914400" fontAlgn="base">
              <a:spcBef>
                <a:spcPts val="77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Valor razonable</a:t>
            </a:r>
          </a:p>
          <a:p>
            <a:pPr marL="285750" lvl="0" indent="-285750" defTabSz="914400" fontAlgn="base">
              <a:spcBef>
                <a:spcPts val="77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Préstamos </a:t>
            </a:r>
            <a:r>
              <a:rPr lang="en-US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en</a:t>
            </a: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concesión</a:t>
            </a:r>
            <a:endParaRPr lang="en-US" kern="0" dirty="0">
              <a:solidFill>
                <a:srgbClr val="2E2E38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285750" lvl="0" indent="-285750" defTabSz="914400" fontAlgn="base">
              <a:spcBef>
                <a:spcPts val="77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Naturaleza y alcance de los riesgos derivados de los instrumentos financieros</a:t>
            </a:r>
          </a:p>
        </p:txBody>
      </p:sp>
    </p:spTree>
    <p:extLst>
      <p:ext uri="{BB962C8B-B14F-4D97-AF65-F5344CB8AC3E}">
        <p14:creationId xmlns:p14="http://schemas.microsoft.com/office/powerpoint/2010/main" val="381148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Instrumentos financieros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58266" y="912928"/>
            <a:ext cx="7830084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de política contable</a:t>
            </a:r>
          </a:p>
          <a:p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 Comisión ha adoptado las siguientes clasificaciones de sus activos y pasivos financieros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Clr>
                <a:srgbClr val="000000"/>
              </a:buClr>
              <a:buFontTx/>
              <a:buChar char="–"/>
              <a:defRPr/>
            </a:pPr>
            <a:r>
              <a:rPr lang="en-US" sz="1600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El efectivo se clasifica como "activos mantenidos para </a:t>
            </a:r>
            <a:r>
              <a:rPr lang="en-US" sz="1600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negociar</a:t>
            </a:r>
            <a:r>
              <a:rPr lang="en-US" sz="1600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 con </a:t>
            </a:r>
            <a:r>
              <a:rPr lang="en-US" sz="1600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cambios</a:t>
            </a:r>
            <a:r>
              <a:rPr lang="en-US" sz="1600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en</a:t>
            </a:r>
            <a:r>
              <a:rPr lang="en-US" sz="1600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el</a:t>
            </a:r>
            <a:r>
              <a:rPr lang="en-US" sz="1600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resultado</a:t>
            </a:r>
            <a:r>
              <a:rPr lang="en-US" sz="1600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" y se mide a valor razonable.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Clr>
                <a:srgbClr val="000000"/>
              </a:buClr>
              <a:buFontTx/>
              <a:buChar char="–"/>
              <a:defRPr/>
            </a:pPr>
            <a:r>
              <a:rPr lang="en-US" sz="1600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Las cuentas por cobrar se clasifican como "activos financieros </a:t>
            </a:r>
            <a:r>
              <a:rPr lang="en-US" sz="1600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medidos</a:t>
            </a:r>
            <a:r>
              <a:rPr lang="en-US" sz="1600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a costo amortizado" y las cuentas por pagar se clasifican como "pasivos financieros </a:t>
            </a:r>
            <a:r>
              <a:rPr lang="en-US" sz="1600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medidos</a:t>
            </a:r>
            <a:r>
              <a:rPr lang="en-US" sz="1600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a </a:t>
            </a:r>
            <a:r>
              <a:rPr lang="en-US" sz="1600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costo</a:t>
            </a:r>
            <a:r>
              <a:rPr lang="en-US" sz="1600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amortizado</a:t>
            </a:r>
            <a:r>
              <a:rPr lang="en-US" sz="1600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“. Se miden </a:t>
            </a:r>
            <a:r>
              <a:rPr lang="en-US" sz="1600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inicialmente</a:t>
            </a:r>
            <a:r>
              <a:rPr lang="en-US" sz="1600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por</a:t>
            </a:r>
            <a:r>
              <a:rPr lang="en-US" sz="1600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el</a:t>
            </a:r>
            <a:r>
              <a:rPr lang="en-US" sz="1600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importe</a:t>
            </a:r>
            <a:r>
              <a:rPr lang="en-US" sz="1600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de la factura inicial y posteriormente se miden al costo amortizado utilizando la tasa de interés efectiva.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Clr>
                <a:srgbClr val="000000"/>
              </a:buClr>
              <a:buFontTx/>
              <a:buChar char="–"/>
              <a:defRPr/>
            </a:pPr>
            <a:r>
              <a:rPr lang="en-US" sz="1600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Los préstamos a largo plazo se clasifican como "pasivos financieros medidos a costo amortizado". Inicialmente se miden a valor razonable, y posteriormente se miden a costo amortizado utilizando la tasa de interés efectiva.</a:t>
            </a:r>
          </a:p>
          <a:p>
            <a:endParaRPr lang="en-US" sz="1600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9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Instrumentos financieros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58799" y="908050"/>
            <a:ext cx="7829551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de </a:t>
            </a:r>
            <a:r>
              <a:rPr lang="en-US" b="1" dirty="0" err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revelación</a:t>
            </a:r>
            <a:r>
              <a:rPr lang="en-US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ilustrativa sobre el importe en libros y el valor razonable</a:t>
            </a:r>
          </a:p>
          <a:p>
            <a:endParaRPr lang="en-US" kern="0" dirty="0">
              <a:solidFill>
                <a:srgbClr val="2E2E38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Los pasivos a </a:t>
            </a:r>
            <a:r>
              <a:rPr lang="en-US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valores</a:t>
            </a: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razonable</a:t>
            </a: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y los activos financieros son estimaciones y generalmente se calculan utilizando las condiciones del mercado en un momento específico. La siguiente tabla presenta los importes en libros y los valores razonables. </a:t>
            </a:r>
          </a:p>
          <a:p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C397A6-A41B-452C-93FA-9C66AED29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76704"/>
              </p:ext>
            </p:extLst>
          </p:nvPr>
        </p:nvGraphicFramePr>
        <p:xfrm>
          <a:off x="539751" y="3215098"/>
          <a:ext cx="7848599" cy="18697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219861">
                  <a:extLst>
                    <a:ext uri="{9D8B030D-6E8A-4147-A177-3AD203B41FA5}">
                      <a16:colId xmlns:a16="http://schemas.microsoft.com/office/drawing/2014/main" val="82177909"/>
                    </a:ext>
                  </a:extLst>
                </a:gridCol>
                <a:gridCol w="1159060">
                  <a:extLst>
                    <a:ext uri="{9D8B030D-6E8A-4147-A177-3AD203B41FA5}">
                      <a16:colId xmlns:a16="http://schemas.microsoft.com/office/drawing/2014/main" val="3719901992"/>
                    </a:ext>
                  </a:extLst>
                </a:gridCol>
                <a:gridCol w="1159060">
                  <a:extLst>
                    <a:ext uri="{9D8B030D-6E8A-4147-A177-3AD203B41FA5}">
                      <a16:colId xmlns:a16="http://schemas.microsoft.com/office/drawing/2014/main" val="2300606110"/>
                    </a:ext>
                  </a:extLst>
                </a:gridCol>
                <a:gridCol w="1159060">
                  <a:extLst>
                    <a:ext uri="{9D8B030D-6E8A-4147-A177-3AD203B41FA5}">
                      <a16:colId xmlns:a16="http://schemas.microsoft.com/office/drawing/2014/main" val="3043133245"/>
                    </a:ext>
                  </a:extLst>
                </a:gridCol>
                <a:gridCol w="1151558">
                  <a:extLst>
                    <a:ext uri="{9D8B030D-6E8A-4147-A177-3AD203B41FA5}">
                      <a16:colId xmlns:a16="http://schemas.microsoft.com/office/drawing/2014/main" val="390568866"/>
                    </a:ext>
                  </a:extLst>
                </a:gridCol>
              </a:tblGrid>
              <a:tr h="533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E2E38"/>
                          </a:solidFill>
                          <a:effectLst/>
                        </a:rPr>
                        <a:t> 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0" dirty="0">
                          <a:solidFill>
                            <a:schemeClr val="tx1"/>
                          </a:solidFill>
                          <a:effectLst/>
                        </a:rPr>
                        <a:t>20X2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96850" marR="193040" algn="ctr">
                        <a:lnSpc>
                          <a:spcPts val="12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5" dirty="0" err="1">
                          <a:solidFill>
                            <a:schemeClr val="tx1"/>
                          </a:solidFill>
                          <a:effectLst/>
                        </a:rPr>
                        <a:t>Importe</a:t>
                      </a:r>
                      <a:r>
                        <a:rPr lang="en-US" sz="1200" b="1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spc="15" dirty="0" err="1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n-US" sz="1200" b="1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spc="15" dirty="0" err="1">
                          <a:solidFill>
                            <a:schemeClr val="tx1"/>
                          </a:solidFill>
                          <a:effectLst/>
                        </a:rPr>
                        <a:t>libros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9C4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0" dirty="0">
                          <a:solidFill>
                            <a:schemeClr val="tx1"/>
                          </a:solidFill>
                          <a:effectLst/>
                        </a:rPr>
                        <a:t>20X2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90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Valor </a:t>
                      </a:r>
                      <a:r>
                        <a:rPr lang="en-US" sz="1200" b="1" spc="-15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razonable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9C4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0" dirty="0">
                          <a:solidFill>
                            <a:schemeClr val="tx1"/>
                          </a:solidFill>
                          <a:effectLst/>
                        </a:rPr>
                        <a:t>20X1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96850" marR="193040" algn="ctr">
                        <a:lnSpc>
                          <a:spcPts val="12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0" dirty="0" err="1">
                          <a:solidFill>
                            <a:schemeClr val="tx1"/>
                          </a:solidFill>
                          <a:effectLst/>
                        </a:rPr>
                        <a:t>Importe</a:t>
                      </a:r>
                      <a:r>
                        <a:rPr lang="en-US" sz="1200" b="1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spc="10" dirty="0" err="1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n-US" sz="1200" b="1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spc="10" dirty="0" err="1">
                          <a:solidFill>
                            <a:schemeClr val="tx1"/>
                          </a:solidFill>
                          <a:effectLst/>
                        </a:rPr>
                        <a:t>libros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9C4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0" dirty="0">
                          <a:solidFill>
                            <a:schemeClr val="tx1"/>
                          </a:solidFill>
                          <a:effectLst/>
                        </a:rPr>
                        <a:t>20X1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90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Valor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razonable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9C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316323"/>
                  </a:ext>
                </a:extLst>
              </a:tr>
              <a:tr h="222859">
                <a:tc gridSpan="5">
                  <a:txBody>
                    <a:bodyPr/>
                    <a:lstStyle/>
                    <a:p>
                      <a:pPr marL="5080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Pasivos financieros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671534"/>
                  </a:ext>
                </a:extLst>
              </a:tr>
              <a:tr h="222859">
                <a:tc>
                  <a:txBody>
                    <a:bodyPr/>
                    <a:lstStyle/>
                    <a:p>
                      <a:pPr marL="14097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-30" dirty="0" err="1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Pensiones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257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</a:rPr>
                        <a:t>142,843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257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</a:rPr>
                        <a:t>154,630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257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</a:rPr>
                        <a:t>139,909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940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 dirty="0">
                          <a:solidFill>
                            <a:srgbClr val="2E2E38"/>
                          </a:solidFill>
                          <a:effectLst/>
                        </a:rPr>
                        <a:t>155,877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9393044"/>
                  </a:ext>
                </a:extLst>
              </a:tr>
              <a:tr h="222859">
                <a:tc>
                  <a:txBody>
                    <a:bodyPr/>
                    <a:lstStyle/>
                    <a:p>
                      <a:pPr marL="14097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Deuda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257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</a:rPr>
                        <a:t>559,126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257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 dirty="0">
                          <a:solidFill>
                            <a:srgbClr val="2E2E38"/>
                          </a:solidFill>
                          <a:effectLst/>
                        </a:rPr>
                        <a:t>597,531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257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</a:rPr>
                        <a:t>514,020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940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 dirty="0">
                          <a:solidFill>
                            <a:srgbClr val="2E2E38"/>
                          </a:solidFill>
                          <a:effectLst/>
                        </a:rPr>
                        <a:t>561,964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2649978"/>
                  </a:ext>
                </a:extLst>
              </a:tr>
              <a:tr h="222859">
                <a:tc gridSpan="5">
                  <a:txBody>
                    <a:bodyPr/>
                    <a:lstStyle/>
                    <a:p>
                      <a:pPr marL="5080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-40" dirty="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 financieros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05006"/>
                  </a:ext>
                </a:extLst>
              </a:tr>
              <a:tr h="222859">
                <a:tc>
                  <a:txBody>
                    <a:bodyPr/>
                    <a:lstStyle/>
                    <a:p>
                      <a:pPr marL="12573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-35" dirty="0" err="1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Cuentas</a:t>
                      </a:r>
                      <a:r>
                        <a:rPr lang="en-US" sz="1200" spc="-35" dirty="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</a:t>
                      </a:r>
                      <a:r>
                        <a:rPr lang="en-US" sz="1200" spc="-35" dirty="0" err="1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cobrar</a:t>
                      </a:r>
                      <a:r>
                        <a:rPr lang="en-US" sz="1200" spc="-35" dirty="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257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 dirty="0">
                          <a:solidFill>
                            <a:srgbClr val="2E2E38"/>
                          </a:solidFill>
                          <a:effectLst/>
                        </a:rPr>
                        <a:t>101,205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1369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</a:rPr>
                        <a:t>95,627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257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</a:rPr>
                        <a:t>122,147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940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 dirty="0">
                          <a:solidFill>
                            <a:srgbClr val="2E2E38"/>
                          </a:solidFill>
                          <a:effectLst/>
                        </a:rPr>
                        <a:t>121,207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5090398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pPr marL="12573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-40" dirty="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Inversiones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257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</a:rPr>
                        <a:t>121,207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257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</a:rPr>
                        <a:t>121,207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1369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</a:rPr>
                        <a:t>99,926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940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 dirty="0">
                          <a:solidFill>
                            <a:srgbClr val="2E2E38"/>
                          </a:solidFill>
                          <a:effectLst/>
                        </a:rPr>
                        <a:t>104,925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1562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57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Instrumentos financieros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9750" y="908050"/>
            <a:ext cx="7848600" cy="287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Jerarquía</a:t>
            </a:r>
            <a:r>
              <a:rPr lang="en-US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Valor Razonable</a:t>
            </a:r>
          </a:p>
          <a:p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2E2E38"/>
                </a:solidFill>
                <a:latin typeface="Arial" panose="020B0604020202020204" pitchFamily="34" charset="0"/>
                <a:ea typeface="ＭＳ Ｐゴシック" charset="0"/>
                <a:cs typeface="Arial" pitchFamily="34" charset="0"/>
              </a:rPr>
              <a:t>La siguiente tabla muestra la jerarquía de valor razonable para las mediciones del valor razonable de los activos financieros reconocidos en el estado de situación financiera. 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2E2E38"/>
              </a:solidFill>
              <a:latin typeface="Arial" panose="020B0604020202020204" pitchFamily="34" charset="0"/>
              <a:ea typeface="ＭＳ Ｐゴシック" charset="0"/>
              <a:cs typeface="Arial" pitchFamily="34" charset="0"/>
            </a:endParaRPr>
          </a:p>
          <a:p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56A26C-27EA-49E1-9200-DF6B53C3B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11910"/>
              </p:ext>
            </p:extLst>
          </p:nvPr>
        </p:nvGraphicFramePr>
        <p:xfrm>
          <a:off x="1116532" y="2745788"/>
          <a:ext cx="6776188" cy="22509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779642">
                  <a:extLst>
                    <a:ext uri="{9D8B030D-6E8A-4147-A177-3AD203B41FA5}">
                      <a16:colId xmlns:a16="http://schemas.microsoft.com/office/drawing/2014/main" val="402712242"/>
                    </a:ext>
                  </a:extLst>
                </a:gridCol>
                <a:gridCol w="947487">
                  <a:extLst>
                    <a:ext uri="{9D8B030D-6E8A-4147-A177-3AD203B41FA5}">
                      <a16:colId xmlns:a16="http://schemas.microsoft.com/office/drawing/2014/main" val="3488847070"/>
                    </a:ext>
                  </a:extLst>
                </a:gridCol>
                <a:gridCol w="1016137">
                  <a:extLst>
                    <a:ext uri="{9D8B030D-6E8A-4147-A177-3AD203B41FA5}">
                      <a16:colId xmlns:a16="http://schemas.microsoft.com/office/drawing/2014/main" val="3764389282"/>
                    </a:ext>
                  </a:extLst>
                </a:gridCol>
                <a:gridCol w="1016137">
                  <a:extLst>
                    <a:ext uri="{9D8B030D-6E8A-4147-A177-3AD203B41FA5}">
                      <a16:colId xmlns:a16="http://schemas.microsoft.com/office/drawing/2014/main" val="3768602099"/>
                    </a:ext>
                  </a:extLst>
                </a:gridCol>
                <a:gridCol w="1016785">
                  <a:extLst>
                    <a:ext uri="{9D8B030D-6E8A-4147-A177-3AD203B41FA5}">
                      <a16:colId xmlns:a16="http://schemas.microsoft.com/office/drawing/2014/main" val="3607362488"/>
                    </a:ext>
                  </a:extLst>
                </a:gridCol>
              </a:tblGrid>
              <a:tr h="461670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US" sz="1200" b="1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9C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20X2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UM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9C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1</a:t>
                      </a:r>
                      <a:br>
                        <a:rPr lang="en-US" sz="12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9C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2</a:t>
                      </a:r>
                      <a:br>
                        <a:rPr lang="en-US" sz="12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9C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3</a:t>
                      </a:r>
                      <a:br>
                        <a:rPr lang="en-US" sz="12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9C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221355"/>
                  </a:ext>
                </a:extLst>
              </a:tr>
              <a:tr h="221362">
                <a:tc gridSpan="5">
                  <a:txBody>
                    <a:bodyPr/>
                    <a:lstStyle/>
                    <a:p>
                      <a:pPr marL="5016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CO" sz="1200" spc="5" dirty="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Activos financieros a valor razonable con cambios en el resultado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431020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pPr marL="14097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 err="1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</a:t>
                      </a:r>
                      <a:r>
                        <a:rPr lang="en-US" sz="1200" spc="-5" dirty="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US" sz="1200" spc="-5" dirty="0" err="1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negociar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369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15,650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9,325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4,175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 dirty="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2,150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135690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pPr marL="14097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5" dirty="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Derivados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369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25,420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369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10,168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7,827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 dirty="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7,425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451203"/>
                  </a:ext>
                </a:extLst>
              </a:tr>
              <a:tr h="221362">
                <a:tc gridSpan="5">
                  <a:txBody>
                    <a:bodyPr/>
                    <a:lstStyle/>
                    <a:p>
                      <a:pPr marL="5016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Inversiones en instrumentos de patrimonio a valor razonable con cambios en activos netos/patrimonio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809700"/>
                  </a:ext>
                </a:extLst>
              </a:tr>
              <a:tr h="221362">
                <a:tc>
                  <a:txBody>
                    <a:bodyPr/>
                    <a:lstStyle/>
                    <a:p>
                      <a:pPr marL="12573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Inversiones de capital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9,575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925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2,875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 dirty="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5,775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672737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pPr marL="5016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-50" dirty="0" err="1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Totales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369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50,645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369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20,418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369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14,877</a:t>
                      </a:r>
                      <a:endParaRPr lang="en-GB" sz="120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051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200" spc="10" dirty="0">
                          <a:solidFill>
                            <a:srgbClr val="2E2E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15,350</a:t>
                      </a:r>
                      <a:endParaRPr lang="en-GB" sz="1200" dirty="0">
                        <a:solidFill>
                          <a:srgbClr val="2E2E3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36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51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Instrumentos financieros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9750" y="881956"/>
            <a:ext cx="7848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de crédito</a:t>
            </a:r>
          </a:p>
          <a:p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Nota X - Riesgo de crédito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El uso de derivados introduce el riesgo de crédito de que </a:t>
            </a:r>
            <a:r>
              <a:rPr lang="en-US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una</a:t>
            </a: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contraparte</a:t>
            </a: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incumpla</a:t>
            </a: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las obligaciones contractuales. La Provincia gestiona su riesgo de crédito tratando únicamente con contrapartes de alta calidad crediticia y celebrando acuerdos contractuales que prevén la compensación por terminación. La siguiente tabla presenta el riesgo de crédito bruto para la cartera de instrumentos financieros derivados.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kern="0" dirty="0">
              <a:solidFill>
                <a:srgbClr val="2E2E38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D8BDB3-23EE-49F1-B215-49F1B2F46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899006"/>
              </p:ext>
            </p:extLst>
          </p:nvPr>
        </p:nvGraphicFramePr>
        <p:xfrm>
          <a:off x="2681287" y="4184978"/>
          <a:ext cx="3781426" cy="853440"/>
        </p:xfrm>
        <a:graphic>
          <a:graphicData uri="http://schemas.openxmlformats.org/drawingml/2006/table">
            <a:tbl>
              <a:tblPr/>
              <a:tblGrid>
                <a:gridCol w="1495948">
                  <a:extLst>
                    <a:ext uri="{9D8B030D-6E8A-4147-A177-3AD203B41FA5}">
                      <a16:colId xmlns:a16="http://schemas.microsoft.com/office/drawing/2014/main" val="789361659"/>
                    </a:ext>
                  </a:extLst>
                </a:gridCol>
                <a:gridCol w="1142739">
                  <a:extLst>
                    <a:ext uri="{9D8B030D-6E8A-4147-A177-3AD203B41FA5}">
                      <a16:colId xmlns:a16="http://schemas.microsoft.com/office/drawing/2014/main" val="1523967007"/>
                    </a:ext>
                  </a:extLst>
                </a:gridCol>
                <a:gridCol w="1142739">
                  <a:extLst>
                    <a:ext uri="{9D8B030D-6E8A-4147-A177-3AD203B41FA5}">
                      <a16:colId xmlns:a16="http://schemas.microsoft.com/office/drawing/2014/main" val="32667904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100" b="0" i="0" u="none" strike="noStrike">
                          <a:solidFill>
                            <a:srgbClr val="FFFFFE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s-CO" sz="1100" b="0" i="0">
                          <a:solidFill>
                            <a:srgbClr val="FFFFFE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FFFFFE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100" b="0" i="0" u="none" strike="noStrike">
                          <a:solidFill>
                            <a:srgbClr val="FFFFFE"/>
                          </a:solidFill>
                          <a:effectLst/>
                          <a:latin typeface="Arial" panose="020B0604020202020204" pitchFamily="34" charset="0"/>
                        </a:rPr>
                        <a:t>20X2 </a:t>
                      </a:r>
                      <a:r>
                        <a:rPr lang="es-CO" sz="1100" b="0" i="0">
                          <a:solidFill>
                            <a:srgbClr val="FFFFFE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br>
                        <a:rPr lang="es-CO" sz="1100" b="0" i="0">
                          <a:solidFill>
                            <a:srgbClr val="FFFFFE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FFFFFE"/>
                          </a:solidFill>
                          <a:effectLst/>
                          <a:latin typeface="Arial" panose="020B0604020202020204" pitchFamily="34" charset="0"/>
                        </a:rPr>
                        <a:t>(000)</a:t>
                      </a:r>
                      <a:r>
                        <a:rPr lang="es-CO" sz="1100" b="0" i="0">
                          <a:solidFill>
                            <a:srgbClr val="FFFFFE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FFFFFE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100" b="0" i="0" u="none" strike="noStrike">
                          <a:solidFill>
                            <a:srgbClr val="FFFFFE"/>
                          </a:solidFill>
                          <a:effectLst/>
                          <a:latin typeface="Arial" panose="020B0604020202020204" pitchFamily="34" charset="0"/>
                        </a:rPr>
                        <a:t>20X2 </a:t>
                      </a:r>
                      <a:r>
                        <a:rPr lang="es-CO" sz="1100" b="0" i="0">
                          <a:solidFill>
                            <a:srgbClr val="FFFFFE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br>
                        <a:rPr lang="es-CO" sz="1100" b="0" i="0">
                          <a:solidFill>
                            <a:srgbClr val="FFFFFE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FFFFFE"/>
                          </a:solidFill>
                          <a:effectLst/>
                          <a:latin typeface="Arial" panose="020B0604020202020204" pitchFamily="34" charset="0"/>
                        </a:rPr>
                        <a:t>(000)</a:t>
                      </a:r>
                      <a:r>
                        <a:rPr lang="es-CO" sz="1100" b="0" i="0">
                          <a:solidFill>
                            <a:srgbClr val="FFFFFE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FFFFFE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1877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base"/>
                      <a:r>
                        <a:rPr lang="es-CO" sz="1100" b="0" i="0" u="none" strike="noStrike" dirty="0">
                          <a:solidFill>
                            <a:srgbClr val="010000"/>
                          </a:solidFill>
                          <a:effectLst/>
                          <a:latin typeface="Arial" panose="020B0604020202020204" pitchFamily="34" charset="0"/>
                        </a:rPr>
                        <a:t>Exposición bruta al riesgo de crédito</a:t>
                      </a:r>
                      <a:r>
                        <a:rPr lang="es-CO" sz="1100" b="0" i="0" dirty="0">
                          <a:solidFill>
                            <a:srgbClr val="FFFFFE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s-CO" b="0" i="0" dirty="0">
                        <a:solidFill>
                          <a:srgbClr val="FFFFFE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1100" b="0" i="0" u="none" strike="noStrike" dirty="0">
                          <a:solidFill>
                            <a:srgbClr val="010000"/>
                          </a:solidFill>
                          <a:effectLst/>
                          <a:latin typeface="Arial" panose="020B0604020202020204" pitchFamily="34" charset="0"/>
                        </a:rPr>
                        <a:t> UM  2.919 </a:t>
                      </a:r>
                      <a:r>
                        <a:rPr lang="es-CO" sz="1100" b="0" i="0" dirty="0">
                          <a:solidFill>
                            <a:srgbClr val="FFFFFE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s-CO" b="0" i="0" dirty="0">
                        <a:solidFill>
                          <a:srgbClr val="FFFFFE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1100" b="0" i="0" u="none" strike="noStrike" dirty="0">
                          <a:solidFill>
                            <a:srgbClr val="010000"/>
                          </a:solidFill>
                          <a:effectLst/>
                          <a:latin typeface="Arial" panose="020B0604020202020204" pitchFamily="34" charset="0"/>
                        </a:rPr>
                        <a:t> UM 5.492 </a:t>
                      </a:r>
                      <a:r>
                        <a:rPr lang="es-CO" sz="1100" b="0" i="0" dirty="0">
                          <a:solidFill>
                            <a:srgbClr val="FFFFFE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s-CO" b="0" i="0" dirty="0">
                        <a:solidFill>
                          <a:srgbClr val="FFFFFE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53392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9CFCD2CC-5493-4E38-9CF5-D04563834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76" y="3538647"/>
            <a:ext cx="125478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2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Instrumentos financieros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881956"/>
            <a:ext cx="808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 y discusión</a:t>
            </a:r>
          </a:p>
          <a:p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http://www.eko-punkt.de/fileadmin/user_upload/ekopunkt/bilder/Fragezeichen_54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5BA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275" y="1667860"/>
            <a:ext cx="7412396" cy="223159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5284" y="41394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Visite el sitio web del IPSASB http://www.ipsasb.org  </a:t>
            </a:r>
          </a:p>
        </p:txBody>
      </p:sp>
    </p:spTree>
    <p:extLst>
      <p:ext uri="{BB962C8B-B14F-4D97-AF65-F5344CB8AC3E}">
        <p14:creationId xmlns:p14="http://schemas.microsoft.com/office/powerpoint/2010/main" val="2903670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OMLAYOUT" val="F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FFFFFE"/>
      </a:dk1>
      <a:lt1>
        <a:sysClr val="window" lastClr="FFFFFF"/>
      </a:lt1>
      <a:dk2>
        <a:srgbClr val="168136"/>
      </a:dk2>
      <a:lt2>
        <a:srgbClr val="003C80"/>
      </a:lt2>
      <a:accent1>
        <a:srgbClr val="12A9D9"/>
      </a:accent1>
      <a:accent2>
        <a:srgbClr val="D53D20"/>
      </a:accent2>
      <a:accent3>
        <a:srgbClr val="E78E23"/>
      </a:accent3>
      <a:accent4>
        <a:srgbClr val="73B632"/>
      </a:accent4>
      <a:accent5>
        <a:srgbClr val="010000"/>
      </a:accent5>
      <a:accent6>
        <a:srgbClr val="FFFFFE"/>
      </a:accent6>
      <a:hlink>
        <a:srgbClr val="000000"/>
      </a:hlink>
      <a:folHlink>
        <a:srgbClr val="CD09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4288652454C4586B98FAE2126F255" ma:contentTypeVersion="17" ma:contentTypeDescription="Create a new document." ma:contentTypeScope="" ma:versionID="308da3c889dfd96add8d261e2a2d147a">
  <xsd:schema xmlns:xsd="http://www.w3.org/2001/XMLSchema" xmlns:xs="http://www.w3.org/2001/XMLSchema" xmlns:p="http://schemas.microsoft.com/office/2006/metadata/properties" xmlns:ns2="c1721f8e-06c6-448a-986f-e92a1836bd4c" xmlns:ns3="a5f5a3eb-0a2d-4d6a-9165-21ef9946a014" targetNamespace="http://schemas.microsoft.com/office/2006/metadata/properties" ma:root="true" ma:fieldsID="e2528ad8a4a77389d993dce8c93d41f1" ns2:_="" ns3:_="">
    <xsd:import namespace="c1721f8e-06c6-448a-986f-e92a1836bd4c"/>
    <xsd:import namespace="a5f5a3eb-0a2d-4d6a-9165-21ef9946a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ExhibitNo_x002e_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21f8e-06c6-448a-986f-e92a1836b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xhibitNo_x002e_" ma:index="18" nillable="true" ma:displayName="Exhibit No." ma:format="Dropdown" ma:internalName="ExhibitNo_x002e_">
      <xsd:simpleType>
        <xsd:restriction base="dms:Text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c7e2ae9-edfb-4f0f-b9fa-bdacd0fc22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5a3eb-0a2d-4d6a-9165-21ef9946a01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7cc8cff-5d31-4a56-b24b-a9f0825dd0ce}" ma:internalName="TaxCatchAll" ma:showField="CatchAllData" ma:web="a5f5a3eb-0a2d-4d6a-9165-21ef9946a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hibitNo_x002e_ xmlns="c1721f8e-06c6-448a-986f-e92a1836bd4c" xsi:nil="true"/>
    <lcf76f155ced4ddcb4097134ff3c332f xmlns="c1721f8e-06c6-448a-986f-e92a1836bd4c">
      <Terms xmlns="http://schemas.microsoft.com/office/infopath/2007/PartnerControls"/>
    </lcf76f155ced4ddcb4097134ff3c332f>
    <TaxCatchAll xmlns="a5f5a3eb-0a2d-4d6a-9165-21ef9946a014" xsi:nil="true"/>
  </documentManagement>
</p:properties>
</file>

<file path=customXml/itemProps1.xml><?xml version="1.0" encoding="utf-8"?>
<ds:datastoreItem xmlns:ds="http://schemas.openxmlformats.org/officeDocument/2006/customXml" ds:itemID="{D59C3183-6802-45BC-BD47-718D02E16F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E2B2C8-410F-40F0-A05C-DFC0D7A199F6}"/>
</file>

<file path=customXml/itemProps3.xml><?xml version="1.0" encoding="utf-8"?>
<ds:datastoreItem xmlns:ds="http://schemas.openxmlformats.org/officeDocument/2006/customXml" ds:itemID="{17235F10-5C4D-4125-9888-BD00E915D89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5f5a3eb-0a2d-4d6a-9165-21ef9946a014"/>
    <ds:schemaRef ds:uri="bb3cf181-f6d2-45cb-ba57-c6cc2309bf6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1394</Words>
  <Application>Microsoft Office PowerPoint</Application>
  <PresentationFormat>On-screen Show (4:3)</PresentationFormat>
  <Paragraphs>152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</dc:creator>
  <cp:lastModifiedBy>Kamira Sanchez</cp:lastModifiedBy>
  <cp:revision>43</cp:revision>
  <dcterms:created xsi:type="dcterms:W3CDTF">2014-09-10T19:10:10Z</dcterms:created>
  <dcterms:modified xsi:type="dcterms:W3CDTF">2023-06-23T16:48:03Z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0x010100EA1F8DCD50FF2440ACBA5E255C179837</vt:lpwstr>
  </property>
  <property fmtid="{D5CDD505-2E9C-101B-9397-08002B2CF9AE}" pid="3" name="Order">
    <vt:r8>14670600</vt:r8>
  </property>
</Properties>
</file>