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8" r:id="rId5"/>
    <p:sldId id="262" r:id="rId6"/>
    <p:sldId id="257" r:id="rId7"/>
    <p:sldId id="259" r:id="rId8"/>
    <p:sldId id="260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59514" autoAdjust="0"/>
  </p:normalViewPr>
  <p:slideViewPr>
    <p:cSldViewPr snapToGrid="0" snapToObjects="1">
      <p:cViewPr varScale="1">
        <p:scale>
          <a:sx n="39" d="100"/>
          <a:sy n="39" d="100"/>
        </p:scale>
        <p:origin x="1944" y="30"/>
      </p:cViewPr>
      <p:guideLst>
        <p:guide orient="horz" pos="572"/>
        <p:guide pos="340"/>
        <p:guide pos="528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omez Duque" userId="12ffef9d-c492-4764-9ece-d82edf94b9a1" providerId="ADAL" clId="{051A709C-5E1D-42A9-BD4E-E446C3090310}"/>
    <pc:docChg chg="modSld">
      <pc:chgData name="Juan Gomez Duque" userId="12ffef9d-c492-4764-9ece-d82edf94b9a1" providerId="ADAL" clId="{051A709C-5E1D-42A9-BD4E-E446C3090310}" dt="2022-10-06T20:36:37.018" v="49"/>
      <pc:docMkLst>
        <pc:docMk/>
      </pc:docMkLst>
      <pc:sldChg chg="modSp mod">
        <pc:chgData name="Juan Gomez Duque" userId="12ffef9d-c492-4764-9ece-d82edf94b9a1" providerId="ADAL" clId="{051A709C-5E1D-42A9-BD4E-E446C3090310}" dt="2022-10-06T20:23:06.107" v="6" actId="20577"/>
        <pc:sldMkLst>
          <pc:docMk/>
          <pc:sldMk cId="1441733616" sldId="257"/>
        </pc:sldMkLst>
        <pc:spChg chg="mod">
          <ac:chgData name="Juan Gomez Duque" userId="12ffef9d-c492-4764-9ece-d82edf94b9a1" providerId="ADAL" clId="{051A709C-5E1D-42A9-BD4E-E446C3090310}" dt="2022-10-06T20:23:06.107" v="6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051A709C-5E1D-42A9-BD4E-E446C3090310}" dt="2022-10-06T20:22:40.061" v="4" actId="20577"/>
        <pc:sldMkLst>
          <pc:docMk/>
          <pc:sldMk cId="4120575675" sldId="258"/>
        </pc:sldMkLst>
        <pc:spChg chg="mod">
          <ac:chgData name="Juan Gomez Duque" userId="12ffef9d-c492-4764-9ece-d82edf94b9a1" providerId="ADAL" clId="{051A709C-5E1D-42A9-BD4E-E446C3090310}" dt="2022-10-06T20:22:40.061" v="4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Sp mod">
        <pc:chgData name="Juan Gomez Duque" userId="12ffef9d-c492-4764-9ece-d82edf94b9a1" providerId="ADAL" clId="{051A709C-5E1D-42A9-BD4E-E446C3090310}" dt="2022-10-06T20:36:37.018" v="49"/>
        <pc:sldMkLst>
          <pc:docMk/>
          <pc:sldMk cId="975841315" sldId="259"/>
        </pc:sldMkLst>
        <pc:spChg chg="mod">
          <ac:chgData name="Juan Gomez Duque" userId="12ffef9d-c492-4764-9ece-d82edf94b9a1" providerId="ADAL" clId="{051A709C-5E1D-42A9-BD4E-E446C3090310}" dt="2022-10-06T20:36:37.018" v="49"/>
          <ac:spMkLst>
            <pc:docMk/>
            <pc:sldMk cId="975841315" sldId="259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051A709C-5E1D-42A9-BD4E-E446C3090310}" dt="2022-10-06T20:24:36.853" v="29" actId="20577"/>
        <pc:sldMkLst>
          <pc:docMk/>
          <pc:sldMk cId="908644750" sldId="260"/>
        </pc:sldMkLst>
        <pc:spChg chg="mod">
          <ac:chgData name="Juan Gomez Duque" userId="12ffef9d-c492-4764-9ece-d82edf94b9a1" providerId="ADAL" clId="{051A709C-5E1D-42A9-BD4E-E446C3090310}" dt="2022-10-06T20:24:36.853" v="29" actId="20577"/>
          <ac:spMkLst>
            <pc:docMk/>
            <pc:sldMk cId="908644750" sldId="260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F02001E0-87C7-4D79-8233-864E2BD29EB1}"/>
    <pc:docChg chg="undo custSel modSld">
      <pc:chgData name="Kamira Sanchez" userId="d90880d6-78a9-457c-991e-24450603455a" providerId="ADAL" clId="{F02001E0-87C7-4D79-8233-864E2BD29EB1}" dt="2023-05-22T15:12:15.938" v="386" actId="20577"/>
      <pc:docMkLst>
        <pc:docMk/>
      </pc:docMkLst>
      <pc:sldChg chg="modNotesTx">
        <pc:chgData name="Kamira Sanchez" userId="d90880d6-78a9-457c-991e-24450603455a" providerId="ADAL" clId="{F02001E0-87C7-4D79-8233-864E2BD29EB1}" dt="2023-05-22T15:09:00.641" v="26" actId="20577"/>
        <pc:sldMkLst>
          <pc:docMk/>
          <pc:sldMk cId="1441733616" sldId="257"/>
        </pc:sldMkLst>
      </pc:sldChg>
      <pc:sldChg chg="modSp mod modNotesTx">
        <pc:chgData name="Kamira Sanchez" userId="d90880d6-78a9-457c-991e-24450603455a" providerId="ADAL" clId="{F02001E0-87C7-4D79-8233-864E2BD29EB1}" dt="2023-05-22T15:07:41.078" v="14" actId="1076"/>
        <pc:sldMkLst>
          <pc:docMk/>
          <pc:sldMk cId="4120575675" sldId="258"/>
        </pc:sldMkLst>
        <pc:picChg chg="mod">
          <ac:chgData name="Kamira Sanchez" userId="d90880d6-78a9-457c-991e-24450603455a" providerId="ADAL" clId="{F02001E0-87C7-4D79-8233-864E2BD29EB1}" dt="2023-05-22T15:07:41.078" v="14" actId="1076"/>
          <ac:picMkLst>
            <pc:docMk/>
            <pc:sldMk cId="4120575675" sldId="258"/>
            <ac:picMk id="2" creationId="{00000000-0000-0000-0000-000000000000}"/>
          </ac:picMkLst>
        </pc:picChg>
      </pc:sldChg>
      <pc:sldChg chg="modSp mod modNotesTx">
        <pc:chgData name="Kamira Sanchez" userId="d90880d6-78a9-457c-991e-24450603455a" providerId="ADAL" clId="{F02001E0-87C7-4D79-8233-864E2BD29EB1}" dt="2023-05-22T15:11:30.441" v="339" actId="20577"/>
        <pc:sldMkLst>
          <pc:docMk/>
          <pc:sldMk cId="975841315" sldId="259"/>
        </pc:sldMkLst>
        <pc:spChg chg="mod">
          <ac:chgData name="Kamira Sanchez" userId="d90880d6-78a9-457c-991e-24450603455a" providerId="ADAL" clId="{F02001E0-87C7-4D79-8233-864E2BD29EB1}" dt="2023-05-22T15:09:54.617" v="95" actId="20577"/>
          <ac:spMkLst>
            <pc:docMk/>
            <pc:sldMk cId="975841315" sldId="25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F02001E0-87C7-4D79-8233-864E2BD29EB1}" dt="2023-05-22T15:12:15.938" v="386" actId="20577"/>
        <pc:sldMkLst>
          <pc:docMk/>
          <pc:sldMk cId="908644750" sldId="260"/>
        </pc:sldMkLst>
        <pc:spChg chg="mod">
          <ac:chgData name="Kamira Sanchez" userId="d90880d6-78a9-457c-991e-24450603455a" providerId="ADAL" clId="{F02001E0-87C7-4D79-8233-864E2BD29EB1}" dt="2023-05-22T15:11:55.343" v="370" actId="20577"/>
          <ac:spMkLst>
            <pc:docMk/>
            <pc:sldMk cId="908644750" sldId="260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F02001E0-87C7-4D79-8233-864E2BD29EB1}" dt="2023-05-22T15:06:53.349" v="0"/>
        <pc:sldMkLst>
          <pc:docMk/>
          <pc:sldMk cId="2647241147" sldId="262"/>
        </pc:sldMkLst>
        <pc:spChg chg="mod">
          <ac:chgData name="Kamira Sanchez" userId="d90880d6-78a9-457c-991e-24450603455a" providerId="ADAL" clId="{F02001E0-87C7-4D79-8233-864E2BD29EB1}" dt="2023-05-22T15:06:53.349" v="0"/>
          <ac:spMkLst>
            <pc:docMk/>
            <pc:sldMk cId="2647241147" sldId="262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08300136-3C86-4226-AE1B-A94AD4FE27E8}"/>
    <pc:docChg chg="undo custSel modSld">
      <pc:chgData name="Kamira Sanchez" userId="d90880d6-78a9-457c-991e-24450603455a" providerId="ADAL" clId="{08300136-3C86-4226-AE1B-A94AD4FE27E8}" dt="2023-07-04T21:19:11.651" v="1" actId="20577"/>
      <pc:docMkLst>
        <pc:docMk/>
      </pc:docMkLst>
      <pc:sldChg chg="modNotesTx">
        <pc:chgData name="Kamira Sanchez" userId="d90880d6-78a9-457c-991e-24450603455a" providerId="ADAL" clId="{08300136-3C86-4226-AE1B-A94AD4FE27E8}" dt="2023-07-04T21:19:11.651" v="1" actId="20577"/>
        <pc:sldMkLst>
          <pc:docMk/>
          <pc:sldMk cId="1441733616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BFD8-BE8B-4BE6-BD2E-21286483721B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332D-D59D-4BED-BC65-F08AB2235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0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NICSP 24 es una norma específica del sector público. No existe una NIIF equivalente.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E332D-D59D-4BED-BC65-F08AB2235B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7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presupuesto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gobiernos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presupuestos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presupuestaria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financieros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particular para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presupuestos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entidades que publican sus presupuestos aprobados ayuda a la transparencia, y requiere que esas entidades informen sobre cómo se han desempeñado con respecto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presupuesto publicado.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E332D-D59D-4BED-BC65-F08AB2235B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4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mayoría de los gobiernos preparan los presupuestos en efectivo. Esto no es directamente comparable con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estados</a:t>
            </a:r>
            <a:r>
              <a:rPr lang="en-GB" dirty="0"/>
              <a:t> </a:t>
            </a:r>
            <a:r>
              <a:rPr lang="en-GB" dirty="0" err="1"/>
              <a:t>financieros</a:t>
            </a:r>
            <a:r>
              <a:rPr lang="en-GB" dirty="0"/>
              <a:t>, por lo que se requiere un estado financiero adicional.</a:t>
            </a:r>
          </a:p>
          <a:p>
            <a:endParaRPr lang="en-GB" dirty="0"/>
          </a:p>
          <a:p>
            <a:r>
              <a:rPr lang="en-GB" dirty="0"/>
              <a:t>Cuando los presupuestos y los estados financieros se preparan sobre la misma base (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ejemplo</a:t>
            </a:r>
            <a:r>
              <a:rPr lang="en-GB" dirty="0"/>
              <a:t>, las NICSP de base de </a:t>
            </a:r>
            <a:r>
              <a:rPr lang="en-GB" dirty="0" err="1"/>
              <a:t>devengo</a:t>
            </a:r>
            <a:r>
              <a:rPr lang="en-GB" dirty="0"/>
              <a:t>), se pueden utilizar columnas adicionales en los estados financieros (por ejemplo,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estado</a:t>
            </a:r>
            <a:r>
              <a:rPr lang="en-GB" dirty="0"/>
              <a:t> de </a:t>
            </a:r>
            <a:r>
              <a:rPr lang="en-GB" dirty="0" err="1"/>
              <a:t>rendimiento</a:t>
            </a:r>
            <a:r>
              <a:rPr lang="en-GB" dirty="0"/>
              <a:t> </a:t>
            </a:r>
            <a:r>
              <a:rPr lang="en-GB" dirty="0" err="1"/>
              <a:t>financiero</a:t>
            </a:r>
            <a:r>
              <a:rPr lang="en-GB" dirty="0"/>
              <a:t> ).</a:t>
            </a:r>
          </a:p>
          <a:p>
            <a:endParaRPr lang="en-GB" dirty="0"/>
          </a:p>
          <a:p>
            <a:r>
              <a:rPr lang="en-GB" dirty="0"/>
              <a:t>¿Qué base utilizan las organizaciones de los participantes a la hora de preparar los presupuestos? Considere una votación a mano alzada / en línea para ver cuántos (si los hay, </a:t>
            </a:r>
            <a:r>
              <a:rPr lang="en-GB" dirty="0" err="1"/>
              <a:t>usan</a:t>
            </a:r>
            <a:r>
              <a:rPr lang="en-GB" dirty="0"/>
              <a:t> la base de </a:t>
            </a:r>
            <a:r>
              <a:rPr lang="en-GB" dirty="0" err="1"/>
              <a:t>devengo</a:t>
            </a:r>
            <a:r>
              <a:rPr lang="en-GB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E332D-D59D-4BED-BC65-F08AB2235B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0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 probable que la pandemia de COVID-19 haya tenido un impacto significativo en los presupuestos de los gobiernos y otras entidades del sector público (ya sea en los cambios del presupuesto original al presupuesto final) o como una explicación de las diferencias entre el presupuesto y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importes</a:t>
            </a:r>
            <a:r>
              <a:rPr lang="en-GB" dirty="0"/>
              <a:t> </a:t>
            </a:r>
            <a:r>
              <a:rPr lang="en-GB" dirty="0" err="1"/>
              <a:t>reales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Considere una discusión (chat o grupos de trabajo si imparte la capacitación en línea) sobre el efecto que la pandemia ha tenido en las organizaciones de los participantes. ¿Cómo los presentarían?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E332D-D59D-4BED-BC65-F08AB2235B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9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 Presentation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81" y="2713637"/>
            <a:ext cx="11964037" cy="89723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-2552095"/>
            <a:ext cx="9144000" cy="6675901"/>
          </a:xfrm>
          <a:prstGeom prst="rect">
            <a:avLst/>
          </a:prstGeom>
        </p:spPr>
      </p:pic>
      <p:pic>
        <p:nvPicPr>
          <p:cNvPr id="2" name="Picture 1" descr="7 - Presen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797" y="1722260"/>
            <a:ext cx="11770641" cy="8827291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 la información presupuestaria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NICSP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  <a:p>
            <a:pPr algn="l"/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Presentación: Información presupuestaria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69463"/>
            <a:ext cx="7848600" cy="224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Manual de Pronunciamientos de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 la principal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autorizada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principios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internacionales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generalmente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aceptados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para las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entidades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Toda la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presentación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propia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está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protegida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derechos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lang="en-US" kern="0" dirty="0">
              <a:solidFill>
                <a:schemeClr val="accent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chemeClr val="accent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Presentación: Información presupuestaria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la información presupuestaria</a:t>
            </a:r>
          </a:p>
          <a:p>
            <a:endParaRPr lang="en-US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 aplica a las entidades del sector público que ponen a disposición del público su presupuesto aprobado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 exige que las entidades pongan a disposición sus presupuestos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 establece requisitos sobre la base de la contabilidad en un presupuesto o la presentación de información en un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presupuesto</a:t>
            </a:r>
            <a:endParaRPr lang="en-CA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Mejora la transparencia de los estados financieros y demuestra la rendición de cuentas  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Presentación: Información presupuestaria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908050"/>
            <a:ext cx="7854950" cy="551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Comparación de los importes presupuestados y los importes reales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Si los estados financieros y el presupuesto se preparan sobre una base comparable (por ejemplo: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estados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financieros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base a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devengo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y presupuesto de devengo)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Columnas presupuestarias adicionales en los estados financieros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Estado financiero adicional separado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Si los estados financieros y el presupuesto no se preparan sobre una base comparable (por ejemplo: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estados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financieros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base a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devengo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y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presupuesto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base a efectivo) se requiere un estado financiero adicional separado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Base comparable al presupuesto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Presentación: Información presupuestaria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revelación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Diferencias materiales entre el presupuesto y los importes reales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Explicación de si los cambios entre el presupuesto original y el presupuesto final se deben a reasignaciones dentro del presupuesto, o a </a:t>
            </a:r>
            <a:r>
              <a:rPr lang="en-CA" kern="0" dirty="0" err="1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otros</a:t>
            </a: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factores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Explicación de la base presupuestaria y de la base de clasificación adoptadas en el presupuesto aprobado;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Período del presupuesto aprobado; y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Entidades incluidas en el presupuesto aprobado</a:t>
            </a:r>
            <a:endParaRPr lang="en-US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881956"/>
            <a:ext cx="80899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Preguntas y discusión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kern="0" dirty="0">
              <a:solidFill>
                <a:schemeClr val="accent5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5284" y="41394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Visite el sitio web del IPSASB http://www.ipsasb.org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Presentación: Información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410201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hibitNo_x002e_ xmlns="c1721f8e-06c6-448a-986f-e92a1836bd4c" xsi:nil="true"/>
    <lcf76f155ced4ddcb4097134ff3c332f xmlns="c1721f8e-06c6-448a-986f-e92a1836bd4c">
      <Terms xmlns="http://schemas.microsoft.com/office/infopath/2007/PartnerControls"/>
    </lcf76f155ced4ddcb4097134ff3c332f>
    <TaxCatchAll xmlns="a5f5a3eb-0a2d-4d6a-9165-21ef9946a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288652454C4586B98FAE2126F255" ma:contentTypeVersion="17" ma:contentTypeDescription="Create a new document." ma:contentTypeScope="" ma:versionID="308da3c889dfd96add8d261e2a2d147a">
  <xsd:schema xmlns:xsd="http://www.w3.org/2001/XMLSchema" xmlns:xs="http://www.w3.org/2001/XMLSchema" xmlns:p="http://schemas.microsoft.com/office/2006/metadata/properties" xmlns:ns2="c1721f8e-06c6-448a-986f-e92a1836bd4c" xmlns:ns3="a5f5a3eb-0a2d-4d6a-9165-21ef9946a014" targetNamespace="http://schemas.microsoft.com/office/2006/metadata/properties" ma:root="true" ma:fieldsID="e2528ad8a4a77389d993dce8c93d41f1" ns2:_="" ns3:_="">
    <xsd:import namespace="c1721f8e-06c6-448a-986f-e92a1836bd4c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hibitNo_x002e_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1f8e-06c6-448a-986f-e92a1836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hibitNo_x002e_" ma:index="18" nillable="true" ma:displayName="Exhibit No." ma:format="Dropdown" ma:internalName="ExhibitNo_x002e_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EFB292-A951-4D36-B565-E9A3D056A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98278-505D-4090-B4B5-01A6E8E3F4B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f5a3eb-0a2d-4d6a-9165-21ef9946a014"/>
    <ds:schemaRef ds:uri="http://purl.org/dc/elements/1.1/"/>
    <ds:schemaRef ds:uri="bb3cf181-f6d2-45cb-ba57-c6cc2309bf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F54700-3933-436F-BAC7-0D1D36702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On-screen Show (4:3)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Kamira Sanchez</cp:lastModifiedBy>
  <cp:revision>39</cp:revision>
  <dcterms:created xsi:type="dcterms:W3CDTF">2014-09-10T19:10:10Z</dcterms:created>
  <dcterms:modified xsi:type="dcterms:W3CDTF">2023-07-04T21:19:20Z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Order">
    <vt:r8>14671800</vt:r8>
  </property>
</Properties>
</file>