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4" r:id="rId6"/>
    <p:sldId id="257" r:id="rId7"/>
    <p:sldId id="259" r:id="rId8"/>
    <p:sldId id="260" r:id="rId9"/>
    <p:sldId id="276" r:id="rId10"/>
    <p:sldId id="261" r:id="rId11"/>
    <p:sldId id="262" r:id="rId12"/>
    <p:sldId id="263" r:id="rId13"/>
    <p:sldId id="264" r:id="rId14"/>
    <p:sldId id="265" r:id="rId15"/>
    <p:sldId id="267"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2CB98-1632-49B2-A742-86BD034D02E5}" v="1" dt="2025-02-10T16:52:42.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4678" autoAdjust="0"/>
  </p:normalViewPr>
  <p:slideViewPr>
    <p:cSldViewPr snapToGrid="0" snapToObjects="1">
      <p:cViewPr varScale="1">
        <p:scale>
          <a:sx n="64" d="100"/>
          <a:sy n="64" d="100"/>
        </p:scale>
        <p:origin x="156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3A42CB98-1632-49B2-A742-86BD034D02E5}"/>
    <pc:docChg chg="custSel modSld">
      <pc:chgData name="Stephanie Whited" userId="5c83db3e-e7e4-419c-9932-a81b106ed09e" providerId="ADAL" clId="{3A42CB98-1632-49B2-A742-86BD034D02E5}" dt="2025-02-10T16:53:23.438" v="5" actId="20577"/>
      <pc:docMkLst>
        <pc:docMk/>
      </pc:docMkLst>
      <pc:sldChg chg="addSp delSp modSp mod">
        <pc:chgData name="Stephanie Whited" userId="5c83db3e-e7e4-419c-9932-a81b106ed09e" providerId="ADAL" clId="{3A42CB98-1632-49B2-A742-86BD034D02E5}" dt="2025-02-10T16:52:46.675" v="4" actId="1076"/>
        <pc:sldMkLst>
          <pc:docMk/>
          <pc:sldMk cId="2797926722" sldId="263"/>
        </pc:sldMkLst>
        <pc:picChg chg="del">
          <ac:chgData name="Stephanie Whited" userId="5c83db3e-e7e4-419c-9932-a81b106ed09e" providerId="ADAL" clId="{3A42CB98-1632-49B2-A742-86BD034D02E5}" dt="2025-02-10T16:52:41.391" v="0" actId="478"/>
          <ac:picMkLst>
            <pc:docMk/>
            <pc:sldMk cId="2797926722" sldId="263"/>
            <ac:picMk id="2" creationId="{00000000-0000-0000-0000-000000000000}"/>
          </ac:picMkLst>
        </pc:picChg>
        <pc:picChg chg="add mod">
          <ac:chgData name="Stephanie Whited" userId="5c83db3e-e7e4-419c-9932-a81b106ed09e" providerId="ADAL" clId="{3A42CB98-1632-49B2-A742-86BD034D02E5}" dt="2025-02-10T16:52:46.675" v="4" actId="1076"/>
          <ac:picMkLst>
            <pc:docMk/>
            <pc:sldMk cId="2797926722" sldId="263"/>
            <ac:picMk id="5" creationId="{B8BF36C9-4254-B057-04FA-12E40D341E5A}"/>
          </ac:picMkLst>
        </pc:picChg>
      </pc:sldChg>
      <pc:sldChg chg="modSp mod">
        <pc:chgData name="Stephanie Whited" userId="5c83db3e-e7e4-419c-9932-a81b106ed09e" providerId="ADAL" clId="{3A42CB98-1632-49B2-A742-86BD034D02E5}" dt="2025-02-10T16:53:23.438" v="5" actId="20577"/>
        <pc:sldMkLst>
          <pc:docMk/>
          <pc:sldMk cId="2882355790" sldId="267"/>
        </pc:sldMkLst>
        <pc:spChg chg="mod">
          <ac:chgData name="Stephanie Whited" userId="5c83db3e-e7e4-419c-9932-a81b106ed09e" providerId="ADAL" clId="{3A42CB98-1632-49B2-A742-86BD034D02E5}" dt="2025-02-10T16:53:23.438" v="5" actId="20577"/>
          <ac:spMkLst>
            <pc:docMk/>
            <pc:sldMk cId="2882355790" sldId="267"/>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04400-82C7-4974-A286-84C6F4E5A155}" type="datetimeFigureOut">
              <a:rPr lang="en-GB" smtClean="0"/>
              <a:t>10/02/2025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37774-5E61-4118-8011-1BE3E348837A}" type="slidenum">
              <a:rPr lang="en-GB" smtClean="0"/>
              <a:t>‹#›</a:t>
            </a:fld>
            <a:endParaRPr lang="en-GB"/>
          </a:p>
        </p:txBody>
      </p:sp>
    </p:spTree>
    <p:extLst>
      <p:ext uri="{BB962C8B-B14F-4D97-AF65-F5344CB8AC3E}">
        <p14:creationId xmlns:p14="http://schemas.microsoft.com/office/powerpoint/2010/main" val="61820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2 is based on IAS 7. If participants are familiar with IFRS, consider highlighting this fact.</a:t>
            </a:r>
          </a:p>
        </p:txBody>
      </p:sp>
      <p:sp>
        <p:nvSpPr>
          <p:cNvPr id="4" name="Slide Number Placeholder 3"/>
          <p:cNvSpPr>
            <a:spLocks noGrp="1"/>
          </p:cNvSpPr>
          <p:nvPr>
            <p:ph type="sldNum" sz="quarter" idx="5"/>
          </p:nvPr>
        </p:nvSpPr>
        <p:spPr/>
        <p:txBody>
          <a:bodyPr/>
          <a:lstStyle/>
          <a:p>
            <a:fld id="{9CA37774-5E61-4118-8011-1BE3E348837A}" type="slidenum">
              <a:rPr lang="en-GB" smtClean="0"/>
              <a:t>1</a:t>
            </a:fld>
            <a:endParaRPr lang="en-GB"/>
          </a:p>
        </p:txBody>
      </p:sp>
    </p:spTree>
    <p:extLst>
      <p:ext uri="{BB962C8B-B14F-4D97-AF65-F5344CB8AC3E}">
        <p14:creationId xmlns:p14="http://schemas.microsoft.com/office/powerpoint/2010/main" val="1835424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Cash equivalents are an important element of cash flow statements. Participants who are familiar with IAS 7 will be aware of cash equivalents. Cash equivalents are also used in the Cash Basis IPSAS, so participants who are familiar with that Standard should also be aware of cash equivalents. However, for participants who only have experience of other cash accounting frameworks, this may be a new concept. Consider a show of hands (or a poll online) to see how many participants are aware of cash equivalents. I the number is small, consider a discussion (chat or break-out room online).</a:t>
            </a:r>
          </a:p>
          <a:p>
            <a:endParaRPr lang="en-GB" dirty="0"/>
          </a:p>
          <a:p>
            <a:r>
              <a:rPr lang="en-GB" dirty="0"/>
              <a:t>There are discussion points on the next slide.</a:t>
            </a:r>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4</a:t>
            </a:fld>
            <a:endParaRPr lang="en-GB"/>
          </a:p>
        </p:txBody>
      </p:sp>
    </p:spTree>
    <p:extLst>
      <p:ext uri="{BB962C8B-B14F-4D97-AF65-F5344CB8AC3E}">
        <p14:creationId xmlns:p14="http://schemas.microsoft.com/office/powerpoint/2010/main" val="424470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on these scenarios (using chat or break-out rooms if delivering the training online).</a:t>
            </a:r>
          </a:p>
          <a:p>
            <a:endParaRPr lang="en-GB" dirty="0"/>
          </a:p>
          <a:p>
            <a:r>
              <a:rPr lang="en-GB" dirty="0"/>
              <a:t>Answer:</a:t>
            </a:r>
          </a:p>
          <a:p>
            <a:r>
              <a:rPr lang="en-GB" dirty="0"/>
              <a:t>The investment is a cash equivalent. It is short term (maturity date within two months of purchase date), highly liquid (traded in active market), readily converted to a known amount of cash (capital plus interest at maturity or at market value if sold before maturity) and subject to an insignificant risk of changes in value (government bond with fixed interest rate close to maturity unlikely to fluctuate significantly in value).</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5</a:t>
            </a:fld>
            <a:endParaRPr lang="en-GB"/>
          </a:p>
        </p:txBody>
      </p:sp>
    </p:spTree>
    <p:extLst>
      <p:ext uri="{BB962C8B-B14F-4D97-AF65-F5344CB8AC3E}">
        <p14:creationId xmlns:p14="http://schemas.microsoft.com/office/powerpoint/2010/main" val="231972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 discussion on these scenarios (using chat or break-out rooms if delivering the training online).</a:t>
            </a:r>
          </a:p>
          <a:p>
            <a:endParaRPr lang="en-GB" dirty="0"/>
          </a:p>
          <a:p>
            <a:r>
              <a:rPr lang="en-GB" dirty="0"/>
              <a:t>Answer:</a:t>
            </a:r>
          </a:p>
          <a:p>
            <a:r>
              <a:rPr lang="en-GB" dirty="0"/>
              <a:t>The bank overdraft is a cash equivalent. It is repayable on demand and forms an integral part of the entity’s cash management.</a:t>
            </a:r>
          </a:p>
          <a:p>
            <a:endParaRPr lang="en-GB" dirty="0"/>
          </a:p>
          <a:p>
            <a:endParaRPr lang="en-GB" dirty="0"/>
          </a:p>
        </p:txBody>
      </p:sp>
      <p:sp>
        <p:nvSpPr>
          <p:cNvPr id="4" name="Slide Number Placeholder 3"/>
          <p:cNvSpPr>
            <a:spLocks noGrp="1"/>
          </p:cNvSpPr>
          <p:nvPr>
            <p:ph type="sldNum" sz="quarter" idx="5"/>
          </p:nvPr>
        </p:nvSpPr>
        <p:spPr/>
        <p:txBody>
          <a:bodyPr/>
          <a:lstStyle/>
          <a:p>
            <a:fld id="{9CA37774-5E61-4118-8011-1BE3E348837A}" type="slidenum">
              <a:rPr lang="en-GB" smtClean="0"/>
              <a:t>6</a:t>
            </a:fld>
            <a:endParaRPr lang="en-GB"/>
          </a:p>
        </p:txBody>
      </p:sp>
    </p:spTree>
    <p:extLst>
      <p:ext uri="{BB962C8B-B14F-4D97-AF65-F5344CB8AC3E}">
        <p14:creationId xmlns:p14="http://schemas.microsoft.com/office/powerpoint/2010/main" val="125234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examples of operation activities, investing activities and financing activities are included in the Presentation module (pages 24 – 25).</a:t>
            </a:r>
          </a:p>
          <a:p>
            <a:endParaRPr lang="en-GB" dirty="0"/>
          </a:p>
          <a:p>
            <a:r>
              <a:rPr lang="en-GB" dirty="0"/>
              <a:t>Consider adding a poll / show of hands to see if participants can classify cash flows appropriately.</a:t>
            </a:r>
          </a:p>
        </p:txBody>
      </p:sp>
      <p:sp>
        <p:nvSpPr>
          <p:cNvPr id="4" name="Slide Number Placeholder 3"/>
          <p:cNvSpPr>
            <a:spLocks noGrp="1"/>
          </p:cNvSpPr>
          <p:nvPr>
            <p:ph type="sldNum" sz="quarter" idx="5"/>
          </p:nvPr>
        </p:nvSpPr>
        <p:spPr/>
        <p:txBody>
          <a:bodyPr/>
          <a:lstStyle/>
          <a:p>
            <a:fld id="{9CA37774-5E61-4118-8011-1BE3E348837A}" type="slidenum">
              <a:rPr lang="en-GB" smtClean="0"/>
              <a:t>7</a:t>
            </a:fld>
            <a:endParaRPr lang="en-GB"/>
          </a:p>
        </p:txBody>
      </p:sp>
    </p:spTree>
    <p:extLst>
      <p:ext uri="{BB962C8B-B14F-4D97-AF65-F5344CB8AC3E}">
        <p14:creationId xmlns:p14="http://schemas.microsoft.com/office/powerpoint/2010/main" val="95822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IPSAS notes that the use of the direct method is preferred, as this provides more useful information for users. However, systems need to be in place to identify cash flows separately from accrual entries, and many entities use the indirect method for simplicity. Entities that have previously used cash accounting may have the cash recording systems needed to use the direct method.</a:t>
            </a:r>
          </a:p>
          <a:p>
            <a:endParaRPr lang="en-GB" dirty="0"/>
          </a:p>
          <a:p>
            <a:r>
              <a:rPr lang="en-GB" dirty="0"/>
              <a:t>Consider a discussion with participants about which approach their organization is using or is planning to use. If the training is being delivered online, this would be suitable for a poll or chat (if discussing reasons).</a:t>
            </a:r>
          </a:p>
        </p:txBody>
      </p:sp>
      <p:sp>
        <p:nvSpPr>
          <p:cNvPr id="4" name="Slide Number Placeholder 3"/>
          <p:cNvSpPr>
            <a:spLocks noGrp="1"/>
          </p:cNvSpPr>
          <p:nvPr>
            <p:ph type="sldNum" sz="quarter" idx="5"/>
          </p:nvPr>
        </p:nvSpPr>
        <p:spPr/>
        <p:txBody>
          <a:bodyPr/>
          <a:lstStyle/>
          <a:p>
            <a:fld id="{9CA37774-5E61-4118-8011-1BE3E348837A}" type="slidenum">
              <a:rPr lang="en-GB" smtClean="0"/>
              <a:t>8</a:t>
            </a:fld>
            <a:endParaRPr lang="en-GB"/>
          </a:p>
        </p:txBody>
      </p:sp>
    </p:spTree>
    <p:extLst>
      <p:ext uri="{BB962C8B-B14F-4D97-AF65-F5344CB8AC3E}">
        <p14:creationId xmlns:p14="http://schemas.microsoft.com/office/powerpoint/2010/main" val="142194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2/10/2025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7 - Present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7981" y="2713637"/>
            <a:ext cx="11964037" cy="8972326"/>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1" y="-2552095"/>
            <a:ext cx="9144000" cy="6675901"/>
          </a:xfrm>
          <a:prstGeom prst="rect">
            <a:avLst/>
          </a:prstGeom>
        </p:spPr>
      </p:pic>
      <p:pic>
        <p:nvPicPr>
          <p:cNvPr id="2" name="Picture 1" descr="7 - Presen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797" y="1722260"/>
            <a:ext cx="11770641" cy="8827291"/>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Cash </a:t>
            </a:r>
            <a:r>
              <a:rPr lang="en-US" b="1" dirty="0">
                <a:latin typeface="Arial" panose="020B0604020202020204" pitchFamily="34" charset="0"/>
                <a:cs typeface="Arial" panose="020B0604020202020204" pitchFamily="34" charset="0"/>
              </a:rPr>
              <a:t>Flow Statement</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a:t>
            </a:r>
          </a:p>
          <a:p>
            <a:pPr algn="l"/>
            <a:endParaRPr lang="en-US" sz="1250" dirty="0"/>
          </a:p>
        </p:txBody>
      </p:sp>
      <p:sp>
        <p:nvSpPr>
          <p:cNvPr id="3" name="TextBox 2">
            <a:extLst>
              <a:ext uri="{FF2B5EF4-FFF2-40B4-BE49-F238E27FC236}">
                <a16:creationId xmlns:a16="http://schemas.microsoft.com/office/drawing/2014/main" id="{82BFEDA8-7535-F8F3-6767-2C682D7EDC28}"/>
              </a:ext>
            </a:extLst>
          </p:cNvPr>
          <p:cNvSpPr txBox="1"/>
          <p:nvPr/>
        </p:nvSpPr>
        <p:spPr>
          <a:xfrm>
            <a:off x="7089912" y="5941351"/>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10" name="Title 1"/>
          <p:cNvSpPr txBox="1">
            <a:spLocks/>
          </p:cNvSpPr>
          <p:nvPr/>
        </p:nvSpPr>
        <p:spPr bwMode="auto">
          <a:xfrm>
            <a:off x="454377" y="0"/>
            <a:ext cx="8305800" cy="14478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Cash Flows (Indirect Method)</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2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18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2" name="Picture 1"/>
          <p:cNvPicPr>
            <a:picLocks noChangeAspect="1"/>
          </p:cNvPicPr>
          <p:nvPr/>
        </p:nvPicPr>
        <p:blipFill>
          <a:blip r:embed="rId2"/>
          <a:stretch>
            <a:fillRect/>
          </a:stretch>
        </p:blipFill>
        <p:spPr>
          <a:xfrm>
            <a:off x="454377" y="1405468"/>
            <a:ext cx="7030156" cy="3991742"/>
          </a:xfrm>
          <a:prstGeom prst="rect">
            <a:avLst/>
          </a:prstGeom>
        </p:spPr>
      </p:pic>
    </p:spTree>
    <p:extLst>
      <p:ext uri="{BB962C8B-B14F-4D97-AF65-F5344CB8AC3E}">
        <p14:creationId xmlns:p14="http://schemas.microsoft.com/office/powerpoint/2010/main" val="236034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67820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Netting</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Cash flows may be reported on a net basis when:</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receipts collected and payments made on behalf of others (e.g. collection of taxes by one level of government for another level of government)</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Cash receipts and payments when</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Turnover is quick</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Amounts are large</a:t>
            </a:r>
          </a:p>
          <a:p>
            <a:pPr marL="1042416" lvl="2" indent="-347472" defTabSz="914400" fontAlgn="base">
              <a:spcBef>
                <a:spcPts val="776"/>
              </a:spcBef>
              <a:spcAft>
                <a:spcPct val="0"/>
              </a:spcAft>
              <a:buFontTx/>
              <a:buChar char="•"/>
              <a:defRPr/>
            </a:pPr>
            <a:r>
              <a:rPr lang="en-US" sz="1600" kern="0" dirty="0">
                <a:solidFill>
                  <a:srgbClr val="000000">
                    <a:lumMod val="65000"/>
                    <a:lumOff val="35000"/>
                  </a:srgbClr>
                </a:solidFill>
                <a:latin typeface="Arial" pitchFamily="34" charset="0"/>
                <a:ea typeface="ＭＳ Ｐゴシック" charset="0"/>
                <a:cs typeface="Arial" pitchFamily="34" charset="0"/>
              </a:rPr>
              <a:t>Maturities are short</a:t>
            </a:r>
          </a:p>
          <a:p>
            <a:pPr marL="668337" lvl="2"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(e.g. purchase and sale of investments)</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86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95520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Changes in liabilities arising from financing activities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Components of cash and cash equivalents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Additional information relevant to users in understanding the financial position and liquidity of entity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 of undrawn borrowing facilities and restrictions</a:t>
            </a:r>
          </a:p>
          <a:p>
            <a:pPr marL="694944" lvl="1" indent="-347472" defTabSz="914400" fontAlgn="base">
              <a:spcBef>
                <a:spcPts val="776"/>
              </a:spcBef>
              <a:spcAft>
                <a:spcPct val="0"/>
              </a:spcAft>
              <a:buFontTx/>
              <a:buChar char="–"/>
            </a:pPr>
            <a:r>
              <a:rPr lang="en-US" kern="0">
                <a:solidFill>
                  <a:srgbClr val="000000">
                    <a:lumMod val="65000"/>
                    <a:lumOff val="35000"/>
                  </a:srgbClr>
                </a:solidFill>
                <a:latin typeface="Arial" pitchFamily="34" charset="0"/>
                <a:ea typeface="ＭＳ Ｐゴシック" charset="0"/>
                <a:cs typeface="Arial" pitchFamily="34" charset="0"/>
              </a:rPr>
              <a:t>Amount </a:t>
            </a:r>
            <a:r>
              <a:rPr lang="en-US" kern="0" dirty="0">
                <a:solidFill>
                  <a:srgbClr val="000000">
                    <a:lumMod val="65000"/>
                    <a:lumOff val="35000"/>
                  </a:srgbClr>
                </a:solidFill>
                <a:latin typeface="Arial" pitchFamily="34" charset="0"/>
                <a:ea typeface="ＭＳ Ｐゴシック" charset="0"/>
                <a:cs typeface="Arial" pitchFamily="34" charset="0"/>
              </a:rPr>
              <a:t>and nature of restricted cash balances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Reconciliation of the surplus/deficit with net cash flow from operating activities when direct method used</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35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528624"/>
          </a:xfrm>
          <a:prstGeom prst="rect">
            <a:avLst/>
          </a:prstGeom>
          <a:noFill/>
        </p:spPr>
        <p:txBody>
          <a:bodyPr wrap="square" rtlCol="0">
            <a:spAutoFit/>
          </a:bodyPr>
          <a:lstStyle/>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Questions and Discussion</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9"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10" name="Rectangle 9"/>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2" name="TextBox 11"/>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Tree>
    <p:extLst>
      <p:ext uri="{BB962C8B-B14F-4D97-AF65-F5344CB8AC3E}">
        <p14:creationId xmlns:p14="http://schemas.microsoft.com/office/powerpoint/2010/main" val="16726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33609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50379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Objective of Cash Flow Statement</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Mandatory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Provides users with basis to assess how entity generates and uses cash</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Users can assess effect activities had on financial position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Information has predictive value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Amounts, timing  and certainty of future cash flows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Future cash requirements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Sustainability of activities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439738" y="1524000"/>
            <a:ext cx="3940351"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Demand deposits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808538" y="1524000"/>
            <a:ext cx="3962929" cy="2393244"/>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Cash Equivalents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Short-term liquid investments (3 months or less)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Readily convertible</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Insignificant risk</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8" name="Rectangle 7"/>
          <p:cNvSpPr/>
          <p:nvPr/>
        </p:nvSpPr>
        <p:spPr>
          <a:xfrm>
            <a:off x="439738" y="4063988"/>
            <a:ext cx="8331729" cy="903123"/>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Components must be disclosed</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7584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293413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Scenario 1</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 acquires a three year fixed rate government bond in an active market two months before its maturity.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the bond cash and cash equivalent? Explain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64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32162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and Cash Equivalents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6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Scenario 2</a:t>
            </a: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An entity’s general bank fluctuates between having a balance and overdraft in accordance with the entity’s cash receipts and payments cycle. The overdraft is repayable on demand.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Is overdraft part of cash and cash equivalents? Explain</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51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Cash Flow Statement</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Report cash flows classified by: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Operating activities - derived from main cash-generating activities e.g. revenue from taxes, payments to suppliers</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Investing activities - purchase/sale of assets and other long-term investments for resources contributing to future service delivery</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Financing activities - changes in the size and composition of contributed capital and borrowings of entity e.g. payment of interest; issuance of debt</a:t>
            </a: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02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Reporting Operating Activities</a:t>
            </a:r>
          </a:p>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381000" y="1524000"/>
            <a:ext cx="3897489" cy="2585156"/>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Direct Method</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Discloses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major classes of gross cash receipts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gross cash payments</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5" name="Rectangle 4"/>
          <p:cNvSpPr/>
          <p:nvPr/>
        </p:nvSpPr>
        <p:spPr>
          <a:xfrm>
            <a:off x="4495800" y="1524000"/>
            <a:ext cx="4298244" cy="2585156"/>
          </a:xfrm>
          <a:prstGeom prst="rect">
            <a:avLst/>
          </a:prstGeom>
          <a:solidFill>
            <a:srgbClr val="005BAA"/>
          </a:solidFill>
          <a:ln w="25400" cap="flat" cmpd="sng" algn="ctr">
            <a:solidFill>
              <a:srgbClr val="005BAA">
                <a:shade val="50000"/>
              </a:srgbClr>
            </a:solidFill>
            <a:prstDash val="soli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Indirect Method</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Surplus/deficit adjusted for</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noncash transactions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deferrals</a:t>
            </a:r>
          </a:p>
          <a:p>
            <a:pPr marL="457200" marR="0" lvl="0" indent="-457200" defTabSz="914400" eaLnBrk="1" fontAlgn="base" latinLnBrk="0" hangingPunct="1">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accruals</a:t>
            </a:r>
          </a:p>
        </p:txBody>
      </p:sp>
      <p:sp>
        <p:nvSpPr>
          <p:cNvPr id="8" name="Rectangle 7"/>
          <p:cNvSpPr/>
          <p:nvPr/>
        </p:nvSpPr>
        <p:spPr>
          <a:xfrm>
            <a:off x="393700" y="4256731"/>
            <a:ext cx="8400344" cy="687802"/>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Use of direct method preferred</a:t>
            </a:r>
            <a:endParaRPr kumimoji="0" lang="en-CA" sz="24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13437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Presentation: Cash Flow Statement</a:t>
            </a:r>
          </a:p>
        </p:txBody>
      </p:sp>
      <p:sp>
        <p:nvSpPr>
          <p:cNvPr id="7" name="TextBox 6"/>
          <p:cNvSpPr txBox="1"/>
          <p:nvPr/>
        </p:nvSpPr>
        <p:spPr>
          <a:xfrm>
            <a:off x="495300" y="881956"/>
            <a:ext cx="8089900" cy="1118255"/>
          </a:xfrm>
          <a:prstGeom prst="rect">
            <a:avLst/>
          </a:prstGeom>
          <a:noFill/>
        </p:spPr>
        <p:txBody>
          <a:bodyPr wrap="square" rtlCol="0">
            <a:spAutoFit/>
          </a:bodyPr>
          <a:lstStyle/>
          <a:p>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381000" y="152400"/>
            <a:ext cx="8305800" cy="12954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fontScale="97500"/>
            <a:scene3d>
              <a:camera prst="orthographicFront"/>
              <a:lightRig rig="freezing" dir="t">
                <a:rot lat="0" lon="0" rev="5640000"/>
              </a:lightRig>
            </a:scene3d>
            <a:sp3d prstMaterial="flat">
              <a:contourClr>
                <a:schemeClr val="tx2"/>
              </a:contourClr>
            </a:sp3d>
          </a:bodyPr>
          <a:lstStyle>
            <a:lvl1pPr algn="l" rtl="0" eaLnBrk="1" fontAlgn="base" hangingPunct="1">
              <a:spcBef>
                <a:spcPct val="0"/>
              </a:spcBef>
              <a:spcAft>
                <a:spcPct val="0"/>
              </a:spcAft>
              <a:buNone/>
              <a:defRPr sz="5000" b="0">
                <a:ln>
                  <a:noFill/>
                </a:ln>
                <a:solidFill>
                  <a:schemeClr val="tx2"/>
                </a:solidFill>
                <a:effectLst/>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Public Sector Entity</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Consolidated Statement of Cash Flows (Direct Method)</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For the Year Ended December 31, 20X2</a:t>
            </a:r>
            <a:br>
              <a:rPr kumimoji="0" lang="en-US" sz="2000" b="0" i="0" u="none" strike="noStrike" kern="0" cap="none" spc="0" normalizeH="0" baseline="0" noProof="0" dirty="0">
                <a:ln>
                  <a:noFill/>
                </a:ln>
                <a:solidFill>
                  <a:srgbClr val="000000"/>
                </a:solidFill>
                <a:effectLst/>
                <a:uLnTx/>
                <a:uFillTx/>
                <a:latin typeface="Arial" pitchFamily="34" charset="0"/>
                <a:ea typeface="+mj-ea"/>
                <a:cs typeface="Arial" pitchFamily="34" charset="0"/>
              </a:rPr>
            </a:br>
            <a:r>
              <a:rPr kumimoji="0" lang="en-US" sz="1800" b="0" i="0" u="none" strike="noStrike" kern="0" cap="none" spc="0" normalizeH="0" baseline="0" noProof="0" dirty="0">
                <a:ln>
                  <a:noFill/>
                </a:ln>
                <a:solidFill>
                  <a:srgbClr val="000000"/>
                </a:solidFill>
                <a:effectLst/>
                <a:uLnTx/>
                <a:uFillTx/>
                <a:latin typeface="Arial" pitchFamily="34" charset="0"/>
                <a:ea typeface="+mj-ea"/>
                <a:cs typeface="Arial" pitchFamily="34" charset="0"/>
              </a:rPr>
              <a:t>(in thousands of currency units)</a:t>
            </a:r>
          </a:p>
        </p:txBody>
      </p:sp>
      <p:pic>
        <p:nvPicPr>
          <p:cNvPr id="5" name="Picture 4" descr="A screenshot of a report&#10;&#10;Description automatically generated">
            <a:extLst>
              <a:ext uri="{FF2B5EF4-FFF2-40B4-BE49-F238E27FC236}">
                <a16:creationId xmlns:a16="http://schemas.microsoft.com/office/drawing/2014/main" id="{B8BF36C9-4254-B057-04FA-12E40D341E5A}"/>
              </a:ext>
            </a:extLst>
          </p:cNvPr>
          <p:cNvPicPr>
            <a:picLocks noChangeAspect="1"/>
          </p:cNvPicPr>
          <p:nvPr/>
        </p:nvPicPr>
        <p:blipFill>
          <a:blip r:embed="rId2"/>
          <a:stretch>
            <a:fillRect/>
          </a:stretch>
        </p:blipFill>
        <p:spPr>
          <a:xfrm>
            <a:off x="1847470" y="1480868"/>
            <a:ext cx="5449060" cy="4143953"/>
          </a:xfrm>
          <a:prstGeom prst="rect">
            <a:avLst/>
          </a:prstGeom>
        </p:spPr>
      </p:pic>
    </p:spTree>
    <p:extLst>
      <p:ext uri="{BB962C8B-B14F-4D97-AF65-F5344CB8AC3E}">
        <p14:creationId xmlns:p14="http://schemas.microsoft.com/office/powerpoint/2010/main" val="2797926722"/>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4cb04c826776d299993d3116c3909bfe">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2363b76e248669a257e6db3f18b75ed8"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E0EE2-5506-48C7-928B-9EA1EFFD86C2}"/>
</file>

<file path=customXml/itemProps2.xml><?xml version="1.0" encoding="utf-8"?>
<ds:datastoreItem xmlns:ds="http://schemas.openxmlformats.org/officeDocument/2006/customXml" ds:itemID="{5C63D820-F064-4277-B63D-C5F936DA376B}">
  <ds:schemaRefs>
    <ds:schemaRef ds:uri="http://schemas.microsoft.com/office/2006/metadata/properties"/>
    <ds:schemaRef ds:uri="http://schemas.microsoft.com/office/infopath/2007/PartnerControls"/>
    <ds:schemaRef ds:uri="d3ac02cf-6679-4554-901c-1b28d4a0203e"/>
    <ds:schemaRef ds:uri="a5f5a3eb-0a2d-4d6a-9165-21ef9946a014"/>
    <ds:schemaRef ds:uri="bb3cf181-f6d2-45cb-ba57-c6cc2309bf63"/>
  </ds:schemaRefs>
</ds:datastoreItem>
</file>

<file path=customXml/itemProps3.xml><?xml version="1.0" encoding="utf-8"?>
<ds:datastoreItem xmlns:ds="http://schemas.openxmlformats.org/officeDocument/2006/customXml" ds:itemID="{B59B0169-5F73-4C42-B7DE-41D04C4193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611</TotalTime>
  <Words>1000</Words>
  <Application>Microsoft Office PowerPoint</Application>
  <PresentationFormat>On-screen Show (4:3)</PresentationFormat>
  <Paragraphs>118</Paragraphs>
  <Slides>13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35</cp:revision>
  <dcterms:created xsi:type="dcterms:W3CDTF">2014-09-10T19:10:10Z</dcterms:created>
  <dcterms:modified xsi:type="dcterms:W3CDTF">2025-02-10T16:53:30Z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