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  <p:sldMasterId id="2147483747" r:id="rId5"/>
    <p:sldMasterId id="2147483768" r:id="rId6"/>
    <p:sldMasterId id="2147483681" r:id="rId7"/>
    <p:sldMasterId id="2147483793" r:id="rId8"/>
  </p:sldMasterIdLst>
  <p:notesMasterIdLst>
    <p:notesMasterId r:id="rId61"/>
  </p:notesMasterIdLst>
  <p:sldIdLst>
    <p:sldId id="2147472654" r:id="rId9"/>
    <p:sldId id="2147472511" r:id="rId10"/>
    <p:sldId id="2147472653" r:id="rId11"/>
    <p:sldId id="2147472655" r:id="rId12"/>
    <p:sldId id="2147472281" r:id="rId13"/>
    <p:sldId id="2147472669" r:id="rId14"/>
    <p:sldId id="2147472656" r:id="rId15"/>
    <p:sldId id="2147472657" r:id="rId16"/>
    <p:sldId id="2147472658" r:id="rId17"/>
    <p:sldId id="2147472649" r:id="rId18"/>
    <p:sldId id="2147472670" r:id="rId19"/>
    <p:sldId id="2147472610" r:id="rId20"/>
    <p:sldId id="2147472611" r:id="rId21"/>
    <p:sldId id="2147472671" r:id="rId22"/>
    <p:sldId id="2147472660" r:id="rId23"/>
    <p:sldId id="2147472661" r:id="rId24"/>
    <p:sldId id="309" r:id="rId25"/>
    <p:sldId id="2147472662" r:id="rId26"/>
    <p:sldId id="2147472635" r:id="rId27"/>
    <p:sldId id="2147472672" r:id="rId28"/>
    <p:sldId id="2147472644" r:id="rId29"/>
    <p:sldId id="2147472640" r:id="rId30"/>
    <p:sldId id="2147472642" r:id="rId31"/>
    <p:sldId id="2147472663" r:id="rId32"/>
    <p:sldId id="2147472664" r:id="rId33"/>
    <p:sldId id="2147472673" r:id="rId34"/>
    <p:sldId id="2147472665" r:id="rId35"/>
    <p:sldId id="2147472666" r:id="rId36"/>
    <p:sldId id="2147472674" r:id="rId37"/>
    <p:sldId id="2147472667" r:id="rId38"/>
    <p:sldId id="2147472573" r:id="rId39"/>
    <p:sldId id="2147472675" r:id="rId40"/>
    <p:sldId id="2147472676" r:id="rId41"/>
    <p:sldId id="2147472677" r:id="rId42"/>
    <p:sldId id="2147472678" r:id="rId43"/>
    <p:sldId id="2147472679" r:id="rId44"/>
    <p:sldId id="2147472680" r:id="rId45"/>
    <p:sldId id="2147472681" r:id="rId46"/>
    <p:sldId id="296" r:id="rId47"/>
    <p:sldId id="2147472682" r:id="rId48"/>
    <p:sldId id="2147472683" r:id="rId49"/>
    <p:sldId id="292" r:id="rId50"/>
    <p:sldId id="2147472684" r:id="rId51"/>
    <p:sldId id="2147472685" r:id="rId52"/>
    <p:sldId id="2147472686" r:id="rId53"/>
    <p:sldId id="2147472687" r:id="rId54"/>
    <p:sldId id="2147472688" r:id="rId55"/>
    <p:sldId id="2147472632" r:id="rId56"/>
    <p:sldId id="2147472690" r:id="rId57"/>
    <p:sldId id="2147472691" r:id="rId58"/>
    <p:sldId id="2147472692" r:id="rId59"/>
    <p:sldId id="2147472594" r:id="rId60"/>
  </p:sldIdLst>
  <p:sldSz cx="12192000" cy="6858000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AASB" id="{02400C2F-82A9-A04D-8584-D76EF6040E69}">
          <p14:sldIdLst>
            <p14:sldId id="2147472654"/>
            <p14:sldId id="2147472511"/>
            <p14:sldId id="2147472653"/>
            <p14:sldId id="2147472655"/>
            <p14:sldId id="2147472281"/>
            <p14:sldId id="2147472669"/>
            <p14:sldId id="2147472656"/>
            <p14:sldId id="2147472657"/>
            <p14:sldId id="2147472658"/>
            <p14:sldId id="2147472649"/>
            <p14:sldId id="2147472670"/>
            <p14:sldId id="2147472610"/>
            <p14:sldId id="2147472611"/>
            <p14:sldId id="2147472671"/>
            <p14:sldId id="2147472660"/>
            <p14:sldId id="2147472661"/>
            <p14:sldId id="309"/>
            <p14:sldId id="2147472662"/>
            <p14:sldId id="2147472635"/>
            <p14:sldId id="2147472672"/>
            <p14:sldId id="2147472644"/>
            <p14:sldId id="2147472640"/>
            <p14:sldId id="2147472642"/>
            <p14:sldId id="2147472663"/>
            <p14:sldId id="2147472664"/>
            <p14:sldId id="2147472673"/>
            <p14:sldId id="2147472665"/>
            <p14:sldId id="2147472666"/>
            <p14:sldId id="2147472674"/>
            <p14:sldId id="2147472667"/>
            <p14:sldId id="2147472573"/>
            <p14:sldId id="2147472675"/>
            <p14:sldId id="2147472676"/>
            <p14:sldId id="2147472677"/>
            <p14:sldId id="2147472678"/>
            <p14:sldId id="2147472679"/>
            <p14:sldId id="2147472680"/>
            <p14:sldId id="2147472681"/>
            <p14:sldId id="296"/>
            <p14:sldId id="2147472682"/>
            <p14:sldId id="2147472683"/>
            <p14:sldId id="292"/>
            <p14:sldId id="2147472684"/>
            <p14:sldId id="2147472685"/>
            <p14:sldId id="2147472686"/>
            <p14:sldId id="2147472687"/>
            <p14:sldId id="2147472688"/>
            <p14:sldId id="2147472632"/>
            <p14:sldId id="2147472690"/>
            <p14:sldId id="2147472691"/>
            <p14:sldId id="2147472692"/>
            <p14:sldId id="21474725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254308-D66B-22A3-2818-0BE12F704916}" name="Dan Montgomery (live.outlook)" initials="D(" userId="S::ddmontgomery_outlook.com#ext#@ifac529.onmicrosoft.com::f6d78f39-fcfa-4235-9c3f-71b43edcd356" providerId="AD"/>
  <p188:author id="{2DB22629-5B86-A429-F91D-B29B44DE4773}" name="Megan Hartman" initials="MH" userId="S::MeganHartman@ifac.org::56d6b706-209a-4a47-89d9-1ca5f4a96e4e" providerId="AD"/>
  <p188:author id="{87ACD171-5E79-6F35-DF33-AFB4EEFBB635}" name="Kalina Shukarova Savovska" initials="KS" userId="S::KalinaShukarova@iaasb.org::0c310e09-a4f1-4b78-977e-44e02227c9d2" providerId="AD"/>
  <p188:author id="{75030375-204D-E1E2-24E4-A8438A000433}" name="Dan Montgomery" initials="DM" userId="S::DanMontgomery@iaasb.org::732f6252-a47e-4f9d-afdf-edc28e1e3f5b" providerId="AD"/>
  <p188:author id="{8494B78B-00FE-3C66-8509-F00B3D7278A7}" name="Jones, Susan S" initials="SJ" userId="S::ssjones@kpmg.com::65f6a328-3321-4004-b5ca-ac4e04bfef9b" providerId="AD"/>
  <p188:author id="{B4B9A28C-7A72-882D-A77C-0B25DB24EC8A}" name="Sharon Walker" initials="SW" userId="S::Sharon.Walker@xrb.govt.nz::2f2ecfa1-4ef5-42d3-a35a-2786dd8fb3cf" providerId="AD"/>
  <p188:author id="{5097AB8E-E509-0D7E-0231-2BC57733940A}" name="Sharon Walker" initials="SW" userId="Sharon Walker" providerId="None"/>
  <p188:author id="{8C168B95-74C8-C542-D3EF-5E4B31E42EA4}" name="Ana Espinal-Rae" initials="AE" userId="S::anaespinalrae@iaasb.org::ad5190a2-1505-4067-8735-6b67b320d1d8" providerId="AD"/>
  <p188:author id="{960A2AC6-E2F0-527B-4E25-0D7B1CDC3F41}" name="Kristie Zhang" initials="KZ" userId="S::KristieZhang@iaasb.org::60eab56f-32ad-4ee0-b1f3-2205e224c702" providerId="AD"/>
  <p188:author id="{73AF1DDC-BF4C-C052-E3A5-BB80924ED359}" name="Kristie Zhang" initials="KZ" userId="S::kristiezhang@iaasb.org::60eab56f-32ad-4ee0-b1f3-2205e224c702" providerId="AD"/>
  <p188:author id="{3859D1F2-ADA7-F99A-78F4-ACA43A76F90F}" name="Dan Montgomery" initials="DM" userId="8ba5e3d143c5e0b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C79"/>
    <a:srgbClr val="4B5E7C"/>
    <a:srgbClr val="ABC2BD"/>
    <a:srgbClr val="435470"/>
    <a:srgbClr val="A1BBB5"/>
    <a:srgbClr val="758984"/>
    <a:srgbClr val="E8E3D7"/>
    <a:srgbClr val="B2C2BE"/>
    <a:srgbClr val="436572"/>
    <a:srgbClr val="6A9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7A0275-304C-437C-81FE-DC618E9E869B}" v="1" dt="2026-08-18T17:12:57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viewProps" Target="viewProps.xml"/><Relationship Id="rId68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microsoft.com/office/2015/10/relationships/revisionInfo" Target="revisionInfo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Hartman" userId="56d6b706-209a-4a47-89d9-1ca5f4a96e4e" providerId="ADAL" clId="{1DB1FE9A-B1EB-4E86-9EC0-37971DB4BFD7}"/>
    <pc:docChg chg="custSel delSld modSld delMainMaster modMainMaster modSection">
      <pc:chgData name="Megan Hartman" userId="56d6b706-209a-4a47-89d9-1ca5f4a96e4e" providerId="ADAL" clId="{1DB1FE9A-B1EB-4E86-9EC0-37971DB4BFD7}" dt="2026-08-18T17:10:55.739" v="8" actId="47"/>
      <pc:docMkLst>
        <pc:docMk/>
      </pc:docMkLst>
      <pc:sldChg chg="del">
        <pc:chgData name="Megan Hartman" userId="56d6b706-209a-4a47-89d9-1ca5f4a96e4e" providerId="ADAL" clId="{1DB1FE9A-B1EB-4E86-9EC0-37971DB4BFD7}" dt="2026-08-18T17:10:55.739" v="8" actId="47"/>
        <pc:sldMkLst>
          <pc:docMk/>
          <pc:sldMk cId="1627117784" sldId="2147472593"/>
        </pc:sldMkLst>
      </pc:sldChg>
      <pc:sldChg chg="modSp mod">
        <pc:chgData name="Megan Hartman" userId="56d6b706-209a-4a47-89d9-1ca5f4a96e4e" providerId="ADAL" clId="{1DB1FE9A-B1EB-4E86-9EC0-37971DB4BFD7}" dt="2026-08-18T17:08:46.358" v="5" actId="2711"/>
        <pc:sldMkLst>
          <pc:docMk/>
          <pc:sldMk cId="398739933" sldId="2147472669"/>
        </pc:sldMkLst>
        <pc:spChg chg="mod">
          <ac:chgData name="Megan Hartman" userId="56d6b706-209a-4a47-89d9-1ca5f4a96e4e" providerId="ADAL" clId="{1DB1FE9A-B1EB-4E86-9EC0-37971DB4BFD7}" dt="2026-08-18T17:08:46.358" v="5" actId="2711"/>
          <ac:spMkLst>
            <pc:docMk/>
            <pc:sldMk cId="398739933" sldId="2147472669"/>
            <ac:spMk id="4" creationId="{039477C3-7034-F3B2-3A43-8C6610DCB831}"/>
          </ac:spMkLst>
        </pc:spChg>
      </pc:sldChg>
      <pc:sldChg chg="modSp mod">
        <pc:chgData name="Megan Hartman" userId="56d6b706-209a-4a47-89d9-1ca5f4a96e4e" providerId="ADAL" clId="{1DB1FE9A-B1EB-4E86-9EC0-37971DB4BFD7}" dt="2026-08-18T17:10:12.461" v="7" actId="2711"/>
        <pc:sldMkLst>
          <pc:docMk/>
          <pc:sldMk cId="3452559957" sldId="2147472679"/>
        </pc:sldMkLst>
        <pc:spChg chg="mod">
          <ac:chgData name="Megan Hartman" userId="56d6b706-209a-4a47-89d9-1ca5f4a96e4e" providerId="ADAL" clId="{1DB1FE9A-B1EB-4E86-9EC0-37971DB4BFD7}" dt="2026-08-18T17:10:12.461" v="7" actId="2711"/>
          <ac:spMkLst>
            <pc:docMk/>
            <pc:sldMk cId="3452559957" sldId="2147472679"/>
            <ac:spMk id="4" creationId="{A2D54920-9C70-1787-64D0-E3E6599E3C82}"/>
          </ac:spMkLst>
        </pc:spChg>
      </pc:sldChg>
      <pc:sldMasterChg chg="del">
        <pc:chgData name="Megan Hartman" userId="56d6b706-209a-4a47-89d9-1ca5f4a96e4e" providerId="ADAL" clId="{1DB1FE9A-B1EB-4E86-9EC0-37971DB4BFD7}" dt="2026-08-18T17:06:55.744" v="0" actId="2696"/>
        <pc:sldMasterMkLst>
          <pc:docMk/>
          <pc:sldMasterMk cId="4293643211" sldId="2147483661"/>
        </pc:sldMasterMkLst>
      </pc:sldMasterChg>
      <pc:sldMasterChg chg="delSp mod">
        <pc:chgData name="Megan Hartman" userId="56d6b706-209a-4a47-89d9-1ca5f4a96e4e" providerId="ADAL" clId="{1DB1FE9A-B1EB-4E86-9EC0-37971DB4BFD7}" dt="2026-08-18T17:07:02.492" v="1" actId="478"/>
        <pc:sldMasterMkLst>
          <pc:docMk/>
          <pc:sldMasterMk cId="147187421" sldId="2147483677"/>
        </pc:sldMasterMkLst>
        <pc:picChg chg="del">
          <ac:chgData name="Megan Hartman" userId="56d6b706-209a-4a47-89d9-1ca5f4a96e4e" providerId="ADAL" clId="{1DB1FE9A-B1EB-4E86-9EC0-37971DB4BFD7}" dt="2026-08-18T17:07:02.492" v="1" actId="478"/>
          <ac:picMkLst>
            <pc:docMk/>
            <pc:sldMasterMk cId="147187421" sldId="2147483677"/>
            <ac:picMk id="15" creationId="{28528238-DCAD-4902-9BCC-FF307B95E9D4}"/>
          </ac:picMkLst>
        </pc:picChg>
      </pc:sldMasterChg>
      <pc:sldMasterChg chg="delSp mod">
        <pc:chgData name="Megan Hartman" userId="56d6b706-209a-4a47-89d9-1ca5f4a96e4e" providerId="ADAL" clId="{1DB1FE9A-B1EB-4E86-9EC0-37971DB4BFD7}" dt="2026-08-18T17:07:44.534" v="4" actId="478"/>
        <pc:sldMasterMkLst>
          <pc:docMk/>
          <pc:sldMasterMk cId="2217898679" sldId="2147483681"/>
        </pc:sldMasterMkLst>
        <pc:picChg chg="del">
          <ac:chgData name="Megan Hartman" userId="56d6b706-209a-4a47-89d9-1ca5f4a96e4e" providerId="ADAL" clId="{1DB1FE9A-B1EB-4E86-9EC0-37971DB4BFD7}" dt="2026-08-18T17:07:44.534" v="4" actId="478"/>
          <ac:picMkLst>
            <pc:docMk/>
            <pc:sldMasterMk cId="2217898679" sldId="2147483681"/>
            <ac:picMk id="15" creationId="{28528238-DCAD-4902-9BCC-FF307B95E9D4}"/>
          </ac:picMkLst>
        </pc:picChg>
      </pc:sldMasterChg>
      <pc:sldMasterChg chg="modSldLayout">
        <pc:chgData name="Megan Hartman" userId="56d6b706-209a-4a47-89d9-1ca5f4a96e4e" providerId="ADAL" clId="{1DB1FE9A-B1EB-4E86-9EC0-37971DB4BFD7}" dt="2026-08-18T17:07:28.280" v="2" actId="478"/>
        <pc:sldMasterMkLst>
          <pc:docMk/>
          <pc:sldMasterMk cId="4208913062" sldId="2147483747"/>
        </pc:sldMasterMkLst>
        <pc:sldLayoutChg chg="delSp mod">
          <pc:chgData name="Megan Hartman" userId="56d6b706-209a-4a47-89d9-1ca5f4a96e4e" providerId="ADAL" clId="{1DB1FE9A-B1EB-4E86-9EC0-37971DB4BFD7}" dt="2026-08-18T17:07:28.280" v="2" actId="478"/>
          <pc:sldLayoutMkLst>
            <pc:docMk/>
            <pc:sldMasterMk cId="4208913062" sldId="2147483747"/>
            <pc:sldLayoutMk cId="1624144607" sldId="2147483792"/>
          </pc:sldLayoutMkLst>
          <pc:picChg chg="del">
            <ac:chgData name="Megan Hartman" userId="56d6b706-209a-4a47-89d9-1ca5f4a96e4e" providerId="ADAL" clId="{1DB1FE9A-B1EB-4E86-9EC0-37971DB4BFD7}" dt="2026-08-18T17:07:28.280" v="2" actId="478"/>
            <ac:picMkLst>
              <pc:docMk/>
              <pc:sldMasterMk cId="4208913062" sldId="2147483747"/>
              <pc:sldLayoutMk cId="1624144607" sldId="2147483792"/>
              <ac:picMk id="4" creationId="{2EDCEB2B-B5A6-BD8D-D944-BBF866F93B11}"/>
            </ac:picMkLst>
          </pc:picChg>
        </pc:sldLayoutChg>
      </pc:sldMasterChg>
      <pc:sldMasterChg chg="delSp mod">
        <pc:chgData name="Megan Hartman" userId="56d6b706-209a-4a47-89d9-1ca5f4a96e4e" providerId="ADAL" clId="{1DB1FE9A-B1EB-4E86-9EC0-37971DB4BFD7}" dt="2026-08-18T17:07:32.058" v="3" actId="478"/>
        <pc:sldMasterMkLst>
          <pc:docMk/>
          <pc:sldMasterMk cId="571651685" sldId="2147483768"/>
        </pc:sldMasterMkLst>
        <pc:picChg chg="del">
          <ac:chgData name="Megan Hartman" userId="56d6b706-209a-4a47-89d9-1ca5f4a96e4e" providerId="ADAL" clId="{1DB1FE9A-B1EB-4E86-9EC0-37971DB4BFD7}" dt="2026-08-18T17:07:32.058" v="3" actId="478"/>
          <ac:picMkLst>
            <pc:docMk/>
            <pc:sldMasterMk cId="571651685" sldId="2147483768"/>
            <ac:picMk id="15" creationId="{28528238-DCAD-4902-9BCC-FF307B95E9D4}"/>
          </ac:picMkLst>
        </pc:picChg>
      </pc:sldMasterChg>
    </pc:docChg>
  </pc:docChgLst>
</pc:chgInfo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DF222D-38A5-491C-AC44-99FD2055F979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5066CB69-236C-44DE-848D-F91B3F9D2C7F}">
      <dgm:prSet phldrT="[Text]" custT="1"/>
      <dgm:spPr>
        <a:solidFill>
          <a:srgbClr val="435470"/>
        </a:solidFill>
      </dgm:spPr>
      <dgm:t>
        <a:bodyPr/>
        <a:lstStyle/>
        <a:p>
          <a:r>
            <a:rPr lang="en-US" sz="2000" b="1" dirty="0"/>
            <a:t>A changed landscape for audits </a:t>
          </a:r>
        </a:p>
        <a:p>
          <a:r>
            <a:rPr lang="en-US" sz="1800" dirty="0"/>
            <a:t>Impact of technology and new sources of digital information</a:t>
          </a:r>
        </a:p>
      </dgm:t>
    </dgm:pt>
    <dgm:pt modelId="{1775C972-B292-4423-8C74-6888C2428348}" type="parTrans" cxnId="{82223606-06ED-4B30-B573-8ACCF111DA3A}">
      <dgm:prSet/>
      <dgm:spPr/>
      <dgm:t>
        <a:bodyPr/>
        <a:lstStyle/>
        <a:p>
          <a:endParaRPr lang="en-US"/>
        </a:p>
      </dgm:t>
    </dgm:pt>
    <dgm:pt modelId="{843F97D1-5D1C-4446-A548-CF5D3981B87F}" type="sibTrans" cxnId="{82223606-06ED-4B30-B573-8ACCF111DA3A}">
      <dgm:prSet phldrT="02" phldr="0"/>
      <dgm:spPr/>
      <dgm:t>
        <a:bodyPr/>
        <a:lstStyle/>
        <a:p>
          <a:endParaRPr lang="en-US"/>
        </a:p>
      </dgm:t>
    </dgm:pt>
    <dgm:pt modelId="{72247FF6-DC05-4E25-8D57-29FCFCD9D57F}">
      <dgm:prSet phldrT="[Text]"/>
      <dgm:spPr>
        <a:solidFill>
          <a:srgbClr val="435470"/>
        </a:solidFill>
      </dgm:spPr>
      <dgm:t>
        <a:bodyPr/>
        <a:lstStyle/>
        <a:p>
          <a:r>
            <a:rPr lang="en-US" dirty="0"/>
            <a:t>Responding to </a:t>
          </a:r>
          <a:r>
            <a:rPr lang="en-US" b="1" dirty="0"/>
            <a:t>stakeholder concerns </a:t>
          </a:r>
          <a:r>
            <a:rPr lang="en-US" dirty="0"/>
            <a:t>about the application of certain aspects of  responses to risks</a:t>
          </a:r>
        </a:p>
      </dgm:t>
    </dgm:pt>
    <dgm:pt modelId="{799B2B7A-6BBD-42B4-B31A-FBCD0019CAF3}" type="parTrans" cxnId="{8ED57B5E-06CF-42B0-A7BD-132937578B8A}">
      <dgm:prSet/>
      <dgm:spPr/>
      <dgm:t>
        <a:bodyPr/>
        <a:lstStyle/>
        <a:p>
          <a:endParaRPr lang="en-US"/>
        </a:p>
      </dgm:t>
    </dgm:pt>
    <dgm:pt modelId="{2FA00A8A-0E2D-4704-BFB7-E677587E7984}" type="sibTrans" cxnId="{8ED57B5E-06CF-42B0-A7BD-132937578B8A}">
      <dgm:prSet phldrT="03" phldr="0"/>
      <dgm:spPr/>
      <dgm:t>
        <a:bodyPr/>
        <a:lstStyle/>
        <a:p>
          <a:endParaRPr lang="en-US"/>
        </a:p>
      </dgm:t>
    </dgm:pt>
    <dgm:pt modelId="{9A197906-C8D0-4AEC-9EF5-5AEE4163BF9F}">
      <dgm:prSet phldrT="[Text]" phldr="0"/>
      <dgm:spPr>
        <a:solidFill>
          <a:srgbClr val="435470"/>
        </a:solidFill>
      </dgm:spPr>
      <dgm:t>
        <a:bodyPr/>
        <a:lstStyle/>
        <a:p>
          <a:r>
            <a:rPr lang="en-US"/>
            <a:t>Alignment with the auditor’s </a:t>
          </a:r>
          <a:r>
            <a:rPr lang="en-US" b="1"/>
            <a:t>risk identification and assessment effort</a:t>
          </a:r>
        </a:p>
      </dgm:t>
    </dgm:pt>
    <dgm:pt modelId="{AFD848CE-CC77-45EE-AB5E-3C50BAF65694}" type="parTrans" cxnId="{9FE41595-B888-40BD-96ED-5FE37E3B1520}">
      <dgm:prSet/>
      <dgm:spPr/>
      <dgm:t>
        <a:bodyPr/>
        <a:lstStyle/>
        <a:p>
          <a:endParaRPr lang="en-US"/>
        </a:p>
      </dgm:t>
    </dgm:pt>
    <dgm:pt modelId="{9FBDEDB9-B5A8-4188-9E46-C5952AAB3D8E}" type="sibTrans" cxnId="{9FE41595-B888-40BD-96ED-5FE37E3B1520}">
      <dgm:prSet phldrT="04" phldr="0"/>
      <dgm:spPr/>
      <dgm:t>
        <a:bodyPr/>
        <a:lstStyle/>
        <a:p>
          <a:endParaRPr lang="en-US"/>
        </a:p>
      </dgm:t>
    </dgm:pt>
    <dgm:pt modelId="{BAB6927A-7120-44DB-8557-6DAD401A86D6}" type="pres">
      <dgm:prSet presAssocID="{81DF222D-38A5-491C-AC44-99FD2055F979}" presName="diagram" presStyleCnt="0">
        <dgm:presLayoutVars>
          <dgm:dir/>
          <dgm:resizeHandles val="exact"/>
        </dgm:presLayoutVars>
      </dgm:prSet>
      <dgm:spPr/>
    </dgm:pt>
    <dgm:pt modelId="{C2E03B2C-5056-45C2-A5A4-2E8ECAC8E464}" type="pres">
      <dgm:prSet presAssocID="{5066CB69-236C-44DE-848D-F91B3F9D2C7F}" presName="node" presStyleLbl="node1" presStyleIdx="0" presStyleCnt="3" custScaleX="78033" custScaleY="133900" custLinFactNeighborX="-210" custLinFactNeighborY="2801">
        <dgm:presLayoutVars>
          <dgm:bulletEnabled val="1"/>
        </dgm:presLayoutVars>
      </dgm:prSet>
      <dgm:spPr>
        <a:prstGeom prst="downArrowCallout">
          <a:avLst/>
        </a:prstGeom>
      </dgm:spPr>
    </dgm:pt>
    <dgm:pt modelId="{E1200700-4EAB-407C-957C-975B97AEAD4C}" type="pres">
      <dgm:prSet presAssocID="{843F97D1-5D1C-4446-A548-CF5D3981B87F}" presName="sibTrans" presStyleCnt="0"/>
      <dgm:spPr/>
    </dgm:pt>
    <dgm:pt modelId="{721074DB-ECE7-4E77-A2B5-C1237B5EC4DE}" type="pres">
      <dgm:prSet presAssocID="{72247FF6-DC05-4E25-8D57-29FCFCD9D57F}" presName="node" presStyleLbl="node1" presStyleIdx="1" presStyleCnt="3" custScaleX="78033" custScaleY="133900">
        <dgm:presLayoutVars>
          <dgm:bulletEnabled val="1"/>
        </dgm:presLayoutVars>
      </dgm:prSet>
      <dgm:spPr>
        <a:prstGeom prst="downArrowCallout">
          <a:avLst/>
        </a:prstGeom>
      </dgm:spPr>
    </dgm:pt>
    <dgm:pt modelId="{8E0241A1-A50C-4AB7-90BA-68CCE3790616}" type="pres">
      <dgm:prSet presAssocID="{2FA00A8A-0E2D-4704-BFB7-E677587E7984}" presName="sibTrans" presStyleCnt="0"/>
      <dgm:spPr/>
    </dgm:pt>
    <dgm:pt modelId="{EBFDF0D3-80F8-4609-8657-63EE309B54F3}" type="pres">
      <dgm:prSet presAssocID="{9A197906-C8D0-4AEC-9EF5-5AEE4163BF9F}" presName="node" presStyleLbl="node1" presStyleIdx="2" presStyleCnt="3" custScaleX="78033" custScaleY="133900">
        <dgm:presLayoutVars>
          <dgm:bulletEnabled val="1"/>
        </dgm:presLayoutVars>
      </dgm:prSet>
      <dgm:spPr>
        <a:prstGeom prst="downArrowCallout">
          <a:avLst/>
        </a:prstGeom>
      </dgm:spPr>
    </dgm:pt>
  </dgm:ptLst>
  <dgm:cxnLst>
    <dgm:cxn modelId="{EAEDAC02-D6BB-4F35-AAD5-5E936E47CD6D}" type="presOf" srcId="{81DF222D-38A5-491C-AC44-99FD2055F979}" destId="{BAB6927A-7120-44DB-8557-6DAD401A86D6}" srcOrd="0" destOrd="0" presId="urn:microsoft.com/office/officeart/2005/8/layout/default"/>
    <dgm:cxn modelId="{82223606-06ED-4B30-B573-8ACCF111DA3A}" srcId="{81DF222D-38A5-491C-AC44-99FD2055F979}" destId="{5066CB69-236C-44DE-848D-F91B3F9D2C7F}" srcOrd="0" destOrd="0" parTransId="{1775C972-B292-4423-8C74-6888C2428348}" sibTransId="{843F97D1-5D1C-4446-A548-CF5D3981B87F}"/>
    <dgm:cxn modelId="{8ED57B5E-06CF-42B0-A7BD-132937578B8A}" srcId="{81DF222D-38A5-491C-AC44-99FD2055F979}" destId="{72247FF6-DC05-4E25-8D57-29FCFCD9D57F}" srcOrd="1" destOrd="0" parTransId="{799B2B7A-6BBD-42B4-B31A-FBCD0019CAF3}" sibTransId="{2FA00A8A-0E2D-4704-BFB7-E677587E7984}"/>
    <dgm:cxn modelId="{1E7A9794-99C1-4396-9A8F-E1DAE378DB3F}" type="presOf" srcId="{9A197906-C8D0-4AEC-9EF5-5AEE4163BF9F}" destId="{EBFDF0D3-80F8-4609-8657-63EE309B54F3}" srcOrd="0" destOrd="0" presId="urn:microsoft.com/office/officeart/2005/8/layout/default"/>
    <dgm:cxn modelId="{9FE41595-B888-40BD-96ED-5FE37E3B1520}" srcId="{81DF222D-38A5-491C-AC44-99FD2055F979}" destId="{9A197906-C8D0-4AEC-9EF5-5AEE4163BF9F}" srcOrd="2" destOrd="0" parTransId="{AFD848CE-CC77-45EE-AB5E-3C50BAF65694}" sibTransId="{9FBDEDB9-B5A8-4188-9E46-C5952AAB3D8E}"/>
    <dgm:cxn modelId="{92C4CAEC-3A23-47A7-90CF-3E325450063A}" type="presOf" srcId="{72247FF6-DC05-4E25-8D57-29FCFCD9D57F}" destId="{721074DB-ECE7-4E77-A2B5-C1237B5EC4DE}" srcOrd="0" destOrd="0" presId="urn:microsoft.com/office/officeart/2005/8/layout/default"/>
    <dgm:cxn modelId="{5B4D5CF5-92BB-4EAE-A3B5-AD75A6852EA9}" type="presOf" srcId="{5066CB69-236C-44DE-848D-F91B3F9D2C7F}" destId="{C2E03B2C-5056-45C2-A5A4-2E8ECAC8E464}" srcOrd="0" destOrd="0" presId="urn:microsoft.com/office/officeart/2005/8/layout/default"/>
    <dgm:cxn modelId="{D1F2BDF4-D191-4C16-95B6-14A9859CD884}" type="presParOf" srcId="{BAB6927A-7120-44DB-8557-6DAD401A86D6}" destId="{C2E03B2C-5056-45C2-A5A4-2E8ECAC8E464}" srcOrd="0" destOrd="0" presId="urn:microsoft.com/office/officeart/2005/8/layout/default"/>
    <dgm:cxn modelId="{C53ADDC0-14CD-4A2C-8BB9-5230520E8A5C}" type="presParOf" srcId="{BAB6927A-7120-44DB-8557-6DAD401A86D6}" destId="{E1200700-4EAB-407C-957C-975B97AEAD4C}" srcOrd="1" destOrd="0" presId="urn:microsoft.com/office/officeart/2005/8/layout/default"/>
    <dgm:cxn modelId="{69D5D75F-AFE5-440E-B727-90347FB00860}" type="presParOf" srcId="{BAB6927A-7120-44DB-8557-6DAD401A86D6}" destId="{721074DB-ECE7-4E77-A2B5-C1237B5EC4DE}" srcOrd="2" destOrd="0" presId="urn:microsoft.com/office/officeart/2005/8/layout/default"/>
    <dgm:cxn modelId="{A12C5CFC-91D7-4C3F-9A24-4A38F5B4B177}" type="presParOf" srcId="{BAB6927A-7120-44DB-8557-6DAD401A86D6}" destId="{8E0241A1-A50C-4AB7-90BA-68CCE3790616}" srcOrd="3" destOrd="0" presId="urn:microsoft.com/office/officeart/2005/8/layout/default"/>
    <dgm:cxn modelId="{C97743F6-0050-4ED2-97B3-87BF628A1B7E}" type="presParOf" srcId="{BAB6927A-7120-44DB-8557-6DAD401A86D6}" destId="{EBFDF0D3-80F8-4609-8657-63EE309B54F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591DAD-1D47-4A93-9A7A-045D0EDC1384}" type="doc">
      <dgm:prSet loTypeId="urn:microsoft.com/office/officeart/2005/8/layout/default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C6E39E00-700D-42DE-B7BB-9762A2968BC2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 b="0">
              <a:solidFill>
                <a:srgbClr val="435470"/>
              </a:solidFill>
            </a:rPr>
            <a:t>Are controls manual or automated?</a:t>
          </a:r>
        </a:p>
      </dgm:t>
    </dgm:pt>
    <dgm:pt modelId="{668D192D-27FE-47C5-A9B7-0E4DF069032E}" type="parTrans" cxnId="{6654001E-9CDB-4987-BC41-33AD2D9DDEEE}">
      <dgm:prSet/>
      <dgm:spPr/>
      <dgm:t>
        <a:bodyPr/>
        <a:lstStyle/>
        <a:p>
          <a:endParaRPr lang="en-US"/>
        </a:p>
      </dgm:t>
    </dgm:pt>
    <dgm:pt modelId="{6AA7E93C-C407-45D0-B0F0-E4C3C3BB3F63}" type="sibTrans" cxnId="{6654001E-9CDB-4987-BC41-33AD2D9DDEEE}">
      <dgm:prSet/>
      <dgm:spPr/>
      <dgm:t>
        <a:bodyPr/>
        <a:lstStyle/>
        <a:p>
          <a:endParaRPr lang="en-US"/>
        </a:p>
      </dgm:t>
    </dgm:pt>
    <dgm:pt modelId="{C2A1AE61-68BC-430D-B962-007773BF9E0C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 b="0">
              <a:solidFill>
                <a:srgbClr val="435470"/>
              </a:solidFill>
            </a:rPr>
            <a:t>Were they designed, implemented and operated to respond to risks identified by the entity’s risk assessment process?</a:t>
          </a:r>
          <a:endParaRPr lang="en-US" sz="1600">
            <a:solidFill>
              <a:srgbClr val="435470"/>
            </a:solidFill>
          </a:endParaRPr>
        </a:p>
      </dgm:t>
    </dgm:pt>
    <dgm:pt modelId="{D8FA862A-7534-4F5A-B1F5-83B5A8352CE6}" type="parTrans" cxnId="{9427301E-5CCE-4E03-A239-65843379C297}">
      <dgm:prSet/>
      <dgm:spPr/>
      <dgm:t>
        <a:bodyPr/>
        <a:lstStyle/>
        <a:p>
          <a:endParaRPr lang="en-US"/>
        </a:p>
      </dgm:t>
    </dgm:pt>
    <dgm:pt modelId="{B22C5A71-AE1F-42F5-9581-B60FA94520DE}" type="sibTrans" cxnId="{9427301E-5CCE-4E03-A239-65843379C297}">
      <dgm:prSet/>
      <dgm:spPr/>
      <dgm:t>
        <a:bodyPr/>
        <a:lstStyle/>
        <a:p>
          <a:endParaRPr lang="en-US"/>
        </a:p>
      </dgm:t>
    </dgm:pt>
    <dgm:pt modelId="{E887A9EB-FE1E-4682-B59E-158A0D67FA43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 b="0" dirty="0">
              <a:solidFill>
                <a:srgbClr val="435470"/>
              </a:solidFill>
            </a:rPr>
            <a:t>Are there only preventative controls, or only detective &amp; corrective controls, that address the risks, or are there both? </a:t>
          </a:r>
        </a:p>
      </dgm:t>
    </dgm:pt>
    <dgm:pt modelId="{788DB916-7A9C-4984-805B-CD8051AF81EE}" type="parTrans" cxnId="{56E16F07-B3D1-4C1E-9196-E19CFD9EEDB0}">
      <dgm:prSet/>
      <dgm:spPr/>
      <dgm:t>
        <a:bodyPr/>
        <a:lstStyle/>
        <a:p>
          <a:endParaRPr lang="en-US"/>
        </a:p>
      </dgm:t>
    </dgm:pt>
    <dgm:pt modelId="{96B3A470-D30F-4155-8095-B1DF1A9A648E}" type="sibTrans" cxnId="{56E16F07-B3D1-4C1E-9196-E19CFD9EEDB0}">
      <dgm:prSet/>
      <dgm:spPr/>
      <dgm:t>
        <a:bodyPr/>
        <a:lstStyle/>
        <a:p>
          <a:endParaRPr lang="en-US"/>
        </a:p>
      </dgm:t>
    </dgm:pt>
    <dgm:pt modelId="{61965A55-F225-4148-A52E-FCAEA6CB78B0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 b="0" dirty="0">
              <a:solidFill>
                <a:srgbClr val="435470"/>
              </a:solidFill>
            </a:rPr>
            <a:t>Are the controls designed to </a:t>
          </a:r>
          <a:r>
            <a:rPr lang="en-US" sz="1600" b="1" dirty="0">
              <a:solidFill>
                <a:srgbClr val="435470"/>
              </a:solidFill>
            </a:rPr>
            <a:t>specifically</a:t>
          </a:r>
          <a:r>
            <a:rPr lang="en-US" sz="1600" b="0" dirty="0">
              <a:solidFill>
                <a:srgbClr val="435470"/>
              </a:solidFill>
            </a:rPr>
            <a:t> respond to reasons for the identification and assessment of inherent risk?</a:t>
          </a:r>
        </a:p>
      </dgm:t>
    </dgm:pt>
    <dgm:pt modelId="{D3F4E552-DDC6-42D7-934A-9B8817B3AB99}" type="parTrans" cxnId="{F6DFD6C4-4CAA-47B1-A2CA-538BF5720CB7}">
      <dgm:prSet/>
      <dgm:spPr/>
      <dgm:t>
        <a:bodyPr/>
        <a:lstStyle/>
        <a:p>
          <a:endParaRPr lang="en-US"/>
        </a:p>
      </dgm:t>
    </dgm:pt>
    <dgm:pt modelId="{6F64349A-441D-4B05-AB3E-FDBF73CC59B6}" type="sibTrans" cxnId="{F6DFD6C4-4CAA-47B1-A2CA-538BF5720CB7}">
      <dgm:prSet/>
      <dgm:spPr/>
      <dgm:t>
        <a:bodyPr/>
        <a:lstStyle/>
        <a:p>
          <a:endParaRPr lang="en-US"/>
        </a:p>
      </dgm:t>
    </dgm:pt>
    <dgm:pt modelId="{9718DC73-7BF0-4B93-B4CB-8C4AAC83E2E0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>
              <a:solidFill>
                <a:srgbClr val="435470"/>
              </a:solidFill>
            </a:rPr>
            <a:t>Has the entity documented the process by which the control operates? </a:t>
          </a:r>
        </a:p>
      </dgm:t>
    </dgm:pt>
    <dgm:pt modelId="{762EAAD1-CD03-4269-865A-99A2B20E5486}" type="parTrans" cxnId="{D8788C7A-84EF-430F-AF8D-C861B159E80D}">
      <dgm:prSet/>
      <dgm:spPr/>
      <dgm:t>
        <a:bodyPr/>
        <a:lstStyle/>
        <a:p>
          <a:endParaRPr lang="en-US"/>
        </a:p>
      </dgm:t>
    </dgm:pt>
    <dgm:pt modelId="{FDDD1F23-08DD-434D-B56D-14C8392CF1A7}" type="sibTrans" cxnId="{D8788C7A-84EF-430F-AF8D-C861B159E80D}">
      <dgm:prSet/>
      <dgm:spPr/>
      <dgm:t>
        <a:bodyPr/>
        <a:lstStyle/>
        <a:p>
          <a:endParaRPr lang="en-US"/>
        </a:p>
      </dgm:t>
    </dgm:pt>
    <dgm:pt modelId="{9964261F-48B3-4E03-9CCE-1FF3D5D9049E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>
              <a:solidFill>
                <a:srgbClr val="435470"/>
              </a:solidFill>
            </a:rPr>
            <a:t>Is the effectiveness of the control monitored by the entity’s monitoring process? </a:t>
          </a:r>
        </a:p>
      </dgm:t>
    </dgm:pt>
    <dgm:pt modelId="{BC9EBD91-1B71-4BC7-B65E-5CACE29DADFE}" type="parTrans" cxnId="{482BE913-B366-4D68-8E44-4F8B86ED14EF}">
      <dgm:prSet/>
      <dgm:spPr/>
      <dgm:t>
        <a:bodyPr/>
        <a:lstStyle/>
        <a:p>
          <a:endParaRPr lang="en-US"/>
        </a:p>
      </dgm:t>
    </dgm:pt>
    <dgm:pt modelId="{54DE69B5-C04D-4BAB-B8EE-A28E1F62D47D}" type="sibTrans" cxnId="{482BE913-B366-4D68-8E44-4F8B86ED14EF}">
      <dgm:prSet/>
      <dgm:spPr/>
      <dgm:t>
        <a:bodyPr/>
        <a:lstStyle/>
        <a:p>
          <a:endParaRPr lang="en-US"/>
        </a:p>
      </dgm:t>
    </dgm:pt>
    <dgm:pt modelId="{8EE86D31-C434-4B2D-A228-57C9C134BE5C}">
      <dgm:prSet phldrT="[Text]" phldr="0" custT="1"/>
      <dgm:spPr>
        <a:solidFill>
          <a:srgbClr val="ABC2BD"/>
        </a:solidFill>
        <a:ln>
          <a:noFill/>
        </a:ln>
      </dgm:spPr>
      <dgm:t>
        <a:bodyPr/>
        <a:lstStyle/>
        <a:p>
          <a:r>
            <a:rPr lang="en-US" sz="1600">
              <a:solidFill>
                <a:srgbClr val="435470"/>
              </a:solidFill>
            </a:rPr>
            <a:t>What evidence is expected to be available of the control’s effective operation?</a:t>
          </a:r>
        </a:p>
      </dgm:t>
    </dgm:pt>
    <dgm:pt modelId="{90D5D670-3509-4691-ACE8-B86ED63F3CC2}" type="parTrans" cxnId="{8D3E2AD3-ABB6-4E39-AAE9-C3B70B875097}">
      <dgm:prSet/>
      <dgm:spPr/>
      <dgm:t>
        <a:bodyPr/>
        <a:lstStyle/>
        <a:p>
          <a:endParaRPr lang="en-US"/>
        </a:p>
      </dgm:t>
    </dgm:pt>
    <dgm:pt modelId="{2FDCDF5B-195B-43E5-BFDB-7FCB59ADF2CE}" type="sibTrans" cxnId="{8D3E2AD3-ABB6-4E39-AAE9-C3B70B875097}">
      <dgm:prSet/>
      <dgm:spPr/>
      <dgm:t>
        <a:bodyPr/>
        <a:lstStyle/>
        <a:p>
          <a:endParaRPr lang="en-US"/>
        </a:p>
      </dgm:t>
    </dgm:pt>
    <dgm:pt modelId="{BE6E582D-ED15-4957-9B07-CDD2E97E0923}" type="pres">
      <dgm:prSet presAssocID="{B9591DAD-1D47-4A93-9A7A-045D0EDC1384}" presName="diagram" presStyleCnt="0">
        <dgm:presLayoutVars>
          <dgm:dir/>
          <dgm:resizeHandles val="exact"/>
        </dgm:presLayoutVars>
      </dgm:prSet>
      <dgm:spPr/>
    </dgm:pt>
    <dgm:pt modelId="{4282DE6A-1D19-40DA-B051-2EAD9763DA15}" type="pres">
      <dgm:prSet presAssocID="{C6E39E00-700D-42DE-B7BB-9762A2968BC2}" presName="node" presStyleLbl="node1" presStyleIdx="0" presStyleCnt="7">
        <dgm:presLayoutVars>
          <dgm:bulletEnabled val="1"/>
        </dgm:presLayoutVars>
      </dgm:prSet>
      <dgm:spPr/>
    </dgm:pt>
    <dgm:pt modelId="{F5427209-4C5A-40F7-90E4-500108537B56}" type="pres">
      <dgm:prSet presAssocID="{6AA7E93C-C407-45D0-B0F0-E4C3C3BB3F63}" presName="sibTrans" presStyleCnt="0"/>
      <dgm:spPr/>
    </dgm:pt>
    <dgm:pt modelId="{9E8AD282-7955-4537-807F-4D4EE76B361A}" type="pres">
      <dgm:prSet presAssocID="{E887A9EB-FE1E-4682-B59E-158A0D67FA43}" presName="node" presStyleLbl="node1" presStyleIdx="1" presStyleCnt="7">
        <dgm:presLayoutVars>
          <dgm:bulletEnabled val="1"/>
        </dgm:presLayoutVars>
      </dgm:prSet>
      <dgm:spPr/>
    </dgm:pt>
    <dgm:pt modelId="{DFC97839-125D-4F98-9F96-BD0CEA8DC66C}" type="pres">
      <dgm:prSet presAssocID="{96B3A470-D30F-4155-8095-B1DF1A9A648E}" presName="sibTrans" presStyleCnt="0"/>
      <dgm:spPr/>
    </dgm:pt>
    <dgm:pt modelId="{8CDAE3A0-EB9D-4F82-8054-207787F0905D}" type="pres">
      <dgm:prSet presAssocID="{61965A55-F225-4148-A52E-FCAEA6CB78B0}" presName="node" presStyleLbl="node1" presStyleIdx="2" presStyleCnt="7">
        <dgm:presLayoutVars>
          <dgm:bulletEnabled val="1"/>
        </dgm:presLayoutVars>
      </dgm:prSet>
      <dgm:spPr/>
    </dgm:pt>
    <dgm:pt modelId="{9AC944BA-6D56-4AF4-A555-B522BDCC830D}" type="pres">
      <dgm:prSet presAssocID="{6F64349A-441D-4B05-AB3E-FDBF73CC59B6}" presName="sibTrans" presStyleCnt="0"/>
      <dgm:spPr/>
    </dgm:pt>
    <dgm:pt modelId="{12D002FB-CACF-44E8-85BE-F9C1B84859A1}" type="pres">
      <dgm:prSet presAssocID="{C2A1AE61-68BC-430D-B962-007773BF9E0C}" presName="node" presStyleLbl="node1" presStyleIdx="3" presStyleCnt="7">
        <dgm:presLayoutVars>
          <dgm:bulletEnabled val="1"/>
        </dgm:presLayoutVars>
      </dgm:prSet>
      <dgm:spPr/>
    </dgm:pt>
    <dgm:pt modelId="{ABE91C61-6EE0-4302-9811-F2B66786C429}" type="pres">
      <dgm:prSet presAssocID="{B22C5A71-AE1F-42F5-9581-B60FA94520DE}" presName="sibTrans" presStyleCnt="0"/>
      <dgm:spPr/>
    </dgm:pt>
    <dgm:pt modelId="{8E067DB9-11F7-4305-9B1E-FAA630D930AC}" type="pres">
      <dgm:prSet presAssocID="{9718DC73-7BF0-4B93-B4CB-8C4AAC83E2E0}" presName="node" presStyleLbl="node1" presStyleIdx="4" presStyleCnt="7">
        <dgm:presLayoutVars>
          <dgm:bulletEnabled val="1"/>
        </dgm:presLayoutVars>
      </dgm:prSet>
      <dgm:spPr/>
    </dgm:pt>
    <dgm:pt modelId="{06E77549-0251-4F41-A123-32953DF75106}" type="pres">
      <dgm:prSet presAssocID="{FDDD1F23-08DD-434D-B56D-14C8392CF1A7}" presName="sibTrans" presStyleCnt="0"/>
      <dgm:spPr/>
    </dgm:pt>
    <dgm:pt modelId="{142E2BD4-0FEA-4D2A-B221-E7AD7DAB5955}" type="pres">
      <dgm:prSet presAssocID="{9964261F-48B3-4E03-9CCE-1FF3D5D9049E}" presName="node" presStyleLbl="node1" presStyleIdx="5" presStyleCnt="7">
        <dgm:presLayoutVars>
          <dgm:bulletEnabled val="1"/>
        </dgm:presLayoutVars>
      </dgm:prSet>
      <dgm:spPr/>
    </dgm:pt>
    <dgm:pt modelId="{CF5B8C2F-38E0-4A8D-9884-149E8C679DFA}" type="pres">
      <dgm:prSet presAssocID="{54DE69B5-C04D-4BAB-B8EE-A28E1F62D47D}" presName="sibTrans" presStyleCnt="0"/>
      <dgm:spPr/>
    </dgm:pt>
    <dgm:pt modelId="{C0601A93-6D1D-4368-8822-A23A4BC61057}" type="pres">
      <dgm:prSet presAssocID="{8EE86D31-C434-4B2D-A228-57C9C134BE5C}" presName="node" presStyleLbl="node1" presStyleIdx="6" presStyleCnt="7">
        <dgm:presLayoutVars>
          <dgm:bulletEnabled val="1"/>
        </dgm:presLayoutVars>
      </dgm:prSet>
      <dgm:spPr/>
    </dgm:pt>
  </dgm:ptLst>
  <dgm:cxnLst>
    <dgm:cxn modelId="{56E16F07-B3D1-4C1E-9196-E19CFD9EEDB0}" srcId="{B9591DAD-1D47-4A93-9A7A-045D0EDC1384}" destId="{E887A9EB-FE1E-4682-B59E-158A0D67FA43}" srcOrd="1" destOrd="0" parTransId="{788DB916-7A9C-4984-805B-CD8051AF81EE}" sibTransId="{96B3A470-D30F-4155-8095-B1DF1A9A648E}"/>
    <dgm:cxn modelId="{482BE913-B366-4D68-8E44-4F8B86ED14EF}" srcId="{B9591DAD-1D47-4A93-9A7A-045D0EDC1384}" destId="{9964261F-48B3-4E03-9CCE-1FF3D5D9049E}" srcOrd="5" destOrd="0" parTransId="{BC9EBD91-1B71-4BC7-B65E-5CACE29DADFE}" sibTransId="{54DE69B5-C04D-4BAB-B8EE-A28E1F62D47D}"/>
    <dgm:cxn modelId="{6654001E-9CDB-4987-BC41-33AD2D9DDEEE}" srcId="{B9591DAD-1D47-4A93-9A7A-045D0EDC1384}" destId="{C6E39E00-700D-42DE-B7BB-9762A2968BC2}" srcOrd="0" destOrd="0" parTransId="{668D192D-27FE-47C5-A9B7-0E4DF069032E}" sibTransId="{6AA7E93C-C407-45D0-B0F0-E4C3C3BB3F63}"/>
    <dgm:cxn modelId="{9427301E-5CCE-4E03-A239-65843379C297}" srcId="{B9591DAD-1D47-4A93-9A7A-045D0EDC1384}" destId="{C2A1AE61-68BC-430D-B962-007773BF9E0C}" srcOrd="3" destOrd="0" parTransId="{D8FA862A-7534-4F5A-B1F5-83B5A8352CE6}" sibTransId="{B22C5A71-AE1F-42F5-9581-B60FA94520DE}"/>
    <dgm:cxn modelId="{26746B20-20DD-41AF-BFBC-C632D1170069}" type="presOf" srcId="{C2A1AE61-68BC-430D-B962-007773BF9E0C}" destId="{12D002FB-CACF-44E8-85BE-F9C1B84859A1}" srcOrd="0" destOrd="0" presId="urn:microsoft.com/office/officeart/2005/8/layout/default"/>
    <dgm:cxn modelId="{2E57B433-AE64-42DC-B706-94687F8876F8}" type="presOf" srcId="{E887A9EB-FE1E-4682-B59E-158A0D67FA43}" destId="{9E8AD282-7955-4537-807F-4D4EE76B361A}" srcOrd="0" destOrd="0" presId="urn:microsoft.com/office/officeart/2005/8/layout/default"/>
    <dgm:cxn modelId="{1D086537-E78A-411B-828F-042CE6ACE663}" type="presOf" srcId="{B9591DAD-1D47-4A93-9A7A-045D0EDC1384}" destId="{BE6E582D-ED15-4957-9B07-CDD2E97E0923}" srcOrd="0" destOrd="0" presId="urn:microsoft.com/office/officeart/2005/8/layout/default"/>
    <dgm:cxn modelId="{D22EA153-836F-4252-87F5-EEE10317A09E}" type="presOf" srcId="{C6E39E00-700D-42DE-B7BB-9762A2968BC2}" destId="{4282DE6A-1D19-40DA-B051-2EAD9763DA15}" srcOrd="0" destOrd="0" presId="urn:microsoft.com/office/officeart/2005/8/layout/default"/>
    <dgm:cxn modelId="{D8788C7A-84EF-430F-AF8D-C861B159E80D}" srcId="{B9591DAD-1D47-4A93-9A7A-045D0EDC1384}" destId="{9718DC73-7BF0-4B93-B4CB-8C4AAC83E2E0}" srcOrd="4" destOrd="0" parTransId="{762EAAD1-CD03-4269-865A-99A2B20E5486}" sibTransId="{FDDD1F23-08DD-434D-B56D-14C8392CF1A7}"/>
    <dgm:cxn modelId="{4D875881-0546-44EE-B8BF-41C5FFB62811}" type="presOf" srcId="{9964261F-48B3-4E03-9CCE-1FF3D5D9049E}" destId="{142E2BD4-0FEA-4D2A-B221-E7AD7DAB5955}" srcOrd="0" destOrd="0" presId="urn:microsoft.com/office/officeart/2005/8/layout/default"/>
    <dgm:cxn modelId="{448ABBB3-0F51-4D93-8753-D7ED8202015A}" type="presOf" srcId="{61965A55-F225-4148-A52E-FCAEA6CB78B0}" destId="{8CDAE3A0-EB9D-4F82-8054-207787F0905D}" srcOrd="0" destOrd="0" presId="urn:microsoft.com/office/officeart/2005/8/layout/default"/>
    <dgm:cxn modelId="{846C25BD-DB73-43F7-9FDA-7295E7E81E4B}" type="presOf" srcId="{8EE86D31-C434-4B2D-A228-57C9C134BE5C}" destId="{C0601A93-6D1D-4368-8822-A23A4BC61057}" srcOrd="0" destOrd="0" presId="urn:microsoft.com/office/officeart/2005/8/layout/default"/>
    <dgm:cxn modelId="{F6DFD6C4-4CAA-47B1-A2CA-538BF5720CB7}" srcId="{B9591DAD-1D47-4A93-9A7A-045D0EDC1384}" destId="{61965A55-F225-4148-A52E-FCAEA6CB78B0}" srcOrd="2" destOrd="0" parTransId="{D3F4E552-DDC6-42D7-934A-9B8817B3AB99}" sibTransId="{6F64349A-441D-4B05-AB3E-FDBF73CC59B6}"/>
    <dgm:cxn modelId="{D41933CE-59D4-4E8C-95CB-1861150952A8}" type="presOf" srcId="{9718DC73-7BF0-4B93-B4CB-8C4AAC83E2E0}" destId="{8E067DB9-11F7-4305-9B1E-FAA630D930AC}" srcOrd="0" destOrd="0" presId="urn:microsoft.com/office/officeart/2005/8/layout/default"/>
    <dgm:cxn modelId="{8D3E2AD3-ABB6-4E39-AAE9-C3B70B875097}" srcId="{B9591DAD-1D47-4A93-9A7A-045D0EDC1384}" destId="{8EE86D31-C434-4B2D-A228-57C9C134BE5C}" srcOrd="6" destOrd="0" parTransId="{90D5D670-3509-4691-ACE8-B86ED63F3CC2}" sibTransId="{2FDCDF5B-195B-43E5-BFDB-7FCB59ADF2CE}"/>
    <dgm:cxn modelId="{3E3C6467-5CA3-4383-B783-A935CA341F79}" type="presParOf" srcId="{BE6E582D-ED15-4957-9B07-CDD2E97E0923}" destId="{4282DE6A-1D19-40DA-B051-2EAD9763DA15}" srcOrd="0" destOrd="0" presId="urn:microsoft.com/office/officeart/2005/8/layout/default"/>
    <dgm:cxn modelId="{BD14EEDA-8665-438F-A65D-265A43FDA82D}" type="presParOf" srcId="{BE6E582D-ED15-4957-9B07-CDD2E97E0923}" destId="{F5427209-4C5A-40F7-90E4-500108537B56}" srcOrd="1" destOrd="0" presId="urn:microsoft.com/office/officeart/2005/8/layout/default"/>
    <dgm:cxn modelId="{F87DC4AD-BC95-4C7E-822A-0A5643B2EF56}" type="presParOf" srcId="{BE6E582D-ED15-4957-9B07-CDD2E97E0923}" destId="{9E8AD282-7955-4537-807F-4D4EE76B361A}" srcOrd="2" destOrd="0" presId="urn:microsoft.com/office/officeart/2005/8/layout/default"/>
    <dgm:cxn modelId="{F61FA68E-11E6-4D7B-8092-DF41933C6FDE}" type="presParOf" srcId="{BE6E582D-ED15-4957-9B07-CDD2E97E0923}" destId="{DFC97839-125D-4F98-9F96-BD0CEA8DC66C}" srcOrd="3" destOrd="0" presId="urn:microsoft.com/office/officeart/2005/8/layout/default"/>
    <dgm:cxn modelId="{80BF815A-127C-40EF-BCCF-CB2638F7C933}" type="presParOf" srcId="{BE6E582D-ED15-4957-9B07-CDD2E97E0923}" destId="{8CDAE3A0-EB9D-4F82-8054-207787F0905D}" srcOrd="4" destOrd="0" presId="urn:microsoft.com/office/officeart/2005/8/layout/default"/>
    <dgm:cxn modelId="{1767ADBE-7AFA-4AFA-9443-C60ECEB6F600}" type="presParOf" srcId="{BE6E582D-ED15-4957-9B07-CDD2E97E0923}" destId="{9AC944BA-6D56-4AF4-A555-B522BDCC830D}" srcOrd="5" destOrd="0" presId="urn:microsoft.com/office/officeart/2005/8/layout/default"/>
    <dgm:cxn modelId="{56051A4E-67AE-440C-A900-BF02C170C9BE}" type="presParOf" srcId="{BE6E582D-ED15-4957-9B07-CDD2E97E0923}" destId="{12D002FB-CACF-44E8-85BE-F9C1B84859A1}" srcOrd="6" destOrd="0" presId="urn:microsoft.com/office/officeart/2005/8/layout/default"/>
    <dgm:cxn modelId="{B09AC72F-65DA-4C9A-B0EC-D3AB0083D334}" type="presParOf" srcId="{BE6E582D-ED15-4957-9B07-CDD2E97E0923}" destId="{ABE91C61-6EE0-4302-9811-F2B66786C429}" srcOrd="7" destOrd="0" presId="urn:microsoft.com/office/officeart/2005/8/layout/default"/>
    <dgm:cxn modelId="{3DFBCDA1-DC91-44BD-BD69-E8D43F880AFC}" type="presParOf" srcId="{BE6E582D-ED15-4957-9B07-CDD2E97E0923}" destId="{8E067DB9-11F7-4305-9B1E-FAA630D930AC}" srcOrd="8" destOrd="0" presId="urn:microsoft.com/office/officeart/2005/8/layout/default"/>
    <dgm:cxn modelId="{B643EC2B-DE30-4232-8019-B52443C182EE}" type="presParOf" srcId="{BE6E582D-ED15-4957-9B07-CDD2E97E0923}" destId="{06E77549-0251-4F41-A123-32953DF75106}" srcOrd="9" destOrd="0" presId="urn:microsoft.com/office/officeart/2005/8/layout/default"/>
    <dgm:cxn modelId="{FCABCE42-65FD-44B9-9110-98C878B8C606}" type="presParOf" srcId="{BE6E582D-ED15-4957-9B07-CDD2E97E0923}" destId="{142E2BD4-0FEA-4D2A-B221-E7AD7DAB5955}" srcOrd="10" destOrd="0" presId="urn:microsoft.com/office/officeart/2005/8/layout/default"/>
    <dgm:cxn modelId="{4177ACB5-49AE-44D1-940C-5BC69DEB630B}" type="presParOf" srcId="{BE6E582D-ED15-4957-9B07-CDD2E97E0923}" destId="{CF5B8C2F-38E0-4A8D-9884-149E8C679DFA}" srcOrd="11" destOrd="0" presId="urn:microsoft.com/office/officeart/2005/8/layout/default"/>
    <dgm:cxn modelId="{1D635DF1-5A03-4BD2-9BB3-EA193101F1C5}" type="presParOf" srcId="{BE6E582D-ED15-4957-9B07-CDD2E97E0923}" destId="{C0601A93-6D1D-4368-8822-A23A4BC6105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620F174-6825-48C3-8C0C-4F1C43CD7758}" type="doc">
      <dgm:prSet loTypeId="urn:microsoft.com/office/officeart/2005/8/layout/hierarchy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0EC8431-556B-489B-B37A-CC3F777DD9FE}">
      <dgm:prSet phldrT="[Text]" phldr="0" custT="1"/>
      <dgm:spPr>
        <a:ln>
          <a:noFill/>
        </a:ln>
      </dgm:spPr>
      <dgm:t>
        <a:bodyPr/>
        <a:lstStyle/>
        <a:p>
          <a:r>
            <a:rPr lang="en-US" sz="2800"/>
            <a:t>Built with Scalability and Proportionality in Mind</a:t>
          </a:r>
        </a:p>
      </dgm:t>
    </dgm:pt>
    <dgm:pt modelId="{51F26896-D40E-41C1-9E86-A84A0968175E}" type="parTrans" cxnId="{47670EA9-85D6-4957-A16C-4C2FD190FAC0}">
      <dgm:prSet/>
      <dgm:spPr/>
      <dgm:t>
        <a:bodyPr/>
        <a:lstStyle/>
        <a:p>
          <a:endParaRPr lang="en-US"/>
        </a:p>
      </dgm:t>
    </dgm:pt>
    <dgm:pt modelId="{BA1548CA-5D44-4738-9A73-D2105FFC2CFA}" type="sibTrans" cxnId="{47670EA9-85D6-4957-A16C-4C2FD190FAC0}">
      <dgm:prSet/>
      <dgm:spPr/>
      <dgm:t>
        <a:bodyPr/>
        <a:lstStyle/>
        <a:p>
          <a:endParaRPr lang="en-US"/>
        </a:p>
      </dgm:t>
    </dgm:pt>
    <dgm:pt modelId="{6F2883F7-81B3-4DCA-B287-D14F12DDFFE2}">
      <dgm:prSet phldrT="[Text]" phldr="0"/>
      <dgm:spPr>
        <a:solidFill>
          <a:srgbClr val="ABC2BD"/>
        </a:solidFill>
      </dgm:spPr>
      <dgm:t>
        <a:bodyPr/>
        <a:lstStyle/>
        <a:p>
          <a:pPr marL="914400" indent="0" algn="l">
            <a:tabLst>
              <a:tab pos="914400" algn="l"/>
            </a:tabLst>
          </a:pPr>
          <a:r>
            <a:rPr lang="en-US" dirty="0">
              <a:solidFill>
                <a:srgbClr val="4B5E7C"/>
              </a:solidFill>
            </a:rPr>
            <a:t>No requirement for auditors mandating to perform tests of controls in all audits</a:t>
          </a:r>
        </a:p>
      </dgm:t>
    </dgm:pt>
    <dgm:pt modelId="{1D069047-8555-4F8B-BE27-B4D5B8667096}" type="parTrans" cxnId="{C5001035-DCE2-4F82-8143-B1386338C13B}">
      <dgm:prSet/>
      <dgm:spPr/>
      <dgm:t>
        <a:bodyPr/>
        <a:lstStyle/>
        <a:p>
          <a:endParaRPr lang="en-US"/>
        </a:p>
      </dgm:t>
    </dgm:pt>
    <dgm:pt modelId="{14AF09D9-9318-439E-A09C-406D2940B0CB}" type="sibTrans" cxnId="{C5001035-DCE2-4F82-8143-B1386338C13B}">
      <dgm:prSet/>
      <dgm:spPr/>
      <dgm:t>
        <a:bodyPr/>
        <a:lstStyle/>
        <a:p>
          <a:endParaRPr lang="en-US"/>
        </a:p>
      </dgm:t>
    </dgm:pt>
    <dgm:pt modelId="{2AE1F698-0665-4C23-BFF4-4CA5ABA6AC47}">
      <dgm:prSet phldrT="[Text]" phldr="0"/>
      <dgm:spPr>
        <a:solidFill>
          <a:srgbClr val="ABC2BD"/>
        </a:solidFill>
      </dgm:spPr>
      <dgm:t>
        <a:bodyPr/>
        <a:lstStyle/>
        <a:p>
          <a:pPr marL="914400" indent="0" algn="l"/>
          <a:r>
            <a:rPr lang="en-US" dirty="0">
              <a:solidFill>
                <a:srgbClr val="4B5E7C"/>
              </a:solidFill>
            </a:rPr>
            <a:t>No prescriptive requirement for auditors to must use technological tools</a:t>
          </a:r>
        </a:p>
      </dgm:t>
    </dgm:pt>
    <dgm:pt modelId="{AA1592F7-7398-401B-8164-095A23F905E6}" type="parTrans" cxnId="{84146BF0-697C-45C9-BD85-9FB17D8235C5}">
      <dgm:prSet/>
      <dgm:spPr/>
      <dgm:t>
        <a:bodyPr/>
        <a:lstStyle/>
        <a:p>
          <a:endParaRPr lang="en-US"/>
        </a:p>
      </dgm:t>
    </dgm:pt>
    <dgm:pt modelId="{2A5B1716-DF53-4B9C-9007-F809BD07DCE2}" type="sibTrans" cxnId="{84146BF0-697C-45C9-BD85-9FB17D8235C5}">
      <dgm:prSet/>
      <dgm:spPr/>
      <dgm:t>
        <a:bodyPr/>
        <a:lstStyle/>
        <a:p>
          <a:endParaRPr lang="en-US"/>
        </a:p>
      </dgm:t>
    </dgm:pt>
    <dgm:pt modelId="{2C4C3E0D-9BD5-4BAA-A5EA-5B08A5A7B3A4}" type="pres">
      <dgm:prSet presAssocID="{7620F174-6825-48C3-8C0C-4F1C43CD775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4173F14-4317-4807-869A-B20680E7BA0D}" type="pres">
      <dgm:prSet presAssocID="{E0EC8431-556B-489B-B37A-CC3F777DD9FE}" presName="vertOne" presStyleCnt="0"/>
      <dgm:spPr/>
    </dgm:pt>
    <dgm:pt modelId="{95BE7E2D-463E-47C7-A6E0-92DCC837F7CB}" type="pres">
      <dgm:prSet presAssocID="{E0EC8431-556B-489B-B37A-CC3F777DD9FE}" presName="txOne" presStyleLbl="node0" presStyleIdx="0" presStyleCnt="1">
        <dgm:presLayoutVars>
          <dgm:chPref val="3"/>
        </dgm:presLayoutVars>
      </dgm:prSet>
      <dgm:spPr/>
    </dgm:pt>
    <dgm:pt modelId="{2A1F723D-FAC6-48E3-86D4-B733939E3D5B}" type="pres">
      <dgm:prSet presAssocID="{E0EC8431-556B-489B-B37A-CC3F777DD9FE}" presName="parTransOne" presStyleCnt="0"/>
      <dgm:spPr/>
    </dgm:pt>
    <dgm:pt modelId="{F4A64C18-592A-4025-81CE-5231D7BA8050}" type="pres">
      <dgm:prSet presAssocID="{E0EC8431-556B-489B-B37A-CC3F777DD9FE}" presName="horzOne" presStyleCnt="0"/>
      <dgm:spPr/>
    </dgm:pt>
    <dgm:pt modelId="{06FAA1A7-EBDE-4688-B1A5-9552CA49FF48}" type="pres">
      <dgm:prSet presAssocID="{2AE1F698-0665-4C23-BFF4-4CA5ABA6AC47}" presName="vertTwo" presStyleCnt="0"/>
      <dgm:spPr/>
    </dgm:pt>
    <dgm:pt modelId="{34EED2F4-79E2-4E91-AFC5-7C48CB08CB7C}" type="pres">
      <dgm:prSet presAssocID="{2AE1F698-0665-4C23-BFF4-4CA5ABA6AC47}" presName="txTwo" presStyleLbl="node2" presStyleIdx="0" presStyleCnt="2">
        <dgm:presLayoutVars>
          <dgm:chPref val="3"/>
        </dgm:presLayoutVars>
      </dgm:prSet>
      <dgm:spPr/>
    </dgm:pt>
    <dgm:pt modelId="{E3176709-E0A0-4BF8-8EEB-175890D2FD58}" type="pres">
      <dgm:prSet presAssocID="{2AE1F698-0665-4C23-BFF4-4CA5ABA6AC47}" presName="horzTwo" presStyleCnt="0"/>
      <dgm:spPr/>
    </dgm:pt>
    <dgm:pt modelId="{173AD533-CD95-412A-B94F-A6A673E65CCC}" type="pres">
      <dgm:prSet presAssocID="{2A5B1716-DF53-4B9C-9007-F809BD07DCE2}" presName="sibSpaceTwo" presStyleCnt="0"/>
      <dgm:spPr/>
    </dgm:pt>
    <dgm:pt modelId="{C6FE5F38-F659-4785-B599-7CF288DC2771}" type="pres">
      <dgm:prSet presAssocID="{6F2883F7-81B3-4DCA-B287-D14F12DDFFE2}" presName="vertTwo" presStyleCnt="0"/>
      <dgm:spPr/>
    </dgm:pt>
    <dgm:pt modelId="{5ADA0A24-1192-4368-A84A-A4F3E70C4999}" type="pres">
      <dgm:prSet presAssocID="{6F2883F7-81B3-4DCA-B287-D14F12DDFFE2}" presName="txTwo" presStyleLbl="node2" presStyleIdx="1" presStyleCnt="2">
        <dgm:presLayoutVars>
          <dgm:chPref val="3"/>
        </dgm:presLayoutVars>
      </dgm:prSet>
      <dgm:spPr/>
    </dgm:pt>
    <dgm:pt modelId="{311DA9E0-7E59-408D-A345-DECA113E8E85}" type="pres">
      <dgm:prSet presAssocID="{6F2883F7-81B3-4DCA-B287-D14F12DDFFE2}" presName="horzTwo" presStyleCnt="0"/>
      <dgm:spPr/>
    </dgm:pt>
  </dgm:ptLst>
  <dgm:cxnLst>
    <dgm:cxn modelId="{C5001035-DCE2-4F82-8143-B1386338C13B}" srcId="{E0EC8431-556B-489B-B37A-CC3F777DD9FE}" destId="{6F2883F7-81B3-4DCA-B287-D14F12DDFFE2}" srcOrd="1" destOrd="0" parTransId="{1D069047-8555-4F8B-BE27-B4D5B8667096}" sibTransId="{14AF09D9-9318-439E-A09C-406D2940B0CB}"/>
    <dgm:cxn modelId="{6B37723A-2A85-4228-9030-7DE47DE0B7B3}" type="presOf" srcId="{E0EC8431-556B-489B-B37A-CC3F777DD9FE}" destId="{95BE7E2D-463E-47C7-A6E0-92DCC837F7CB}" srcOrd="0" destOrd="0" presId="urn:microsoft.com/office/officeart/2005/8/layout/hierarchy4"/>
    <dgm:cxn modelId="{54FDFC6A-610E-48EE-9976-E15C21A5CFD9}" type="presOf" srcId="{7620F174-6825-48C3-8C0C-4F1C43CD7758}" destId="{2C4C3E0D-9BD5-4BAA-A5EA-5B08A5A7B3A4}" srcOrd="0" destOrd="0" presId="urn:microsoft.com/office/officeart/2005/8/layout/hierarchy4"/>
    <dgm:cxn modelId="{B0816A58-0AC7-4D24-8ED8-7512BA7C541C}" type="presOf" srcId="{6F2883F7-81B3-4DCA-B287-D14F12DDFFE2}" destId="{5ADA0A24-1192-4368-A84A-A4F3E70C4999}" srcOrd="0" destOrd="0" presId="urn:microsoft.com/office/officeart/2005/8/layout/hierarchy4"/>
    <dgm:cxn modelId="{47670EA9-85D6-4957-A16C-4C2FD190FAC0}" srcId="{7620F174-6825-48C3-8C0C-4F1C43CD7758}" destId="{E0EC8431-556B-489B-B37A-CC3F777DD9FE}" srcOrd="0" destOrd="0" parTransId="{51F26896-D40E-41C1-9E86-A84A0968175E}" sibTransId="{BA1548CA-5D44-4738-9A73-D2105FFC2CFA}"/>
    <dgm:cxn modelId="{8968AEED-18A3-48AC-9EDC-4D1567FC1788}" type="presOf" srcId="{2AE1F698-0665-4C23-BFF4-4CA5ABA6AC47}" destId="{34EED2F4-79E2-4E91-AFC5-7C48CB08CB7C}" srcOrd="0" destOrd="0" presId="urn:microsoft.com/office/officeart/2005/8/layout/hierarchy4"/>
    <dgm:cxn modelId="{84146BF0-697C-45C9-BD85-9FB17D8235C5}" srcId="{E0EC8431-556B-489B-B37A-CC3F777DD9FE}" destId="{2AE1F698-0665-4C23-BFF4-4CA5ABA6AC47}" srcOrd="0" destOrd="0" parTransId="{AA1592F7-7398-401B-8164-095A23F905E6}" sibTransId="{2A5B1716-DF53-4B9C-9007-F809BD07DCE2}"/>
    <dgm:cxn modelId="{F14E2262-E4C9-4E58-A030-203FB75442D9}" type="presParOf" srcId="{2C4C3E0D-9BD5-4BAA-A5EA-5B08A5A7B3A4}" destId="{04173F14-4317-4807-869A-B20680E7BA0D}" srcOrd="0" destOrd="0" presId="urn:microsoft.com/office/officeart/2005/8/layout/hierarchy4"/>
    <dgm:cxn modelId="{D64563FC-4B22-46DD-A251-4CE804990A91}" type="presParOf" srcId="{04173F14-4317-4807-869A-B20680E7BA0D}" destId="{95BE7E2D-463E-47C7-A6E0-92DCC837F7CB}" srcOrd="0" destOrd="0" presId="urn:microsoft.com/office/officeart/2005/8/layout/hierarchy4"/>
    <dgm:cxn modelId="{CEE712B7-69C3-49BF-ACD7-172CCCF49242}" type="presParOf" srcId="{04173F14-4317-4807-869A-B20680E7BA0D}" destId="{2A1F723D-FAC6-48E3-86D4-B733939E3D5B}" srcOrd="1" destOrd="0" presId="urn:microsoft.com/office/officeart/2005/8/layout/hierarchy4"/>
    <dgm:cxn modelId="{15F66F12-7CB3-4DC3-AD0E-0365D7E0DAC9}" type="presParOf" srcId="{04173F14-4317-4807-869A-B20680E7BA0D}" destId="{F4A64C18-592A-4025-81CE-5231D7BA8050}" srcOrd="2" destOrd="0" presId="urn:microsoft.com/office/officeart/2005/8/layout/hierarchy4"/>
    <dgm:cxn modelId="{CE17FC3E-A81B-41FD-9DE2-E13BC9C2A635}" type="presParOf" srcId="{F4A64C18-592A-4025-81CE-5231D7BA8050}" destId="{06FAA1A7-EBDE-4688-B1A5-9552CA49FF48}" srcOrd="0" destOrd="0" presId="urn:microsoft.com/office/officeart/2005/8/layout/hierarchy4"/>
    <dgm:cxn modelId="{3157625C-27A2-4F51-9E28-9EC348CB0E4B}" type="presParOf" srcId="{06FAA1A7-EBDE-4688-B1A5-9552CA49FF48}" destId="{34EED2F4-79E2-4E91-AFC5-7C48CB08CB7C}" srcOrd="0" destOrd="0" presId="urn:microsoft.com/office/officeart/2005/8/layout/hierarchy4"/>
    <dgm:cxn modelId="{765F09C8-EFB9-4782-B5E6-1BCD5382BC66}" type="presParOf" srcId="{06FAA1A7-EBDE-4688-B1A5-9552CA49FF48}" destId="{E3176709-E0A0-4BF8-8EEB-175890D2FD58}" srcOrd="1" destOrd="0" presId="urn:microsoft.com/office/officeart/2005/8/layout/hierarchy4"/>
    <dgm:cxn modelId="{0F191D76-1537-4B8D-AC73-142E796E893E}" type="presParOf" srcId="{F4A64C18-592A-4025-81CE-5231D7BA8050}" destId="{173AD533-CD95-412A-B94F-A6A673E65CCC}" srcOrd="1" destOrd="0" presId="urn:microsoft.com/office/officeart/2005/8/layout/hierarchy4"/>
    <dgm:cxn modelId="{54B5D21E-FA5D-4DB1-8B50-F4EAFF423553}" type="presParOf" srcId="{F4A64C18-592A-4025-81CE-5231D7BA8050}" destId="{C6FE5F38-F659-4785-B599-7CF288DC2771}" srcOrd="2" destOrd="0" presId="urn:microsoft.com/office/officeart/2005/8/layout/hierarchy4"/>
    <dgm:cxn modelId="{DA9BCA60-2AAE-47C6-84B0-BFB25A31C819}" type="presParOf" srcId="{C6FE5F38-F659-4785-B599-7CF288DC2771}" destId="{5ADA0A24-1192-4368-A84A-A4F3E70C4999}" srcOrd="0" destOrd="0" presId="urn:microsoft.com/office/officeart/2005/8/layout/hierarchy4"/>
    <dgm:cxn modelId="{F04EE47E-85D1-498B-A3F9-497E1D30A605}" type="presParOf" srcId="{C6FE5F38-F659-4785-B599-7CF288DC2771}" destId="{311DA9E0-7E59-408D-A345-DECA113E8E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90A0B16-63C8-4EC3-9C40-EE4ECEED3379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298C22-0C14-4D62-BEFE-6ACE4EB624D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000" b="1" dirty="0"/>
            <a:t>ED for Proposed ISA 330 (Revised) (ED</a:t>
          </a:r>
          <a:r>
            <a: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rPr>
            <a:t>–330)</a:t>
          </a:r>
          <a:endParaRPr lang="en-US" sz="2000" b="1" dirty="0"/>
        </a:p>
      </dgm:t>
    </dgm:pt>
    <dgm:pt modelId="{074C4AA3-633A-4976-8C55-D0014DB0787E}" type="parTrans" cxnId="{2B4E2C54-C084-4D0F-815E-B1F5E82F09DB}">
      <dgm:prSet/>
      <dgm:spPr/>
      <dgm:t>
        <a:bodyPr/>
        <a:lstStyle/>
        <a:p>
          <a:endParaRPr lang="en-US"/>
        </a:p>
      </dgm:t>
    </dgm:pt>
    <dgm:pt modelId="{08D5FDC0-0EF9-4865-A4B9-E02C8F63C79A}" type="sibTrans" cxnId="{2B4E2C54-C084-4D0F-815E-B1F5E82F09DB}">
      <dgm:prSet/>
      <dgm:spPr/>
      <dgm:t>
        <a:bodyPr/>
        <a:lstStyle/>
        <a:p>
          <a:endParaRPr lang="en-US"/>
        </a:p>
      </dgm:t>
    </dgm:pt>
    <dgm:pt modelId="{FB915806-56F3-4561-8CC8-5CC57E024995}">
      <dgm:prSet phldrT="[Text]" custT="1"/>
      <dgm:spPr/>
      <dgm:t>
        <a:bodyPr/>
        <a:lstStyle/>
        <a:p>
          <a:r>
            <a:rPr lang="en-US" sz="2000" b="1" dirty="0"/>
            <a:t>ED for Proposed ISA 500 (Revised) (ED</a:t>
          </a:r>
          <a:r>
            <a: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rPr>
            <a:t>–500 (2026))</a:t>
          </a:r>
          <a:endParaRPr lang="en-US" sz="2000" b="1" dirty="0"/>
        </a:p>
      </dgm:t>
    </dgm:pt>
    <dgm:pt modelId="{F63F14FE-48F4-43F1-8AE9-4A11C65A223E}" type="parTrans" cxnId="{4550826A-BB27-49E3-9C85-63F65B514ACF}">
      <dgm:prSet/>
      <dgm:spPr/>
      <dgm:t>
        <a:bodyPr/>
        <a:lstStyle/>
        <a:p>
          <a:endParaRPr lang="en-US"/>
        </a:p>
      </dgm:t>
    </dgm:pt>
    <dgm:pt modelId="{F6AD05D6-B4C5-42F5-BC79-2DEFBA3828AD}" type="sibTrans" cxnId="{4550826A-BB27-49E3-9C85-63F65B514ACF}">
      <dgm:prSet/>
      <dgm:spPr/>
      <dgm:t>
        <a:bodyPr/>
        <a:lstStyle/>
        <a:p>
          <a:endParaRPr lang="en-US"/>
        </a:p>
      </dgm:t>
    </dgm:pt>
    <dgm:pt modelId="{FB33F57E-05B3-444F-AE1F-B715F0464084}">
      <dgm:prSet phldrT="[Text]" custT="1"/>
      <dgm:spPr>
        <a:solidFill>
          <a:schemeClr val="tx1"/>
        </a:solidFill>
      </dgm:spPr>
      <dgm:t>
        <a:bodyPr/>
        <a:lstStyle/>
        <a:p>
          <a:endParaRPr lang="en-US" sz="2000" b="1" kern="1200" dirty="0">
            <a:solidFill>
              <a:schemeClr val="accent2"/>
            </a:solidFill>
          </a:endParaRPr>
        </a:p>
        <a:p>
          <a:r>
            <a:rPr lang="en-US" sz="2000" b="1" kern="1200" dirty="0">
              <a:solidFill>
                <a:schemeClr val="accent2"/>
              </a:solidFill>
            </a:rPr>
            <a:t>ED for Proposed ISA 520 (Revised) (ED–520)</a:t>
          </a:r>
        </a:p>
        <a:p>
          <a:endParaRPr lang="en-US" sz="2000" b="1" kern="1200" dirty="0">
            <a:solidFill>
              <a:schemeClr val="accent2"/>
            </a:solidFill>
          </a:endParaRPr>
        </a:p>
      </dgm:t>
    </dgm:pt>
    <dgm:pt modelId="{BC02F77A-2F2B-487D-BA83-A874A5EE472A}" type="parTrans" cxnId="{C22D8184-EBFF-4D2F-95EB-939F4D0BB8AA}">
      <dgm:prSet/>
      <dgm:spPr/>
      <dgm:t>
        <a:bodyPr/>
        <a:lstStyle/>
        <a:p>
          <a:endParaRPr lang="en-US"/>
        </a:p>
      </dgm:t>
    </dgm:pt>
    <dgm:pt modelId="{EDD46C85-A671-4DEE-A01B-0195F43F06B6}" type="sibTrans" cxnId="{C22D8184-EBFF-4D2F-95EB-939F4D0BB8AA}">
      <dgm:prSet/>
      <dgm:spPr/>
      <dgm:t>
        <a:bodyPr/>
        <a:lstStyle/>
        <a:p>
          <a:endParaRPr lang="en-US"/>
        </a:p>
      </dgm:t>
    </dgm:pt>
    <dgm:pt modelId="{F2923A2D-16AD-4D02-AEEF-5FE66E798246}" type="pres">
      <dgm:prSet presAssocID="{290A0B16-63C8-4EC3-9C40-EE4ECEED3379}" presName="linearFlow" presStyleCnt="0">
        <dgm:presLayoutVars>
          <dgm:dir/>
          <dgm:resizeHandles val="exact"/>
        </dgm:presLayoutVars>
      </dgm:prSet>
      <dgm:spPr/>
    </dgm:pt>
    <dgm:pt modelId="{D2F4F1D1-CA2D-414D-A1DE-8B5C3A024AAB}" type="pres">
      <dgm:prSet presAssocID="{17298C22-0C14-4D62-BEFE-6ACE4EB624D3}" presName="composite" presStyleCnt="0"/>
      <dgm:spPr/>
    </dgm:pt>
    <dgm:pt modelId="{624CBD02-0C89-4CC6-817E-31B84C4D042C}" type="pres">
      <dgm:prSet presAssocID="{17298C22-0C14-4D62-BEFE-6ACE4EB624D3}" presName="imgShp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ress Book with solid fill"/>
        </a:ext>
      </dgm:extLst>
    </dgm:pt>
    <dgm:pt modelId="{B47EECD2-D575-471B-A7E4-FA39C4D03447}" type="pres">
      <dgm:prSet presAssocID="{17298C22-0C14-4D62-BEFE-6ACE4EB624D3}" presName="txShp" presStyleLbl="node1" presStyleIdx="0" presStyleCnt="3" custLinFactNeighborY="-13608">
        <dgm:presLayoutVars>
          <dgm:bulletEnabled val="1"/>
        </dgm:presLayoutVars>
      </dgm:prSet>
      <dgm:spPr/>
    </dgm:pt>
    <dgm:pt modelId="{51343113-0BDA-4134-B873-643B3A99FBDF}" type="pres">
      <dgm:prSet presAssocID="{08D5FDC0-0EF9-4865-A4B9-E02C8F63C79A}" presName="spacing" presStyleCnt="0"/>
      <dgm:spPr/>
    </dgm:pt>
    <dgm:pt modelId="{2F6288AF-FC49-443A-A310-B5EF4442D2A5}" type="pres">
      <dgm:prSet presAssocID="{FB915806-56F3-4561-8CC8-5CC57E024995}" presName="composite" presStyleCnt="0"/>
      <dgm:spPr/>
    </dgm:pt>
    <dgm:pt modelId="{BC0AC11C-533A-4255-8AB5-1027C3473C20}" type="pres">
      <dgm:prSet presAssocID="{FB915806-56F3-4561-8CC8-5CC57E024995}" presName="imgShp" presStyleLbl="fgImgPlace1" presStyleIdx="1" presStyleCnt="3"/>
      <dgm:spPr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B8A3136A-5C5B-4833-B04A-1A61D16364D1}" type="pres">
      <dgm:prSet presAssocID="{FB915806-56F3-4561-8CC8-5CC57E024995}" presName="txShp" presStyleLbl="node1" presStyleIdx="1" presStyleCnt="3" custLinFactNeighborX="963" custLinFactNeighborY="-2084">
        <dgm:presLayoutVars>
          <dgm:bulletEnabled val="1"/>
        </dgm:presLayoutVars>
      </dgm:prSet>
      <dgm:spPr/>
    </dgm:pt>
    <dgm:pt modelId="{D7F7B28D-B244-4671-8F37-C52748AC40A2}" type="pres">
      <dgm:prSet presAssocID="{F6AD05D6-B4C5-42F5-BC79-2DEFBA3828AD}" presName="spacing" presStyleCnt="0"/>
      <dgm:spPr/>
    </dgm:pt>
    <dgm:pt modelId="{214945E9-6145-43F8-B4F5-920A5DAF1988}" type="pres">
      <dgm:prSet presAssocID="{FB33F57E-05B3-444F-AE1F-B715F0464084}" presName="composite" presStyleCnt="0"/>
      <dgm:spPr/>
    </dgm:pt>
    <dgm:pt modelId="{66959128-CFAA-46B3-83EA-F4C5FA3E7200}" type="pres">
      <dgm:prSet presAssocID="{FB33F57E-05B3-444F-AE1F-B715F0464084}" presName="imgShp" presStyleLbl="fgImgPlace1" presStyleIdx="2" presStyleCnt="3"/>
      <dgm:spPr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</dgm:pt>
    <dgm:pt modelId="{403F7C7F-1D76-454D-8277-F8ABBC5F5F3B}" type="pres">
      <dgm:prSet presAssocID="{FB33F57E-05B3-444F-AE1F-B715F0464084}" presName="txShp" presStyleLbl="node1" presStyleIdx="2" presStyleCnt="3">
        <dgm:presLayoutVars>
          <dgm:bulletEnabled val="1"/>
        </dgm:presLayoutVars>
      </dgm:prSet>
      <dgm:spPr/>
    </dgm:pt>
  </dgm:ptLst>
  <dgm:cxnLst>
    <dgm:cxn modelId="{357AB833-851E-4826-ADE0-3E77FFAE1C81}" type="presOf" srcId="{FB33F57E-05B3-444F-AE1F-B715F0464084}" destId="{403F7C7F-1D76-454D-8277-F8ABBC5F5F3B}" srcOrd="0" destOrd="0" presId="urn:microsoft.com/office/officeart/2005/8/layout/vList3"/>
    <dgm:cxn modelId="{4550826A-BB27-49E3-9C85-63F65B514ACF}" srcId="{290A0B16-63C8-4EC3-9C40-EE4ECEED3379}" destId="{FB915806-56F3-4561-8CC8-5CC57E024995}" srcOrd="1" destOrd="0" parTransId="{F63F14FE-48F4-43F1-8AE9-4A11C65A223E}" sibTransId="{F6AD05D6-B4C5-42F5-BC79-2DEFBA3828AD}"/>
    <dgm:cxn modelId="{5B9C8E73-BF06-4C54-BCFB-B3738977EA95}" type="presOf" srcId="{FB915806-56F3-4561-8CC8-5CC57E024995}" destId="{B8A3136A-5C5B-4833-B04A-1A61D16364D1}" srcOrd="0" destOrd="0" presId="urn:microsoft.com/office/officeart/2005/8/layout/vList3"/>
    <dgm:cxn modelId="{2B4E2C54-C084-4D0F-815E-B1F5E82F09DB}" srcId="{290A0B16-63C8-4EC3-9C40-EE4ECEED3379}" destId="{17298C22-0C14-4D62-BEFE-6ACE4EB624D3}" srcOrd="0" destOrd="0" parTransId="{074C4AA3-633A-4976-8C55-D0014DB0787E}" sibTransId="{08D5FDC0-0EF9-4865-A4B9-E02C8F63C79A}"/>
    <dgm:cxn modelId="{C22D8184-EBFF-4D2F-95EB-939F4D0BB8AA}" srcId="{290A0B16-63C8-4EC3-9C40-EE4ECEED3379}" destId="{FB33F57E-05B3-444F-AE1F-B715F0464084}" srcOrd="2" destOrd="0" parTransId="{BC02F77A-2F2B-487D-BA83-A874A5EE472A}" sibTransId="{EDD46C85-A671-4DEE-A01B-0195F43F06B6}"/>
    <dgm:cxn modelId="{886A719E-89FD-460C-BD10-FFC89181C07F}" type="presOf" srcId="{290A0B16-63C8-4EC3-9C40-EE4ECEED3379}" destId="{F2923A2D-16AD-4D02-AEEF-5FE66E798246}" srcOrd="0" destOrd="0" presId="urn:microsoft.com/office/officeart/2005/8/layout/vList3"/>
    <dgm:cxn modelId="{5FFCFBB5-7ACD-41E4-A38C-BDAF42719BC1}" type="presOf" srcId="{17298C22-0C14-4D62-BEFE-6ACE4EB624D3}" destId="{B47EECD2-D575-471B-A7E4-FA39C4D03447}" srcOrd="0" destOrd="0" presId="urn:microsoft.com/office/officeart/2005/8/layout/vList3"/>
    <dgm:cxn modelId="{1CCD9FF8-7ECA-43AC-B171-098C9BE7EA5B}" type="presParOf" srcId="{F2923A2D-16AD-4D02-AEEF-5FE66E798246}" destId="{D2F4F1D1-CA2D-414D-A1DE-8B5C3A024AAB}" srcOrd="0" destOrd="0" presId="urn:microsoft.com/office/officeart/2005/8/layout/vList3"/>
    <dgm:cxn modelId="{CB0B3C88-662E-49B8-BD26-9CB6615365BA}" type="presParOf" srcId="{D2F4F1D1-CA2D-414D-A1DE-8B5C3A024AAB}" destId="{624CBD02-0C89-4CC6-817E-31B84C4D042C}" srcOrd="0" destOrd="0" presId="urn:microsoft.com/office/officeart/2005/8/layout/vList3"/>
    <dgm:cxn modelId="{44137680-348D-4134-9EC8-632B476F0702}" type="presParOf" srcId="{D2F4F1D1-CA2D-414D-A1DE-8B5C3A024AAB}" destId="{B47EECD2-D575-471B-A7E4-FA39C4D03447}" srcOrd="1" destOrd="0" presId="urn:microsoft.com/office/officeart/2005/8/layout/vList3"/>
    <dgm:cxn modelId="{32C9DD49-013A-43E7-8E18-B82AA5CC309E}" type="presParOf" srcId="{F2923A2D-16AD-4D02-AEEF-5FE66E798246}" destId="{51343113-0BDA-4134-B873-643B3A99FBDF}" srcOrd="1" destOrd="0" presId="urn:microsoft.com/office/officeart/2005/8/layout/vList3"/>
    <dgm:cxn modelId="{608B613C-AE0A-4806-9F90-7F6FB6CB6975}" type="presParOf" srcId="{F2923A2D-16AD-4D02-AEEF-5FE66E798246}" destId="{2F6288AF-FC49-443A-A310-B5EF4442D2A5}" srcOrd="2" destOrd="0" presId="urn:microsoft.com/office/officeart/2005/8/layout/vList3"/>
    <dgm:cxn modelId="{9F655DD2-3F82-4935-ACE9-F79D3C0C782C}" type="presParOf" srcId="{2F6288AF-FC49-443A-A310-B5EF4442D2A5}" destId="{BC0AC11C-533A-4255-8AB5-1027C3473C20}" srcOrd="0" destOrd="0" presId="urn:microsoft.com/office/officeart/2005/8/layout/vList3"/>
    <dgm:cxn modelId="{828D31B1-E6E6-42F8-8EA1-30BAEF0222D7}" type="presParOf" srcId="{2F6288AF-FC49-443A-A310-B5EF4442D2A5}" destId="{B8A3136A-5C5B-4833-B04A-1A61D16364D1}" srcOrd="1" destOrd="0" presId="urn:microsoft.com/office/officeart/2005/8/layout/vList3"/>
    <dgm:cxn modelId="{D81A36E7-4A9E-4F7F-8F74-388100F63AC5}" type="presParOf" srcId="{F2923A2D-16AD-4D02-AEEF-5FE66E798246}" destId="{D7F7B28D-B244-4671-8F37-C52748AC40A2}" srcOrd="3" destOrd="0" presId="urn:microsoft.com/office/officeart/2005/8/layout/vList3"/>
    <dgm:cxn modelId="{BC876117-5E33-4026-B9D3-3758F4DF499A}" type="presParOf" srcId="{F2923A2D-16AD-4D02-AEEF-5FE66E798246}" destId="{214945E9-6145-43F8-B4F5-920A5DAF1988}" srcOrd="4" destOrd="0" presId="urn:microsoft.com/office/officeart/2005/8/layout/vList3"/>
    <dgm:cxn modelId="{58CE3A0C-5DDD-4815-B4E1-B45794287313}" type="presParOf" srcId="{214945E9-6145-43F8-B4F5-920A5DAF1988}" destId="{66959128-CFAA-46B3-83EA-F4C5FA3E7200}" srcOrd="0" destOrd="0" presId="urn:microsoft.com/office/officeart/2005/8/layout/vList3"/>
    <dgm:cxn modelId="{DD6D8DBC-A951-4C6A-8FB0-868F2D4C7F9B}" type="presParOf" srcId="{214945E9-6145-43F8-B4F5-920A5DAF1988}" destId="{403F7C7F-1D76-454D-8277-F8ABBC5F5F3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CEA857-A66D-4C0A-9952-837B663A78B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495A885-23F8-464F-9648-624361E15705}">
      <dgm:prSet phldrT="[Text]"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defRPr b="1"/>
          </a:pPr>
          <a:r>
            <a:rPr lang="en-US" sz="2000" b="1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A</a:t>
          </a:r>
        </a:p>
      </dgm:t>
    </dgm:pt>
    <dgm:pt modelId="{5F9A6779-7DA2-44AC-B2BF-A6C4D353C795}" type="parTrans" cxnId="{A8A089EE-D0A9-4A6C-8C07-834D9BD1D294}">
      <dgm:prSet/>
      <dgm:spPr/>
      <dgm:t>
        <a:bodyPr/>
        <a:lstStyle/>
        <a:p>
          <a:endParaRPr lang="en-US"/>
        </a:p>
      </dgm:t>
    </dgm:pt>
    <dgm:pt modelId="{7493A69B-E227-4F9F-A84B-4587AC0D55D5}" type="sibTrans" cxnId="{A8A089EE-D0A9-4A6C-8C07-834D9BD1D294}">
      <dgm:prSet/>
      <dgm:spPr/>
      <dgm:t>
        <a:bodyPr/>
        <a:lstStyle/>
        <a:p>
          <a:endParaRPr lang="en-US"/>
        </a:p>
      </dgm:t>
    </dgm:pt>
    <dgm:pt modelId="{CA0E9C60-CF01-46D5-9842-641EA401C00C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defRPr b="1"/>
          </a:pPr>
          <a:r>
            <a:rPr lang="en-US" sz="2000" b="1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B</a:t>
          </a:r>
        </a:p>
      </dgm:t>
    </dgm:pt>
    <dgm:pt modelId="{33681094-A87D-4FAD-B54E-C685A3502694}" type="parTrans" cxnId="{715B7532-E282-4346-9915-FD2E6D3BC455}">
      <dgm:prSet/>
      <dgm:spPr/>
      <dgm:t>
        <a:bodyPr/>
        <a:lstStyle/>
        <a:p>
          <a:endParaRPr lang="en-US"/>
        </a:p>
      </dgm:t>
    </dgm:pt>
    <dgm:pt modelId="{43D6714A-A4DE-4533-89BB-34671B37B3A7}" type="sibTrans" cxnId="{715B7532-E282-4346-9915-FD2E6D3BC455}">
      <dgm:prSet/>
      <dgm:spPr/>
      <dgm:t>
        <a:bodyPr/>
        <a:lstStyle/>
        <a:p>
          <a:endParaRPr lang="en-US"/>
        </a:p>
      </dgm:t>
    </dgm:pt>
    <dgm:pt modelId="{3231CD36-72BE-48FC-B91C-A7272DC52FA0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defRPr b="1"/>
          </a:pPr>
          <a:r>
            <a:rPr lang="en-US" sz="2000" b="1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C</a:t>
          </a:r>
        </a:p>
      </dgm:t>
    </dgm:pt>
    <dgm:pt modelId="{DE77F9D5-D976-40D5-BD61-E41AA389D748}" type="parTrans" cxnId="{664C40A8-B591-45CA-A811-4D977492F7A4}">
      <dgm:prSet/>
      <dgm:spPr/>
      <dgm:t>
        <a:bodyPr/>
        <a:lstStyle/>
        <a:p>
          <a:endParaRPr lang="en-US"/>
        </a:p>
      </dgm:t>
    </dgm:pt>
    <dgm:pt modelId="{46C181F6-A42A-4B6B-803F-AA129A54E63C}" type="sibTrans" cxnId="{664C40A8-B591-45CA-A811-4D977492F7A4}">
      <dgm:prSet/>
      <dgm:spPr/>
      <dgm:t>
        <a:bodyPr/>
        <a:lstStyle/>
        <a:p>
          <a:endParaRPr lang="en-US"/>
        </a:p>
      </dgm:t>
    </dgm:pt>
    <dgm:pt modelId="{71C9E964-D888-4ACB-89B1-992D5D4997CD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Promote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consistent practice and auditor behaviors by 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facilitating effective responses to risks of material misstatement</a:t>
          </a: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including by strengthening auditors' work on 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internal controls</a:t>
          </a:r>
          <a:endParaRPr lang="en-US" sz="1800" b="1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E1752-0DB5-4520-B86B-AD8BFF4E08C5}" type="parTrans" cxnId="{8F904D90-51F0-43EF-B66B-48E75E5500A4}">
      <dgm:prSet/>
      <dgm:spPr/>
      <dgm:t>
        <a:bodyPr/>
        <a:lstStyle/>
        <a:p>
          <a:endParaRPr lang="en-US"/>
        </a:p>
      </dgm:t>
    </dgm:pt>
    <dgm:pt modelId="{E3219D77-75AF-4F60-95B0-C8647089D3DC}" type="sibTrans" cxnId="{8F904D90-51F0-43EF-B66B-48E75E5500A4}">
      <dgm:prSet/>
      <dgm:spPr/>
      <dgm:t>
        <a:bodyPr/>
        <a:lstStyle/>
        <a:p>
          <a:endParaRPr lang="en-US"/>
        </a:p>
      </dgm:t>
    </dgm:pt>
    <dgm:pt modelId="{86F86A59-A722-4024-8745-0322C3373831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Enhance the application of 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professional judgment </a:t>
          </a: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and 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professional skepticism </a:t>
          </a:r>
          <a:r>
            <a:rPr lang="en-US" sz="18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exercised by auditors</a:t>
          </a:r>
          <a:endParaRPr lang="en-US" sz="1800" strike="sngStrike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D7198-260A-4517-97D6-32E27BC7C41A}" type="sibTrans" cxnId="{7EA357FA-02EB-4D0F-A098-5493BD7CC67C}">
      <dgm:prSet/>
      <dgm:spPr/>
      <dgm:t>
        <a:bodyPr/>
        <a:lstStyle/>
        <a:p>
          <a:endParaRPr lang="en-US"/>
        </a:p>
      </dgm:t>
    </dgm:pt>
    <dgm:pt modelId="{9767974D-161C-4B7C-BB2C-7CB1AFD1FDB0}" type="parTrans" cxnId="{7EA357FA-02EB-4D0F-A098-5493BD7CC67C}">
      <dgm:prSet/>
      <dgm:spPr/>
      <dgm:t>
        <a:bodyPr/>
        <a:lstStyle/>
        <a:p>
          <a:endParaRPr lang="en-US"/>
        </a:p>
      </dgm:t>
    </dgm:pt>
    <dgm:pt modelId="{05D3B75F-220C-4BEE-A427-E18DCBDEEE8F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Facilitate</a:t>
          </a:r>
          <a:r>
            <a:rPr lang="en-US" sz="1800" b="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and where appropriate, encourage auditors' </a:t>
          </a:r>
          <a:r>
            <a:rPr lang="en-US" sz="1800" b="1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use of technology</a:t>
          </a:r>
          <a:r>
            <a:rPr lang="en-US" sz="1800" b="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in obtaining audit evidence and evaluating its sufficiency and appropriateness</a:t>
          </a:r>
          <a:endParaRPr lang="en-US" sz="1800" b="0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F04CF5-6860-42B1-BD4B-370AC406FA58}" type="sibTrans" cxnId="{49F43BA5-29AF-41BC-A7ED-ECCA5A3F9391}">
      <dgm:prSet/>
      <dgm:spPr/>
      <dgm:t>
        <a:bodyPr/>
        <a:lstStyle/>
        <a:p>
          <a:endParaRPr lang="en-US"/>
        </a:p>
      </dgm:t>
    </dgm:pt>
    <dgm:pt modelId="{3AFC2BEA-BF48-45CD-BBEC-06CE4E90ECB4}" type="parTrans" cxnId="{49F43BA5-29AF-41BC-A7ED-ECCA5A3F9391}">
      <dgm:prSet/>
      <dgm:spPr/>
      <dgm:t>
        <a:bodyPr/>
        <a:lstStyle/>
        <a:p>
          <a:endParaRPr lang="en-US"/>
        </a:p>
      </dgm:t>
    </dgm:pt>
    <dgm:pt modelId="{F4C4ED6F-8A31-4414-A24A-41855CE64E91}" type="pres">
      <dgm:prSet presAssocID="{69CEA857-A66D-4C0A-9952-837B663A78B9}" presName="Name0" presStyleCnt="0">
        <dgm:presLayoutVars>
          <dgm:dir/>
          <dgm:animLvl val="lvl"/>
          <dgm:resizeHandles val="exact"/>
        </dgm:presLayoutVars>
      </dgm:prSet>
      <dgm:spPr/>
    </dgm:pt>
    <dgm:pt modelId="{522EF499-5A4E-48F4-8649-3EC64F5E0D5C}" type="pres">
      <dgm:prSet presAssocID="{D495A885-23F8-464F-9648-624361E15705}" presName="composite" presStyleCnt="0"/>
      <dgm:spPr/>
    </dgm:pt>
    <dgm:pt modelId="{9900FF93-6DED-4309-B169-B5A6814371C9}" type="pres">
      <dgm:prSet presAssocID="{D495A885-23F8-464F-9648-624361E1570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A0AF7A4-C5D0-47F6-AAD5-F0B562C9EE46}" type="pres">
      <dgm:prSet presAssocID="{D495A885-23F8-464F-9648-624361E15705}" presName="desTx" presStyleLbl="alignAccFollowNode1" presStyleIdx="0" presStyleCnt="3" custScaleX="99486" custLinFactNeighborY="43343">
        <dgm:presLayoutVars>
          <dgm:bulletEnabled val="1"/>
        </dgm:presLayoutVars>
      </dgm:prSet>
      <dgm:spPr/>
    </dgm:pt>
    <dgm:pt modelId="{58EE38FD-125E-470E-82CB-7239C66E7D16}" type="pres">
      <dgm:prSet presAssocID="{7493A69B-E227-4F9F-A84B-4587AC0D55D5}" presName="space" presStyleCnt="0"/>
      <dgm:spPr/>
    </dgm:pt>
    <dgm:pt modelId="{E34BE976-8FC8-4991-B415-26A27594CF5A}" type="pres">
      <dgm:prSet presAssocID="{CA0E9C60-CF01-46D5-9842-641EA401C00C}" presName="composite" presStyleCnt="0"/>
      <dgm:spPr/>
    </dgm:pt>
    <dgm:pt modelId="{CCD3851C-BFBE-46F1-A373-E4D25BBC6FAE}" type="pres">
      <dgm:prSet presAssocID="{CA0E9C60-CF01-46D5-9842-641EA401C00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E6063D9-10A8-4D84-BEC0-6F071ADE2D96}" type="pres">
      <dgm:prSet presAssocID="{CA0E9C60-CF01-46D5-9842-641EA401C00C}" presName="desTx" presStyleLbl="alignAccFollowNode1" presStyleIdx="1" presStyleCnt="3" custLinFactNeighborY="43343">
        <dgm:presLayoutVars>
          <dgm:bulletEnabled val="1"/>
        </dgm:presLayoutVars>
      </dgm:prSet>
      <dgm:spPr/>
    </dgm:pt>
    <dgm:pt modelId="{C3E22935-CFCD-458C-A616-05FD0F642014}" type="pres">
      <dgm:prSet presAssocID="{43D6714A-A4DE-4533-89BB-34671B37B3A7}" presName="space" presStyleCnt="0"/>
      <dgm:spPr/>
    </dgm:pt>
    <dgm:pt modelId="{9CC50636-2EEB-4880-91F2-4B8CDEF4F9BF}" type="pres">
      <dgm:prSet presAssocID="{3231CD36-72BE-48FC-B91C-A7272DC52FA0}" presName="composite" presStyleCnt="0"/>
      <dgm:spPr/>
    </dgm:pt>
    <dgm:pt modelId="{EA9E045A-43AD-4C2B-9D6F-7C1C67FA50A1}" type="pres">
      <dgm:prSet presAssocID="{3231CD36-72BE-48FC-B91C-A7272DC52FA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67924AA-E069-407B-B3C7-6898332B4C03}" type="pres">
      <dgm:prSet presAssocID="{3231CD36-72BE-48FC-B91C-A7272DC52FA0}" presName="desTx" presStyleLbl="alignAccFollowNode1" presStyleIdx="2" presStyleCnt="3" custLinFactNeighborY="43343">
        <dgm:presLayoutVars>
          <dgm:bulletEnabled val="1"/>
        </dgm:presLayoutVars>
      </dgm:prSet>
      <dgm:spPr/>
    </dgm:pt>
  </dgm:ptLst>
  <dgm:cxnLst>
    <dgm:cxn modelId="{B3D6FF0C-91FD-45D4-9402-D9CBE5710FF6}" type="presOf" srcId="{69CEA857-A66D-4C0A-9952-837B663A78B9}" destId="{F4C4ED6F-8A31-4414-A24A-41855CE64E91}" srcOrd="0" destOrd="0" presId="urn:microsoft.com/office/officeart/2005/8/layout/hList1"/>
    <dgm:cxn modelId="{715B7532-E282-4346-9915-FD2E6D3BC455}" srcId="{69CEA857-A66D-4C0A-9952-837B663A78B9}" destId="{CA0E9C60-CF01-46D5-9842-641EA401C00C}" srcOrd="1" destOrd="0" parTransId="{33681094-A87D-4FAD-B54E-C685A3502694}" sibTransId="{43D6714A-A4DE-4533-89BB-34671B37B3A7}"/>
    <dgm:cxn modelId="{9FEBA25B-D079-4307-9783-93DCCE18E869}" type="presOf" srcId="{3231CD36-72BE-48FC-B91C-A7272DC52FA0}" destId="{EA9E045A-43AD-4C2B-9D6F-7C1C67FA50A1}" srcOrd="0" destOrd="0" presId="urn:microsoft.com/office/officeart/2005/8/layout/hList1"/>
    <dgm:cxn modelId="{8343555D-DE8A-4C1D-82CC-F64F54E6A21C}" type="presOf" srcId="{CA0E9C60-CF01-46D5-9842-641EA401C00C}" destId="{CCD3851C-BFBE-46F1-A373-E4D25BBC6FAE}" srcOrd="0" destOrd="0" presId="urn:microsoft.com/office/officeart/2005/8/layout/hList1"/>
    <dgm:cxn modelId="{1ECF1B61-E423-4545-9C88-C983C7A1303F}" type="presOf" srcId="{86F86A59-A722-4024-8745-0322C3373831}" destId="{5A0AF7A4-C5D0-47F6-AAD5-F0B562C9EE46}" srcOrd="0" destOrd="0" presId="urn:microsoft.com/office/officeart/2005/8/layout/hList1"/>
    <dgm:cxn modelId="{73D5A57A-E5A6-4273-9E00-E0EF4DA464EC}" type="presOf" srcId="{D495A885-23F8-464F-9648-624361E15705}" destId="{9900FF93-6DED-4309-B169-B5A6814371C9}" srcOrd="0" destOrd="0" presId="urn:microsoft.com/office/officeart/2005/8/layout/hList1"/>
    <dgm:cxn modelId="{8F904D90-51F0-43EF-B66B-48E75E5500A4}" srcId="{CA0E9C60-CF01-46D5-9842-641EA401C00C}" destId="{71C9E964-D888-4ACB-89B1-992D5D4997CD}" srcOrd="0" destOrd="0" parTransId="{1ACE1752-0DB5-4520-B86B-AD8BFF4E08C5}" sibTransId="{E3219D77-75AF-4F60-95B0-C8647089D3DC}"/>
    <dgm:cxn modelId="{49F43BA5-29AF-41BC-A7ED-ECCA5A3F9391}" srcId="{3231CD36-72BE-48FC-B91C-A7272DC52FA0}" destId="{05D3B75F-220C-4BEE-A427-E18DCBDEEE8F}" srcOrd="0" destOrd="0" parTransId="{3AFC2BEA-BF48-45CD-BBEC-06CE4E90ECB4}" sibTransId="{15F04CF5-6860-42B1-BD4B-370AC406FA58}"/>
    <dgm:cxn modelId="{664C40A8-B591-45CA-A811-4D977492F7A4}" srcId="{69CEA857-A66D-4C0A-9952-837B663A78B9}" destId="{3231CD36-72BE-48FC-B91C-A7272DC52FA0}" srcOrd="2" destOrd="0" parTransId="{DE77F9D5-D976-40D5-BD61-E41AA389D748}" sibTransId="{46C181F6-A42A-4B6B-803F-AA129A54E63C}"/>
    <dgm:cxn modelId="{8A22C1BB-2B7D-4C44-A7AC-14D3ECB30394}" type="presOf" srcId="{05D3B75F-220C-4BEE-A427-E18DCBDEEE8F}" destId="{E67924AA-E069-407B-B3C7-6898332B4C03}" srcOrd="0" destOrd="0" presId="urn:microsoft.com/office/officeart/2005/8/layout/hList1"/>
    <dgm:cxn modelId="{A32733EC-048C-432E-91B1-7BFF290E19A4}" type="presOf" srcId="{71C9E964-D888-4ACB-89B1-992D5D4997CD}" destId="{EE6063D9-10A8-4D84-BEC0-6F071ADE2D96}" srcOrd="0" destOrd="0" presId="urn:microsoft.com/office/officeart/2005/8/layout/hList1"/>
    <dgm:cxn modelId="{A8A089EE-D0A9-4A6C-8C07-834D9BD1D294}" srcId="{69CEA857-A66D-4C0A-9952-837B663A78B9}" destId="{D495A885-23F8-464F-9648-624361E15705}" srcOrd="0" destOrd="0" parTransId="{5F9A6779-7DA2-44AC-B2BF-A6C4D353C795}" sibTransId="{7493A69B-E227-4F9F-A84B-4587AC0D55D5}"/>
    <dgm:cxn modelId="{7EA357FA-02EB-4D0F-A098-5493BD7CC67C}" srcId="{D495A885-23F8-464F-9648-624361E15705}" destId="{86F86A59-A722-4024-8745-0322C3373831}" srcOrd="0" destOrd="0" parTransId="{9767974D-161C-4B7C-BB2C-7CB1AFD1FDB0}" sibTransId="{BAFD7198-260A-4517-97D6-32E27BC7C41A}"/>
    <dgm:cxn modelId="{5BCBC882-63E9-449F-9478-BF6B3B846E1A}" type="presParOf" srcId="{F4C4ED6F-8A31-4414-A24A-41855CE64E91}" destId="{522EF499-5A4E-48F4-8649-3EC64F5E0D5C}" srcOrd="0" destOrd="0" presId="urn:microsoft.com/office/officeart/2005/8/layout/hList1"/>
    <dgm:cxn modelId="{EE820098-0F32-4CC3-B000-66DB2A73C318}" type="presParOf" srcId="{522EF499-5A4E-48F4-8649-3EC64F5E0D5C}" destId="{9900FF93-6DED-4309-B169-B5A6814371C9}" srcOrd="0" destOrd="0" presId="urn:microsoft.com/office/officeart/2005/8/layout/hList1"/>
    <dgm:cxn modelId="{582F8910-ACC1-4A2F-8535-A7F800594704}" type="presParOf" srcId="{522EF499-5A4E-48F4-8649-3EC64F5E0D5C}" destId="{5A0AF7A4-C5D0-47F6-AAD5-F0B562C9EE46}" srcOrd="1" destOrd="0" presId="urn:microsoft.com/office/officeart/2005/8/layout/hList1"/>
    <dgm:cxn modelId="{8324457E-5AC6-4F95-9AF5-FB872F7E5310}" type="presParOf" srcId="{F4C4ED6F-8A31-4414-A24A-41855CE64E91}" destId="{58EE38FD-125E-470E-82CB-7239C66E7D16}" srcOrd="1" destOrd="0" presId="urn:microsoft.com/office/officeart/2005/8/layout/hList1"/>
    <dgm:cxn modelId="{255B4516-B314-4609-AC83-448C304C54F2}" type="presParOf" srcId="{F4C4ED6F-8A31-4414-A24A-41855CE64E91}" destId="{E34BE976-8FC8-4991-B415-26A27594CF5A}" srcOrd="2" destOrd="0" presId="urn:microsoft.com/office/officeart/2005/8/layout/hList1"/>
    <dgm:cxn modelId="{A9061D7B-B7B8-4A95-9554-86A3FEC1A001}" type="presParOf" srcId="{E34BE976-8FC8-4991-B415-26A27594CF5A}" destId="{CCD3851C-BFBE-46F1-A373-E4D25BBC6FAE}" srcOrd="0" destOrd="0" presId="urn:microsoft.com/office/officeart/2005/8/layout/hList1"/>
    <dgm:cxn modelId="{F53DB9D5-1058-4FAF-8CCD-8EB6BC784E54}" type="presParOf" srcId="{E34BE976-8FC8-4991-B415-26A27594CF5A}" destId="{EE6063D9-10A8-4D84-BEC0-6F071ADE2D96}" srcOrd="1" destOrd="0" presId="urn:microsoft.com/office/officeart/2005/8/layout/hList1"/>
    <dgm:cxn modelId="{AA87FAE3-5E6F-4BCE-B208-8BE87B0FD8A2}" type="presParOf" srcId="{F4C4ED6F-8A31-4414-A24A-41855CE64E91}" destId="{C3E22935-CFCD-458C-A616-05FD0F642014}" srcOrd="3" destOrd="0" presId="urn:microsoft.com/office/officeart/2005/8/layout/hList1"/>
    <dgm:cxn modelId="{93886450-4A10-49C4-9DEA-7C8B6D790CFA}" type="presParOf" srcId="{F4C4ED6F-8A31-4414-A24A-41855CE64E91}" destId="{9CC50636-2EEB-4880-91F2-4B8CDEF4F9BF}" srcOrd="4" destOrd="0" presId="urn:microsoft.com/office/officeart/2005/8/layout/hList1"/>
    <dgm:cxn modelId="{143BA513-72A7-48B1-8074-37E44A70F8B9}" type="presParOf" srcId="{9CC50636-2EEB-4880-91F2-4B8CDEF4F9BF}" destId="{EA9E045A-43AD-4C2B-9D6F-7C1C67FA50A1}" srcOrd="0" destOrd="0" presId="urn:microsoft.com/office/officeart/2005/8/layout/hList1"/>
    <dgm:cxn modelId="{BE69D7AC-A47F-46AA-A48E-E7D3FBD84426}" type="presParOf" srcId="{9CC50636-2EEB-4880-91F2-4B8CDEF4F9BF}" destId="{E67924AA-E069-407B-B3C7-6898332B4C03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938B0D-17D2-4C67-ADBC-C9B879FA6EF8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5B0A51-08CA-4A6C-B2F8-9A81DA7F74CC}">
      <dgm:prSet phldrT="[Text]" phldr="0"/>
      <dgm:spPr/>
      <dgm:t>
        <a:bodyPr/>
        <a:lstStyle/>
        <a:p>
          <a:r>
            <a:rPr lang="en-US"/>
            <a:t>Input</a:t>
          </a:r>
        </a:p>
      </dgm:t>
    </dgm:pt>
    <dgm:pt modelId="{8D2E1FF9-72D4-4124-BC0F-CD43601C4872}" type="parTrans" cxnId="{FBCF59A3-5339-481F-9315-9E6C13F1EF00}">
      <dgm:prSet/>
      <dgm:spPr/>
      <dgm:t>
        <a:bodyPr/>
        <a:lstStyle/>
        <a:p>
          <a:endParaRPr lang="en-US"/>
        </a:p>
      </dgm:t>
    </dgm:pt>
    <dgm:pt modelId="{4B06D630-B84E-4FF8-92B1-C4453E97DE56}" type="sibTrans" cxnId="{FBCF59A3-5339-481F-9315-9E6C13F1EF00}">
      <dgm:prSet/>
      <dgm:spPr/>
      <dgm:t>
        <a:bodyPr/>
        <a:lstStyle/>
        <a:p>
          <a:endParaRPr lang="en-US"/>
        </a:p>
      </dgm:t>
    </dgm:pt>
    <dgm:pt modelId="{08D3BDA6-689B-4322-BBBE-F5940091389B}">
      <dgm:prSet phldrT="[Text]" phldr="0"/>
      <dgm:spPr/>
      <dgm:t>
        <a:bodyPr/>
        <a:lstStyle/>
        <a:p>
          <a:r>
            <a:rPr lang="en-US"/>
            <a:t>Input</a:t>
          </a:r>
        </a:p>
      </dgm:t>
    </dgm:pt>
    <dgm:pt modelId="{781ACB77-23DB-4D81-8AE9-17C0782E0DB5}" type="parTrans" cxnId="{DC8E7139-6912-405D-ADDC-6AD79E143434}">
      <dgm:prSet/>
      <dgm:spPr/>
      <dgm:t>
        <a:bodyPr/>
        <a:lstStyle/>
        <a:p>
          <a:endParaRPr lang="en-US"/>
        </a:p>
      </dgm:t>
    </dgm:pt>
    <dgm:pt modelId="{AE34AE21-5DB0-422E-9878-3E9621FC7986}" type="sibTrans" cxnId="{DC8E7139-6912-405D-ADDC-6AD79E143434}">
      <dgm:prSet/>
      <dgm:spPr/>
      <dgm:t>
        <a:bodyPr/>
        <a:lstStyle/>
        <a:p>
          <a:endParaRPr lang="en-US"/>
        </a:p>
      </dgm:t>
    </dgm:pt>
    <dgm:pt modelId="{60DD515B-036D-4358-B25C-38840C93C54F}">
      <dgm:prSet phldrT="[Text]" phldr="0"/>
      <dgm:spPr/>
      <dgm:t>
        <a:bodyPr/>
        <a:lstStyle/>
        <a:p>
          <a:r>
            <a:rPr lang="en-US"/>
            <a:t>Input</a:t>
          </a:r>
        </a:p>
      </dgm:t>
    </dgm:pt>
    <dgm:pt modelId="{D682130B-6A7C-4042-BD96-A9F9713AE1A6}" type="parTrans" cxnId="{F7CEAE05-99A5-428B-BE2B-884D9FB974F2}">
      <dgm:prSet/>
      <dgm:spPr/>
      <dgm:t>
        <a:bodyPr/>
        <a:lstStyle/>
        <a:p>
          <a:endParaRPr lang="en-US"/>
        </a:p>
      </dgm:t>
    </dgm:pt>
    <dgm:pt modelId="{3D4DE16D-1E2A-453F-AE2F-1C25F401D3D0}" type="sibTrans" cxnId="{F7CEAE05-99A5-428B-BE2B-884D9FB974F2}">
      <dgm:prSet/>
      <dgm:spPr/>
      <dgm:t>
        <a:bodyPr/>
        <a:lstStyle/>
        <a:p>
          <a:endParaRPr lang="en-US"/>
        </a:p>
      </dgm:t>
    </dgm:pt>
    <dgm:pt modelId="{A06804FF-DA86-47B5-A35F-2F4096B2E8FD}">
      <dgm:prSet phldrT="[Text]" phldr="0"/>
      <dgm:spPr/>
      <dgm:t>
        <a:bodyPr/>
        <a:lstStyle/>
        <a:p>
          <a:r>
            <a:rPr lang="en-US" b="1">
              <a:solidFill>
                <a:schemeClr val="accent1"/>
              </a:solidFill>
            </a:rPr>
            <a:t>Output</a:t>
          </a:r>
        </a:p>
      </dgm:t>
    </dgm:pt>
    <dgm:pt modelId="{55E37934-C1EE-48C1-99F4-93FA516A4FE7}" type="parTrans" cxnId="{44FDA791-F5F5-4DE7-A4A4-953E8606AA72}">
      <dgm:prSet/>
      <dgm:spPr/>
      <dgm:t>
        <a:bodyPr/>
        <a:lstStyle/>
        <a:p>
          <a:endParaRPr lang="en-US"/>
        </a:p>
      </dgm:t>
    </dgm:pt>
    <dgm:pt modelId="{62A3A6ED-A728-40B9-BF25-C130717AA92D}" type="sibTrans" cxnId="{44FDA791-F5F5-4DE7-A4A4-953E8606AA72}">
      <dgm:prSet/>
      <dgm:spPr/>
      <dgm:t>
        <a:bodyPr/>
        <a:lstStyle/>
        <a:p>
          <a:endParaRPr lang="en-US"/>
        </a:p>
      </dgm:t>
    </dgm:pt>
    <dgm:pt modelId="{1E758048-9AA2-4277-8F57-06CFD006A713}">
      <dgm:prSet phldrT="[Text]" phldr="0"/>
      <dgm:spPr>
        <a:ln>
          <a:noFill/>
        </a:ln>
      </dgm:spPr>
      <dgm:t>
        <a:bodyPr/>
        <a:lstStyle/>
        <a:p>
          <a:endParaRPr lang="en-US"/>
        </a:p>
      </dgm:t>
    </dgm:pt>
    <dgm:pt modelId="{660C9F2B-3B6A-4962-8F62-75BEC123E43E}" type="parTrans" cxnId="{80AED994-4AE8-4554-8828-35B60EA94879}">
      <dgm:prSet/>
      <dgm:spPr/>
      <dgm:t>
        <a:bodyPr/>
        <a:lstStyle/>
        <a:p>
          <a:endParaRPr lang="en-US"/>
        </a:p>
      </dgm:t>
    </dgm:pt>
    <dgm:pt modelId="{33B1771F-0CA3-4D00-84C1-6C34CB19C595}" type="sibTrans" cxnId="{80AED994-4AE8-4554-8828-35B60EA94879}">
      <dgm:prSet/>
      <dgm:spPr/>
      <dgm:t>
        <a:bodyPr/>
        <a:lstStyle/>
        <a:p>
          <a:endParaRPr lang="en-US"/>
        </a:p>
      </dgm:t>
    </dgm:pt>
    <dgm:pt modelId="{4156D149-630F-471F-81E0-0B27A8792930}" type="pres">
      <dgm:prSet presAssocID="{68938B0D-17D2-4C67-ADBC-C9B879FA6EF8}" presName="Name0" presStyleCnt="0">
        <dgm:presLayoutVars>
          <dgm:chMax val="4"/>
          <dgm:resizeHandles val="exact"/>
        </dgm:presLayoutVars>
      </dgm:prSet>
      <dgm:spPr/>
    </dgm:pt>
    <dgm:pt modelId="{82D46120-6ED8-4BEE-9C1B-89C6A48A5C5A}" type="pres">
      <dgm:prSet presAssocID="{68938B0D-17D2-4C67-ADBC-C9B879FA6EF8}" presName="ellipse" presStyleLbl="trBgShp" presStyleIdx="0" presStyleCnt="1"/>
      <dgm:spPr/>
    </dgm:pt>
    <dgm:pt modelId="{BDB94BE4-B2CF-461A-84E1-7D5F8CE025DE}" type="pres">
      <dgm:prSet presAssocID="{68938B0D-17D2-4C67-ADBC-C9B879FA6EF8}" presName="arrow1" presStyleLbl="fgShp" presStyleIdx="0" presStyleCnt="1"/>
      <dgm:spPr/>
    </dgm:pt>
    <dgm:pt modelId="{3E88E42B-E63F-4410-872A-0A9EAF2DAE24}" type="pres">
      <dgm:prSet presAssocID="{68938B0D-17D2-4C67-ADBC-C9B879FA6EF8}" presName="rectangle" presStyleLbl="revTx" presStyleIdx="0" presStyleCnt="1">
        <dgm:presLayoutVars>
          <dgm:bulletEnabled val="1"/>
        </dgm:presLayoutVars>
      </dgm:prSet>
      <dgm:spPr/>
    </dgm:pt>
    <dgm:pt modelId="{126E0778-6A47-4E35-ABD3-2CB66FF2BB19}" type="pres">
      <dgm:prSet presAssocID="{08D3BDA6-689B-4322-BBBE-F5940091389B}" presName="item1" presStyleLbl="node1" presStyleIdx="0" presStyleCnt="3">
        <dgm:presLayoutVars>
          <dgm:bulletEnabled val="1"/>
        </dgm:presLayoutVars>
      </dgm:prSet>
      <dgm:spPr/>
    </dgm:pt>
    <dgm:pt modelId="{153B0E2E-B9A6-49C2-9831-CA608A0CDA34}" type="pres">
      <dgm:prSet presAssocID="{60DD515B-036D-4358-B25C-38840C93C54F}" presName="item2" presStyleLbl="node1" presStyleIdx="1" presStyleCnt="3">
        <dgm:presLayoutVars>
          <dgm:bulletEnabled val="1"/>
        </dgm:presLayoutVars>
      </dgm:prSet>
      <dgm:spPr/>
    </dgm:pt>
    <dgm:pt modelId="{DE552CC5-95E3-4606-9DFB-B2E03606CADB}" type="pres">
      <dgm:prSet presAssocID="{A06804FF-DA86-47B5-A35F-2F4096B2E8FD}" presName="item3" presStyleLbl="node1" presStyleIdx="2" presStyleCnt="3">
        <dgm:presLayoutVars>
          <dgm:bulletEnabled val="1"/>
        </dgm:presLayoutVars>
      </dgm:prSet>
      <dgm:spPr/>
    </dgm:pt>
    <dgm:pt modelId="{6CE274C0-7932-4D48-BD5C-8A79904CE924}" type="pres">
      <dgm:prSet presAssocID="{68938B0D-17D2-4C67-ADBC-C9B879FA6EF8}" presName="funnel" presStyleLbl="trAlignAcc1" presStyleIdx="0" presStyleCnt="1" custLinFactY="-15969" custLinFactNeighborX="-2822" custLinFactNeighborY="-100000"/>
      <dgm:spPr/>
    </dgm:pt>
  </dgm:ptLst>
  <dgm:cxnLst>
    <dgm:cxn modelId="{C7ED2201-39DD-42A5-86AF-408C97021AE9}" type="presOf" srcId="{60DD515B-036D-4358-B25C-38840C93C54F}" destId="{126E0778-6A47-4E35-ABD3-2CB66FF2BB19}" srcOrd="0" destOrd="0" presId="urn:microsoft.com/office/officeart/2005/8/layout/funnel1"/>
    <dgm:cxn modelId="{F7CEAE05-99A5-428B-BE2B-884D9FB974F2}" srcId="{68938B0D-17D2-4C67-ADBC-C9B879FA6EF8}" destId="{60DD515B-036D-4358-B25C-38840C93C54F}" srcOrd="2" destOrd="0" parTransId="{D682130B-6A7C-4042-BD96-A9F9713AE1A6}" sibTransId="{3D4DE16D-1E2A-453F-AE2F-1C25F401D3D0}"/>
    <dgm:cxn modelId="{E43A950E-D8D0-4613-B859-506749DFDF16}" type="presOf" srcId="{08D3BDA6-689B-4322-BBBE-F5940091389B}" destId="{153B0E2E-B9A6-49C2-9831-CA608A0CDA34}" srcOrd="0" destOrd="0" presId="urn:microsoft.com/office/officeart/2005/8/layout/funnel1"/>
    <dgm:cxn modelId="{DC8E7139-6912-405D-ADDC-6AD79E143434}" srcId="{68938B0D-17D2-4C67-ADBC-C9B879FA6EF8}" destId="{08D3BDA6-689B-4322-BBBE-F5940091389B}" srcOrd="1" destOrd="0" parTransId="{781ACB77-23DB-4D81-8AE9-17C0782E0DB5}" sibTransId="{AE34AE21-5DB0-422E-9878-3E9621FC7986}"/>
    <dgm:cxn modelId="{25017478-D8A8-4D6A-8C03-4F4D9C94B159}" type="presOf" srcId="{68938B0D-17D2-4C67-ADBC-C9B879FA6EF8}" destId="{4156D149-630F-471F-81E0-0B27A8792930}" srcOrd="0" destOrd="0" presId="urn:microsoft.com/office/officeart/2005/8/layout/funnel1"/>
    <dgm:cxn modelId="{44FDA791-F5F5-4DE7-A4A4-953E8606AA72}" srcId="{68938B0D-17D2-4C67-ADBC-C9B879FA6EF8}" destId="{A06804FF-DA86-47B5-A35F-2F4096B2E8FD}" srcOrd="3" destOrd="0" parTransId="{55E37934-C1EE-48C1-99F4-93FA516A4FE7}" sibTransId="{62A3A6ED-A728-40B9-BF25-C130717AA92D}"/>
    <dgm:cxn modelId="{80AED994-4AE8-4554-8828-35B60EA94879}" srcId="{68938B0D-17D2-4C67-ADBC-C9B879FA6EF8}" destId="{1E758048-9AA2-4277-8F57-06CFD006A713}" srcOrd="4" destOrd="0" parTransId="{660C9F2B-3B6A-4962-8F62-75BEC123E43E}" sibTransId="{33B1771F-0CA3-4D00-84C1-6C34CB19C595}"/>
    <dgm:cxn modelId="{FBCF59A3-5339-481F-9315-9E6C13F1EF00}" srcId="{68938B0D-17D2-4C67-ADBC-C9B879FA6EF8}" destId="{715B0A51-08CA-4A6C-B2F8-9A81DA7F74CC}" srcOrd="0" destOrd="0" parTransId="{8D2E1FF9-72D4-4124-BC0F-CD43601C4872}" sibTransId="{4B06D630-B84E-4FF8-92B1-C4453E97DE56}"/>
    <dgm:cxn modelId="{C744C2C9-1A30-456F-BAE2-E238F6B8F741}" type="presOf" srcId="{715B0A51-08CA-4A6C-B2F8-9A81DA7F74CC}" destId="{DE552CC5-95E3-4606-9DFB-B2E03606CADB}" srcOrd="0" destOrd="0" presId="urn:microsoft.com/office/officeart/2005/8/layout/funnel1"/>
    <dgm:cxn modelId="{3630D1CF-5089-417D-ABC8-9919DEEC07D7}" type="presOf" srcId="{A06804FF-DA86-47B5-A35F-2F4096B2E8FD}" destId="{3E88E42B-E63F-4410-872A-0A9EAF2DAE24}" srcOrd="0" destOrd="0" presId="urn:microsoft.com/office/officeart/2005/8/layout/funnel1"/>
    <dgm:cxn modelId="{C2B418CC-9280-4584-A81B-08C149916ED6}" type="presParOf" srcId="{4156D149-630F-471F-81E0-0B27A8792930}" destId="{82D46120-6ED8-4BEE-9C1B-89C6A48A5C5A}" srcOrd="0" destOrd="0" presId="urn:microsoft.com/office/officeart/2005/8/layout/funnel1"/>
    <dgm:cxn modelId="{59076FB7-869D-4116-B87C-39D8C87493BB}" type="presParOf" srcId="{4156D149-630F-471F-81E0-0B27A8792930}" destId="{BDB94BE4-B2CF-461A-84E1-7D5F8CE025DE}" srcOrd="1" destOrd="0" presId="urn:microsoft.com/office/officeart/2005/8/layout/funnel1"/>
    <dgm:cxn modelId="{5FFCA469-C0CB-4B3F-9872-96483444B48A}" type="presParOf" srcId="{4156D149-630F-471F-81E0-0B27A8792930}" destId="{3E88E42B-E63F-4410-872A-0A9EAF2DAE24}" srcOrd="2" destOrd="0" presId="urn:microsoft.com/office/officeart/2005/8/layout/funnel1"/>
    <dgm:cxn modelId="{15B48702-66BA-4380-8B7C-01417A442D41}" type="presParOf" srcId="{4156D149-630F-471F-81E0-0B27A8792930}" destId="{126E0778-6A47-4E35-ABD3-2CB66FF2BB19}" srcOrd="3" destOrd="0" presId="urn:microsoft.com/office/officeart/2005/8/layout/funnel1"/>
    <dgm:cxn modelId="{E127B0F2-1460-43FE-909E-8D046D1B6A44}" type="presParOf" srcId="{4156D149-630F-471F-81E0-0B27A8792930}" destId="{153B0E2E-B9A6-49C2-9831-CA608A0CDA34}" srcOrd="4" destOrd="0" presId="urn:microsoft.com/office/officeart/2005/8/layout/funnel1"/>
    <dgm:cxn modelId="{67E9592A-0CD2-4F60-AB8B-1CD0F803A33E}" type="presParOf" srcId="{4156D149-630F-471F-81E0-0B27A8792930}" destId="{DE552CC5-95E3-4606-9DFB-B2E03606CADB}" srcOrd="5" destOrd="0" presId="urn:microsoft.com/office/officeart/2005/8/layout/funnel1"/>
    <dgm:cxn modelId="{B9F17A03-8AB6-4AD1-BF13-8BF506FD6D58}" type="presParOf" srcId="{4156D149-630F-471F-81E0-0B27A8792930}" destId="{6CE274C0-7932-4D48-BD5C-8A79904CE92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20F174-6825-48C3-8C0C-4F1C43CD7758}" type="doc">
      <dgm:prSet loTypeId="urn:microsoft.com/office/officeart/2005/8/layout/hierarchy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0EC8431-556B-489B-B37A-CC3F777DD9FE}">
      <dgm:prSet phldrT="[Text]" phldr="0" custT="1"/>
      <dgm:spPr>
        <a:ln>
          <a:noFill/>
        </a:ln>
      </dgm:spPr>
      <dgm:t>
        <a:bodyPr/>
        <a:lstStyle/>
        <a:p>
          <a:r>
            <a:rPr lang="en-US" sz="2800" b="1"/>
            <a:t>Substantive Procedures</a:t>
          </a:r>
          <a:endParaRPr lang="en-US" sz="2800"/>
        </a:p>
      </dgm:t>
    </dgm:pt>
    <dgm:pt modelId="{51F26896-D40E-41C1-9E86-A84A0968175E}" type="parTrans" cxnId="{47670EA9-85D6-4957-A16C-4C2FD190FAC0}">
      <dgm:prSet/>
      <dgm:spPr/>
      <dgm:t>
        <a:bodyPr/>
        <a:lstStyle/>
        <a:p>
          <a:endParaRPr lang="en-US"/>
        </a:p>
      </dgm:t>
    </dgm:pt>
    <dgm:pt modelId="{BA1548CA-5D44-4738-9A73-D2105FFC2CFA}" type="sibTrans" cxnId="{47670EA9-85D6-4957-A16C-4C2FD190FAC0}">
      <dgm:prSet/>
      <dgm:spPr/>
      <dgm:t>
        <a:bodyPr/>
        <a:lstStyle/>
        <a:p>
          <a:endParaRPr lang="en-US"/>
        </a:p>
      </dgm:t>
    </dgm:pt>
    <dgm:pt modelId="{6F2883F7-81B3-4DCA-B287-D14F12DDFFE2}">
      <dgm:prSet phldrT="[Text]" phldr="0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marL="914400" indent="0" algn="l">
            <a:tabLst>
              <a:tab pos="914400" algn="l"/>
            </a:tabLst>
          </a:pPr>
          <a:r>
            <a:rPr lang="en-US" sz="2400" dirty="0">
              <a:solidFill>
                <a:schemeClr val="accent2"/>
              </a:solidFill>
            </a:rPr>
            <a:t>Substantive Analytical Procedures</a:t>
          </a:r>
        </a:p>
      </dgm:t>
    </dgm:pt>
    <dgm:pt modelId="{1D069047-8555-4F8B-BE27-B4D5B8667096}" type="parTrans" cxnId="{C5001035-DCE2-4F82-8143-B1386338C13B}">
      <dgm:prSet/>
      <dgm:spPr/>
      <dgm:t>
        <a:bodyPr/>
        <a:lstStyle/>
        <a:p>
          <a:endParaRPr lang="en-US"/>
        </a:p>
      </dgm:t>
    </dgm:pt>
    <dgm:pt modelId="{14AF09D9-9318-439E-A09C-406D2940B0CB}" type="sibTrans" cxnId="{C5001035-DCE2-4F82-8143-B1386338C13B}">
      <dgm:prSet/>
      <dgm:spPr/>
      <dgm:t>
        <a:bodyPr/>
        <a:lstStyle/>
        <a:p>
          <a:endParaRPr lang="en-US"/>
        </a:p>
      </dgm:t>
    </dgm:pt>
    <dgm:pt modelId="{2AE1F698-0665-4C23-BFF4-4CA5ABA6AC47}">
      <dgm:prSet phldrT="[Text]" phldr="0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marL="914400" indent="0" algn="l"/>
          <a:r>
            <a:rPr lang="en-US" sz="2400" dirty="0">
              <a:solidFill>
                <a:schemeClr val="accent2"/>
              </a:solidFill>
            </a:rPr>
            <a:t>Tests of Details (of COTABDs*) </a:t>
          </a:r>
        </a:p>
      </dgm:t>
    </dgm:pt>
    <dgm:pt modelId="{AA1592F7-7398-401B-8164-095A23F905E6}" type="parTrans" cxnId="{84146BF0-697C-45C9-BD85-9FB17D8235C5}">
      <dgm:prSet/>
      <dgm:spPr/>
      <dgm:t>
        <a:bodyPr/>
        <a:lstStyle/>
        <a:p>
          <a:endParaRPr lang="en-US"/>
        </a:p>
      </dgm:t>
    </dgm:pt>
    <dgm:pt modelId="{2A5B1716-DF53-4B9C-9007-F809BD07DCE2}" type="sibTrans" cxnId="{84146BF0-697C-45C9-BD85-9FB17D8235C5}">
      <dgm:prSet/>
      <dgm:spPr/>
      <dgm:t>
        <a:bodyPr/>
        <a:lstStyle/>
        <a:p>
          <a:endParaRPr lang="en-US"/>
        </a:p>
      </dgm:t>
    </dgm:pt>
    <dgm:pt modelId="{81895B0F-7EA9-459C-B914-EF24B488ACB7}">
      <dgm:prSet phldrT="[Text]" phldr="0" custT="1"/>
      <dgm:spPr>
        <a:solidFill>
          <a:srgbClr val="637C79"/>
        </a:solidFill>
        <a:ln>
          <a:noFill/>
        </a:ln>
      </dgm:spPr>
      <dgm:t>
        <a:bodyPr/>
        <a:lstStyle/>
        <a:p>
          <a:r>
            <a:rPr lang="en-US" sz="2200" dirty="0">
              <a:solidFill>
                <a:schemeClr val="bg1"/>
              </a:solidFill>
            </a:rPr>
            <a:t>Audit procedures designed for the </a:t>
          </a:r>
          <a:r>
            <a:rPr lang="en-US" sz="2200" b="1" dirty="0">
              <a:solidFill>
                <a:schemeClr val="bg1"/>
              </a:solidFill>
            </a:rPr>
            <a:t>purpose </a:t>
          </a:r>
          <a:r>
            <a:rPr lang="en-US" sz="2200" dirty="0">
              <a:solidFill>
                <a:schemeClr val="bg1"/>
              </a:solidFill>
            </a:rPr>
            <a:t>of detecting material misstatements at the assertion level. They include, but are not limited to:</a:t>
          </a:r>
        </a:p>
      </dgm:t>
    </dgm:pt>
    <dgm:pt modelId="{36624402-1566-4433-BCE9-3C7E87202F0F}" type="parTrans" cxnId="{30F957D0-568D-43A9-8460-4A2B2AE9A1A7}">
      <dgm:prSet/>
      <dgm:spPr/>
      <dgm:t>
        <a:bodyPr/>
        <a:lstStyle/>
        <a:p>
          <a:endParaRPr lang="en-US"/>
        </a:p>
      </dgm:t>
    </dgm:pt>
    <dgm:pt modelId="{87A9B8F4-9BFE-4D46-AFAB-DB8F848C249B}" type="sibTrans" cxnId="{30F957D0-568D-43A9-8460-4A2B2AE9A1A7}">
      <dgm:prSet/>
      <dgm:spPr/>
      <dgm:t>
        <a:bodyPr/>
        <a:lstStyle/>
        <a:p>
          <a:endParaRPr lang="en-US"/>
        </a:p>
      </dgm:t>
    </dgm:pt>
    <dgm:pt modelId="{2C4C3E0D-9BD5-4BAA-A5EA-5B08A5A7B3A4}" type="pres">
      <dgm:prSet presAssocID="{7620F174-6825-48C3-8C0C-4F1C43CD775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4173F14-4317-4807-869A-B20680E7BA0D}" type="pres">
      <dgm:prSet presAssocID="{E0EC8431-556B-489B-B37A-CC3F777DD9FE}" presName="vertOne" presStyleCnt="0"/>
      <dgm:spPr/>
    </dgm:pt>
    <dgm:pt modelId="{95BE7E2D-463E-47C7-A6E0-92DCC837F7CB}" type="pres">
      <dgm:prSet presAssocID="{E0EC8431-556B-489B-B37A-CC3F777DD9FE}" presName="txOne" presStyleLbl="node0" presStyleIdx="0" presStyleCnt="1" custScaleY="52961" custLinFactNeighborX="848" custLinFactNeighborY="3149">
        <dgm:presLayoutVars>
          <dgm:chPref val="3"/>
        </dgm:presLayoutVars>
      </dgm:prSet>
      <dgm:spPr/>
    </dgm:pt>
    <dgm:pt modelId="{141C1BEF-57A8-4C04-B545-DD1B3DD888C0}" type="pres">
      <dgm:prSet presAssocID="{E0EC8431-556B-489B-B37A-CC3F777DD9FE}" presName="parTransOne" presStyleCnt="0"/>
      <dgm:spPr/>
    </dgm:pt>
    <dgm:pt modelId="{F4A64C18-592A-4025-81CE-5231D7BA8050}" type="pres">
      <dgm:prSet presAssocID="{E0EC8431-556B-489B-B37A-CC3F777DD9FE}" presName="horzOne" presStyleCnt="0"/>
      <dgm:spPr/>
    </dgm:pt>
    <dgm:pt modelId="{8FA3AFEE-06A4-45E7-B68E-E2F367316105}" type="pres">
      <dgm:prSet presAssocID="{81895B0F-7EA9-459C-B914-EF24B488ACB7}" presName="vertTwo" presStyleCnt="0"/>
      <dgm:spPr/>
    </dgm:pt>
    <dgm:pt modelId="{3AE8831B-FE0D-4AB8-B9EC-52BA71E2429F}" type="pres">
      <dgm:prSet presAssocID="{81895B0F-7EA9-459C-B914-EF24B488ACB7}" presName="txTwo" presStyleLbl="node2" presStyleIdx="0" presStyleCnt="1" custLinFactNeighborX="145" custLinFactNeighborY="-68703">
        <dgm:presLayoutVars>
          <dgm:chPref val="3"/>
        </dgm:presLayoutVars>
      </dgm:prSet>
      <dgm:spPr/>
    </dgm:pt>
    <dgm:pt modelId="{234664A6-8DAF-4441-AEB0-13AF56A9FE03}" type="pres">
      <dgm:prSet presAssocID="{81895B0F-7EA9-459C-B914-EF24B488ACB7}" presName="parTransTwo" presStyleCnt="0"/>
      <dgm:spPr/>
    </dgm:pt>
    <dgm:pt modelId="{950D244C-7642-481E-B160-7FBFA01337D1}" type="pres">
      <dgm:prSet presAssocID="{81895B0F-7EA9-459C-B914-EF24B488ACB7}" presName="horzTwo" presStyleCnt="0"/>
      <dgm:spPr/>
    </dgm:pt>
    <dgm:pt modelId="{7F0199A5-87ED-494D-81CD-609FAD9F0147}" type="pres">
      <dgm:prSet presAssocID="{2AE1F698-0665-4C23-BFF4-4CA5ABA6AC47}" presName="vertThree" presStyleCnt="0"/>
      <dgm:spPr/>
    </dgm:pt>
    <dgm:pt modelId="{C2FD6ED3-0D78-40F5-8483-B803F25CDDE5}" type="pres">
      <dgm:prSet presAssocID="{2AE1F698-0665-4C23-BFF4-4CA5ABA6AC47}" presName="txThree" presStyleLbl="node3" presStyleIdx="0" presStyleCnt="2" custScaleY="86098" custLinFactNeighborX="1845" custLinFactNeighborY="-12476">
        <dgm:presLayoutVars>
          <dgm:chPref val="3"/>
        </dgm:presLayoutVars>
      </dgm:prSet>
      <dgm:spPr/>
    </dgm:pt>
    <dgm:pt modelId="{AE116C86-19CA-4B71-A809-3631A0FE5CCE}" type="pres">
      <dgm:prSet presAssocID="{2AE1F698-0665-4C23-BFF4-4CA5ABA6AC47}" presName="horzThree" presStyleCnt="0"/>
      <dgm:spPr/>
    </dgm:pt>
    <dgm:pt modelId="{0D309A08-ACD6-4DC2-AC8B-50464075E47C}" type="pres">
      <dgm:prSet presAssocID="{2A5B1716-DF53-4B9C-9007-F809BD07DCE2}" presName="sibSpaceThree" presStyleCnt="0"/>
      <dgm:spPr/>
    </dgm:pt>
    <dgm:pt modelId="{45C4172A-7D4E-4148-BA7B-4C762F87A7CF}" type="pres">
      <dgm:prSet presAssocID="{6F2883F7-81B3-4DCA-B287-D14F12DDFFE2}" presName="vertThree" presStyleCnt="0"/>
      <dgm:spPr/>
    </dgm:pt>
    <dgm:pt modelId="{6FCC8CEE-8B7C-47D7-BF45-D6F9820FD1EA}" type="pres">
      <dgm:prSet presAssocID="{6F2883F7-81B3-4DCA-B287-D14F12DDFFE2}" presName="txThree" presStyleLbl="node3" presStyleIdx="1" presStyleCnt="2" custScaleY="86098" custLinFactNeighborX="295" custLinFactNeighborY="-14336">
        <dgm:presLayoutVars>
          <dgm:chPref val="3"/>
        </dgm:presLayoutVars>
      </dgm:prSet>
      <dgm:spPr/>
    </dgm:pt>
    <dgm:pt modelId="{6DE3B287-8C8F-4D7A-A048-9C6D030DFC0D}" type="pres">
      <dgm:prSet presAssocID="{6F2883F7-81B3-4DCA-B287-D14F12DDFFE2}" presName="horzThree" presStyleCnt="0"/>
      <dgm:spPr/>
    </dgm:pt>
  </dgm:ptLst>
  <dgm:cxnLst>
    <dgm:cxn modelId="{C5001035-DCE2-4F82-8143-B1386338C13B}" srcId="{81895B0F-7EA9-459C-B914-EF24B488ACB7}" destId="{6F2883F7-81B3-4DCA-B287-D14F12DDFFE2}" srcOrd="1" destOrd="0" parTransId="{1D069047-8555-4F8B-BE27-B4D5B8667096}" sibTransId="{14AF09D9-9318-439E-A09C-406D2940B0CB}"/>
    <dgm:cxn modelId="{B9796764-4296-498E-B1BB-DCCBFF315D03}" type="presOf" srcId="{81895B0F-7EA9-459C-B914-EF24B488ACB7}" destId="{3AE8831B-FE0D-4AB8-B9EC-52BA71E2429F}" srcOrd="0" destOrd="0" presId="urn:microsoft.com/office/officeart/2005/8/layout/hierarchy4"/>
    <dgm:cxn modelId="{71CC8546-7906-41D8-82DA-FF727B82137A}" type="presOf" srcId="{2AE1F698-0665-4C23-BFF4-4CA5ABA6AC47}" destId="{C2FD6ED3-0D78-40F5-8483-B803F25CDDE5}" srcOrd="0" destOrd="0" presId="urn:microsoft.com/office/officeart/2005/8/layout/hierarchy4"/>
    <dgm:cxn modelId="{54FDFC6A-610E-48EE-9976-E15C21A5CFD9}" type="presOf" srcId="{7620F174-6825-48C3-8C0C-4F1C43CD7758}" destId="{2C4C3E0D-9BD5-4BAA-A5EA-5B08A5A7B3A4}" srcOrd="0" destOrd="0" presId="urn:microsoft.com/office/officeart/2005/8/layout/hierarchy4"/>
    <dgm:cxn modelId="{18EF7592-4A90-4E68-AFCD-22303C202A8E}" type="presOf" srcId="{E0EC8431-556B-489B-B37A-CC3F777DD9FE}" destId="{95BE7E2D-463E-47C7-A6E0-92DCC837F7CB}" srcOrd="0" destOrd="0" presId="urn:microsoft.com/office/officeart/2005/8/layout/hierarchy4"/>
    <dgm:cxn modelId="{BF8DC19F-1017-4EAF-8A47-57F16DC07A00}" type="presOf" srcId="{6F2883F7-81B3-4DCA-B287-D14F12DDFFE2}" destId="{6FCC8CEE-8B7C-47D7-BF45-D6F9820FD1EA}" srcOrd="0" destOrd="0" presId="urn:microsoft.com/office/officeart/2005/8/layout/hierarchy4"/>
    <dgm:cxn modelId="{47670EA9-85D6-4957-A16C-4C2FD190FAC0}" srcId="{7620F174-6825-48C3-8C0C-4F1C43CD7758}" destId="{E0EC8431-556B-489B-B37A-CC3F777DD9FE}" srcOrd="0" destOrd="0" parTransId="{51F26896-D40E-41C1-9E86-A84A0968175E}" sibTransId="{BA1548CA-5D44-4738-9A73-D2105FFC2CFA}"/>
    <dgm:cxn modelId="{30F957D0-568D-43A9-8460-4A2B2AE9A1A7}" srcId="{E0EC8431-556B-489B-B37A-CC3F777DD9FE}" destId="{81895B0F-7EA9-459C-B914-EF24B488ACB7}" srcOrd="0" destOrd="0" parTransId="{36624402-1566-4433-BCE9-3C7E87202F0F}" sibTransId="{87A9B8F4-9BFE-4D46-AFAB-DB8F848C249B}"/>
    <dgm:cxn modelId="{84146BF0-697C-45C9-BD85-9FB17D8235C5}" srcId="{81895B0F-7EA9-459C-B914-EF24B488ACB7}" destId="{2AE1F698-0665-4C23-BFF4-4CA5ABA6AC47}" srcOrd="0" destOrd="0" parTransId="{AA1592F7-7398-401B-8164-095A23F905E6}" sibTransId="{2A5B1716-DF53-4B9C-9007-F809BD07DCE2}"/>
    <dgm:cxn modelId="{460C3629-EBA9-4BE3-BD90-44C82B4283AE}" type="presParOf" srcId="{2C4C3E0D-9BD5-4BAA-A5EA-5B08A5A7B3A4}" destId="{04173F14-4317-4807-869A-B20680E7BA0D}" srcOrd="0" destOrd="0" presId="urn:microsoft.com/office/officeart/2005/8/layout/hierarchy4"/>
    <dgm:cxn modelId="{8C0C5CF0-D794-4928-B758-CA8C0B79BC60}" type="presParOf" srcId="{04173F14-4317-4807-869A-B20680E7BA0D}" destId="{95BE7E2D-463E-47C7-A6E0-92DCC837F7CB}" srcOrd="0" destOrd="0" presId="urn:microsoft.com/office/officeart/2005/8/layout/hierarchy4"/>
    <dgm:cxn modelId="{670E4ABD-348F-4202-BD28-40EAFDB02866}" type="presParOf" srcId="{04173F14-4317-4807-869A-B20680E7BA0D}" destId="{141C1BEF-57A8-4C04-B545-DD1B3DD888C0}" srcOrd="1" destOrd="0" presId="urn:microsoft.com/office/officeart/2005/8/layout/hierarchy4"/>
    <dgm:cxn modelId="{91F269D4-3DCF-4739-A307-B637C3B54639}" type="presParOf" srcId="{04173F14-4317-4807-869A-B20680E7BA0D}" destId="{F4A64C18-592A-4025-81CE-5231D7BA8050}" srcOrd="2" destOrd="0" presId="urn:microsoft.com/office/officeart/2005/8/layout/hierarchy4"/>
    <dgm:cxn modelId="{DDA40C94-5502-4F3D-8731-0B69C0348589}" type="presParOf" srcId="{F4A64C18-592A-4025-81CE-5231D7BA8050}" destId="{8FA3AFEE-06A4-45E7-B68E-E2F367316105}" srcOrd="0" destOrd="0" presId="urn:microsoft.com/office/officeart/2005/8/layout/hierarchy4"/>
    <dgm:cxn modelId="{747E88B3-91CF-468F-A427-A008DA4F41CD}" type="presParOf" srcId="{8FA3AFEE-06A4-45E7-B68E-E2F367316105}" destId="{3AE8831B-FE0D-4AB8-B9EC-52BA71E2429F}" srcOrd="0" destOrd="0" presId="urn:microsoft.com/office/officeart/2005/8/layout/hierarchy4"/>
    <dgm:cxn modelId="{BC440C26-2DB2-4376-8F22-E69D3A2994E0}" type="presParOf" srcId="{8FA3AFEE-06A4-45E7-B68E-E2F367316105}" destId="{234664A6-8DAF-4441-AEB0-13AF56A9FE03}" srcOrd="1" destOrd="0" presId="urn:microsoft.com/office/officeart/2005/8/layout/hierarchy4"/>
    <dgm:cxn modelId="{22818930-2ED2-4BFC-9F75-2AB7FFE94F1F}" type="presParOf" srcId="{8FA3AFEE-06A4-45E7-B68E-E2F367316105}" destId="{950D244C-7642-481E-B160-7FBFA01337D1}" srcOrd="2" destOrd="0" presId="urn:microsoft.com/office/officeart/2005/8/layout/hierarchy4"/>
    <dgm:cxn modelId="{9F698A72-607B-477F-B21F-56BC1E45E23F}" type="presParOf" srcId="{950D244C-7642-481E-B160-7FBFA01337D1}" destId="{7F0199A5-87ED-494D-81CD-609FAD9F0147}" srcOrd="0" destOrd="0" presId="urn:microsoft.com/office/officeart/2005/8/layout/hierarchy4"/>
    <dgm:cxn modelId="{5BAF0F7F-DFE9-47A3-BACB-48A2794DC6F6}" type="presParOf" srcId="{7F0199A5-87ED-494D-81CD-609FAD9F0147}" destId="{C2FD6ED3-0D78-40F5-8483-B803F25CDDE5}" srcOrd="0" destOrd="0" presId="urn:microsoft.com/office/officeart/2005/8/layout/hierarchy4"/>
    <dgm:cxn modelId="{C233E652-43BE-4112-8104-596A996373F7}" type="presParOf" srcId="{7F0199A5-87ED-494D-81CD-609FAD9F0147}" destId="{AE116C86-19CA-4B71-A809-3631A0FE5CCE}" srcOrd="1" destOrd="0" presId="urn:microsoft.com/office/officeart/2005/8/layout/hierarchy4"/>
    <dgm:cxn modelId="{192B6EAB-D007-4A5E-9807-A89D22C4F910}" type="presParOf" srcId="{950D244C-7642-481E-B160-7FBFA01337D1}" destId="{0D309A08-ACD6-4DC2-AC8B-50464075E47C}" srcOrd="1" destOrd="0" presId="urn:microsoft.com/office/officeart/2005/8/layout/hierarchy4"/>
    <dgm:cxn modelId="{42DC6797-04B5-4085-AB1A-038BFE98235E}" type="presParOf" srcId="{950D244C-7642-481E-B160-7FBFA01337D1}" destId="{45C4172A-7D4E-4148-BA7B-4C762F87A7CF}" srcOrd="2" destOrd="0" presId="urn:microsoft.com/office/officeart/2005/8/layout/hierarchy4"/>
    <dgm:cxn modelId="{049E9037-D32B-44A2-87F9-7010A7B1A46B}" type="presParOf" srcId="{45C4172A-7D4E-4148-BA7B-4C762F87A7CF}" destId="{6FCC8CEE-8B7C-47D7-BF45-D6F9820FD1EA}" srcOrd="0" destOrd="0" presId="urn:microsoft.com/office/officeart/2005/8/layout/hierarchy4"/>
    <dgm:cxn modelId="{01EB1318-6E41-4ACF-AF9D-A35D8938C99D}" type="presParOf" srcId="{45C4172A-7D4E-4148-BA7B-4C762F87A7CF}" destId="{6DE3B287-8C8F-4D7A-A048-9C6D030DFC0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8BAA68-3467-4B58-AB75-9986761747AF}" type="doc">
      <dgm:prSet loTypeId="urn:microsoft.com/office/officeart/2005/8/layout/cycle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8D705AC-0C46-43A6-808A-10484A06C70F}">
      <dgm:prSet phldrT="[Text]" phldr="0" custT="1"/>
      <dgm:spPr/>
      <dgm:t>
        <a:bodyPr/>
        <a:lstStyle/>
        <a:p>
          <a:r>
            <a:rPr lang="en-US" sz="1400" b="1" dirty="0"/>
            <a:t>Greater Prominence of Topic in Introduction of the Standard</a:t>
          </a:r>
        </a:p>
      </dgm:t>
    </dgm:pt>
    <dgm:pt modelId="{FD670C3A-5DD3-4DD9-8E16-3080EB23DC7F}" type="parTrans" cxnId="{40644B44-F916-46A0-B449-C3AEBB35E197}">
      <dgm:prSet/>
      <dgm:spPr/>
      <dgm:t>
        <a:bodyPr/>
        <a:lstStyle/>
        <a:p>
          <a:endParaRPr lang="en-US"/>
        </a:p>
      </dgm:t>
    </dgm:pt>
    <dgm:pt modelId="{420490AB-A514-49A3-A422-66EE4C8538FE}" type="sibTrans" cxnId="{40644B44-F916-46A0-B449-C3AEBB35E197}">
      <dgm:prSet/>
      <dgm:spPr/>
      <dgm:t>
        <a:bodyPr/>
        <a:lstStyle/>
        <a:p>
          <a:endParaRPr lang="en-US"/>
        </a:p>
      </dgm:t>
    </dgm:pt>
    <dgm:pt modelId="{128A06E9-6984-49EF-88AB-A56772FA792D}">
      <dgm:prSet phldrT="[Text]" phldr="0" custT="1"/>
      <dgm:spPr/>
      <dgm:t>
        <a:bodyPr/>
        <a:lstStyle/>
        <a:p>
          <a:r>
            <a:rPr lang="en-US" sz="1400" b="1" dirty="0"/>
            <a:t>Critical Evaluation of the Reliability of Information</a:t>
          </a:r>
          <a:endParaRPr lang="en-US" sz="1800" b="1" dirty="0"/>
        </a:p>
      </dgm:t>
    </dgm:pt>
    <dgm:pt modelId="{94DB9752-8990-4B2F-B72B-412305D9C120}" type="parTrans" cxnId="{E7147811-66FA-4723-8260-7C941F445E85}">
      <dgm:prSet/>
      <dgm:spPr/>
      <dgm:t>
        <a:bodyPr/>
        <a:lstStyle/>
        <a:p>
          <a:endParaRPr lang="en-US"/>
        </a:p>
      </dgm:t>
    </dgm:pt>
    <dgm:pt modelId="{A1E28E5C-7382-458F-9522-443C6458347D}" type="sibTrans" cxnId="{E7147811-66FA-4723-8260-7C941F445E85}">
      <dgm:prSet/>
      <dgm:spPr/>
      <dgm:t>
        <a:bodyPr/>
        <a:lstStyle/>
        <a:p>
          <a:endParaRPr lang="en-US"/>
        </a:p>
      </dgm:t>
    </dgm:pt>
    <dgm:pt modelId="{2F4A5756-B487-49E5-A8CB-C8C2456C6630}">
      <dgm:prSet phldrT="[Text]" phldr="0" custT="1"/>
      <dgm:spPr/>
      <dgm:t>
        <a:bodyPr/>
        <a:lstStyle/>
        <a:p>
          <a:r>
            <a:rPr lang="en-US" sz="1400" b="1" dirty="0"/>
            <a:t>Linkage to ISA 200 and the Role &amp; Mindset Provisions of the IESBA Code</a:t>
          </a:r>
        </a:p>
      </dgm:t>
    </dgm:pt>
    <dgm:pt modelId="{74DDD9F9-755F-4CC7-B227-001EA5BCA685}" type="parTrans" cxnId="{C9FCDA3D-89AB-469A-9AC9-5A9BAA397C1A}">
      <dgm:prSet/>
      <dgm:spPr/>
      <dgm:t>
        <a:bodyPr/>
        <a:lstStyle/>
        <a:p>
          <a:endParaRPr lang="en-US"/>
        </a:p>
      </dgm:t>
    </dgm:pt>
    <dgm:pt modelId="{15DFADFB-6064-442B-81B7-019C23577961}" type="sibTrans" cxnId="{C9FCDA3D-89AB-469A-9AC9-5A9BAA397C1A}">
      <dgm:prSet/>
      <dgm:spPr/>
      <dgm:t>
        <a:bodyPr/>
        <a:lstStyle/>
        <a:p>
          <a:endParaRPr lang="en-US"/>
        </a:p>
      </dgm:t>
    </dgm:pt>
    <dgm:pt modelId="{68B24E74-9A08-4FFA-BAFE-6D6A9864E3BC}">
      <dgm:prSet phldrT="[Text]" phldr="0" custT="1"/>
      <dgm:spPr/>
      <dgm:t>
        <a:bodyPr/>
        <a:lstStyle/>
        <a:p>
          <a:r>
            <a:rPr lang="en-US" sz="1400" b="1" dirty="0"/>
            <a:t>Increased Emphasis on Awareness of Biases</a:t>
          </a:r>
        </a:p>
      </dgm:t>
    </dgm:pt>
    <dgm:pt modelId="{8CCAF295-6DA3-4F20-8701-AAFA981D5FB4}" type="parTrans" cxnId="{C741E0BA-20E7-4D38-8A6A-F0F092121144}">
      <dgm:prSet/>
      <dgm:spPr/>
      <dgm:t>
        <a:bodyPr/>
        <a:lstStyle/>
        <a:p>
          <a:endParaRPr lang="en-US"/>
        </a:p>
      </dgm:t>
    </dgm:pt>
    <dgm:pt modelId="{199A8806-4342-4AFA-A93F-7195B3BB8D36}" type="sibTrans" cxnId="{C741E0BA-20E7-4D38-8A6A-F0F092121144}">
      <dgm:prSet/>
      <dgm:spPr/>
      <dgm:t>
        <a:bodyPr/>
        <a:lstStyle/>
        <a:p>
          <a:endParaRPr lang="en-US"/>
        </a:p>
      </dgm:t>
    </dgm:pt>
    <dgm:pt modelId="{E87ED146-FD63-4BC0-9B65-4A91A7A00C77}">
      <dgm:prSet phldrT="[Text]" phldr="0" custT="1"/>
      <dgm:spPr/>
      <dgm:t>
        <a:bodyPr/>
        <a:lstStyle/>
        <a:p>
          <a:r>
            <a:rPr lang="en-US" sz="1400" b="1" dirty="0"/>
            <a:t>Technology and Automation Bias</a:t>
          </a:r>
        </a:p>
      </dgm:t>
    </dgm:pt>
    <dgm:pt modelId="{18999AB1-53DD-4A73-BEE2-8A041B82AC01}" type="parTrans" cxnId="{A3199CE4-EACD-4E80-9E4E-8741CE0BAA86}">
      <dgm:prSet/>
      <dgm:spPr/>
      <dgm:t>
        <a:bodyPr/>
        <a:lstStyle/>
        <a:p>
          <a:endParaRPr lang="en-US"/>
        </a:p>
      </dgm:t>
    </dgm:pt>
    <dgm:pt modelId="{82D69A5B-ACCA-4BE3-B4B8-A79283D27CC5}" type="sibTrans" cxnId="{A3199CE4-EACD-4E80-9E4E-8741CE0BAA86}">
      <dgm:prSet/>
      <dgm:spPr/>
      <dgm:t>
        <a:bodyPr/>
        <a:lstStyle/>
        <a:p>
          <a:endParaRPr lang="en-US"/>
        </a:p>
      </dgm:t>
    </dgm:pt>
    <dgm:pt modelId="{15B692C7-341B-4170-B84B-B5183350B342}" type="pres">
      <dgm:prSet presAssocID="{B38BAA68-3467-4B58-AB75-9986761747AF}" presName="cycle" presStyleCnt="0">
        <dgm:presLayoutVars>
          <dgm:dir/>
          <dgm:resizeHandles val="exact"/>
        </dgm:presLayoutVars>
      </dgm:prSet>
      <dgm:spPr/>
    </dgm:pt>
    <dgm:pt modelId="{EB7AD5AD-D3C4-44C9-A103-66F5388A7997}" type="pres">
      <dgm:prSet presAssocID="{58D705AC-0C46-43A6-808A-10484A06C70F}" presName="node" presStyleLbl="node1" presStyleIdx="0" presStyleCnt="5">
        <dgm:presLayoutVars>
          <dgm:bulletEnabled val="1"/>
        </dgm:presLayoutVars>
      </dgm:prSet>
      <dgm:spPr/>
    </dgm:pt>
    <dgm:pt modelId="{9DB62BF3-7FD6-48FE-94E9-C40843D6B424}" type="pres">
      <dgm:prSet presAssocID="{58D705AC-0C46-43A6-808A-10484A06C70F}" presName="spNode" presStyleCnt="0"/>
      <dgm:spPr/>
    </dgm:pt>
    <dgm:pt modelId="{B51C446E-077A-481C-9680-22E90B1ED3AE}" type="pres">
      <dgm:prSet presAssocID="{420490AB-A514-49A3-A422-66EE4C8538FE}" presName="sibTrans" presStyleLbl="sibTrans1D1" presStyleIdx="0" presStyleCnt="5"/>
      <dgm:spPr/>
    </dgm:pt>
    <dgm:pt modelId="{294BF4E7-59B1-4064-A9BC-932620BE270C}" type="pres">
      <dgm:prSet presAssocID="{128A06E9-6984-49EF-88AB-A56772FA792D}" presName="node" presStyleLbl="node1" presStyleIdx="1" presStyleCnt="5">
        <dgm:presLayoutVars>
          <dgm:bulletEnabled val="1"/>
        </dgm:presLayoutVars>
      </dgm:prSet>
      <dgm:spPr/>
    </dgm:pt>
    <dgm:pt modelId="{E74EED12-E531-40DB-943F-58D0343DEBCC}" type="pres">
      <dgm:prSet presAssocID="{128A06E9-6984-49EF-88AB-A56772FA792D}" presName="spNode" presStyleCnt="0"/>
      <dgm:spPr/>
    </dgm:pt>
    <dgm:pt modelId="{87745909-BC2F-443C-AEAE-94FBFEB8C134}" type="pres">
      <dgm:prSet presAssocID="{A1E28E5C-7382-458F-9522-443C6458347D}" presName="sibTrans" presStyleLbl="sibTrans1D1" presStyleIdx="1" presStyleCnt="5"/>
      <dgm:spPr/>
    </dgm:pt>
    <dgm:pt modelId="{C530F5AB-33DE-445A-AB9C-74F9754D216E}" type="pres">
      <dgm:prSet presAssocID="{2F4A5756-B487-49E5-A8CB-C8C2456C6630}" presName="node" presStyleLbl="node1" presStyleIdx="2" presStyleCnt="5">
        <dgm:presLayoutVars>
          <dgm:bulletEnabled val="1"/>
        </dgm:presLayoutVars>
      </dgm:prSet>
      <dgm:spPr/>
    </dgm:pt>
    <dgm:pt modelId="{D4690D6A-9CB9-4FCF-A454-3D3A88B05322}" type="pres">
      <dgm:prSet presAssocID="{2F4A5756-B487-49E5-A8CB-C8C2456C6630}" presName="spNode" presStyleCnt="0"/>
      <dgm:spPr/>
    </dgm:pt>
    <dgm:pt modelId="{B27A3919-4F5E-4B42-ADF3-B30B6A0B7DF4}" type="pres">
      <dgm:prSet presAssocID="{15DFADFB-6064-442B-81B7-019C23577961}" presName="sibTrans" presStyleLbl="sibTrans1D1" presStyleIdx="2" presStyleCnt="5"/>
      <dgm:spPr/>
    </dgm:pt>
    <dgm:pt modelId="{F42FBE2C-798A-455B-8AA2-31C9F41FCF36}" type="pres">
      <dgm:prSet presAssocID="{68B24E74-9A08-4FFA-BAFE-6D6A9864E3BC}" presName="node" presStyleLbl="node1" presStyleIdx="3" presStyleCnt="5">
        <dgm:presLayoutVars>
          <dgm:bulletEnabled val="1"/>
        </dgm:presLayoutVars>
      </dgm:prSet>
      <dgm:spPr/>
    </dgm:pt>
    <dgm:pt modelId="{02CA1EFB-485F-4131-BA91-C0C2C234148D}" type="pres">
      <dgm:prSet presAssocID="{68B24E74-9A08-4FFA-BAFE-6D6A9864E3BC}" presName="spNode" presStyleCnt="0"/>
      <dgm:spPr/>
    </dgm:pt>
    <dgm:pt modelId="{B750E4EA-4673-4C0B-9F14-26B0141D260B}" type="pres">
      <dgm:prSet presAssocID="{199A8806-4342-4AFA-A93F-7195B3BB8D36}" presName="sibTrans" presStyleLbl="sibTrans1D1" presStyleIdx="3" presStyleCnt="5"/>
      <dgm:spPr/>
    </dgm:pt>
    <dgm:pt modelId="{8C66A9E6-E4A4-4C34-8D14-322BA8AF9D7B}" type="pres">
      <dgm:prSet presAssocID="{E87ED146-FD63-4BC0-9B65-4A91A7A00C77}" presName="node" presStyleLbl="node1" presStyleIdx="4" presStyleCnt="5">
        <dgm:presLayoutVars>
          <dgm:bulletEnabled val="1"/>
        </dgm:presLayoutVars>
      </dgm:prSet>
      <dgm:spPr/>
    </dgm:pt>
    <dgm:pt modelId="{86E449E9-D893-4449-9963-B699F1B2040B}" type="pres">
      <dgm:prSet presAssocID="{E87ED146-FD63-4BC0-9B65-4A91A7A00C77}" presName="spNode" presStyleCnt="0"/>
      <dgm:spPr/>
    </dgm:pt>
    <dgm:pt modelId="{A7B40193-32B0-4D87-919C-419A36DF3371}" type="pres">
      <dgm:prSet presAssocID="{82D69A5B-ACCA-4BE3-B4B8-A79283D27CC5}" presName="sibTrans" presStyleLbl="sibTrans1D1" presStyleIdx="4" presStyleCnt="5"/>
      <dgm:spPr/>
    </dgm:pt>
  </dgm:ptLst>
  <dgm:cxnLst>
    <dgm:cxn modelId="{E7147811-66FA-4723-8260-7C941F445E85}" srcId="{B38BAA68-3467-4B58-AB75-9986761747AF}" destId="{128A06E9-6984-49EF-88AB-A56772FA792D}" srcOrd="1" destOrd="0" parTransId="{94DB9752-8990-4B2F-B72B-412305D9C120}" sibTransId="{A1E28E5C-7382-458F-9522-443C6458347D}"/>
    <dgm:cxn modelId="{35DA5733-2060-481F-AE7F-697E6E8FDB10}" type="presOf" srcId="{E87ED146-FD63-4BC0-9B65-4A91A7A00C77}" destId="{8C66A9E6-E4A4-4C34-8D14-322BA8AF9D7B}" srcOrd="0" destOrd="0" presId="urn:microsoft.com/office/officeart/2005/8/layout/cycle6"/>
    <dgm:cxn modelId="{81623D3B-44C3-40F8-9362-C5F949FFDBCA}" type="presOf" srcId="{82D69A5B-ACCA-4BE3-B4B8-A79283D27CC5}" destId="{A7B40193-32B0-4D87-919C-419A36DF3371}" srcOrd="0" destOrd="0" presId="urn:microsoft.com/office/officeart/2005/8/layout/cycle6"/>
    <dgm:cxn modelId="{C9FCDA3D-89AB-469A-9AC9-5A9BAA397C1A}" srcId="{B38BAA68-3467-4B58-AB75-9986761747AF}" destId="{2F4A5756-B487-49E5-A8CB-C8C2456C6630}" srcOrd="2" destOrd="0" parTransId="{74DDD9F9-755F-4CC7-B227-001EA5BCA685}" sibTransId="{15DFADFB-6064-442B-81B7-019C23577961}"/>
    <dgm:cxn modelId="{40644B44-F916-46A0-B449-C3AEBB35E197}" srcId="{B38BAA68-3467-4B58-AB75-9986761747AF}" destId="{58D705AC-0C46-43A6-808A-10484A06C70F}" srcOrd="0" destOrd="0" parTransId="{FD670C3A-5DD3-4DD9-8E16-3080EB23DC7F}" sibTransId="{420490AB-A514-49A3-A422-66EE4C8538FE}"/>
    <dgm:cxn modelId="{A391FE72-CD78-42F9-AF15-89B4D41A3D43}" type="presOf" srcId="{15DFADFB-6064-442B-81B7-019C23577961}" destId="{B27A3919-4F5E-4B42-ADF3-B30B6A0B7DF4}" srcOrd="0" destOrd="0" presId="urn:microsoft.com/office/officeart/2005/8/layout/cycle6"/>
    <dgm:cxn modelId="{6799AB75-EF3C-42F1-8CC6-C27299CE9017}" type="presOf" srcId="{199A8806-4342-4AFA-A93F-7195B3BB8D36}" destId="{B750E4EA-4673-4C0B-9F14-26B0141D260B}" srcOrd="0" destOrd="0" presId="urn:microsoft.com/office/officeart/2005/8/layout/cycle6"/>
    <dgm:cxn modelId="{6C33147C-1B16-4620-87FC-5E461A1E64D7}" type="presOf" srcId="{A1E28E5C-7382-458F-9522-443C6458347D}" destId="{87745909-BC2F-443C-AEAE-94FBFEB8C134}" srcOrd="0" destOrd="0" presId="urn:microsoft.com/office/officeart/2005/8/layout/cycle6"/>
    <dgm:cxn modelId="{9207AF9B-1703-4A6A-99F2-F98EF2A4B7F8}" type="presOf" srcId="{420490AB-A514-49A3-A422-66EE4C8538FE}" destId="{B51C446E-077A-481C-9680-22E90B1ED3AE}" srcOrd="0" destOrd="0" presId="urn:microsoft.com/office/officeart/2005/8/layout/cycle6"/>
    <dgm:cxn modelId="{C741E0BA-20E7-4D38-8A6A-F0F092121144}" srcId="{B38BAA68-3467-4B58-AB75-9986761747AF}" destId="{68B24E74-9A08-4FFA-BAFE-6D6A9864E3BC}" srcOrd="3" destOrd="0" parTransId="{8CCAF295-6DA3-4F20-8701-AAFA981D5FB4}" sibTransId="{199A8806-4342-4AFA-A93F-7195B3BB8D36}"/>
    <dgm:cxn modelId="{6E60CAC2-BCDA-4C3C-984D-7092816029F7}" type="presOf" srcId="{58D705AC-0C46-43A6-808A-10484A06C70F}" destId="{EB7AD5AD-D3C4-44C9-A103-66F5388A7997}" srcOrd="0" destOrd="0" presId="urn:microsoft.com/office/officeart/2005/8/layout/cycle6"/>
    <dgm:cxn modelId="{AA2DBCCA-E9B7-425F-998F-C8CA57A95092}" type="presOf" srcId="{2F4A5756-B487-49E5-A8CB-C8C2456C6630}" destId="{C530F5AB-33DE-445A-AB9C-74F9754D216E}" srcOrd="0" destOrd="0" presId="urn:microsoft.com/office/officeart/2005/8/layout/cycle6"/>
    <dgm:cxn modelId="{B412A5CB-6DEF-472D-938B-3959314F7B6F}" type="presOf" srcId="{68B24E74-9A08-4FFA-BAFE-6D6A9864E3BC}" destId="{F42FBE2C-798A-455B-8AA2-31C9F41FCF36}" srcOrd="0" destOrd="0" presId="urn:microsoft.com/office/officeart/2005/8/layout/cycle6"/>
    <dgm:cxn modelId="{A3199CE4-EACD-4E80-9E4E-8741CE0BAA86}" srcId="{B38BAA68-3467-4B58-AB75-9986761747AF}" destId="{E87ED146-FD63-4BC0-9B65-4A91A7A00C77}" srcOrd="4" destOrd="0" parTransId="{18999AB1-53DD-4A73-BEE2-8A041B82AC01}" sibTransId="{82D69A5B-ACCA-4BE3-B4B8-A79283D27CC5}"/>
    <dgm:cxn modelId="{9A02BFEA-D808-4892-811F-D1D35F8D3D72}" type="presOf" srcId="{128A06E9-6984-49EF-88AB-A56772FA792D}" destId="{294BF4E7-59B1-4064-A9BC-932620BE270C}" srcOrd="0" destOrd="0" presId="urn:microsoft.com/office/officeart/2005/8/layout/cycle6"/>
    <dgm:cxn modelId="{B87B6AFD-4739-4029-AFD6-6957C4BC8DA7}" type="presOf" srcId="{B38BAA68-3467-4B58-AB75-9986761747AF}" destId="{15B692C7-341B-4170-B84B-B5183350B342}" srcOrd="0" destOrd="0" presId="urn:microsoft.com/office/officeart/2005/8/layout/cycle6"/>
    <dgm:cxn modelId="{4764BFF5-7EB3-49EF-8B22-0F2975FEEC9B}" type="presParOf" srcId="{15B692C7-341B-4170-B84B-B5183350B342}" destId="{EB7AD5AD-D3C4-44C9-A103-66F5388A7997}" srcOrd="0" destOrd="0" presId="urn:microsoft.com/office/officeart/2005/8/layout/cycle6"/>
    <dgm:cxn modelId="{1B18306F-00FA-4E42-9240-790381E89A16}" type="presParOf" srcId="{15B692C7-341B-4170-B84B-B5183350B342}" destId="{9DB62BF3-7FD6-48FE-94E9-C40843D6B424}" srcOrd="1" destOrd="0" presId="urn:microsoft.com/office/officeart/2005/8/layout/cycle6"/>
    <dgm:cxn modelId="{5207E0AA-0746-442E-AF75-F23755DFB1D6}" type="presParOf" srcId="{15B692C7-341B-4170-B84B-B5183350B342}" destId="{B51C446E-077A-481C-9680-22E90B1ED3AE}" srcOrd="2" destOrd="0" presId="urn:microsoft.com/office/officeart/2005/8/layout/cycle6"/>
    <dgm:cxn modelId="{3E950673-0F62-41E6-AC93-2D378F4B23D6}" type="presParOf" srcId="{15B692C7-341B-4170-B84B-B5183350B342}" destId="{294BF4E7-59B1-4064-A9BC-932620BE270C}" srcOrd="3" destOrd="0" presId="urn:microsoft.com/office/officeart/2005/8/layout/cycle6"/>
    <dgm:cxn modelId="{1AD1E536-87AF-480A-A2E0-70F97919ECC6}" type="presParOf" srcId="{15B692C7-341B-4170-B84B-B5183350B342}" destId="{E74EED12-E531-40DB-943F-58D0343DEBCC}" srcOrd="4" destOrd="0" presId="urn:microsoft.com/office/officeart/2005/8/layout/cycle6"/>
    <dgm:cxn modelId="{286AF7E3-CB7D-40EE-8CE2-02EB87083C98}" type="presParOf" srcId="{15B692C7-341B-4170-B84B-B5183350B342}" destId="{87745909-BC2F-443C-AEAE-94FBFEB8C134}" srcOrd="5" destOrd="0" presId="urn:microsoft.com/office/officeart/2005/8/layout/cycle6"/>
    <dgm:cxn modelId="{BA90D725-42C7-4DC4-935B-98FE7F2FFF6F}" type="presParOf" srcId="{15B692C7-341B-4170-B84B-B5183350B342}" destId="{C530F5AB-33DE-445A-AB9C-74F9754D216E}" srcOrd="6" destOrd="0" presId="urn:microsoft.com/office/officeart/2005/8/layout/cycle6"/>
    <dgm:cxn modelId="{FBD750C5-344E-45F6-8F7A-F9ED1DC25A96}" type="presParOf" srcId="{15B692C7-341B-4170-B84B-B5183350B342}" destId="{D4690D6A-9CB9-4FCF-A454-3D3A88B05322}" srcOrd="7" destOrd="0" presId="urn:microsoft.com/office/officeart/2005/8/layout/cycle6"/>
    <dgm:cxn modelId="{8CB1AEFE-0CDD-4F46-9B9C-CE4ECD6AB6F1}" type="presParOf" srcId="{15B692C7-341B-4170-B84B-B5183350B342}" destId="{B27A3919-4F5E-4B42-ADF3-B30B6A0B7DF4}" srcOrd="8" destOrd="0" presId="urn:microsoft.com/office/officeart/2005/8/layout/cycle6"/>
    <dgm:cxn modelId="{4CAAF470-F266-4B4E-9F76-70252E9D6B3E}" type="presParOf" srcId="{15B692C7-341B-4170-B84B-B5183350B342}" destId="{F42FBE2C-798A-455B-8AA2-31C9F41FCF36}" srcOrd="9" destOrd="0" presId="urn:microsoft.com/office/officeart/2005/8/layout/cycle6"/>
    <dgm:cxn modelId="{A4BE4903-6B82-454E-B6E4-00915FC131B3}" type="presParOf" srcId="{15B692C7-341B-4170-B84B-B5183350B342}" destId="{02CA1EFB-485F-4131-BA91-C0C2C234148D}" srcOrd="10" destOrd="0" presId="urn:microsoft.com/office/officeart/2005/8/layout/cycle6"/>
    <dgm:cxn modelId="{1860D37B-BB3A-45EC-A01E-D1B9DED46C9B}" type="presParOf" srcId="{15B692C7-341B-4170-B84B-B5183350B342}" destId="{B750E4EA-4673-4C0B-9F14-26B0141D260B}" srcOrd="11" destOrd="0" presId="urn:microsoft.com/office/officeart/2005/8/layout/cycle6"/>
    <dgm:cxn modelId="{837E165B-84EB-4AD2-B5C5-3F388F0060BD}" type="presParOf" srcId="{15B692C7-341B-4170-B84B-B5183350B342}" destId="{8C66A9E6-E4A4-4C34-8D14-322BA8AF9D7B}" srcOrd="12" destOrd="0" presId="urn:microsoft.com/office/officeart/2005/8/layout/cycle6"/>
    <dgm:cxn modelId="{9B110A8A-2E6B-4D63-AE65-FF202F771705}" type="presParOf" srcId="{15B692C7-341B-4170-B84B-B5183350B342}" destId="{86E449E9-D893-4449-9963-B699F1B2040B}" srcOrd="13" destOrd="0" presId="urn:microsoft.com/office/officeart/2005/8/layout/cycle6"/>
    <dgm:cxn modelId="{37C09AE5-013D-490F-BE16-6D72E394E3D0}" type="presParOf" srcId="{15B692C7-341B-4170-B84B-B5183350B342}" destId="{A7B40193-32B0-4D87-919C-419A36DF337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B995E7-759A-4F51-87C9-5E016D781F49}" type="doc">
      <dgm:prSet loTypeId="urn:microsoft.com/office/officeart/2024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BE9C5B-4E89-4CD5-8CCB-FF2717B6790F}">
      <dgm:prSet phldrT="[Text]" phldr="0" custT="1"/>
      <dgm:spPr/>
      <dgm:t>
        <a:bodyPr/>
        <a:lstStyle/>
        <a:p>
          <a:r>
            <a:rPr lang="en-US" sz="2000" b="1" dirty="0"/>
            <a:t>ED-330</a:t>
          </a:r>
        </a:p>
        <a:p>
          <a:r>
            <a:rPr lang="en-US" sz="2000" b="1" dirty="0"/>
            <a:t>Responses to Assessed Risks</a:t>
          </a:r>
        </a:p>
      </dgm:t>
    </dgm:pt>
    <dgm:pt modelId="{37D76D40-4E6C-48D5-B607-81251038FD1D}" type="parTrans" cxnId="{01D2063A-1CA7-40A3-8DCB-E852952DD53B}">
      <dgm:prSet/>
      <dgm:spPr/>
      <dgm:t>
        <a:bodyPr/>
        <a:lstStyle/>
        <a:p>
          <a:endParaRPr lang="en-US"/>
        </a:p>
      </dgm:t>
    </dgm:pt>
    <dgm:pt modelId="{D6EA3DF7-1E19-4D27-AA67-0D7C6BBEDCDE}" type="sibTrans" cxnId="{01D2063A-1CA7-40A3-8DCB-E852952DD53B}">
      <dgm:prSet/>
      <dgm:spPr/>
      <dgm:t>
        <a:bodyPr/>
        <a:lstStyle/>
        <a:p>
          <a:endParaRPr lang="en-US"/>
        </a:p>
      </dgm:t>
    </dgm:pt>
    <dgm:pt modelId="{373DB259-F9ED-4A92-A263-423F71FBA51D}">
      <dgm:prSet phldrT="[Text]" phldr="0" custT="1"/>
      <dgm:spPr/>
      <dgm:t>
        <a:bodyPr/>
        <a:lstStyle/>
        <a:p>
          <a:pPr marL="3429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>
              <a:solidFill>
                <a:srgbClr val="2C4151"/>
              </a:solidFill>
              <a:latin typeface="Calibri"/>
              <a:ea typeface="+mn-ea"/>
              <a:cs typeface="+mn-cs"/>
            </a:rPr>
            <a:t>Requiring responses to the assessed ROMM in a manner that is not biased</a:t>
          </a:r>
        </a:p>
      </dgm:t>
    </dgm:pt>
    <dgm:pt modelId="{B6236D14-13DB-4F43-847E-5C1E67F49FC9}" type="parTrans" cxnId="{F910A54E-8497-41A1-AA42-7DEBEF4FCB50}">
      <dgm:prSet/>
      <dgm:spPr/>
      <dgm:t>
        <a:bodyPr/>
        <a:lstStyle/>
        <a:p>
          <a:endParaRPr lang="en-US"/>
        </a:p>
      </dgm:t>
    </dgm:pt>
    <dgm:pt modelId="{C577DBD2-8300-42DE-9119-5EFE0150D74F}" type="sibTrans" cxnId="{F910A54E-8497-41A1-AA42-7DEBEF4FCB50}">
      <dgm:prSet/>
      <dgm:spPr/>
      <dgm:t>
        <a:bodyPr/>
        <a:lstStyle/>
        <a:p>
          <a:endParaRPr lang="en-US"/>
        </a:p>
      </dgm:t>
    </dgm:pt>
    <dgm:pt modelId="{607FC13F-8C2F-4597-B6C6-242B42C0C08B}">
      <dgm:prSet phldrT="[Text]" phldr="0" custT="1"/>
      <dgm:spPr/>
      <dgm:t>
        <a:bodyPr/>
        <a:lstStyle/>
        <a:p>
          <a:pPr marL="3429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>
              <a:solidFill>
                <a:srgbClr val="2C4151"/>
              </a:solidFill>
              <a:latin typeface="Calibri"/>
              <a:ea typeface="+mn-ea"/>
              <a:cs typeface="+mn-cs"/>
            </a:rPr>
            <a:t>Introducing a new holistic evaluation of audit evidence obtained from further audit procedures</a:t>
          </a:r>
        </a:p>
      </dgm:t>
    </dgm:pt>
    <dgm:pt modelId="{E7B9D919-3BA5-4AEA-883A-A5221C0B32DB}" type="parTrans" cxnId="{76115320-4D51-4FE9-9883-139E96DCD65D}">
      <dgm:prSet/>
      <dgm:spPr/>
      <dgm:t>
        <a:bodyPr/>
        <a:lstStyle/>
        <a:p>
          <a:endParaRPr lang="en-US"/>
        </a:p>
      </dgm:t>
    </dgm:pt>
    <dgm:pt modelId="{67EBAC38-D1FA-453D-AF50-D8541CFD82B5}" type="sibTrans" cxnId="{76115320-4D51-4FE9-9883-139E96DCD65D}">
      <dgm:prSet/>
      <dgm:spPr/>
      <dgm:t>
        <a:bodyPr/>
        <a:lstStyle/>
        <a:p>
          <a:endParaRPr lang="en-US"/>
        </a:p>
      </dgm:t>
    </dgm:pt>
    <dgm:pt modelId="{0B7F5A55-4CED-4B86-80FD-051E2A440FA7}">
      <dgm:prSet phldrT="[Text]" phldr="0" custT="1"/>
      <dgm:spPr/>
      <dgm:t>
        <a:bodyPr/>
        <a:lstStyle/>
        <a:p>
          <a:r>
            <a:rPr lang="en-US" sz="2000" b="1" dirty="0"/>
            <a:t>ED-520</a:t>
          </a:r>
        </a:p>
        <a:p>
          <a:r>
            <a:rPr lang="en-US" sz="2000" b="1" dirty="0"/>
            <a:t>Analytical Procedures</a:t>
          </a:r>
        </a:p>
      </dgm:t>
    </dgm:pt>
    <dgm:pt modelId="{405AC1B2-16C0-4EE1-8807-1E4C86A501F0}" type="parTrans" cxnId="{30E430EC-F0A0-4009-BDF1-4A2FA481B5AA}">
      <dgm:prSet/>
      <dgm:spPr/>
      <dgm:t>
        <a:bodyPr/>
        <a:lstStyle/>
        <a:p>
          <a:endParaRPr lang="en-US"/>
        </a:p>
      </dgm:t>
    </dgm:pt>
    <dgm:pt modelId="{D1306EF9-ABE7-4573-BFEE-1D2FA786A37E}" type="sibTrans" cxnId="{30E430EC-F0A0-4009-BDF1-4A2FA481B5AA}">
      <dgm:prSet/>
      <dgm:spPr/>
      <dgm:t>
        <a:bodyPr/>
        <a:lstStyle/>
        <a:p>
          <a:endParaRPr lang="en-US"/>
        </a:p>
      </dgm:t>
    </dgm:pt>
    <dgm:pt modelId="{6FCAEB94-34E8-4267-8632-1EC27EC5FF9A}">
      <dgm:prSet phldrT="[Text]" phldr="0" custT="1"/>
      <dgm:spPr/>
      <dgm:t>
        <a:bodyPr/>
        <a:lstStyle/>
        <a:p>
          <a:pPr marL="342900" indent="0"/>
          <a:r>
            <a:rPr lang="en-US" sz="1800" dirty="0">
              <a:solidFill>
                <a:schemeClr val="accent2"/>
              </a:solidFill>
            </a:rPr>
            <a:t>Reinforcing the ISA 200 principles when designing and performing analytical procedures </a:t>
          </a:r>
        </a:p>
      </dgm:t>
    </dgm:pt>
    <dgm:pt modelId="{23CE5B54-A55D-4BF5-B890-16CA953BE2F8}" type="parTrans" cxnId="{FBB9DCE1-80EF-422D-8076-82B7717A0331}">
      <dgm:prSet/>
      <dgm:spPr/>
      <dgm:t>
        <a:bodyPr/>
        <a:lstStyle/>
        <a:p>
          <a:endParaRPr lang="en-US"/>
        </a:p>
      </dgm:t>
    </dgm:pt>
    <dgm:pt modelId="{E3FFA29B-27D1-4B6E-B95C-FE1EDDFB5C05}" type="sibTrans" cxnId="{FBB9DCE1-80EF-422D-8076-82B7717A0331}">
      <dgm:prSet/>
      <dgm:spPr/>
      <dgm:t>
        <a:bodyPr/>
        <a:lstStyle/>
        <a:p>
          <a:endParaRPr lang="en-US"/>
        </a:p>
      </dgm:t>
    </dgm:pt>
    <dgm:pt modelId="{A83B66AE-A48F-4952-83CF-05DB8CAFDC06}">
      <dgm:prSet phldrT="[Text]" phldr="0" custT="1"/>
      <dgm:spPr/>
      <dgm:t>
        <a:bodyPr/>
        <a:lstStyle/>
        <a:p>
          <a:pPr marL="342900" indent="0"/>
          <a:r>
            <a:rPr lang="en-US" sz="1800" dirty="0">
              <a:solidFill>
                <a:schemeClr val="accent2"/>
              </a:solidFill>
            </a:rPr>
            <a:t>Linking to requirements in ED-330 to respond to ROMM in an unbiased manner</a:t>
          </a:r>
        </a:p>
      </dgm:t>
    </dgm:pt>
    <dgm:pt modelId="{328E5018-B98E-4D4E-87AE-A07D3B7FCD0A}" type="parTrans" cxnId="{57C286AC-5C80-465A-8B37-1F59F4F3BCE2}">
      <dgm:prSet/>
      <dgm:spPr/>
      <dgm:t>
        <a:bodyPr/>
        <a:lstStyle/>
        <a:p>
          <a:endParaRPr lang="en-US"/>
        </a:p>
      </dgm:t>
    </dgm:pt>
    <dgm:pt modelId="{DC5BFBDD-A5BB-4E47-858D-A8DE79A6A8E6}" type="sibTrans" cxnId="{57C286AC-5C80-465A-8B37-1F59F4F3BCE2}">
      <dgm:prSet/>
      <dgm:spPr/>
      <dgm:t>
        <a:bodyPr/>
        <a:lstStyle/>
        <a:p>
          <a:endParaRPr lang="en-US"/>
        </a:p>
      </dgm:t>
    </dgm:pt>
    <dgm:pt modelId="{1C5D8BD8-F554-477A-BEB3-048D011EB54C}" type="pres">
      <dgm:prSet presAssocID="{75B995E7-759A-4F51-87C9-5E016D781F49}" presName="Name0" presStyleCnt="0">
        <dgm:presLayoutVars>
          <dgm:dir/>
          <dgm:animLvl val="lvl"/>
          <dgm:resizeHandles val="exact"/>
        </dgm:presLayoutVars>
      </dgm:prSet>
      <dgm:spPr/>
    </dgm:pt>
    <dgm:pt modelId="{53AD42D9-936A-4B2E-B29B-B463DBAFCCFB}" type="pres">
      <dgm:prSet presAssocID="{E3BE9C5B-4E89-4CD5-8CCB-FF2717B6790F}" presName="composite" presStyleCnt="0"/>
      <dgm:spPr/>
    </dgm:pt>
    <dgm:pt modelId="{059E9664-98CF-4C9D-A0F4-83F3F7A1C7D2}" type="pres">
      <dgm:prSet presAssocID="{E3BE9C5B-4E89-4CD5-8CCB-FF2717B6790F}" presName="parTx" presStyleLbl="alignNode1" presStyleIdx="0" presStyleCnt="2">
        <dgm:presLayoutVars>
          <dgm:chMax val="0"/>
          <dgm:chPref val="0"/>
        </dgm:presLayoutVars>
      </dgm:prSet>
      <dgm:spPr/>
    </dgm:pt>
    <dgm:pt modelId="{563A6937-C017-4FE7-8961-52E8CF527CAE}" type="pres">
      <dgm:prSet presAssocID="{E3BE9C5B-4E89-4CD5-8CCB-FF2717B6790F}" presName="bgOutline" presStyleLbl="fgAcc1" presStyleIdx="0" presStyleCnt="2" custLinFactNeighborX="-7063" custLinFactNeighborY="1119">
        <dgm:presLayoutVars>
          <dgm:bulletEnabled/>
        </dgm:presLayoutVars>
      </dgm:prSet>
      <dgm:spPr/>
    </dgm:pt>
    <dgm:pt modelId="{52A40817-A693-410D-9B2A-27B842116FC0}" type="pres">
      <dgm:prSet presAssocID="{D6EA3DF7-1E19-4D27-AA67-0D7C6BBEDCDE}" presName="space" presStyleCnt="0"/>
      <dgm:spPr/>
    </dgm:pt>
    <dgm:pt modelId="{4DBBEB05-1C51-4750-8AEA-3502EB0911FF}" type="pres">
      <dgm:prSet presAssocID="{0B7F5A55-4CED-4B86-80FD-051E2A440FA7}" presName="composite" presStyleCnt="0"/>
      <dgm:spPr/>
    </dgm:pt>
    <dgm:pt modelId="{62D3FE87-B69E-4D54-BAB4-60AD0FE5EEBF}" type="pres">
      <dgm:prSet presAssocID="{0B7F5A55-4CED-4B86-80FD-051E2A440FA7}" presName="parTx" presStyleLbl="alignNode1" presStyleIdx="1" presStyleCnt="2">
        <dgm:presLayoutVars>
          <dgm:chMax val="0"/>
          <dgm:chPref val="0"/>
        </dgm:presLayoutVars>
      </dgm:prSet>
      <dgm:spPr/>
    </dgm:pt>
    <dgm:pt modelId="{580416A7-7108-4760-B4D9-6A71B2AB74FC}" type="pres">
      <dgm:prSet presAssocID="{0B7F5A55-4CED-4B86-80FD-051E2A440FA7}" presName="bgOutline" presStyleLbl="fgAcc1" presStyleIdx="1" presStyleCnt="2">
        <dgm:presLayoutVars>
          <dgm:bulletEnabled/>
        </dgm:presLayoutVars>
      </dgm:prSet>
      <dgm:spPr/>
    </dgm:pt>
  </dgm:ptLst>
  <dgm:cxnLst>
    <dgm:cxn modelId="{24C56B0B-29F0-47B7-8932-FFD16C2B11DB}" type="presOf" srcId="{0B7F5A55-4CED-4B86-80FD-051E2A440FA7}" destId="{62D3FE87-B69E-4D54-BAB4-60AD0FE5EEBF}" srcOrd="0" destOrd="0" presId="urn:microsoft.com/office/officeart/2024/layout/HorizontalActionList"/>
    <dgm:cxn modelId="{76115320-4D51-4FE9-9883-139E96DCD65D}" srcId="{E3BE9C5B-4E89-4CD5-8CCB-FF2717B6790F}" destId="{607FC13F-8C2F-4597-B6C6-242B42C0C08B}" srcOrd="1" destOrd="0" parTransId="{E7B9D919-3BA5-4AEA-883A-A5221C0B32DB}" sibTransId="{67EBAC38-D1FA-453D-AF50-D8541CFD82B5}"/>
    <dgm:cxn modelId="{01D2063A-1CA7-40A3-8DCB-E852952DD53B}" srcId="{75B995E7-759A-4F51-87C9-5E016D781F49}" destId="{E3BE9C5B-4E89-4CD5-8CCB-FF2717B6790F}" srcOrd="0" destOrd="0" parTransId="{37D76D40-4E6C-48D5-B607-81251038FD1D}" sibTransId="{D6EA3DF7-1E19-4D27-AA67-0D7C6BBEDCDE}"/>
    <dgm:cxn modelId="{9B54C15D-0435-47B8-9C2D-F2FA8A7AC167}" type="presOf" srcId="{E3BE9C5B-4E89-4CD5-8CCB-FF2717B6790F}" destId="{059E9664-98CF-4C9D-A0F4-83F3F7A1C7D2}" srcOrd="0" destOrd="0" presId="urn:microsoft.com/office/officeart/2024/layout/HorizontalActionList"/>
    <dgm:cxn modelId="{71A2564B-BA48-4B3A-9423-BAFE921B9135}" type="presOf" srcId="{A83B66AE-A48F-4952-83CF-05DB8CAFDC06}" destId="{580416A7-7108-4760-B4D9-6A71B2AB74FC}" srcOrd="0" destOrd="1" presId="urn:microsoft.com/office/officeart/2024/layout/HorizontalActionList"/>
    <dgm:cxn modelId="{F910A54E-8497-41A1-AA42-7DEBEF4FCB50}" srcId="{E3BE9C5B-4E89-4CD5-8CCB-FF2717B6790F}" destId="{373DB259-F9ED-4A92-A263-423F71FBA51D}" srcOrd="0" destOrd="0" parTransId="{B6236D14-13DB-4F43-847E-5C1E67F49FC9}" sibTransId="{C577DBD2-8300-42DE-9119-5EFE0150D74F}"/>
    <dgm:cxn modelId="{5DE89252-67AA-4B9C-B034-E1BA46DD10D7}" type="presOf" srcId="{607FC13F-8C2F-4597-B6C6-242B42C0C08B}" destId="{563A6937-C017-4FE7-8961-52E8CF527CAE}" srcOrd="0" destOrd="1" presId="urn:microsoft.com/office/officeart/2024/layout/HorizontalActionList"/>
    <dgm:cxn modelId="{13A2739D-AC9A-45E6-B1B3-C80D1F8289F4}" type="presOf" srcId="{6FCAEB94-34E8-4267-8632-1EC27EC5FF9A}" destId="{580416A7-7108-4760-B4D9-6A71B2AB74FC}" srcOrd="0" destOrd="0" presId="urn:microsoft.com/office/officeart/2024/layout/HorizontalActionList"/>
    <dgm:cxn modelId="{57C286AC-5C80-465A-8B37-1F59F4F3BCE2}" srcId="{0B7F5A55-4CED-4B86-80FD-051E2A440FA7}" destId="{A83B66AE-A48F-4952-83CF-05DB8CAFDC06}" srcOrd="1" destOrd="0" parTransId="{328E5018-B98E-4D4E-87AE-A07D3B7FCD0A}" sibTransId="{DC5BFBDD-A5BB-4E47-858D-A8DE79A6A8E6}"/>
    <dgm:cxn modelId="{B5FAA7C0-44B9-4775-A1A5-CB85D46F0D3B}" type="presOf" srcId="{373DB259-F9ED-4A92-A263-423F71FBA51D}" destId="{563A6937-C017-4FE7-8961-52E8CF527CAE}" srcOrd="0" destOrd="0" presId="urn:microsoft.com/office/officeart/2024/layout/HorizontalActionList"/>
    <dgm:cxn modelId="{FBB9DCE1-80EF-422D-8076-82B7717A0331}" srcId="{0B7F5A55-4CED-4B86-80FD-051E2A440FA7}" destId="{6FCAEB94-34E8-4267-8632-1EC27EC5FF9A}" srcOrd="0" destOrd="0" parTransId="{23CE5B54-A55D-4BF5-B890-16CA953BE2F8}" sibTransId="{E3FFA29B-27D1-4B6E-B95C-FE1EDDFB5C05}"/>
    <dgm:cxn modelId="{6DD505E8-E7ED-4203-B887-D2F01129A060}" type="presOf" srcId="{75B995E7-759A-4F51-87C9-5E016D781F49}" destId="{1C5D8BD8-F554-477A-BEB3-048D011EB54C}" srcOrd="0" destOrd="0" presId="urn:microsoft.com/office/officeart/2024/layout/HorizontalActionList"/>
    <dgm:cxn modelId="{30E430EC-F0A0-4009-BDF1-4A2FA481B5AA}" srcId="{75B995E7-759A-4F51-87C9-5E016D781F49}" destId="{0B7F5A55-4CED-4B86-80FD-051E2A440FA7}" srcOrd="1" destOrd="0" parTransId="{405AC1B2-16C0-4EE1-8807-1E4C86A501F0}" sibTransId="{D1306EF9-ABE7-4573-BFEE-1D2FA786A37E}"/>
    <dgm:cxn modelId="{038FA518-F45A-4916-9709-4792046A3567}" type="presParOf" srcId="{1C5D8BD8-F554-477A-BEB3-048D011EB54C}" destId="{53AD42D9-936A-4B2E-B29B-B463DBAFCCFB}" srcOrd="0" destOrd="0" presId="urn:microsoft.com/office/officeart/2024/layout/HorizontalActionList"/>
    <dgm:cxn modelId="{387ECCC8-C9FA-44E5-80FD-E668B17CAF0C}" type="presParOf" srcId="{53AD42D9-936A-4B2E-B29B-B463DBAFCCFB}" destId="{059E9664-98CF-4C9D-A0F4-83F3F7A1C7D2}" srcOrd="0" destOrd="0" presId="urn:microsoft.com/office/officeart/2024/layout/HorizontalActionList"/>
    <dgm:cxn modelId="{9565117C-72EA-40DB-810B-AA426B3E7EFF}" type="presParOf" srcId="{53AD42D9-936A-4B2E-B29B-B463DBAFCCFB}" destId="{563A6937-C017-4FE7-8961-52E8CF527CAE}" srcOrd="1" destOrd="0" presId="urn:microsoft.com/office/officeart/2024/layout/HorizontalActionList"/>
    <dgm:cxn modelId="{E611CD7F-1964-418E-8553-DFA19B6084B3}" type="presParOf" srcId="{1C5D8BD8-F554-477A-BEB3-048D011EB54C}" destId="{52A40817-A693-410D-9B2A-27B842116FC0}" srcOrd="1" destOrd="0" presId="urn:microsoft.com/office/officeart/2024/layout/HorizontalActionList"/>
    <dgm:cxn modelId="{CC435F5A-5025-4EDE-8B2C-6709AB3AAD64}" type="presParOf" srcId="{1C5D8BD8-F554-477A-BEB3-048D011EB54C}" destId="{4DBBEB05-1C51-4750-8AEA-3502EB0911FF}" srcOrd="2" destOrd="0" presId="urn:microsoft.com/office/officeart/2024/layout/HorizontalActionList"/>
    <dgm:cxn modelId="{40304FD6-877E-4436-9226-5EFCBF99583B}" type="presParOf" srcId="{4DBBEB05-1C51-4750-8AEA-3502EB0911FF}" destId="{62D3FE87-B69E-4D54-BAB4-60AD0FE5EEBF}" srcOrd="0" destOrd="0" presId="urn:microsoft.com/office/officeart/2024/layout/HorizontalActionList"/>
    <dgm:cxn modelId="{F4B8F923-0E1B-4DB4-8F15-796D898F8495}" type="presParOf" srcId="{4DBBEB05-1C51-4750-8AEA-3502EB0911FF}" destId="{580416A7-7108-4760-B4D9-6A71B2AB74FC}" srcOrd="1" destOrd="0" presId="urn:microsoft.com/office/officeart/2024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3F35A5-C27C-4B3A-AC66-0DC78395305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DA9D91-1370-4DF6-9A7D-7B846E30A153}">
      <dgm:prSet phldrT="[Text]" phldr="0" custT="1"/>
      <dgm:spPr/>
      <dgm:t>
        <a:bodyPr/>
        <a:lstStyle/>
        <a:p>
          <a:r>
            <a:rPr lang="en-US" sz="1800"/>
            <a:t>Attributes of Reliability</a:t>
          </a:r>
        </a:p>
      </dgm:t>
    </dgm:pt>
    <dgm:pt modelId="{C026662C-1A22-42F9-84EE-ED7B2EF4AB75}" type="parTrans" cxnId="{84B6DFA4-97B8-448E-B2D3-21EABF0670AC}">
      <dgm:prSet/>
      <dgm:spPr/>
      <dgm:t>
        <a:bodyPr/>
        <a:lstStyle/>
        <a:p>
          <a:endParaRPr lang="en-US" sz="1600"/>
        </a:p>
      </dgm:t>
    </dgm:pt>
    <dgm:pt modelId="{AC6456E9-B16F-46DF-9591-FF8CA868FE73}" type="sibTrans" cxnId="{84B6DFA4-97B8-448E-B2D3-21EABF0670AC}">
      <dgm:prSet/>
      <dgm:spPr/>
      <dgm:t>
        <a:bodyPr/>
        <a:lstStyle/>
        <a:p>
          <a:endParaRPr lang="en-US" sz="1600"/>
        </a:p>
      </dgm:t>
    </dgm:pt>
    <dgm:pt modelId="{014374F9-2FBC-4041-9A49-19C9A041308B}">
      <dgm:prSet phldrT="[Text]" phldr="0" custT="1"/>
      <dgm:spPr/>
      <dgm:t>
        <a:bodyPr/>
        <a:lstStyle/>
        <a:p>
          <a:r>
            <a:rPr lang="en-US" sz="1300" dirty="0"/>
            <a:t>Completeness</a:t>
          </a:r>
        </a:p>
      </dgm:t>
    </dgm:pt>
    <dgm:pt modelId="{03094D5D-BB98-4EC4-B3F0-320B85AC7375}" type="parTrans" cxnId="{59654AAB-3490-4B98-B91B-8AA4172BC76E}">
      <dgm:prSet/>
      <dgm:spPr/>
      <dgm:t>
        <a:bodyPr/>
        <a:lstStyle/>
        <a:p>
          <a:endParaRPr lang="en-US" sz="1600"/>
        </a:p>
      </dgm:t>
    </dgm:pt>
    <dgm:pt modelId="{1DE78728-8183-4937-A306-355383ABF7F9}" type="sibTrans" cxnId="{59654AAB-3490-4B98-B91B-8AA4172BC76E}">
      <dgm:prSet/>
      <dgm:spPr/>
      <dgm:t>
        <a:bodyPr/>
        <a:lstStyle/>
        <a:p>
          <a:endParaRPr lang="en-US" sz="1600"/>
        </a:p>
      </dgm:t>
    </dgm:pt>
    <dgm:pt modelId="{5AB25C57-851B-44ED-9B53-A54461BD484E}">
      <dgm:prSet phldrT="[Text]" phldr="0" custT="1"/>
      <dgm:spPr/>
      <dgm:t>
        <a:bodyPr/>
        <a:lstStyle/>
        <a:p>
          <a:r>
            <a:rPr lang="en-US" sz="1300" dirty="0"/>
            <a:t>Authenticity</a:t>
          </a:r>
        </a:p>
      </dgm:t>
    </dgm:pt>
    <dgm:pt modelId="{4CFC12D7-5ABD-40B6-B80C-8795B345C3FE}" type="parTrans" cxnId="{495C3348-9051-4AF5-AD28-42340E6370F2}">
      <dgm:prSet/>
      <dgm:spPr/>
      <dgm:t>
        <a:bodyPr/>
        <a:lstStyle/>
        <a:p>
          <a:endParaRPr lang="en-US" sz="1600"/>
        </a:p>
      </dgm:t>
    </dgm:pt>
    <dgm:pt modelId="{E3EF3625-1D68-4AE9-A25E-D85F8DE281CE}" type="sibTrans" cxnId="{495C3348-9051-4AF5-AD28-42340E6370F2}">
      <dgm:prSet/>
      <dgm:spPr/>
      <dgm:t>
        <a:bodyPr/>
        <a:lstStyle/>
        <a:p>
          <a:endParaRPr lang="en-US" sz="1600"/>
        </a:p>
      </dgm:t>
    </dgm:pt>
    <dgm:pt modelId="{FD5A061D-BC78-4F0D-86D9-57C05804D294}">
      <dgm:prSet phldrT="[Text]" phldr="0" custT="1"/>
      <dgm:spPr/>
      <dgm:t>
        <a:bodyPr/>
        <a:lstStyle/>
        <a:p>
          <a:r>
            <a:rPr lang="en-US" sz="1300" dirty="0"/>
            <a:t>Absence of Bias</a:t>
          </a:r>
        </a:p>
      </dgm:t>
    </dgm:pt>
    <dgm:pt modelId="{43D8F9E1-9A77-4BB2-A307-9A6EE546AC3E}" type="parTrans" cxnId="{009B5226-73C3-4CBA-8D2A-69A85356A850}">
      <dgm:prSet/>
      <dgm:spPr/>
      <dgm:t>
        <a:bodyPr/>
        <a:lstStyle/>
        <a:p>
          <a:endParaRPr lang="en-US" sz="1600"/>
        </a:p>
      </dgm:t>
    </dgm:pt>
    <dgm:pt modelId="{AE46EFF3-8965-4EBC-9DA2-D8651FF853E2}" type="sibTrans" cxnId="{009B5226-73C3-4CBA-8D2A-69A85356A850}">
      <dgm:prSet/>
      <dgm:spPr/>
      <dgm:t>
        <a:bodyPr/>
        <a:lstStyle/>
        <a:p>
          <a:endParaRPr lang="en-US" sz="1600"/>
        </a:p>
      </dgm:t>
    </dgm:pt>
    <dgm:pt modelId="{1274C29E-53A2-49B0-A2AE-17CCF2179D84}">
      <dgm:prSet phldrT="[Text]" phldr="0" custT="1"/>
      <dgm:spPr/>
      <dgm:t>
        <a:bodyPr/>
        <a:lstStyle/>
        <a:p>
          <a:r>
            <a:rPr lang="en-US" sz="1300" dirty="0"/>
            <a:t>Credibility</a:t>
          </a:r>
        </a:p>
      </dgm:t>
    </dgm:pt>
    <dgm:pt modelId="{0B972F1E-E84F-4515-8848-D1E40D3962CF}" type="parTrans" cxnId="{1614CA32-2588-482A-AAEC-BD43D3524508}">
      <dgm:prSet/>
      <dgm:spPr/>
      <dgm:t>
        <a:bodyPr/>
        <a:lstStyle/>
        <a:p>
          <a:endParaRPr lang="en-US" sz="1600"/>
        </a:p>
      </dgm:t>
    </dgm:pt>
    <dgm:pt modelId="{EFD7115F-C5A0-4BAB-B095-4BFD1DE76AA5}" type="sibTrans" cxnId="{1614CA32-2588-482A-AAEC-BD43D3524508}">
      <dgm:prSet/>
      <dgm:spPr/>
      <dgm:t>
        <a:bodyPr/>
        <a:lstStyle/>
        <a:p>
          <a:endParaRPr lang="en-US" sz="1600"/>
        </a:p>
      </dgm:t>
    </dgm:pt>
    <dgm:pt modelId="{C012C3AE-5DD3-4D4F-A9A4-FEB4713C2349}">
      <dgm:prSet phldrT="[Text]" phldr="0" custT="1"/>
      <dgm:spPr/>
      <dgm:t>
        <a:bodyPr/>
        <a:lstStyle/>
        <a:p>
          <a:r>
            <a:rPr lang="en-US" sz="1300" dirty="0"/>
            <a:t>Accuracy</a:t>
          </a:r>
        </a:p>
      </dgm:t>
    </dgm:pt>
    <dgm:pt modelId="{765D4B13-6C34-40A5-BFC0-D4C5911DDC1C}" type="parTrans" cxnId="{B5DE95E7-3408-4141-A2FE-9C2E4F78DCCA}">
      <dgm:prSet/>
      <dgm:spPr/>
      <dgm:t>
        <a:bodyPr/>
        <a:lstStyle/>
        <a:p>
          <a:endParaRPr lang="en-US"/>
        </a:p>
      </dgm:t>
    </dgm:pt>
    <dgm:pt modelId="{4CD915AB-D241-415B-95FF-3858F4322C5F}" type="sibTrans" cxnId="{B5DE95E7-3408-4141-A2FE-9C2E4F78DCCA}">
      <dgm:prSet/>
      <dgm:spPr/>
      <dgm:t>
        <a:bodyPr/>
        <a:lstStyle/>
        <a:p>
          <a:endParaRPr lang="en-US"/>
        </a:p>
      </dgm:t>
    </dgm:pt>
    <dgm:pt modelId="{D4EBA343-E5E5-47AF-8B1C-27DB3C3E29D7}" type="pres">
      <dgm:prSet presAssocID="{DB3F35A5-C27C-4B3A-AC66-0DC78395305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EE7FEDC-8CA4-46ED-9CB0-E966C2DF42C4}" type="pres">
      <dgm:prSet presAssocID="{E6DA9D91-1370-4DF6-9A7D-7B846E30A153}" presName="centerShape" presStyleLbl="node0" presStyleIdx="0" presStyleCnt="1"/>
      <dgm:spPr/>
    </dgm:pt>
    <dgm:pt modelId="{549B60A9-F601-436A-9D83-64DCEDF6733D}" type="pres">
      <dgm:prSet presAssocID="{C012C3AE-5DD3-4D4F-A9A4-FEB4713C2349}" presName="node" presStyleLbl="node1" presStyleIdx="0" presStyleCnt="5" custScaleX="107156" custScaleY="107156">
        <dgm:presLayoutVars>
          <dgm:bulletEnabled val="1"/>
        </dgm:presLayoutVars>
      </dgm:prSet>
      <dgm:spPr/>
    </dgm:pt>
    <dgm:pt modelId="{6586449C-E157-460C-95AE-80114F33750C}" type="pres">
      <dgm:prSet presAssocID="{C012C3AE-5DD3-4D4F-A9A4-FEB4713C2349}" presName="dummy" presStyleCnt="0"/>
      <dgm:spPr/>
    </dgm:pt>
    <dgm:pt modelId="{A8C7225A-7652-4B15-BD08-895DB1E811A5}" type="pres">
      <dgm:prSet presAssocID="{4CD915AB-D241-415B-95FF-3858F4322C5F}" presName="sibTrans" presStyleLbl="sibTrans2D1" presStyleIdx="0" presStyleCnt="5"/>
      <dgm:spPr/>
    </dgm:pt>
    <dgm:pt modelId="{BD905E88-012B-4E53-973D-46E134D96629}" type="pres">
      <dgm:prSet presAssocID="{014374F9-2FBC-4041-9A49-19C9A041308B}" presName="node" presStyleLbl="node1" presStyleIdx="1" presStyleCnt="5" custScaleX="107156" custScaleY="107156">
        <dgm:presLayoutVars>
          <dgm:bulletEnabled val="1"/>
        </dgm:presLayoutVars>
      </dgm:prSet>
      <dgm:spPr/>
    </dgm:pt>
    <dgm:pt modelId="{F779D7B0-6A85-484E-97A8-A9376A5142C7}" type="pres">
      <dgm:prSet presAssocID="{014374F9-2FBC-4041-9A49-19C9A041308B}" presName="dummy" presStyleCnt="0"/>
      <dgm:spPr/>
    </dgm:pt>
    <dgm:pt modelId="{8E71D882-FB57-4029-AA91-93B543FF41A3}" type="pres">
      <dgm:prSet presAssocID="{1DE78728-8183-4937-A306-355383ABF7F9}" presName="sibTrans" presStyleLbl="sibTrans2D1" presStyleIdx="1" presStyleCnt="5"/>
      <dgm:spPr/>
    </dgm:pt>
    <dgm:pt modelId="{D4646DB0-031C-4411-9AD3-9435E874C5A5}" type="pres">
      <dgm:prSet presAssocID="{5AB25C57-851B-44ED-9B53-A54461BD484E}" presName="node" presStyleLbl="node1" presStyleIdx="2" presStyleCnt="5" custScaleX="107156" custScaleY="107156">
        <dgm:presLayoutVars>
          <dgm:bulletEnabled val="1"/>
        </dgm:presLayoutVars>
      </dgm:prSet>
      <dgm:spPr/>
    </dgm:pt>
    <dgm:pt modelId="{86B253A4-CFF5-4FCA-AF47-A34D60BEBADA}" type="pres">
      <dgm:prSet presAssocID="{5AB25C57-851B-44ED-9B53-A54461BD484E}" presName="dummy" presStyleCnt="0"/>
      <dgm:spPr/>
    </dgm:pt>
    <dgm:pt modelId="{D50B9ADF-8107-45FE-B7C4-5077B4DE44F5}" type="pres">
      <dgm:prSet presAssocID="{E3EF3625-1D68-4AE9-A25E-D85F8DE281CE}" presName="sibTrans" presStyleLbl="sibTrans2D1" presStyleIdx="2" presStyleCnt="5"/>
      <dgm:spPr/>
    </dgm:pt>
    <dgm:pt modelId="{4BF790D4-D31F-4C5A-B95E-9A9CFCACA263}" type="pres">
      <dgm:prSet presAssocID="{FD5A061D-BC78-4F0D-86D9-57C05804D294}" presName="node" presStyleLbl="node1" presStyleIdx="3" presStyleCnt="5" custScaleX="107156" custScaleY="107156">
        <dgm:presLayoutVars>
          <dgm:bulletEnabled val="1"/>
        </dgm:presLayoutVars>
      </dgm:prSet>
      <dgm:spPr/>
    </dgm:pt>
    <dgm:pt modelId="{4E8794B7-D610-4ECA-ABD8-E99AC3DE3988}" type="pres">
      <dgm:prSet presAssocID="{FD5A061D-BC78-4F0D-86D9-57C05804D294}" presName="dummy" presStyleCnt="0"/>
      <dgm:spPr/>
    </dgm:pt>
    <dgm:pt modelId="{23B6C3D1-C425-4219-99A5-1DDC9081784B}" type="pres">
      <dgm:prSet presAssocID="{AE46EFF3-8965-4EBC-9DA2-D8651FF853E2}" presName="sibTrans" presStyleLbl="sibTrans2D1" presStyleIdx="3" presStyleCnt="5"/>
      <dgm:spPr/>
    </dgm:pt>
    <dgm:pt modelId="{869DF090-DBC0-4B0E-99FC-908B5B9C9D7A}" type="pres">
      <dgm:prSet presAssocID="{1274C29E-53A2-49B0-A2AE-17CCF2179D84}" presName="node" presStyleLbl="node1" presStyleIdx="4" presStyleCnt="5" custScaleX="107156" custScaleY="107156">
        <dgm:presLayoutVars>
          <dgm:bulletEnabled val="1"/>
        </dgm:presLayoutVars>
      </dgm:prSet>
      <dgm:spPr/>
    </dgm:pt>
    <dgm:pt modelId="{CFE0B596-64DD-4D59-A494-2146BD7A3959}" type="pres">
      <dgm:prSet presAssocID="{1274C29E-53A2-49B0-A2AE-17CCF2179D84}" presName="dummy" presStyleCnt="0"/>
      <dgm:spPr/>
    </dgm:pt>
    <dgm:pt modelId="{AC92EB62-2E22-481B-83B5-FADB4DD2ADC4}" type="pres">
      <dgm:prSet presAssocID="{EFD7115F-C5A0-4BAB-B095-4BFD1DE76AA5}" presName="sibTrans" presStyleLbl="sibTrans2D1" presStyleIdx="4" presStyleCnt="5"/>
      <dgm:spPr/>
    </dgm:pt>
  </dgm:ptLst>
  <dgm:cxnLst>
    <dgm:cxn modelId="{E43D8F07-6904-44E4-B502-92456DD0A8A8}" type="presOf" srcId="{EFD7115F-C5A0-4BAB-B095-4BFD1DE76AA5}" destId="{AC92EB62-2E22-481B-83B5-FADB4DD2ADC4}" srcOrd="0" destOrd="0" presId="urn:microsoft.com/office/officeart/2005/8/layout/radial6"/>
    <dgm:cxn modelId="{4AB76E0B-35E7-451F-A39F-474A228B9131}" type="presOf" srcId="{C012C3AE-5DD3-4D4F-A9A4-FEB4713C2349}" destId="{549B60A9-F601-436A-9D83-64DCEDF6733D}" srcOrd="0" destOrd="0" presId="urn:microsoft.com/office/officeart/2005/8/layout/radial6"/>
    <dgm:cxn modelId="{0F54FF1A-F25A-4C80-B6D7-4C5720844BDB}" type="presOf" srcId="{DB3F35A5-C27C-4B3A-AC66-0DC783953058}" destId="{D4EBA343-E5E5-47AF-8B1C-27DB3C3E29D7}" srcOrd="0" destOrd="0" presId="urn:microsoft.com/office/officeart/2005/8/layout/radial6"/>
    <dgm:cxn modelId="{009B5226-73C3-4CBA-8D2A-69A85356A850}" srcId="{E6DA9D91-1370-4DF6-9A7D-7B846E30A153}" destId="{FD5A061D-BC78-4F0D-86D9-57C05804D294}" srcOrd="3" destOrd="0" parTransId="{43D8F9E1-9A77-4BB2-A307-9A6EE546AC3E}" sibTransId="{AE46EFF3-8965-4EBC-9DA2-D8651FF853E2}"/>
    <dgm:cxn modelId="{1614CA32-2588-482A-AAEC-BD43D3524508}" srcId="{E6DA9D91-1370-4DF6-9A7D-7B846E30A153}" destId="{1274C29E-53A2-49B0-A2AE-17CCF2179D84}" srcOrd="4" destOrd="0" parTransId="{0B972F1E-E84F-4515-8848-D1E40D3962CF}" sibTransId="{EFD7115F-C5A0-4BAB-B095-4BFD1DE76AA5}"/>
    <dgm:cxn modelId="{91F69F5F-46E3-4BC9-9115-BB75FAB5AB06}" type="presOf" srcId="{FD5A061D-BC78-4F0D-86D9-57C05804D294}" destId="{4BF790D4-D31F-4C5A-B95E-9A9CFCACA263}" srcOrd="0" destOrd="0" presId="urn:microsoft.com/office/officeart/2005/8/layout/radial6"/>
    <dgm:cxn modelId="{495C3348-9051-4AF5-AD28-42340E6370F2}" srcId="{E6DA9D91-1370-4DF6-9A7D-7B846E30A153}" destId="{5AB25C57-851B-44ED-9B53-A54461BD484E}" srcOrd="2" destOrd="0" parTransId="{4CFC12D7-5ABD-40B6-B80C-8795B345C3FE}" sibTransId="{E3EF3625-1D68-4AE9-A25E-D85F8DE281CE}"/>
    <dgm:cxn modelId="{FF84DD4A-33C1-455B-B153-6B079EB69184}" type="presOf" srcId="{4CD915AB-D241-415B-95FF-3858F4322C5F}" destId="{A8C7225A-7652-4B15-BD08-895DB1E811A5}" srcOrd="0" destOrd="0" presId="urn:microsoft.com/office/officeart/2005/8/layout/radial6"/>
    <dgm:cxn modelId="{8E1DB06E-64FF-4956-A6F5-22E298AB5D2D}" type="presOf" srcId="{E3EF3625-1D68-4AE9-A25E-D85F8DE281CE}" destId="{D50B9ADF-8107-45FE-B7C4-5077B4DE44F5}" srcOrd="0" destOrd="0" presId="urn:microsoft.com/office/officeart/2005/8/layout/radial6"/>
    <dgm:cxn modelId="{0F683F51-DED0-48E1-B2A3-8049944BADA8}" type="presOf" srcId="{1274C29E-53A2-49B0-A2AE-17CCF2179D84}" destId="{869DF090-DBC0-4B0E-99FC-908B5B9C9D7A}" srcOrd="0" destOrd="0" presId="urn:microsoft.com/office/officeart/2005/8/layout/radial6"/>
    <dgm:cxn modelId="{85329778-BAA2-45C8-9A1E-1272AAF8F184}" type="presOf" srcId="{5AB25C57-851B-44ED-9B53-A54461BD484E}" destId="{D4646DB0-031C-4411-9AD3-9435E874C5A5}" srcOrd="0" destOrd="0" presId="urn:microsoft.com/office/officeart/2005/8/layout/radial6"/>
    <dgm:cxn modelId="{12DA629E-6363-4ECF-B93B-4F7EEFD53F85}" type="presOf" srcId="{014374F9-2FBC-4041-9A49-19C9A041308B}" destId="{BD905E88-012B-4E53-973D-46E134D96629}" srcOrd="0" destOrd="0" presId="urn:microsoft.com/office/officeart/2005/8/layout/radial6"/>
    <dgm:cxn modelId="{84B6DFA4-97B8-448E-B2D3-21EABF0670AC}" srcId="{DB3F35A5-C27C-4B3A-AC66-0DC783953058}" destId="{E6DA9D91-1370-4DF6-9A7D-7B846E30A153}" srcOrd="0" destOrd="0" parTransId="{C026662C-1A22-42F9-84EE-ED7B2EF4AB75}" sibTransId="{AC6456E9-B16F-46DF-9591-FF8CA868FE73}"/>
    <dgm:cxn modelId="{59654AAB-3490-4B98-B91B-8AA4172BC76E}" srcId="{E6DA9D91-1370-4DF6-9A7D-7B846E30A153}" destId="{014374F9-2FBC-4041-9A49-19C9A041308B}" srcOrd="1" destOrd="0" parTransId="{03094D5D-BB98-4EC4-B3F0-320B85AC7375}" sibTransId="{1DE78728-8183-4937-A306-355383ABF7F9}"/>
    <dgm:cxn modelId="{325C7CDB-5817-4495-834F-9008213278D9}" type="presOf" srcId="{AE46EFF3-8965-4EBC-9DA2-D8651FF853E2}" destId="{23B6C3D1-C425-4219-99A5-1DDC9081784B}" srcOrd="0" destOrd="0" presId="urn:microsoft.com/office/officeart/2005/8/layout/radial6"/>
    <dgm:cxn modelId="{B5DE95E7-3408-4141-A2FE-9C2E4F78DCCA}" srcId="{E6DA9D91-1370-4DF6-9A7D-7B846E30A153}" destId="{C012C3AE-5DD3-4D4F-A9A4-FEB4713C2349}" srcOrd="0" destOrd="0" parTransId="{765D4B13-6C34-40A5-BFC0-D4C5911DDC1C}" sibTransId="{4CD915AB-D241-415B-95FF-3858F4322C5F}"/>
    <dgm:cxn modelId="{3D77D6E9-FEB9-4340-B421-8C6592CF9D97}" type="presOf" srcId="{1DE78728-8183-4937-A306-355383ABF7F9}" destId="{8E71D882-FB57-4029-AA91-93B543FF41A3}" srcOrd="0" destOrd="0" presId="urn:microsoft.com/office/officeart/2005/8/layout/radial6"/>
    <dgm:cxn modelId="{77FEEBFA-8741-46AA-A8B8-265FAE9505BC}" type="presOf" srcId="{E6DA9D91-1370-4DF6-9A7D-7B846E30A153}" destId="{7EE7FEDC-8CA4-46ED-9CB0-E966C2DF42C4}" srcOrd="0" destOrd="0" presId="urn:microsoft.com/office/officeart/2005/8/layout/radial6"/>
    <dgm:cxn modelId="{64EDBA88-A663-4A75-A417-3AC98289BEBC}" type="presParOf" srcId="{D4EBA343-E5E5-47AF-8B1C-27DB3C3E29D7}" destId="{7EE7FEDC-8CA4-46ED-9CB0-E966C2DF42C4}" srcOrd="0" destOrd="0" presId="urn:microsoft.com/office/officeart/2005/8/layout/radial6"/>
    <dgm:cxn modelId="{695D1E26-F19A-4736-9626-2347C0DF564A}" type="presParOf" srcId="{D4EBA343-E5E5-47AF-8B1C-27DB3C3E29D7}" destId="{549B60A9-F601-436A-9D83-64DCEDF6733D}" srcOrd="1" destOrd="0" presId="urn:microsoft.com/office/officeart/2005/8/layout/radial6"/>
    <dgm:cxn modelId="{7384EB80-872C-460F-B693-301A4DF463B2}" type="presParOf" srcId="{D4EBA343-E5E5-47AF-8B1C-27DB3C3E29D7}" destId="{6586449C-E157-460C-95AE-80114F33750C}" srcOrd="2" destOrd="0" presId="urn:microsoft.com/office/officeart/2005/8/layout/radial6"/>
    <dgm:cxn modelId="{B0B91E71-5BC7-48AF-91E8-93461106C5B6}" type="presParOf" srcId="{D4EBA343-E5E5-47AF-8B1C-27DB3C3E29D7}" destId="{A8C7225A-7652-4B15-BD08-895DB1E811A5}" srcOrd="3" destOrd="0" presId="urn:microsoft.com/office/officeart/2005/8/layout/radial6"/>
    <dgm:cxn modelId="{4041B7B2-01DE-46C9-BC15-0598C0EF5C6B}" type="presParOf" srcId="{D4EBA343-E5E5-47AF-8B1C-27DB3C3E29D7}" destId="{BD905E88-012B-4E53-973D-46E134D96629}" srcOrd="4" destOrd="0" presId="urn:microsoft.com/office/officeart/2005/8/layout/radial6"/>
    <dgm:cxn modelId="{9CA6BEDA-D219-42DB-AD35-F9DD6BD83C7F}" type="presParOf" srcId="{D4EBA343-E5E5-47AF-8B1C-27DB3C3E29D7}" destId="{F779D7B0-6A85-484E-97A8-A9376A5142C7}" srcOrd="5" destOrd="0" presId="urn:microsoft.com/office/officeart/2005/8/layout/radial6"/>
    <dgm:cxn modelId="{B2DCCE83-5ABD-4312-BDED-B873A67AE5FE}" type="presParOf" srcId="{D4EBA343-E5E5-47AF-8B1C-27DB3C3E29D7}" destId="{8E71D882-FB57-4029-AA91-93B543FF41A3}" srcOrd="6" destOrd="0" presId="urn:microsoft.com/office/officeart/2005/8/layout/radial6"/>
    <dgm:cxn modelId="{2DACCB28-E0D6-4EFC-A254-8CB50AC9E492}" type="presParOf" srcId="{D4EBA343-E5E5-47AF-8B1C-27DB3C3E29D7}" destId="{D4646DB0-031C-4411-9AD3-9435E874C5A5}" srcOrd="7" destOrd="0" presId="urn:microsoft.com/office/officeart/2005/8/layout/radial6"/>
    <dgm:cxn modelId="{49794A06-7FC6-4F38-9CFA-7C492B66E023}" type="presParOf" srcId="{D4EBA343-E5E5-47AF-8B1C-27DB3C3E29D7}" destId="{86B253A4-CFF5-4FCA-AF47-A34D60BEBADA}" srcOrd="8" destOrd="0" presId="urn:microsoft.com/office/officeart/2005/8/layout/radial6"/>
    <dgm:cxn modelId="{2B48E60B-4D12-4763-9F49-C3F8EFC290CA}" type="presParOf" srcId="{D4EBA343-E5E5-47AF-8B1C-27DB3C3E29D7}" destId="{D50B9ADF-8107-45FE-B7C4-5077B4DE44F5}" srcOrd="9" destOrd="0" presId="urn:microsoft.com/office/officeart/2005/8/layout/radial6"/>
    <dgm:cxn modelId="{9CC2613B-5821-4695-9FFE-E9684D34D4C6}" type="presParOf" srcId="{D4EBA343-E5E5-47AF-8B1C-27DB3C3E29D7}" destId="{4BF790D4-D31F-4C5A-B95E-9A9CFCACA263}" srcOrd="10" destOrd="0" presId="urn:microsoft.com/office/officeart/2005/8/layout/radial6"/>
    <dgm:cxn modelId="{B5BEE4A4-8EF6-49A2-8C35-1DFAA1313CBB}" type="presParOf" srcId="{D4EBA343-E5E5-47AF-8B1C-27DB3C3E29D7}" destId="{4E8794B7-D610-4ECA-ABD8-E99AC3DE3988}" srcOrd="11" destOrd="0" presId="urn:microsoft.com/office/officeart/2005/8/layout/radial6"/>
    <dgm:cxn modelId="{51BE168D-20DE-4134-8056-DF55CD8AFCB6}" type="presParOf" srcId="{D4EBA343-E5E5-47AF-8B1C-27DB3C3E29D7}" destId="{23B6C3D1-C425-4219-99A5-1DDC9081784B}" srcOrd="12" destOrd="0" presId="urn:microsoft.com/office/officeart/2005/8/layout/radial6"/>
    <dgm:cxn modelId="{0EA59401-F0E8-45A9-9F46-F342AE11303C}" type="presParOf" srcId="{D4EBA343-E5E5-47AF-8B1C-27DB3C3E29D7}" destId="{869DF090-DBC0-4B0E-99FC-908B5B9C9D7A}" srcOrd="13" destOrd="0" presId="urn:microsoft.com/office/officeart/2005/8/layout/radial6"/>
    <dgm:cxn modelId="{0BAAD957-4997-4F29-8406-7D7362D5F217}" type="presParOf" srcId="{D4EBA343-E5E5-47AF-8B1C-27DB3C3E29D7}" destId="{CFE0B596-64DD-4D59-A494-2146BD7A3959}" srcOrd="14" destOrd="0" presId="urn:microsoft.com/office/officeart/2005/8/layout/radial6"/>
    <dgm:cxn modelId="{425B0F10-EECC-4A37-9DB3-D870C97C9305}" type="presParOf" srcId="{D4EBA343-E5E5-47AF-8B1C-27DB3C3E29D7}" destId="{AC92EB62-2E22-481B-83B5-FADB4DD2ADC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BF6188-48B1-48A6-A845-5A392A825BB0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AAEADF-247D-4425-9183-0B78FABF9AE2}">
      <dgm:prSet phldrT="[Text]" phldr="0" custT="1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r>
            <a:rPr lang="en-US" sz="1800"/>
            <a:t>Perform robust risk assessment procedures supported by a holistic evaluation of audit evidence obtained and of professional judgments made on the basis of that evidence </a:t>
          </a:r>
        </a:p>
        <a:p>
          <a:r>
            <a:rPr lang="en-US" sz="1800"/>
            <a:t>ISA 315 (Revised 2019)</a:t>
          </a:r>
        </a:p>
      </dgm:t>
    </dgm:pt>
    <dgm:pt modelId="{40FD62BE-9C0D-4122-8421-B064B2F4884A}" type="parTrans" cxnId="{524F68F8-704A-491C-A7F6-F66CF99078FF}">
      <dgm:prSet/>
      <dgm:spPr/>
      <dgm:t>
        <a:bodyPr/>
        <a:lstStyle/>
        <a:p>
          <a:endParaRPr lang="en-US"/>
        </a:p>
      </dgm:t>
    </dgm:pt>
    <dgm:pt modelId="{F41F2742-D8D2-454D-98B5-B3BBF49109EF}" type="sibTrans" cxnId="{524F68F8-704A-491C-A7F6-F66CF99078FF}">
      <dgm:prSet phldrT="1" phldr="0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endParaRPr lang="en-US"/>
        </a:p>
      </dgm:t>
    </dgm:pt>
    <dgm:pt modelId="{96E608B2-DDE4-42A6-AEC0-D2C6B5B3FC68}">
      <dgm:prSet phldrT="[Text]" phldr="0" custT="1"/>
      <dgm:spPr/>
      <dgm:t>
        <a:bodyPr/>
        <a:lstStyle/>
        <a:p>
          <a:r>
            <a:rPr lang="en-US" sz="1800" dirty="0">
              <a:solidFill>
                <a:srgbClr val="4B5E7C"/>
              </a:solidFill>
            </a:rPr>
            <a:t>Design and perform further audit procedures that, based on that audit evidence, </a:t>
          </a:r>
          <a:r>
            <a:rPr lang="en-US" sz="1800" b="1" dirty="0">
              <a:solidFill>
                <a:srgbClr val="4B5E7C"/>
              </a:solidFill>
            </a:rPr>
            <a:t>are responsive to the identified and assessed ROMMs at the assertion level</a:t>
          </a:r>
          <a:r>
            <a:rPr lang="en-US" sz="1800" dirty="0">
              <a:solidFill>
                <a:srgbClr val="4B5E7C"/>
              </a:solidFill>
            </a:rPr>
            <a:t>, for each significant COTABD</a:t>
          </a:r>
        </a:p>
        <a:p>
          <a:r>
            <a:rPr lang="en-US" sz="1800" b="0" dirty="0">
              <a:solidFill>
                <a:srgbClr val="4B5E7C"/>
              </a:solidFill>
            </a:rPr>
            <a:t>Proposed ISA 330 (Revised)</a:t>
          </a:r>
        </a:p>
      </dgm:t>
    </dgm:pt>
    <dgm:pt modelId="{E439F2D5-5823-4BF4-B3DC-FD015AE2444A}" type="parTrans" cxnId="{78DA633F-E8CE-440A-ABB6-3E26ABA5FA78}">
      <dgm:prSet/>
      <dgm:spPr/>
      <dgm:t>
        <a:bodyPr/>
        <a:lstStyle/>
        <a:p>
          <a:endParaRPr lang="en-US"/>
        </a:p>
      </dgm:t>
    </dgm:pt>
    <dgm:pt modelId="{17FEC749-ACF3-4C37-9FB9-792BBE36289C}" type="sibTrans" cxnId="{78DA633F-E8CE-440A-ABB6-3E26ABA5FA78}">
      <dgm:prSet phldrT="2" phldr="0"/>
      <dgm:spPr/>
      <dgm:t>
        <a:bodyPr/>
        <a:lstStyle/>
        <a:p>
          <a:endParaRPr lang="en-US"/>
        </a:p>
      </dgm:t>
    </dgm:pt>
    <dgm:pt modelId="{5A92C530-3BAE-4EB5-AA35-71EDAEDCB0A6}" type="pres">
      <dgm:prSet presAssocID="{D0BF6188-48B1-48A6-A845-5A392A825BB0}" presName="Name0" presStyleCnt="0">
        <dgm:presLayoutVars>
          <dgm:dir/>
          <dgm:resizeHandles val="exact"/>
        </dgm:presLayoutVars>
      </dgm:prSet>
      <dgm:spPr/>
    </dgm:pt>
    <dgm:pt modelId="{EB09FD26-3004-4F83-A9A4-45BB8FEA241A}" type="pres">
      <dgm:prSet presAssocID="{1DAAEADF-247D-4425-9183-0B78FABF9AE2}" presName="node" presStyleLbl="node1" presStyleIdx="0" presStyleCnt="2">
        <dgm:presLayoutVars>
          <dgm:bulletEnabled val="1"/>
        </dgm:presLayoutVars>
      </dgm:prSet>
      <dgm:spPr/>
    </dgm:pt>
    <dgm:pt modelId="{BC4A9374-99BB-47E8-AE63-4B7B59DE832B}" type="pres">
      <dgm:prSet presAssocID="{F41F2742-D8D2-454D-98B5-B3BBF49109EF}" presName="sibTrans" presStyleLbl="sibTrans2D1" presStyleIdx="0" presStyleCnt="1"/>
      <dgm:spPr/>
    </dgm:pt>
    <dgm:pt modelId="{3401F5C3-8669-490A-BF2F-4D47959790AD}" type="pres">
      <dgm:prSet presAssocID="{F41F2742-D8D2-454D-98B5-B3BBF49109EF}" presName="connectorText" presStyleLbl="sibTrans2D1" presStyleIdx="0" presStyleCnt="1"/>
      <dgm:spPr/>
    </dgm:pt>
    <dgm:pt modelId="{7F1B59D1-FEED-4E4C-B840-50FBAC586894}" type="pres">
      <dgm:prSet presAssocID="{96E608B2-DDE4-42A6-AEC0-D2C6B5B3FC68}" presName="node" presStyleLbl="node1" presStyleIdx="1" presStyleCnt="2">
        <dgm:presLayoutVars>
          <dgm:bulletEnabled val="1"/>
        </dgm:presLayoutVars>
      </dgm:prSet>
      <dgm:spPr/>
    </dgm:pt>
  </dgm:ptLst>
  <dgm:cxnLst>
    <dgm:cxn modelId="{4CB5F60D-AAC6-41D4-BA7D-CDC694B0E232}" type="presOf" srcId="{1DAAEADF-247D-4425-9183-0B78FABF9AE2}" destId="{EB09FD26-3004-4F83-A9A4-45BB8FEA241A}" srcOrd="0" destOrd="0" presId="urn:microsoft.com/office/officeart/2005/8/layout/process1"/>
    <dgm:cxn modelId="{6F9BB924-28F4-4FC6-8B4E-2E4224446FA8}" type="presOf" srcId="{F41F2742-D8D2-454D-98B5-B3BBF49109EF}" destId="{3401F5C3-8669-490A-BF2F-4D47959790AD}" srcOrd="1" destOrd="0" presId="urn:microsoft.com/office/officeart/2005/8/layout/process1"/>
    <dgm:cxn modelId="{15431439-6BA2-4DE6-AAAB-B98B3A46566C}" type="presOf" srcId="{D0BF6188-48B1-48A6-A845-5A392A825BB0}" destId="{5A92C530-3BAE-4EB5-AA35-71EDAEDCB0A6}" srcOrd="0" destOrd="0" presId="urn:microsoft.com/office/officeart/2005/8/layout/process1"/>
    <dgm:cxn modelId="{78DA633F-E8CE-440A-ABB6-3E26ABA5FA78}" srcId="{D0BF6188-48B1-48A6-A845-5A392A825BB0}" destId="{96E608B2-DDE4-42A6-AEC0-D2C6B5B3FC68}" srcOrd="1" destOrd="0" parTransId="{E439F2D5-5823-4BF4-B3DC-FD015AE2444A}" sibTransId="{17FEC749-ACF3-4C37-9FB9-792BBE36289C}"/>
    <dgm:cxn modelId="{9A757D4D-7C27-4432-A8CA-C9780E50FD9B}" type="presOf" srcId="{96E608B2-DDE4-42A6-AEC0-D2C6B5B3FC68}" destId="{7F1B59D1-FEED-4E4C-B840-50FBAC586894}" srcOrd="0" destOrd="0" presId="urn:microsoft.com/office/officeart/2005/8/layout/process1"/>
    <dgm:cxn modelId="{7B048056-8AD6-4377-B166-F481130FD3C0}" type="presOf" srcId="{F41F2742-D8D2-454D-98B5-B3BBF49109EF}" destId="{BC4A9374-99BB-47E8-AE63-4B7B59DE832B}" srcOrd="0" destOrd="0" presId="urn:microsoft.com/office/officeart/2005/8/layout/process1"/>
    <dgm:cxn modelId="{524F68F8-704A-491C-A7F6-F66CF99078FF}" srcId="{D0BF6188-48B1-48A6-A845-5A392A825BB0}" destId="{1DAAEADF-247D-4425-9183-0B78FABF9AE2}" srcOrd="0" destOrd="0" parTransId="{40FD62BE-9C0D-4122-8421-B064B2F4884A}" sibTransId="{F41F2742-D8D2-454D-98B5-B3BBF49109EF}"/>
    <dgm:cxn modelId="{665B68C6-362D-4606-8569-88247EEC7CCF}" type="presParOf" srcId="{5A92C530-3BAE-4EB5-AA35-71EDAEDCB0A6}" destId="{EB09FD26-3004-4F83-A9A4-45BB8FEA241A}" srcOrd="0" destOrd="0" presId="urn:microsoft.com/office/officeart/2005/8/layout/process1"/>
    <dgm:cxn modelId="{E47B3969-B8A8-44E7-9EFB-542403E2C3DD}" type="presParOf" srcId="{5A92C530-3BAE-4EB5-AA35-71EDAEDCB0A6}" destId="{BC4A9374-99BB-47E8-AE63-4B7B59DE832B}" srcOrd="1" destOrd="0" presId="urn:microsoft.com/office/officeart/2005/8/layout/process1"/>
    <dgm:cxn modelId="{4F4091B3-63DD-40D2-AE4E-6AF97FC44173}" type="presParOf" srcId="{BC4A9374-99BB-47E8-AE63-4B7B59DE832B}" destId="{3401F5C3-8669-490A-BF2F-4D47959790AD}" srcOrd="0" destOrd="0" presId="urn:microsoft.com/office/officeart/2005/8/layout/process1"/>
    <dgm:cxn modelId="{873F623C-578C-4845-9913-F753F840DF41}" type="presParOf" srcId="{5A92C530-3BAE-4EB5-AA35-71EDAEDCB0A6}" destId="{7F1B59D1-FEED-4E4C-B840-50FBAC58689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7C4861-B67F-4270-BE32-1D85E9A717C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F02B67-48F7-4409-BE6E-D07F8AF2DC1D}">
      <dgm:prSet phldrT="[Text]" phldr="0" custT="1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pPr>
            <a:buNone/>
          </a:pPr>
          <a:r>
            <a:rPr lang="en-US" sz="2000" b="1" dirty="0"/>
            <a:t>What it means</a:t>
          </a:r>
        </a:p>
      </dgm:t>
    </dgm:pt>
    <dgm:pt modelId="{40ED3615-58DB-43AC-AAA2-D0B860FF4DA2}" type="parTrans" cxnId="{7C8DE495-4826-476C-AEE0-73B2967EBDE8}">
      <dgm:prSet/>
      <dgm:spPr/>
      <dgm:t>
        <a:bodyPr/>
        <a:lstStyle/>
        <a:p>
          <a:endParaRPr lang="en-US"/>
        </a:p>
      </dgm:t>
    </dgm:pt>
    <dgm:pt modelId="{89ECD75E-56D3-4637-9786-C1729C85784B}" type="sibTrans" cxnId="{7C8DE495-4826-476C-AEE0-73B2967EBDE8}">
      <dgm:prSet/>
      <dgm:spPr/>
      <dgm:t>
        <a:bodyPr/>
        <a:lstStyle/>
        <a:p>
          <a:endParaRPr lang="en-US"/>
        </a:p>
      </dgm:t>
    </dgm:pt>
    <dgm:pt modelId="{CCC94566-0A03-4BFE-B5FB-01A55CBBFFBC}">
      <dgm:prSet phldrT="[Text]" phldr="0" custT="1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800"/>
            <a:t>Requirement to design and perform substantive procedures, related to at least one assertion of:</a:t>
          </a:r>
        </a:p>
      </dgm:t>
    </dgm:pt>
    <dgm:pt modelId="{B676049A-9E75-4A75-A234-62F82EA63328}" type="parTrans" cxnId="{938AD2D9-BD42-4836-B566-95DB311A0D29}">
      <dgm:prSet/>
      <dgm:spPr/>
      <dgm:t>
        <a:bodyPr/>
        <a:lstStyle/>
        <a:p>
          <a:endParaRPr lang="en-US"/>
        </a:p>
      </dgm:t>
    </dgm:pt>
    <dgm:pt modelId="{02FBED78-8CC0-4872-ADC6-CB7029CB030D}" type="sibTrans" cxnId="{938AD2D9-BD42-4836-B566-95DB311A0D29}">
      <dgm:prSet/>
      <dgm:spPr/>
      <dgm:t>
        <a:bodyPr/>
        <a:lstStyle/>
        <a:p>
          <a:endParaRPr lang="en-US"/>
        </a:p>
      </dgm:t>
    </dgm:pt>
    <dgm:pt modelId="{91257C26-84EF-4ED9-9687-059A219AB728}">
      <dgm:prSet custT="1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800" dirty="0"/>
            <a:t>Each </a:t>
          </a:r>
          <a:r>
            <a:rPr lang="en-US" sz="1800" b="1" dirty="0"/>
            <a:t>significant </a:t>
          </a:r>
          <a:r>
            <a:rPr lang="en-US" sz="1800" dirty="0"/>
            <a:t>COTABD for which the planned response to all ROMMs at the assertion level included only tests of controls</a:t>
          </a:r>
        </a:p>
      </dgm:t>
    </dgm:pt>
    <dgm:pt modelId="{3F6FF092-9A3C-4244-8E45-9BE34CED5289}" type="parTrans" cxnId="{D4EF71C1-4FF0-4C5C-80CE-C784FD2E5E4C}">
      <dgm:prSet/>
      <dgm:spPr/>
      <dgm:t>
        <a:bodyPr/>
        <a:lstStyle/>
        <a:p>
          <a:endParaRPr lang="en-US"/>
        </a:p>
      </dgm:t>
    </dgm:pt>
    <dgm:pt modelId="{17133A91-BF20-4067-84C1-DC44675A79D9}" type="sibTrans" cxnId="{D4EF71C1-4FF0-4C5C-80CE-C784FD2E5E4C}">
      <dgm:prSet/>
      <dgm:spPr/>
      <dgm:t>
        <a:bodyPr/>
        <a:lstStyle/>
        <a:p>
          <a:endParaRPr lang="en-US"/>
        </a:p>
      </dgm:t>
    </dgm:pt>
    <dgm:pt modelId="{01764F66-20D2-42BB-8C1E-CC2E87187E7E}">
      <dgm:prSet phldrT="[Text]" phldr="0" custT="1"/>
      <dgm:spPr>
        <a:solidFill>
          <a:srgbClr val="4B5E7C"/>
        </a:solidFill>
        <a:ln>
          <a:solidFill>
            <a:srgbClr val="4B5E7C"/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800" dirty="0"/>
            <a:t>Each </a:t>
          </a:r>
          <a:r>
            <a:rPr lang="en-US" sz="1800" b="1" dirty="0"/>
            <a:t>material</a:t>
          </a:r>
          <a:r>
            <a:rPr lang="en-US" sz="1800" dirty="0"/>
            <a:t> COTABD for which the auditor has determined that there are no ROMMs before consideration of controls; </a:t>
          </a:r>
          <a:r>
            <a:rPr lang="en-US" sz="1800" b="1" dirty="0"/>
            <a:t>and</a:t>
          </a:r>
          <a:r>
            <a:rPr lang="en-US" sz="1800" dirty="0"/>
            <a:t> </a:t>
          </a:r>
        </a:p>
      </dgm:t>
    </dgm:pt>
    <dgm:pt modelId="{C6C4E37C-FEDD-449F-BAAF-17114DF157B2}" type="parTrans" cxnId="{9E1A2308-FE93-42FB-9F94-F941A5898A88}">
      <dgm:prSet/>
      <dgm:spPr/>
      <dgm:t>
        <a:bodyPr/>
        <a:lstStyle/>
        <a:p>
          <a:endParaRPr lang="en-US"/>
        </a:p>
      </dgm:t>
    </dgm:pt>
    <dgm:pt modelId="{B12BE3E4-3464-4EB0-8850-53866A9C34F9}" type="sibTrans" cxnId="{9E1A2308-FE93-42FB-9F94-F941A5898A88}">
      <dgm:prSet/>
      <dgm:spPr/>
      <dgm:t>
        <a:bodyPr/>
        <a:lstStyle/>
        <a:p>
          <a:endParaRPr lang="en-US"/>
        </a:p>
      </dgm:t>
    </dgm:pt>
    <dgm:pt modelId="{828D12A3-46CA-460E-96B6-38D9325FE57E}">
      <dgm:prSet custT="1"/>
      <dgm:spPr>
        <a:solidFill>
          <a:srgbClr val="ABC2BD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2000" b="1">
              <a:solidFill>
                <a:srgbClr val="4B5E7C"/>
              </a:solidFill>
            </a:rPr>
            <a:t>The Rationale (its intended purpose)</a:t>
          </a:r>
        </a:p>
      </dgm:t>
    </dgm:pt>
    <dgm:pt modelId="{9B08F4F2-A9B7-447D-BF19-045E2C82A671}" type="parTrans" cxnId="{2D54C39E-2B1A-4AA1-B2EE-556534966985}">
      <dgm:prSet/>
      <dgm:spPr/>
      <dgm:t>
        <a:bodyPr/>
        <a:lstStyle/>
        <a:p>
          <a:endParaRPr lang="en-US"/>
        </a:p>
      </dgm:t>
    </dgm:pt>
    <dgm:pt modelId="{C00AF8F1-FFAC-4D22-AE4D-E709EA95BA30}" type="sibTrans" cxnId="{2D54C39E-2B1A-4AA1-B2EE-556534966985}">
      <dgm:prSet/>
      <dgm:spPr/>
      <dgm:t>
        <a:bodyPr/>
        <a:lstStyle/>
        <a:p>
          <a:endParaRPr lang="en-US"/>
        </a:p>
      </dgm:t>
    </dgm:pt>
    <dgm:pt modelId="{7C117229-DEB1-42F4-ABB3-D4E320163158}">
      <dgm:prSet custT="1"/>
      <dgm:spPr>
        <a:solidFill>
          <a:srgbClr val="ABC2BD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800">
              <a:solidFill>
                <a:srgbClr val="4B5E7C"/>
              </a:solidFill>
            </a:rPr>
            <a:t>Establish a baseline requirement for </a:t>
          </a:r>
          <a:r>
            <a:rPr lang="en-US" sz="1800" b="1">
              <a:solidFill>
                <a:srgbClr val="4B5E7C"/>
              </a:solidFill>
            </a:rPr>
            <a:t>some substantive procedures </a:t>
          </a:r>
          <a:r>
            <a:rPr lang="en-US" sz="1800" b="0">
              <a:solidFill>
                <a:srgbClr val="4B5E7C"/>
              </a:solidFill>
            </a:rPr>
            <a:t>to be </a:t>
          </a:r>
          <a:r>
            <a:rPr lang="en-US" sz="1800">
              <a:solidFill>
                <a:srgbClr val="4B5E7C"/>
              </a:solidFill>
            </a:rPr>
            <a:t>performed on all COTABDs that exceed the auditor’s determined materiality threshold, irrespective of risk, recognizing that:</a:t>
          </a:r>
        </a:p>
      </dgm:t>
    </dgm:pt>
    <dgm:pt modelId="{52C63DB3-370F-4B1F-BF5C-0C580EBBA628}" type="parTrans" cxnId="{8C5DA663-E369-4166-80E4-1677D80A7944}">
      <dgm:prSet/>
      <dgm:spPr/>
      <dgm:t>
        <a:bodyPr/>
        <a:lstStyle/>
        <a:p>
          <a:endParaRPr lang="en-US"/>
        </a:p>
      </dgm:t>
    </dgm:pt>
    <dgm:pt modelId="{617BC50D-2384-4F84-AFF2-140D0B2C1B80}" type="sibTrans" cxnId="{8C5DA663-E369-4166-80E4-1677D80A7944}">
      <dgm:prSet/>
      <dgm:spPr/>
      <dgm:t>
        <a:bodyPr/>
        <a:lstStyle/>
        <a:p>
          <a:endParaRPr lang="en-US"/>
        </a:p>
      </dgm:t>
    </dgm:pt>
    <dgm:pt modelId="{2F660E52-3C9B-441D-92C6-6CE8F2603C9C}">
      <dgm:prSet custT="1"/>
      <dgm:spPr>
        <a:solidFill>
          <a:srgbClr val="ABC2BD"/>
        </a:solidFill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800" dirty="0">
              <a:solidFill>
                <a:srgbClr val="4B5E7C"/>
              </a:solidFill>
            </a:rPr>
            <a:t>There are inherent limitations in internal controls</a:t>
          </a:r>
        </a:p>
      </dgm:t>
    </dgm:pt>
    <dgm:pt modelId="{5B8AFCCA-691B-445B-93C5-3495C1E2E8ED}" type="parTrans" cxnId="{B125993D-0271-4618-8DA8-151FD39A8C81}">
      <dgm:prSet/>
      <dgm:spPr/>
      <dgm:t>
        <a:bodyPr/>
        <a:lstStyle/>
        <a:p>
          <a:endParaRPr lang="en-US"/>
        </a:p>
      </dgm:t>
    </dgm:pt>
    <dgm:pt modelId="{3EF8DDBD-074B-4753-8C77-8CFF4EBC7A10}" type="sibTrans" cxnId="{B125993D-0271-4618-8DA8-151FD39A8C81}">
      <dgm:prSet/>
      <dgm:spPr/>
      <dgm:t>
        <a:bodyPr/>
        <a:lstStyle/>
        <a:p>
          <a:endParaRPr lang="en-US"/>
        </a:p>
      </dgm:t>
    </dgm:pt>
    <dgm:pt modelId="{8D8DC8D4-7711-4937-B889-5A427400B58C}">
      <dgm:prSet custT="1"/>
      <dgm:spPr>
        <a:solidFill>
          <a:srgbClr val="ABC2BD"/>
        </a:solidFill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800" dirty="0">
              <a:solidFill>
                <a:srgbClr val="4B5E7C"/>
              </a:solidFill>
            </a:rPr>
            <a:t>Auditors may not have identified all risks of material misstatement that may exist, and </a:t>
          </a:r>
        </a:p>
      </dgm:t>
    </dgm:pt>
    <dgm:pt modelId="{810175FD-1334-45C0-B1B4-ADCA55789CB8}" type="parTrans" cxnId="{2AB18CC2-5089-4696-A52F-D03E1CFABCF4}">
      <dgm:prSet/>
      <dgm:spPr/>
      <dgm:t>
        <a:bodyPr/>
        <a:lstStyle/>
        <a:p>
          <a:endParaRPr lang="en-US"/>
        </a:p>
      </dgm:t>
    </dgm:pt>
    <dgm:pt modelId="{146799A4-0364-4FD8-A297-BB76A5287D2E}" type="sibTrans" cxnId="{2AB18CC2-5089-4696-A52F-D03E1CFABCF4}">
      <dgm:prSet/>
      <dgm:spPr/>
      <dgm:t>
        <a:bodyPr/>
        <a:lstStyle/>
        <a:p>
          <a:endParaRPr lang="en-US"/>
        </a:p>
      </dgm:t>
    </dgm:pt>
    <dgm:pt modelId="{5ABB9120-49FF-4D4F-B9C6-58552F0E7AB6}" type="pres">
      <dgm:prSet presAssocID="{E87C4861-B67F-4270-BE32-1D85E9A717C4}" presName="diagram" presStyleCnt="0">
        <dgm:presLayoutVars>
          <dgm:dir/>
          <dgm:resizeHandles val="exact"/>
        </dgm:presLayoutVars>
      </dgm:prSet>
      <dgm:spPr/>
    </dgm:pt>
    <dgm:pt modelId="{F5BBD5FA-36FF-4950-86A3-6A20B8849D7B}" type="pres">
      <dgm:prSet presAssocID="{B8F02B67-48F7-4409-BE6E-D07F8AF2DC1D}" presName="node" presStyleLbl="node1" presStyleIdx="0" presStyleCnt="2">
        <dgm:presLayoutVars>
          <dgm:bulletEnabled val="1"/>
        </dgm:presLayoutVars>
      </dgm:prSet>
      <dgm:spPr/>
    </dgm:pt>
    <dgm:pt modelId="{911064E0-C281-46A3-B72D-15B4E89A28FC}" type="pres">
      <dgm:prSet presAssocID="{89ECD75E-56D3-4637-9786-C1729C85784B}" presName="sibTrans" presStyleCnt="0"/>
      <dgm:spPr/>
    </dgm:pt>
    <dgm:pt modelId="{396D265B-FCEC-4A35-9DE3-736DE93F98F5}" type="pres">
      <dgm:prSet presAssocID="{828D12A3-46CA-460E-96B6-38D9325FE57E}" presName="node" presStyleLbl="node1" presStyleIdx="1" presStyleCnt="2">
        <dgm:presLayoutVars>
          <dgm:bulletEnabled val="1"/>
        </dgm:presLayoutVars>
      </dgm:prSet>
      <dgm:spPr/>
    </dgm:pt>
  </dgm:ptLst>
  <dgm:cxnLst>
    <dgm:cxn modelId="{9E1A2308-FE93-42FB-9F94-F941A5898A88}" srcId="{CCC94566-0A03-4BFE-B5FB-01A55CBBFFBC}" destId="{01764F66-20D2-42BB-8C1E-CC2E87187E7E}" srcOrd="0" destOrd="0" parTransId="{C6C4E37C-FEDD-449F-BAAF-17114DF157B2}" sibTransId="{B12BE3E4-3464-4EB0-8850-53866A9C34F9}"/>
    <dgm:cxn modelId="{88F7100E-58BA-4A71-8B04-6B1AD8D72E98}" type="presOf" srcId="{CCC94566-0A03-4BFE-B5FB-01A55CBBFFBC}" destId="{F5BBD5FA-36FF-4950-86A3-6A20B8849D7B}" srcOrd="0" destOrd="1" presId="urn:microsoft.com/office/officeart/2005/8/layout/default"/>
    <dgm:cxn modelId="{B125993D-0271-4618-8DA8-151FD39A8C81}" srcId="{7C117229-DEB1-42F4-ABB3-D4E320163158}" destId="{2F660E52-3C9B-441D-92C6-6CE8F2603C9C}" srcOrd="1" destOrd="0" parTransId="{5B8AFCCA-691B-445B-93C5-3495C1E2E8ED}" sibTransId="{3EF8DDBD-074B-4753-8C77-8CFF4EBC7A10}"/>
    <dgm:cxn modelId="{8C5DA663-E369-4166-80E4-1677D80A7944}" srcId="{828D12A3-46CA-460E-96B6-38D9325FE57E}" destId="{7C117229-DEB1-42F4-ABB3-D4E320163158}" srcOrd="0" destOrd="0" parTransId="{52C63DB3-370F-4B1F-BF5C-0C580EBBA628}" sibTransId="{617BC50D-2384-4F84-AFF2-140D0B2C1B80}"/>
    <dgm:cxn modelId="{18D11F4D-77D6-4F01-8CEF-C09717560D1A}" type="presOf" srcId="{91257C26-84EF-4ED9-9687-059A219AB728}" destId="{F5BBD5FA-36FF-4950-86A3-6A20B8849D7B}" srcOrd="0" destOrd="3" presId="urn:microsoft.com/office/officeart/2005/8/layout/default"/>
    <dgm:cxn modelId="{F48B877D-BDDE-46E5-9F93-7D19B2B5A075}" type="presOf" srcId="{7C117229-DEB1-42F4-ABB3-D4E320163158}" destId="{396D265B-FCEC-4A35-9DE3-736DE93F98F5}" srcOrd="0" destOrd="1" presId="urn:microsoft.com/office/officeart/2005/8/layout/default"/>
    <dgm:cxn modelId="{CDE48390-D98F-41CE-9BD9-6E70F8383AFC}" type="presOf" srcId="{E87C4861-B67F-4270-BE32-1D85E9A717C4}" destId="{5ABB9120-49FF-4D4F-B9C6-58552F0E7AB6}" srcOrd="0" destOrd="0" presId="urn:microsoft.com/office/officeart/2005/8/layout/default"/>
    <dgm:cxn modelId="{7C8DE495-4826-476C-AEE0-73B2967EBDE8}" srcId="{E87C4861-B67F-4270-BE32-1D85E9A717C4}" destId="{B8F02B67-48F7-4409-BE6E-D07F8AF2DC1D}" srcOrd="0" destOrd="0" parTransId="{40ED3615-58DB-43AC-AAA2-D0B860FF4DA2}" sibTransId="{89ECD75E-56D3-4637-9786-C1729C85784B}"/>
    <dgm:cxn modelId="{1DF7C59C-321C-41E6-9E42-7F46C89CAB5B}" type="presOf" srcId="{828D12A3-46CA-460E-96B6-38D9325FE57E}" destId="{396D265B-FCEC-4A35-9DE3-736DE93F98F5}" srcOrd="0" destOrd="0" presId="urn:microsoft.com/office/officeart/2005/8/layout/default"/>
    <dgm:cxn modelId="{2D54C39E-2B1A-4AA1-B2EE-556534966985}" srcId="{E87C4861-B67F-4270-BE32-1D85E9A717C4}" destId="{828D12A3-46CA-460E-96B6-38D9325FE57E}" srcOrd="1" destOrd="0" parTransId="{9B08F4F2-A9B7-447D-BF19-045E2C82A671}" sibTransId="{C00AF8F1-FFAC-4D22-AE4D-E709EA95BA30}"/>
    <dgm:cxn modelId="{F62A17A5-E302-4A87-A157-9A40A66E8204}" type="presOf" srcId="{01764F66-20D2-42BB-8C1E-CC2E87187E7E}" destId="{F5BBD5FA-36FF-4950-86A3-6A20B8849D7B}" srcOrd="0" destOrd="2" presId="urn:microsoft.com/office/officeart/2005/8/layout/default"/>
    <dgm:cxn modelId="{D4EF71C1-4FF0-4C5C-80CE-C784FD2E5E4C}" srcId="{CCC94566-0A03-4BFE-B5FB-01A55CBBFFBC}" destId="{91257C26-84EF-4ED9-9687-059A219AB728}" srcOrd="1" destOrd="0" parTransId="{3F6FF092-9A3C-4244-8E45-9BE34CED5289}" sibTransId="{17133A91-BF20-4067-84C1-DC44675A79D9}"/>
    <dgm:cxn modelId="{2AB18CC2-5089-4696-A52F-D03E1CFABCF4}" srcId="{7C117229-DEB1-42F4-ABB3-D4E320163158}" destId="{8D8DC8D4-7711-4937-B889-5A427400B58C}" srcOrd="0" destOrd="0" parTransId="{810175FD-1334-45C0-B1B4-ADCA55789CB8}" sibTransId="{146799A4-0364-4FD8-A297-BB76A5287D2E}"/>
    <dgm:cxn modelId="{33E5D6C6-5109-4552-B2DD-C91E6871606B}" type="presOf" srcId="{2F660E52-3C9B-441D-92C6-6CE8F2603C9C}" destId="{396D265B-FCEC-4A35-9DE3-736DE93F98F5}" srcOrd="0" destOrd="3" presId="urn:microsoft.com/office/officeart/2005/8/layout/default"/>
    <dgm:cxn modelId="{938AD2D9-BD42-4836-B566-95DB311A0D29}" srcId="{B8F02B67-48F7-4409-BE6E-D07F8AF2DC1D}" destId="{CCC94566-0A03-4BFE-B5FB-01A55CBBFFBC}" srcOrd="0" destOrd="0" parTransId="{B676049A-9E75-4A75-A234-62F82EA63328}" sibTransId="{02FBED78-8CC0-4872-ADC6-CB7029CB030D}"/>
    <dgm:cxn modelId="{A196E7EE-A7CF-4905-87FF-8D008799A99E}" type="presOf" srcId="{8D8DC8D4-7711-4937-B889-5A427400B58C}" destId="{396D265B-FCEC-4A35-9DE3-736DE93F98F5}" srcOrd="0" destOrd="2" presId="urn:microsoft.com/office/officeart/2005/8/layout/default"/>
    <dgm:cxn modelId="{701311F2-824F-4C3A-B5E5-5D34A611803A}" type="presOf" srcId="{B8F02B67-48F7-4409-BE6E-D07F8AF2DC1D}" destId="{F5BBD5FA-36FF-4950-86A3-6A20B8849D7B}" srcOrd="0" destOrd="0" presId="urn:microsoft.com/office/officeart/2005/8/layout/default"/>
    <dgm:cxn modelId="{E134E376-FF5D-486B-9057-CA930CE4277A}" type="presParOf" srcId="{5ABB9120-49FF-4D4F-B9C6-58552F0E7AB6}" destId="{F5BBD5FA-36FF-4950-86A3-6A20B8849D7B}" srcOrd="0" destOrd="0" presId="urn:microsoft.com/office/officeart/2005/8/layout/default"/>
    <dgm:cxn modelId="{02333DEB-1226-4519-8D21-46B7B9C7DCA0}" type="presParOf" srcId="{5ABB9120-49FF-4D4F-B9C6-58552F0E7AB6}" destId="{911064E0-C281-46A3-B72D-15B4E89A28FC}" srcOrd="1" destOrd="0" presId="urn:microsoft.com/office/officeart/2005/8/layout/default"/>
    <dgm:cxn modelId="{164766E8-16CC-4FBF-B1D3-AD66381D04EE}" type="presParOf" srcId="{5ABB9120-49FF-4D4F-B9C6-58552F0E7AB6}" destId="{396D265B-FCEC-4A35-9DE3-736DE93F98F5}" srcOrd="2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E03B2C-5056-45C2-A5A4-2E8ECAC8E464}">
      <dsp:nvSpPr>
        <dsp:cNvPr id="0" name=""/>
        <dsp:cNvSpPr/>
      </dsp:nvSpPr>
      <dsp:spPr>
        <a:xfrm>
          <a:off x="2215571" y="1253"/>
          <a:ext cx="2441700" cy="2513887"/>
        </a:xfrm>
        <a:prstGeom prst="downArrowCallout">
          <a:avLst/>
        </a:prstGeom>
        <a:solidFill>
          <a:srgbClr val="4354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 changed landscape for audits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Impact of technology and new sources of digital information</a:t>
          </a:r>
        </a:p>
      </dsp:txBody>
      <dsp:txXfrm>
        <a:off x="2215571" y="1253"/>
        <a:ext cx="2441700" cy="1633448"/>
      </dsp:txXfrm>
    </dsp:sp>
    <dsp:sp modelId="{721074DB-ECE7-4E77-A2B5-C1237B5EC4DE}">
      <dsp:nvSpPr>
        <dsp:cNvPr id="0" name=""/>
        <dsp:cNvSpPr/>
      </dsp:nvSpPr>
      <dsp:spPr>
        <a:xfrm>
          <a:off x="4976749" y="626"/>
          <a:ext cx="2441700" cy="2513887"/>
        </a:xfrm>
        <a:prstGeom prst="downArrowCallout">
          <a:avLst/>
        </a:prstGeom>
        <a:solidFill>
          <a:srgbClr val="4354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Responding to </a:t>
          </a:r>
          <a:r>
            <a:rPr lang="en-US" sz="2000" b="1" kern="1200" dirty="0"/>
            <a:t>stakeholder concerns </a:t>
          </a:r>
          <a:r>
            <a:rPr lang="en-US" sz="2000" kern="1200" dirty="0"/>
            <a:t>about the application of certain aspects of  responses to risks</a:t>
          </a:r>
        </a:p>
      </dsp:txBody>
      <dsp:txXfrm>
        <a:off x="4976749" y="626"/>
        <a:ext cx="2441700" cy="1633448"/>
      </dsp:txXfrm>
    </dsp:sp>
    <dsp:sp modelId="{EBFDF0D3-80F8-4609-8657-63EE309B54F3}">
      <dsp:nvSpPr>
        <dsp:cNvPr id="0" name=""/>
        <dsp:cNvSpPr/>
      </dsp:nvSpPr>
      <dsp:spPr>
        <a:xfrm>
          <a:off x="7731355" y="626"/>
          <a:ext cx="2441700" cy="2513887"/>
        </a:xfrm>
        <a:prstGeom prst="downArrowCallout">
          <a:avLst/>
        </a:prstGeom>
        <a:solidFill>
          <a:srgbClr val="4354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Alignment with the auditor’s </a:t>
          </a:r>
          <a:r>
            <a:rPr lang="en-US" sz="2000" b="1" kern="1200"/>
            <a:t>risk identification and assessment effort</a:t>
          </a:r>
        </a:p>
      </dsp:txBody>
      <dsp:txXfrm>
        <a:off x="7731355" y="626"/>
        <a:ext cx="2441700" cy="16334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2DE6A-1D19-40DA-B051-2EAD9763DA15}">
      <dsp:nvSpPr>
        <dsp:cNvPr id="0" name=""/>
        <dsp:cNvSpPr/>
      </dsp:nvSpPr>
      <dsp:spPr>
        <a:xfrm>
          <a:off x="308163" y="3803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>
              <a:solidFill>
                <a:srgbClr val="435470"/>
              </a:solidFill>
            </a:rPr>
            <a:t>Are controls manual or automated?</a:t>
          </a:r>
        </a:p>
      </dsp:txBody>
      <dsp:txXfrm>
        <a:off x="308163" y="3803"/>
        <a:ext cx="2323018" cy="1393810"/>
      </dsp:txXfrm>
    </dsp:sp>
    <dsp:sp modelId="{9E8AD282-7955-4537-807F-4D4EE76B361A}">
      <dsp:nvSpPr>
        <dsp:cNvPr id="0" name=""/>
        <dsp:cNvSpPr/>
      </dsp:nvSpPr>
      <dsp:spPr>
        <a:xfrm>
          <a:off x="2863483" y="3803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435470"/>
              </a:solidFill>
            </a:rPr>
            <a:t>Are there only preventative controls, or only detective &amp; corrective controls, that address the risks, or are there both? </a:t>
          </a:r>
        </a:p>
      </dsp:txBody>
      <dsp:txXfrm>
        <a:off x="2863483" y="3803"/>
        <a:ext cx="2323018" cy="1393810"/>
      </dsp:txXfrm>
    </dsp:sp>
    <dsp:sp modelId="{8CDAE3A0-EB9D-4F82-8054-207787F0905D}">
      <dsp:nvSpPr>
        <dsp:cNvPr id="0" name=""/>
        <dsp:cNvSpPr/>
      </dsp:nvSpPr>
      <dsp:spPr>
        <a:xfrm>
          <a:off x="5418803" y="3803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435470"/>
              </a:solidFill>
            </a:rPr>
            <a:t>Are the controls designed to </a:t>
          </a:r>
          <a:r>
            <a:rPr lang="en-US" sz="1600" b="1" kern="1200" dirty="0">
              <a:solidFill>
                <a:srgbClr val="435470"/>
              </a:solidFill>
            </a:rPr>
            <a:t>specifically</a:t>
          </a:r>
          <a:r>
            <a:rPr lang="en-US" sz="1600" b="0" kern="1200" dirty="0">
              <a:solidFill>
                <a:srgbClr val="435470"/>
              </a:solidFill>
            </a:rPr>
            <a:t> respond to reasons for the identification and assessment of inherent risk?</a:t>
          </a:r>
        </a:p>
      </dsp:txBody>
      <dsp:txXfrm>
        <a:off x="5418803" y="3803"/>
        <a:ext cx="2323018" cy="1393810"/>
      </dsp:txXfrm>
    </dsp:sp>
    <dsp:sp modelId="{12D002FB-CACF-44E8-85BE-F9C1B84859A1}">
      <dsp:nvSpPr>
        <dsp:cNvPr id="0" name=""/>
        <dsp:cNvSpPr/>
      </dsp:nvSpPr>
      <dsp:spPr>
        <a:xfrm>
          <a:off x="308163" y="1629916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>
              <a:solidFill>
                <a:srgbClr val="435470"/>
              </a:solidFill>
            </a:rPr>
            <a:t>Were they designed, implemented and operated to respond to risks identified by the entity’s risk assessment process?</a:t>
          </a:r>
          <a:endParaRPr lang="en-US" sz="1600" kern="1200">
            <a:solidFill>
              <a:srgbClr val="435470"/>
            </a:solidFill>
          </a:endParaRPr>
        </a:p>
      </dsp:txBody>
      <dsp:txXfrm>
        <a:off x="308163" y="1629916"/>
        <a:ext cx="2323018" cy="1393810"/>
      </dsp:txXfrm>
    </dsp:sp>
    <dsp:sp modelId="{8E067DB9-11F7-4305-9B1E-FAA630D930AC}">
      <dsp:nvSpPr>
        <dsp:cNvPr id="0" name=""/>
        <dsp:cNvSpPr/>
      </dsp:nvSpPr>
      <dsp:spPr>
        <a:xfrm>
          <a:off x="2863483" y="1629916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rgbClr val="435470"/>
              </a:solidFill>
            </a:rPr>
            <a:t>Has the entity documented the process by which the control operates? </a:t>
          </a:r>
        </a:p>
      </dsp:txBody>
      <dsp:txXfrm>
        <a:off x="2863483" y="1629916"/>
        <a:ext cx="2323018" cy="1393810"/>
      </dsp:txXfrm>
    </dsp:sp>
    <dsp:sp modelId="{142E2BD4-0FEA-4D2A-B221-E7AD7DAB5955}">
      <dsp:nvSpPr>
        <dsp:cNvPr id="0" name=""/>
        <dsp:cNvSpPr/>
      </dsp:nvSpPr>
      <dsp:spPr>
        <a:xfrm>
          <a:off x="5418803" y="1629916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rgbClr val="435470"/>
              </a:solidFill>
            </a:rPr>
            <a:t>Is the effectiveness of the control monitored by the entity’s monitoring process? </a:t>
          </a:r>
        </a:p>
      </dsp:txBody>
      <dsp:txXfrm>
        <a:off x="5418803" y="1629916"/>
        <a:ext cx="2323018" cy="1393810"/>
      </dsp:txXfrm>
    </dsp:sp>
    <dsp:sp modelId="{C0601A93-6D1D-4368-8822-A23A4BC61057}">
      <dsp:nvSpPr>
        <dsp:cNvPr id="0" name=""/>
        <dsp:cNvSpPr/>
      </dsp:nvSpPr>
      <dsp:spPr>
        <a:xfrm>
          <a:off x="2863483" y="3256028"/>
          <a:ext cx="2323018" cy="1393810"/>
        </a:xfrm>
        <a:prstGeom prst="rect">
          <a:avLst/>
        </a:prstGeom>
        <a:solidFill>
          <a:srgbClr val="ABC2BD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rgbClr val="435470"/>
              </a:solidFill>
            </a:rPr>
            <a:t>What evidence is expected to be available of the control’s effective operation?</a:t>
          </a:r>
        </a:p>
      </dsp:txBody>
      <dsp:txXfrm>
        <a:off x="2863483" y="3256028"/>
        <a:ext cx="2323018" cy="13938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E7E2D-463E-47C7-A6E0-92DCC837F7CB}">
      <dsp:nvSpPr>
        <dsp:cNvPr id="0" name=""/>
        <dsp:cNvSpPr/>
      </dsp:nvSpPr>
      <dsp:spPr>
        <a:xfrm>
          <a:off x="3741" y="922"/>
          <a:ext cx="10127118" cy="1036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Built with Scalability and Proportionality in Mind</a:t>
          </a:r>
        </a:p>
      </dsp:txBody>
      <dsp:txXfrm>
        <a:off x="34099" y="31280"/>
        <a:ext cx="10066402" cy="975776"/>
      </dsp:txXfrm>
    </dsp:sp>
    <dsp:sp modelId="{34EED2F4-79E2-4E91-AFC5-7C48CB08CB7C}">
      <dsp:nvSpPr>
        <dsp:cNvPr id="0" name=""/>
        <dsp:cNvSpPr/>
      </dsp:nvSpPr>
      <dsp:spPr>
        <a:xfrm>
          <a:off x="3741" y="1290147"/>
          <a:ext cx="4859462" cy="1036492"/>
        </a:xfrm>
        <a:prstGeom prst="roundRect">
          <a:avLst>
            <a:gd name="adj" fmla="val 10000"/>
          </a:avLst>
        </a:prstGeom>
        <a:solidFill>
          <a:srgbClr val="ABC2B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91440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B5E7C"/>
              </a:solidFill>
            </a:rPr>
            <a:t>No prescriptive requirement for auditors to must use technological tools</a:t>
          </a:r>
        </a:p>
      </dsp:txBody>
      <dsp:txXfrm>
        <a:off x="34099" y="1320505"/>
        <a:ext cx="4798746" cy="975776"/>
      </dsp:txXfrm>
    </dsp:sp>
    <dsp:sp modelId="{5ADA0A24-1192-4368-A84A-A4F3E70C4999}">
      <dsp:nvSpPr>
        <dsp:cNvPr id="0" name=""/>
        <dsp:cNvSpPr/>
      </dsp:nvSpPr>
      <dsp:spPr>
        <a:xfrm>
          <a:off x="5271397" y="1290147"/>
          <a:ext cx="4859462" cy="1036492"/>
        </a:xfrm>
        <a:prstGeom prst="roundRect">
          <a:avLst>
            <a:gd name="adj" fmla="val 10000"/>
          </a:avLst>
        </a:prstGeom>
        <a:solidFill>
          <a:srgbClr val="ABC2B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91440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914400" algn="l"/>
            </a:tabLst>
          </a:pPr>
          <a:r>
            <a:rPr lang="en-US" sz="1900" kern="1200" dirty="0">
              <a:solidFill>
                <a:srgbClr val="4B5E7C"/>
              </a:solidFill>
            </a:rPr>
            <a:t>No requirement for auditors mandating to perform tests of controls in all audits</a:t>
          </a:r>
        </a:p>
      </dsp:txBody>
      <dsp:txXfrm>
        <a:off x="5301755" y="1320505"/>
        <a:ext cx="4798746" cy="9757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EECD2-D575-471B-A7E4-FA39C4D03447}">
      <dsp:nvSpPr>
        <dsp:cNvPr id="0" name=""/>
        <dsp:cNvSpPr/>
      </dsp:nvSpPr>
      <dsp:spPr>
        <a:xfrm rot="10800000">
          <a:off x="1152863" y="0"/>
          <a:ext cx="3577776" cy="1006775"/>
        </a:xfrm>
        <a:prstGeom prst="homePlate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96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ED for Proposed ISA 330 (Revised) (ED</a:t>
          </a:r>
          <a:r>
            <a: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rPr>
            <a:t>–330)</a:t>
          </a:r>
          <a:endParaRPr lang="en-US" sz="2000" b="1" kern="1200" dirty="0"/>
        </a:p>
      </dsp:txBody>
      <dsp:txXfrm rot="10800000">
        <a:off x="1404557" y="0"/>
        <a:ext cx="3326082" cy="1006775"/>
      </dsp:txXfrm>
    </dsp:sp>
    <dsp:sp modelId="{624CBD02-0C89-4CC6-817E-31B84C4D042C}">
      <dsp:nvSpPr>
        <dsp:cNvPr id="0" name=""/>
        <dsp:cNvSpPr/>
      </dsp:nvSpPr>
      <dsp:spPr>
        <a:xfrm>
          <a:off x="649475" y="3165"/>
          <a:ext cx="1006775" cy="100677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3136A-5C5B-4833-B04A-1A61D16364D1}">
      <dsp:nvSpPr>
        <dsp:cNvPr id="0" name=""/>
        <dsp:cNvSpPr/>
      </dsp:nvSpPr>
      <dsp:spPr>
        <a:xfrm rot="10800000">
          <a:off x="1187317" y="1289488"/>
          <a:ext cx="3577776" cy="100677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96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ED for Proposed ISA 500 (Revised) (ED</a:t>
          </a:r>
          <a:r>
            <a: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rPr>
            <a:t>–500 (2026))</a:t>
          </a:r>
          <a:endParaRPr lang="en-US" sz="2000" b="1" kern="1200" dirty="0"/>
        </a:p>
      </dsp:txBody>
      <dsp:txXfrm rot="10800000">
        <a:off x="1439011" y="1289488"/>
        <a:ext cx="3326082" cy="1006775"/>
      </dsp:txXfrm>
    </dsp:sp>
    <dsp:sp modelId="{BC0AC11C-533A-4255-8AB5-1027C3473C20}">
      <dsp:nvSpPr>
        <dsp:cNvPr id="0" name=""/>
        <dsp:cNvSpPr/>
      </dsp:nvSpPr>
      <dsp:spPr>
        <a:xfrm>
          <a:off x="649475" y="1310469"/>
          <a:ext cx="1006775" cy="1006775"/>
        </a:xfrm>
        <a:prstGeom prst="ellipse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F7C7F-1D76-454D-8277-F8ABBC5F5F3B}">
      <dsp:nvSpPr>
        <dsp:cNvPr id="0" name=""/>
        <dsp:cNvSpPr/>
      </dsp:nvSpPr>
      <dsp:spPr>
        <a:xfrm rot="10800000">
          <a:off x="1152863" y="2617774"/>
          <a:ext cx="3577776" cy="1006775"/>
        </a:xfrm>
        <a:prstGeom prst="homePlate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96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accent2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2"/>
              </a:solidFill>
            </a:rPr>
            <a:t>ED for Proposed ISA 520 (Revised) (ED–520)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accent2"/>
            </a:solidFill>
          </a:endParaRPr>
        </a:p>
      </dsp:txBody>
      <dsp:txXfrm rot="10800000">
        <a:off x="1404557" y="2617774"/>
        <a:ext cx="3326082" cy="1006775"/>
      </dsp:txXfrm>
    </dsp:sp>
    <dsp:sp modelId="{66959128-CFAA-46B3-83EA-F4C5FA3E7200}">
      <dsp:nvSpPr>
        <dsp:cNvPr id="0" name=""/>
        <dsp:cNvSpPr/>
      </dsp:nvSpPr>
      <dsp:spPr>
        <a:xfrm>
          <a:off x="649475" y="2617774"/>
          <a:ext cx="1006775" cy="1006775"/>
        </a:xfrm>
        <a:prstGeom prst="ellipse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0FF93-6DED-4309-B169-B5A6814371C9}">
      <dsp:nvSpPr>
        <dsp:cNvPr id="0" name=""/>
        <dsp:cNvSpPr/>
      </dsp:nvSpPr>
      <dsp:spPr>
        <a:xfrm>
          <a:off x="3190" y="4890"/>
          <a:ext cx="3110274" cy="66240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n-US" sz="2000" b="1" kern="1200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A</a:t>
          </a:r>
        </a:p>
      </dsp:txBody>
      <dsp:txXfrm>
        <a:off x="3190" y="4890"/>
        <a:ext cx="3110274" cy="662400"/>
      </dsp:txXfrm>
    </dsp:sp>
    <dsp:sp modelId="{5A0AF7A4-C5D0-47F6-AAD5-F0B562C9EE46}">
      <dsp:nvSpPr>
        <dsp:cNvPr id="0" name=""/>
        <dsp:cNvSpPr/>
      </dsp:nvSpPr>
      <dsp:spPr>
        <a:xfrm>
          <a:off x="11183" y="672181"/>
          <a:ext cx="3094287" cy="23675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Enhance the application of 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professional judgment </a:t>
          </a: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and 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professional skepticism </a:t>
          </a: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exercised by auditors</a:t>
          </a:r>
          <a:endParaRPr lang="en-US" sz="1800" strike="sngStrike" kern="1200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3" y="672181"/>
        <a:ext cx="3094287" cy="2367562"/>
      </dsp:txXfrm>
    </dsp:sp>
    <dsp:sp modelId="{CCD3851C-BFBE-46F1-A373-E4D25BBC6FAE}">
      <dsp:nvSpPr>
        <dsp:cNvPr id="0" name=""/>
        <dsp:cNvSpPr/>
      </dsp:nvSpPr>
      <dsp:spPr>
        <a:xfrm>
          <a:off x="3548902" y="4890"/>
          <a:ext cx="3110274" cy="66240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n-US" sz="2000" b="1" kern="1200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B</a:t>
          </a:r>
        </a:p>
      </dsp:txBody>
      <dsp:txXfrm>
        <a:off x="3548902" y="4890"/>
        <a:ext cx="3110274" cy="662400"/>
      </dsp:txXfrm>
    </dsp:sp>
    <dsp:sp modelId="{EE6063D9-10A8-4D84-BEC0-6F071ADE2D96}">
      <dsp:nvSpPr>
        <dsp:cNvPr id="0" name=""/>
        <dsp:cNvSpPr/>
      </dsp:nvSpPr>
      <dsp:spPr>
        <a:xfrm>
          <a:off x="3548902" y="672181"/>
          <a:ext cx="3110274" cy="236756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Promote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consistent practice and auditor behaviors by 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facilitating effective responses to risks of material misstatement</a:t>
          </a:r>
          <a:r>
            <a:rPr lang="en-US" sz="180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including by strengthening auditors' work on 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internal controls</a:t>
          </a:r>
          <a:endParaRPr lang="en-US" sz="1800" b="1" kern="1200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8902" y="672181"/>
        <a:ext cx="3110274" cy="2367562"/>
      </dsp:txXfrm>
    </dsp:sp>
    <dsp:sp modelId="{EA9E045A-43AD-4C2B-9D6F-7C1C67FA50A1}">
      <dsp:nvSpPr>
        <dsp:cNvPr id="0" name=""/>
        <dsp:cNvSpPr/>
      </dsp:nvSpPr>
      <dsp:spPr>
        <a:xfrm>
          <a:off x="7094614" y="4890"/>
          <a:ext cx="3110274" cy="662400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n-US" sz="2000" b="1" kern="1200">
              <a:solidFill>
                <a:srgbClr val="4B5E7C"/>
              </a:solidFill>
              <a:latin typeface="Arial" panose="020B0604020202020204" pitchFamily="34" charset="0"/>
              <a:cs typeface="Arial" panose="020B0604020202020204" pitchFamily="34" charset="0"/>
            </a:rPr>
            <a:t>Objective C</a:t>
          </a:r>
        </a:p>
      </dsp:txBody>
      <dsp:txXfrm>
        <a:off x="7094614" y="4890"/>
        <a:ext cx="3110274" cy="662400"/>
      </dsp:txXfrm>
    </dsp:sp>
    <dsp:sp modelId="{E67924AA-E069-407B-B3C7-6898332B4C03}">
      <dsp:nvSpPr>
        <dsp:cNvPr id="0" name=""/>
        <dsp:cNvSpPr/>
      </dsp:nvSpPr>
      <dsp:spPr>
        <a:xfrm>
          <a:off x="7094614" y="672181"/>
          <a:ext cx="3110274" cy="236756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Facilitate</a:t>
          </a:r>
          <a:r>
            <a:rPr lang="en-US" sz="1800" b="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and where appropriate, encourage auditors' </a:t>
          </a:r>
          <a:r>
            <a:rPr lang="en-US" sz="1800" b="1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use of technology</a:t>
          </a:r>
          <a:r>
            <a:rPr lang="en-US" sz="1800" b="0" kern="1200" dirty="0">
              <a:solidFill>
                <a:srgbClr val="4B5E7C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in obtaining audit evidence and evaluating its sufficiency and appropriateness</a:t>
          </a:r>
          <a:endParaRPr lang="en-US" sz="1800" b="0" kern="1200" dirty="0">
            <a:solidFill>
              <a:srgbClr val="4B5E7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94614" y="672181"/>
        <a:ext cx="3110274" cy="23675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46120-6ED8-4BEE-9C1B-89C6A48A5C5A}">
      <dsp:nvSpPr>
        <dsp:cNvPr id="0" name=""/>
        <dsp:cNvSpPr/>
      </dsp:nvSpPr>
      <dsp:spPr>
        <a:xfrm>
          <a:off x="1814424" y="173760"/>
          <a:ext cx="3448476" cy="119761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94BE4-B2CF-461A-84E1-7D5F8CE025DE}">
      <dsp:nvSpPr>
        <dsp:cNvPr id="0" name=""/>
        <dsp:cNvSpPr/>
      </dsp:nvSpPr>
      <dsp:spPr>
        <a:xfrm>
          <a:off x="3209854" y="3106301"/>
          <a:ext cx="668309" cy="427718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8E42B-E63F-4410-872A-0A9EAF2DAE24}">
      <dsp:nvSpPr>
        <dsp:cNvPr id="0" name=""/>
        <dsp:cNvSpPr/>
      </dsp:nvSpPr>
      <dsp:spPr>
        <a:xfrm>
          <a:off x="1940066" y="3448476"/>
          <a:ext cx="3207885" cy="801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accent1"/>
              </a:solidFill>
            </a:rPr>
            <a:t>Output</a:t>
          </a:r>
        </a:p>
      </dsp:txBody>
      <dsp:txXfrm>
        <a:off x="1940066" y="3448476"/>
        <a:ext cx="3207885" cy="801971"/>
      </dsp:txXfrm>
    </dsp:sp>
    <dsp:sp modelId="{126E0778-6A47-4E35-ABD3-2CB66FF2BB19}">
      <dsp:nvSpPr>
        <dsp:cNvPr id="0" name=""/>
        <dsp:cNvSpPr/>
      </dsp:nvSpPr>
      <dsp:spPr>
        <a:xfrm>
          <a:off x="3068172" y="1463864"/>
          <a:ext cx="1202956" cy="12029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Input</a:t>
          </a:r>
        </a:p>
      </dsp:txBody>
      <dsp:txXfrm>
        <a:off x="3244341" y="1640033"/>
        <a:ext cx="850618" cy="850618"/>
      </dsp:txXfrm>
    </dsp:sp>
    <dsp:sp modelId="{153B0E2E-B9A6-49C2-9831-CA608A0CDA34}">
      <dsp:nvSpPr>
        <dsp:cNvPr id="0" name=""/>
        <dsp:cNvSpPr/>
      </dsp:nvSpPr>
      <dsp:spPr>
        <a:xfrm>
          <a:off x="2207390" y="561379"/>
          <a:ext cx="1202956" cy="12029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Input</a:t>
          </a:r>
        </a:p>
      </dsp:txBody>
      <dsp:txXfrm>
        <a:off x="2383559" y="737548"/>
        <a:ext cx="850618" cy="850618"/>
      </dsp:txXfrm>
    </dsp:sp>
    <dsp:sp modelId="{DE552CC5-95E3-4606-9DFB-B2E03606CADB}">
      <dsp:nvSpPr>
        <dsp:cNvPr id="0" name=""/>
        <dsp:cNvSpPr/>
      </dsp:nvSpPr>
      <dsp:spPr>
        <a:xfrm>
          <a:off x="3437079" y="270531"/>
          <a:ext cx="1202956" cy="12029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Input</a:t>
          </a:r>
        </a:p>
      </dsp:txBody>
      <dsp:txXfrm>
        <a:off x="3613248" y="446700"/>
        <a:ext cx="850618" cy="850618"/>
      </dsp:txXfrm>
    </dsp:sp>
    <dsp:sp modelId="{6CE274C0-7932-4D48-BD5C-8A79904CE924}">
      <dsp:nvSpPr>
        <dsp:cNvPr id="0" name=""/>
        <dsp:cNvSpPr/>
      </dsp:nvSpPr>
      <dsp:spPr>
        <a:xfrm>
          <a:off x="1567128" y="0"/>
          <a:ext cx="3742532" cy="299402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E7E2D-463E-47C7-A6E0-92DCC837F7CB}">
      <dsp:nvSpPr>
        <dsp:cNvPr id="0" name=""/>
        <dsp:cNvSpPr/>
      </dsp:nvSpPr>
      <dsp:spPr>
        <a:xfrm>
          <a:off x="9481" y="7889"/>
          <a:ext cx="10125117" cy="499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Substantive Procedures</a:t>
          </a:r>
          <a:endParaRPr lang="en-US" sz="2800" kern="1200"/>
        </a:p>
      </dsp:txBody>
      <dsp:txXfrm>
        <a:off x="24097" y="22505"/>
        <a:ext cx="10095885" cy="469779"/>
      </dsp:txXfrm>
    </dsp:sp>
    <dsp:sp modelId="{3AE8831B-FE0D-4AB8-B9EC-52BA71E2429F}">
      <dsp:nvSpPr>
        <dsp:cNvPr id="0" name=""/>
        <dsp:cNvSpPr/>
      </dsp:nvSpPr>
      <dsp:spPr>
        <a:xfrm>
          <a:off x="29247" y="563531"/>
          <a:ext cx="10105351" cy="942225"/>
        </a:xfrm>
        <a:prstGeom prst="roundRect">
          <a:avLst>
            <a:gd name="adj" fmla="val 10000"/>
          </a:avLst>
        </a:prstGeom>
        <a:solidFill>
          <a:srgbClr val="637C79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Audit procedures designed for the </a:t>
          </a:r>
          <a:r>
            <a:rPr lang="en-US" sz="2200" b="1" kern="1200" dirty="0">
              <a:solidFill>
                <a:schemeClr val="bg1"/>
              </a:solidFill>
            </a:rPr>
            <a:t>purpose </a:t>
          </a:r>
          <a:r>
            <a:rPr lang="en-US" sz="2200" kern="1200" dirty="0">
              <a:solidFill>
                <a:schemeClr val="bg1"/>
              </a:solidFill>
            </a:rPr>
            <a:t>of detecting material misstatements at the assertion level. They include, but are not limited to:</a:t>
          </a:r>
        </a:p>
      </dsp:txBody>
      <dsp:txXfrm>
        <a:off x="56844" y="591128"/>
        <a:ext cx="10050157" cy="887031"/>
      </dsp:txXfrm>
    </dsp:sp>
    <dsp:sp modelId="{C2FD6ED3-0D78-40F5-8483-B803F25CDDE5}">
      <dsp:nvSpPr>
        <dsp:cNvPr id="0" name=""/>
        <dsp:cNvSpPr/>
      </dsp:nvSpPr>
      <dsp:spPr>
        <a:xfrm>
          <a:off x="105928" y="1727614"/>
          <a:ext cx="4948752" cy="81123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91440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accent2"/>
              </a:solidFill>
            </a:rPr>
            <a:t>Tests of Details (of COTABDs*) </a:t>
          </a:r>
        </a:p>
      </dsp:txBody>
      <dsp:txXfrm>
        <a:off x="129688" y="1751374"/>
        <a:ext cx="4901232" cy="763717"/>
      </dsp:txXfrm>
    </dsp:sp>
    <dsp:sp modelId="{6FCC8CEE-8B7C-47D7-BF45-D6F9820FD1EA}">
      <dsp:nvSpPr>
        <dsp:cNvPr id="0" name=""/>
        <dsp:cNvSpPr/>
      </dsp:nvSpPr>
      <dsp:spPr>
        <a:xfrm>
          <a:off x="5185822" y="1710089"/>
          <a:ext cx="4948752" cy="81123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91440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914400" algn="l"/>
            </a:tabLst>
          </a:pPr>
          <a:r>
            <a:rPr lang="en-US" sz="2400" kern="1200" dirty="0">
              <a:solidFill>
                <a:schemeClr val="accent2"/>
              </a:solidFill>
            </a:rPr>
            <a:t>Substantive Analytical Procedures</a:t>
          </a:r>
        </a:p>
      </dsp:txBody>
      <dsp:txXfrm>
        <a:off x="5209582" y="1733849"/>
        <a:ext cx="4901232" cy="7637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AD5AD-D3C4-44C9-A103-66F5388A7997}">
      <dsp:nvSpPr>
        <dsp:cNvPr id="0" name=""/>
        <dsp:cNvSpPr/>
      </dsp:nvSpPr>
      <dsp:spPr>
        <a:xfrm>
          <a:off x="4441648" y="2178"/>
          <a:ext cx="1530550" cy="9948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Greater Prominence of Topic in Introduction of the Standard</a:t>
          </a:r>
        </a:p>
      </dsp:txBody>
      <dsp:txXfrm>
        <a:off x="4490213" y="50743"/>
        <a:ext cx="1433420" cy="897728"/>
      </dsp:txXfrm>
    </dsp:sp>
    <dsp:sp modelId="{B51C446E-077A-481C-9680-22E90B1ED3AE}">
      <dsp:nvSpPr>
        <dsp:cNvPr id="0" name=""/>
        <dsp:cNvSpPr/>
      </dsp:nvSpPr>
      <dsp:spPr>
        <a:xfrm>
          <a:off x="3219465" y="499607"/>
          <a:ext cx="3974916" cy="3974916"/>
        </a:xfrm>
        <a:custGeom>
          <a:avLst/>
          <a:gdLst/>
          <a:ahLst/>
          <a:cxnLst/>
          <a:rect l="0" t="0" r="0" b="0"/>
          <a:pathLst>
            <a:path>
              <a:moveTo>
                <a:pt x="2763246" y="157664"/>
              </a:moveTo>
              <a:arcTo wR="1987458" hR="1987458" stAng="17578545" swAng="1961280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BF4E7-59B1-4064-A9BC-932620BE270C}">
      <dsp:nvSpPr>
        <dsp:cNvPr id="0" name=""/>
        <dsp:cNvSpPr/>
      </dsp:nvSpPr>
      <dsp:spPr>
        <a:xfrm>
          <a:off x="6331833" y="1375478"/>
          <a:ext cx="1530550" cy="9948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Critical Evaluation of the Reliability of Information</a:t>
          </a:r>
          <a:endParaRPr lang="en-US" sz="1800" b="1" kern="1200" dirty="0"/>
        </a:p>
      </dsp:txBody>
      <dsp:txXfrm>
        <a:off x="6380398" y="1424043"/>
        <a:ext cx="1433420" cy="897728"/>
      </dsp:txXfrm>
    </dsp:sp>
    <dsp:sp modelId="{87745909-BC2F-443C-AEAE-94FBFEB8C134}">
      <dsp:nvSpPr>
        <dsp:cNvPr id="0" name=""/>
        <dsp:cNvSpPr/>
      </dsp:nvSpPr>
      <dsp:spPr>
        <a:xfrm>
          <a:off x="3219465" y="499607"/>
          <a:ext cx="3974916" cy="3974916"/>
        </a:xfrm>
        <a:custGeom>
          <a:avLst/>
          <a:gdLst/>
          <a:ahLst/>
          <a:cxnLst/>
          <a:rect l="0" t="0" r="0" b="0"/>
          <a:pathLst>
            <a:path>
              <a:moveTo>
                <a:pt x="3972192" y="1883432"/>
              </a:moveTo>
              <a:arcTo wR="1987458" hR="1987458" stAng="21419982" swAng="2196105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0F5AB-33DE-445A-AB9C-74F9754D216E}">
      <dsp:nvSpPr>
        <dsp:cNvPr id="0" name=""/>
        <dsp:cNvSpPr/>
      </dsp:nvSpPr>
      <dsp:spPr>
        <a:xfrm>
          <a:off x="5609847" y="3597524"/>
          <a:ext cx="1530550" cy="9948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Linkage to ISA 200 and the Role &amp; Mindset Provisions of the IESBA Code</a:t>
          </a:r>
        </a:p>
      </dsp:txBody>
      <dsp:txXfrm>
        <a:off x="5658412" y="3646089"/>
        <a:ext cx="1433420" cy="897728"/>
      </dsp:txXfrm>
    </dsp:sp>
    <dsp:sp modelId="{B27A3919-4F5E-4B42-ADF3-B30B6A0B7DF4}">
      <dsp:nvSpPr>
        <dsp:cNvPr id="0" name=""/>
        <dsp:cNvSpPr/>
      </dsp:nvSpPr>
      <dsp:spPr>
        <a:xfrm>
          <a:off x="3219465" y="499607"/>
          <a:ext cx="3974916" cy="3974916"/>
        </a:xfrm>
        <a:custGeom>
          <a:avLst/>
          <a:gdLst/>
          <a:ahLst/>
          <a:cxnLst/>
          <a:rect l="0" t="0" r="0" b="0"/>
          <a:pathLst>
            <a:path>
              <a:moveTo>
                <a:pt x="2382487" y="3935263"/>
              </a:moveTo>
              <a:arcTo wR="1987458" hR="1987458" stAng="4712130" swAng="1375741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2FBE2C-798A-455B-8AA2-31C9F41FCF36}">
      <dsp:nvSpPr>
        <dsp:cNvPr id="0" name=""/>
        <dsp:cNvSpPr/>
      </dsp:nvSpPr>
      <dsp:spPr>
        <a:xfrm>
          <a:off x="3273449" y="3597524"/>
          <a:ext cx="1530550" cy="9948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Increased Emphasis on Awareness of Biases</a:t>
          </a:r>
        </a:p>
      </dsp:txBody>
      <dsp:txXfrm>
        <a:off x="3322014" y="3646089"/>
        <a:ext cx="1433420" cy="897728"/>
      </dsp:txXfrm>
    </dsp:sp>
    <dsp:sp modelId="{B750E4EA-4673-4C0B-9F14-26B0141D260B}">
      <dsp:nvSpPr>
        <dsp:cNvPr id="0" name=""/>
        <dsp:cNvSpPr/>
      </dsp:nvSpPr>
      <dsp:spPr>
        <a:xfrm>
          <a:off x="3219465" y="499607"/>
          <a:ext cx="3974916" cy="3974916"/>
        </a:xfrm>
        <a:custGeom>
          <a:avLst/>
          <a:gdLst/>
          <a:ahLst/>
          <a:cxnLst/>
          <a:rect l="0" t="0" r="0" b="0"/>
          <a:pathLst>
            <a:path>
              <a:moveTo>
                <a:pt x="332089" y="3087342"/>
              </a:moveTo>
              <a:arcTo wR="1987458" hR="1987458" stAng="8783914" swAng="2196105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6A9E6-E4A4-4C34-8D14-322BA8AF9D7B}">
      <dsp:nvSpPr>
        <dsp:cNvPr id="0" name=""/>
        <dsp:cNvSpPr/>
      </dsp:nvSpPr>
      <dsp:spPr>
        <a:xfrm>
          <a:off x="2551463" y="1375478"/>
          <a:ext cx="1530550" cy="9948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Technology and Automation Bias</a:t>
          </a:r>
        </a:p>
      </dsp:txBody>
      <dsp:txXfrm>
        <a:off x="2600028" y="1424043"/>
        <a:ext cx="1433420" cy="897728"/>
      </dsp:txXfrm>
    </dsp:sp>
    <dsp:sp modelId="{A7B40193-32B0-4D87-919C-419A36DF3371}">
      <dsp:nvSpPr>
        <dsp:cNvPr id="0" name=""/>
        <dsp:cNvSpPr/>
      </dsp:nvSpPr>
      <dsp:spPr>
        <a:xfrm>
          <a:off x="3219465" y="499607"/>
          <a:ext cx="3974916" cy="3974916"/>
        </a:xfrm>
        <a:custGeom>
          <a:avLst/>
          <a:gdLst/>
          <a:ahLst/>
          <a:cxnLst/>
          <a:rect l="0" t="0" r="0" b="0"/>
          <a:pathLst>
            <a:path>
              <a:moveTo>
                <a:pt x="346331" y="866435"/>
              </a:moveTo>
              <a:arcTo wR="1987458" hR="1987458" stAng="12860174" swAng="1961280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A6937-C017-4FE7-8961-52E8CF527CAE}">
      <dsp:nvSpPr>
        <dsp:cNvPr id="0" name=""/>
        <dsp:cNvSpPr/>
      </dsp:nvSpPr>
      <dsp:spPr>
        <a:xfrm rot="10800000">
          <a:off x="0" y="1459994"/>
          <a:ext cx="3418331" cy="2574380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09" tIns="144709" rIns="144709" bIns="144709" numCol="1" spcCol="1270" anchor="t" anchorCtr="0">
          <a:noAutofit/>
        </a:bodyPr>
        <a:lstStyle/>
        <a:p>
          <a:pPr marL="3429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>
              <a:solidFill>
                <a:srgbClr val="2C4151"/>
              </a:solidFill>
              <a:latin typeface="Calibri"/>
              <a:ea typeface="+mn-ea"/>
              <a:cs typeface="+mn-cs"/>
            </a:rPr>
            <a:t>Requiring responses to the assessed ROMM in a manner that is not biased</a:t>
          </a:r>
        </a:p>
        <a:p>
          <a:pPr marL="3429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>
              <a:solidFill>
                <a:srgbClr val="2C4151"/>
              </a:solidFill>
              <a:latin typeface="Calibri"/>
              <a:ea typeface="+mn-ea"/>
              <a:cs typeface="+mn-cs"/>
            </a:rPr>
            <a:t>Introducing a new holistic evaluation of audit evidence obtained from further audit procedures</a:t>
          </a:r>
        </a:p>
      </dsp:txBody>
      <dsp:txXfrm rot="10800000">
        <a:off x="113102" y="1459994"/>
        <a:ext cx="3192127" cy="2461278"/>
      </dsp:txXfrm>
    </dsp:sp>
    <dsp:sp modelId="{059E9664-98CF-4C9D-A0F4-83F3F7A1C7D2}">
      <dsp:nvSpPr>
        <dsp:cNvPr id="0" name=""/>
        <dsp:cNvSpPr/>
      </dsp:nvSpPr>
      <dsp:spPr>
        <a:xfrm>
          <a:off x="3706" y="436452"/>
          <a:ext cx="3418331" cy="1025499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124" tIns="270124" rIns="270124" bIns="270124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ED-330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Responses to Assessed Risks</a:t>
          </a:r>
        </a:p>
      </dsp:txBody>
      <dsp:txXfrm>
        <a:off x="138867" y="571613"/>
        <a:ext cx="3148009" cy="890338"/>
      </dsp:txXfrm>
    </dsp:sp>
    <dsp:sp modelId="{580416A7-7108-4760-B4D9-6A71B2AB74FC}">
      <dsp:nvSpPr>
        <dsp:cNvPr id="0" name=""/>
        <dsp:cNvSpPr/>
      </dsp:nvSpPr>
      <dsp:spPr>
        <a:xfrm rot="10800000">
          <a:off x="3529932" y="1431187"/>
          <a:ext cx="3418331" cy="2574380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09" tIns="144709" rIns="144709" bIns="144709" numCol="1" spcCol="1270" anchor="t" anchorCtr="0">
          <a:noAutofit/>
        </a:bodyPr>
        <a:lstStyle/>
        <a:p>
          <a:pPr marL="3429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2"/>
              </a:solidFill>
            </a:rPr>
            <a:t>Reinforcing the ISA 200 principles when designing and performing analytical procedures </a:t>
          </a:r>
        </a:p>
        <a:p>
          <a:pPr marL="3429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2"/>
              </a:solidFill>
            </a:rPr>
            <a:t>Linking to requirements in ED-330 to respond to ROMM in an unbiased manner</a:t>
          </a:r>
        </a:p>
      </dsp:txBody>
      <dsp:txXfrm rot="10800000">
        <a:off x="3643034" y="1431187"/>
        <a:ext cx="3192127" cy="2461278"/>
      </dsp:txXfrm>
    </dsp:sp>
    <dsp:sp modelId="{62D3FE87-B69E-4D54-BAB4-60AD0FE5EEBF}">
      <dsp:nvSpPr>
        <dsp:cNvPr id="0" name=""/>
        <dsp:cNvSpPr/>
      </dsp:nvSpPr>
      <dsp:spPr>
        <a:xfrm>
          <a:off x="3529932" y="436452"/>
          <a:ext cx="3418331" cy="1025499"/>
        </a:xfrm>
        <a:prstGeom prst="round2SameRect">
          <a:avLst>
            <a:gd name="adj1" fmla="val 45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124" tIns="270124" rIns="270124" bIns="270124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ED-520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Analytical Procedures</a:t>
          </a:r>
        </a:p>
      </dsp:txBody>
      <dsp:txXfrm>
        <a:off x="3665093" y="571613"/>
        <a:ext cx="3148009" cy="8903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2EB62-2E22-481B-83B5-FADB4DD2ADC4}">
      <dsp:nvSpPr>
        <dsp:cNvPr id="0" name=""/>
        <dsp:cNvSpPr/>
      </dsp:nvSpPr>
      <dsp:spPr>
        <a:xfrm>
          <a:off x="1498152" y="651607"/>
          <a:ext cx="4228989" cy="4228989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6C3D1-C425-4219-99A5-1DDC9081784B}">
      <dsp:nvSpPr>
        <dsp:cNvPr id="0" name=""/>
        <dsp:cNvSpPr/>
      </dsp:nvSpPr>
      <dsp:spPr>
        <a:xfrm>
          <a:off x="1498152" y="651607"/>
          <a:ext cx="4228989" cy="4228989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B9ADF-8107-45FE-B7C4-5077B4DE44F5}">
      <dsp:nvSpPr>
        <dsp:cNvPr id="0" name=""/>
        <dsp:cNvSpPr/>
      </dsp:nvSpPr>
      <dsp:spPr>
        <a:xfrm>
          <a:off x="1498152" y="651607"/>
          <a:ext cx="4228989" cy="4228989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1D882-FB57-4029-AA91-93B543FF41A3}">
      <dsp:nvSpPr>
        <dsp:cNvPr id="0" name=""/>
        <dsp:cNvSpPr/>
      </dsp:nvSpPr>
      <dsp:spPr>
        <a:xfrm>
          <a:off x="1498152" y="651607"/>
          <a:ext cx="4228989" cy="4228989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7225A-7652-4B15-BD08-895DB1E811A5}">
      <dsp:nvSpPr>
        <dsp:cNvPr id="0" name=""/>
        <dsp:cNvSpPr/>
      </dsp:nvSpPr>
      <dsp:spPr>
        <a:xfrm>
          <a:off x="1498152" y="651607"/>
          <a:ext cx="4228989" cy="4228989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7FEDC-8CA4-46ED-9CB0-E966C2DF42C4}">
      <dsp:nvSpPr>
        <dsp:cNvPr id="0" name=""/>
        <dsp:cNvSpPr/>
      </dsp:nvSpPr>
      <dsp:spPr>
        <a:xfrm>
          <a:off x="2638926" y="1792380"/>
          <a:ext cx="1947442" cy="1947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Attributes of Reliability</a:t>
          </a:r>
        </a:p>
      </dsp:txBody>
      <dsp:txXfrm>
        <a:off x="2924122" y="2077576"/>
        <a:ext cx="1377050" cy="1377050"/>
      </dsp:txXfrm>
    </dsp:sp>
    <dsp:sp modelId="{549B60A9-F601-436A-9D83-64DCEDF6733D}">
      <dsp:nvSpPr>
        <dsp:cNvPr id="0" name=""/>
        <dsp:cNvSpPr/>
      </dsp:nvSpPr>
      <dsp:spPr>
        <a:xfrm>
          <a:off x="2882266" y="-29697"/>
          <a:ext cx="1460761" cy="1460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Accuracy</a:t>
          </a:r>
        </a:p>
      </dsp:txBody>
      <dsp:txXfrm>
        <a:off x="3096189" y="184226"/>
        <a:ext cx="1032915" cy="1032915"/>
      </dsp:txXfrm>
    </dsp:sp>
    <dsp:sp modelId="{BD905E88-012B-4E53-973D-46E134D96629}">
      <dsp:nvSpPr>
        <dsp:cNvPr id="0" name=""/>
        <dsp:cNvSpPr/>
      </dsp:nvSpPr>
      <dsp:spPr>
        <a:xfrm>
          <a:off x="4846597" y="1397471"/>
          <a:ext cx="1460761" cy="1460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Completeness</a:t>
          </a:r>
        </a:p>
      </dsp:txBody>
      <dsp:txXfrm>
        <a:off x="5060520" y="1611394"/>
        <a:ext cx="1032915" cy="1032915"/>
      </dsp:txXfrm>
    </dsp:sp>
    <dsp:sp modelId="{D4646DB0-031C-4411-9AD3-9435E874C5A5}">
      <dsp:nvSpPr>
        <dsp:cNvPr id="0" name=""/>
        <dsp:cNvSpPr/>
      </dsp:nvSpPr>
      <dsp:spPr>
        <a:xfrm>
          <a:off x="4096289" y="3706680"/>
          <a:ext cx="1460761" cy="1460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Authenticity</a:t>
          </a:r>
        </a:p>
      </dsp:txBody>
      <dsp:txXfrm>
        <a:off x="4310212" y="3920603"/>
        <a:ext cx="1032915" cy="1032915"/>
      </dsp:txXfrm>
    </dsp:sp>
    <dsp:sp modelId="{4BF790D4-D31F-4C5A-B95E-9A9CFCACA263}">
      <dsp:nvSpPr>
        <dsp:cNvPr id="0" name=""/>
        <dsp:cNvSpPr/>
      </dsp:nvSpPr>
      <dsp:spPr>
        <a:xfrm>
          <a:off x="1668244" y="3706680"/>
          <a:ext cx="1460761" cy="1460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Absence of Bias</a:t>
          </a:r>
        </a:p>
      </dsp:txBody>
      <dsp:txXfrm>
        <a:off x="1882167" y="3920603"/>
        <a:ext cx="1032915" cy="1032915"/>
      </dsp:txXfrm>
    </dsp:sp>
    <dsp:sp modelId="{869DF090-DBC0-4B0E-99FC-908B5B9C9D7A}">
      <dsp:nvSpPr>
        <dsp:cNvPr id="0" name=""/>
        <dsp:cNvSpPr/>
      </dsp:nvSpPr>
      <dsp:spPr>
        <a:xfrm>
          <a:off x="917936" y="1397471"/>
          <a:ext cx="1460761" cy="1460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Credibility</a:t>
          </a:r>
        </a:p>
      </dsp:txBody>
      <dsp:txXfrm>
        <a:off x="1131859" y="1611394"/>
        <a:ext cx="1032915" cy="10329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9FD26-3004-4F83-A9A4-45BB8FEA241A}">
      <dsp:nvSpPr>
        <dsp:cNvPr id="0" name=""/>
        <dsp:cNvSpPr/>
      </dsp:nvSpPr>
      <dsp:spPr>
        <a:xfrm>
          <a:off x="1979" y="0"/>
          <a:ext cx="4221100" cy="2423521"/>
        </a:xfrm>
        <a:prstGeom prst="roundRect">
          <a:avLst>
            <a:gd name="adj" fmla="val 10000"/>
          </a:avLst>
        </a:prstGeom>
        <a:solidFill>
          <a:srgbClr val="4B5E7C"/>
        </a:solidFill>
        <a:ln w="19050" cap="flat" cmpd="sng" algn="ctr">
          <a:solidFill>
            <a:srgbClr val="4B5E7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Perform robust risk assessment procedures supported by a holistic evaluation of audit evidence obtained and of professional judgments made on the basis of that evidence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ISA 315 (Revised 2019)</a:t>
          </a:r>
        </a:p>
      </dsp:txBody>
      <dsp:txXfrm>
        <a:off x="72962" y="70983"/>
        <a:ext cx="4079134" cy="2281555"/>
      </dsp:txXfrm>
    </dsp:sp>
    <dsp:sp modelId="{BC4A9374-99BB-47E8-AE63-4B7B59DE832B}">
      <dsp:nvSpPr>
        <dsp:cNvPr id="0" name=""/>
        <dsp:cNvSpPr/>
      </dsp:nvSpPr>
      <dsp:spPr>
        <a:xfrm>
          <a:off x="4645189" y="688344"/>
          <a:ext cx="894873" cy="1046832"/>
        </a:xfrm>
        <a:prstGeom prst="rightArrow">
          <a:avLst>
            <a:gd name="adj1" fmla="val 60000"/>
            <a:gd name="adj2" fmla="val 50000"/>
          </a:avLst>
        </a:prstGeom>
        <a:solidFill>
          <a:srgbClr val="4B5E7C"/>
        </a:solidFill>
        <a:ln>
          <a:solidFill>
            <a:srgbClr val="4B5E7C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500" kern="1200"/>
        </a:p>
      </dsp:txBody>
      <dsp:txXfrm>
        <a:off x="4645189" y="897710"/>
        <a:ext cx="626411" cy="628100"/>
      </dsp:txXfrm>
    </dsp:sp>
    <dsp:sp modelId="{7F1B59D1-FEED-4E4C-B840-50FBAC586894}">
      <dsp:nvSpPr>
        <dsp:cNvPr id="0" name=""/>
        <dsp:cNvSpPr/>
      </dsp:nvSpPr>
      <dsp:spPr>
        <a:xfrm>
          <a:off x="5911519" y="0"/>
          <a:ext cx="4221100" cy="2423521"/>
        </a:xfrm>
        <a:prstGeom prst="roundRect">
          <a:avLst>
            <a:gd name="adj" fmla="val 10000"/>
          </a:avLst>
        </a:prstGeom>
        <a:solidFill>
          <a:schemeClr val="accent2">
            <a:hueOff val="-2387496"/>
            <a:satOff val="-13547"/>
            <a:lumOff val="437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4B5E7C"/>
              </a:solidFill>
            </a:rPr>
            <a:t>Design and perform further audit procedures that, based on that audit evidence, </a:t>
          </a:r>
          <a:r>
            <a:rPr lang="en-US" sz="1800" b="1" kern="1200" dirty="0">
              <a:solidFill>
                <a:srgbClr val="4B5E7C"/>
              </a:solidFill>
            </a:rPr>
            <a:t>are responsive to the identified and assessed ROMMs at the assertion level</a:t>
          </a:r>
          <a:r>
            <a:rPr lang="en-US" sz="1800" kern="1200" dirty="0">
              <a:solidFill>
                <a:srgbClr val="4B5E7C"/>
              </a:solidFill>
            </a:rPr>
            <a:t>, for each significant COTABD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rgbClr val="4B5E7C"/>
              </a:solidFill>
            </a:rPr>
            <a:t>Proposed ISA 330 (Revised)</a:t>
          </a:r>
        </a:p>
      </dsp:txBody>
      <dsp:txXfrm>
        <a:off x="5982502" y="70983"/>
        <a:ext cx="4079134" cy="22815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BD5FA-36FF-4950-86A3-6A20B8849D7B}">
      <dsp:nvSpPr>
        <dsp:cNvPr id="0" name=""/>
        <dsp:cNvSpPr/>
      </dsp:nvSpPr>
      <dsp:spPr>
        <a:xfrm>
          <a:off x="1237" y="136696"/>
          <a:ext cx="4824822" cy="2894893"/>
        </a:xfrm>
        <a:prstGeom prst="rect">
          <a:avLst/>
        </a:prstGeom>
        <a:solidFill>
          <a:srgbClr val="4B5E7C"/>
        </a:solidFill>
        <a:ln w="19050" cap="flat" cmpd="sng" algn="ctr">
          <a:solidFill>
            <a:srgbClr val="4B5E7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What it means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/>
            <a:t>Requirement to design and perform substantive procedures, related to at least one assertion of: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800" kern="1200" dirty="0"/>
            <a:t>Each </a:t>
          </a:r>
          <a:r>
            <a:rPr lang="en-US" sz="1800" b="1" kern="1200" dirty="0"/>
            <a:t>material</a:t>
          </a:r>
          <a:r>
            <a:rPr lang="en-US" sz="1800" kern="1200" dirty="0"/>
            <a:t> COTABD for which the auditor has determined that there are no ROMMs before consideration of controls; </a:t>
          </a:r>
          <a:r>
            <a:rPr lang="en-US" sz="1800" b="1" kern="1200" dirty="0"/>
            <a:t>and</a:t>
          </a:r>
          <a:r>
            <a:rPr lang="en-US" sz="1800" kern="1200" dirty="0"/>
            <a:t>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800" kern="1200" dirty="0"/>
            <a:t>Each </a:t>
          </a:r>
          <a:r>
            <a:rPr lang="en-US" sz="1800" b="1" kern="1200" dirty="0"/>
            <a:t>significant </a:t>
          </a:r>
          <a:r>
            <a:rPr lang="en-US" sz="1800" kern="1200" dirty="0"/>
            <a:t>COTABD for which the planned response to all ROMMs at the assertion level included only tests of controls</a:t>
          </a:r>
        </a:p>
      </dsp:txBody>
      <dsp:txXfrm>
        <a:off x="1237" y="136696"/>
        <a:ext cx="4824822" cy="2894893"/>
      </dsp:txXfrm>
    </dsp:sp>
    <dsp:sp modelId="{396D265B-FCEC-4A35-9DE3-736DE93F98F5}">
      <dsp:nvSpPr>
        <dsp:cNvPr id="0" name=""/>
        <dsp:cNvSpPr/>
      </dsp:nvSpPr>
      <dsp:spPr>
        <a:xfrm>
          <a:off x="5308541" y="136696"/>
          <a:ext cx="4824822" cy="2894893"/>
        </a:xfrm>
        <a:prstGeom prst="rect">
          <a:avLst/>
        </a:prstGeom>
        <a:solidFill>
          <a:srgbClr val="ABC2B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2000" b="1" kern="1200">
              <a:solidFill>
                <a:srgbClr val="4B5E7C"/>
              </a:solidFill>
            </a:rPr>
            <a:t>The Rationale (its intended purpose)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>
              <a:solidFill>
                <a:srgbClr val="4B5E7C"/>
              </a:solidFill>
            </a:rPr>
            <a:t>Establish a baseline requirement for </a:t>
          </a:r>
          <a:r>
            <a:rPr lang="en-US" sz="1800" b="1" kern="1200">
              <a:solidFill>
                <a:srgbClr val="4B5E7C"/>
              </a:solidFill>
            </a:rPr>
            <a:t>some substantive procedures </a:t>
          </a:r>
          <a:r>
            <a:rPr lang="en-US" sz="1800" b="0" kern="1200">
              <a:solidFill>
                <a:srgbClr val="4B5E7C"/>
              </a:solidFill>
            </a:rPr>
            <a:t>to be </a:t>
          </a:r>
          <a:r>
            <a:rPr lang="en-US" sz="1800" kern="1200">
              <a:solidFill>
                <a:srgbClr val="4B5E7C"/>
              </a:solidFill>
            </a:rPr>
            <a:t>performed on all COTABDs that exceed the auditor’s determined materiality threshold, irrespective of risk, recognizing that: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800" kern="1200" dirty="0">
              <a:solidFill>
                <a:srgbClr val="4B5E7C"/>
              </a:solidFill>
            </a:rPr>
            <a:t>Auditors may not have identified all risks of material misstatement that may exist, and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800" kern="1200" dirty="0">
              <a:solidFill>
                <a:srgbClr val="4B5E7C"/>
              </a:solidFill>
            </a:rPr>
            <a:t>There are inherent limitations in internal controls</a:t>
          </a:r>
        </a:p>
      </dsp:txBody>
      <dsp:txXfrm>
        <a:off x="5308541" y="136696"/>
        <a:ext cx="4824822" cy="28948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24/layout/HorizontalActionList">
  <dgm:title val=""/>
  <dgm:desc val=""/>
  <dgm:catLst>
    <dgm:cat type="textcard" pri="2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95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bgOutline"/>
      <dgm:constr type="primFontSz" for="des" forName="parTx" val="54"/>
      <dgm:constr type="primFontSz" for="des" forName="bgOutline" refType="primFontSz" refFor="des" refForName="parTx" op="lte" fact="0.75"/>
      <dgm:constr type="h" for="des" forName="bgOutline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bgOutline"/>
          <dgm:constr type="t" for="ch" forName="bgOutline" refType="h" refFor="ch" refForName="parTx" fact="0.97"/>
          <dgm:constr type="w" for="ch" forName="bgOutline" refType="w"/>
          <dgm:constr type="h" for="ch" forName="bgOutline" refType="h" fact="0.75"/>
        </dgm:constrLst>
        <dgm:ruleLst/>
        <dgm:layoutNode name="parTx" styleLbl="alignNode1">
          <dgm:varLst>
            <dgm:chMax val="0"/>
            <dgm:chPref val="0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ound2SameRect" r:blip="" zOrderOff="3">
            <dgm:adjLst>
              <dgm:adj idx="1" val="0.45"/>
            </dgm:adjLst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primFontSz" val="14" fact="NaN" max="NaN"/>
          </dgm:ruleLst>
        </dgm:layoutNode>
        <dgm:layoutNode name="bgOutline" styleLbl="fgAcc1">
          <dgm:varLst>
            <dgm:bulletEnabled/>
          </dgm:varLst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rot="180" type="round2SameRect" r:blip="">
            <dgm:adjLst>
              <dgm:adj idx="1" val="0.15"/>
              <dgm:adj idx="2" val="0"/>
            </dgm:adjLst>
          </dgm:shape>
          <dgm:presOf axis="des" ptType="node"/>
          <dgm:constrLst>
            <dgm:constr type="primFontSz" val="28"/>
            <dgm:constr type="tMarg" refType="w" fact="0.12"/>
            <dgm:constr type="bMarg" refType="w" fact="0.12"/>
            <dgm:constr type="lMarg" refType="w" fact="0.12"/>
            <dgm:constr type="rMarg" refType="w" fact="0.12"/>
          </dgm:constrLst>
          <dgm:ruleLst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D0781-142E-CC49-A611-A51DCE65433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7B25E-7D87-DB4C-BF4D-098E9D284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0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AFFA2-88CF-54E0-32A6-AEC0EA078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0B1F3-2AE1-C580-C8D0-50CCB45DC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77543-6719-2CC3-A5AC-9039B29F4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018C1-1A41-8233-C1A4-D2BDDF0D0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24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8B8FE-1791-0B72-BD6F-7DDFD7BA5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B996A-7ACA-D420-7473-0576548F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BEFA4E-7BA0-6449-F20B-611E06C59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6197F-5E47-6125-8F33-82BD2AC98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3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66A82-6E04-F8C0-BA2B-DE94A470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D3D785-603C-8F05-9A60-C1C31C4E7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66E19-1AE9-1EA6-2574-4348D46BF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D78C6-35BC-3E19-0E30-0E783477A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6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FA8E8-2D5B-3CCF-0EF4-FC3C6D1E4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AFA444-E832-990F-264C-4D51BF78D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C1013-F644-CF69-980F-819C69BA6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3B479-645A-ABA9-8E02-A3A5CF024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593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9863A-3025-AD27-C921-D87584CFD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2D3A8-6D7F-8FDB-3E94-803C3E789F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F123CE-57B6-EAA3-FEFC-DBCDC0CF4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D854D-90EB-8550-AB64-66D939264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F347E-AF5C-43F8-B88C-43D71210795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7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5EC68-AED1-5B9E-9496-D0AE64F49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C61327-2547-F5A2-9AFE-4E75F6BDB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4E9730-931B-05E6-5AEA-E83EC25B2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89330-2746-E5DA-5282-EEE5A9927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7B2FF-0A51-450B-97B6-B9B39DDA2D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45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30D22-153D-8B84-F3B7-DA235D216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4A8E6-B4E0-9E05-9930-0C2FADDD5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50092-3957-3FD6-6D2E-E9015C337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23644-E76E-5886-8475-A59261BABF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7B2FF-0A51-450B-97B6-B9B39DDA2D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914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D3DE8-7BC7-5714-7034-FC94E848B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AAB4C-6183-C340-9FD1-9B6DEE023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8036F0-14FB-A123-C82B-9DA572B9A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2CEAF-396D-9771-4E7C-28556CCA2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7B2FF-0A51-450B-97B6-B9B39DDA2D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73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B75C6-39FC-F57F-4C3A-B58AE96F3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835282-E09C-AA17-7CC9-BBE6CE12C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E0E21-3015-B9B5-0DB8-75FD8B203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49751-0372-4EAB-AA99-FA8A6B4A5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7B2FF-0A51-450B-97B6-B9B39DDA2DB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39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966E-D41D-4383-8D42-68C5E43D7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F6A078-6966-0B99-8A6D-4DCBBDAED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57599D-16B0-0F0F-81B6-274714A82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A4E8E-D2BE-8267-7D5C-A5FFAD127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00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8EBB2-2F63-B099-887C-FF5E98A1D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08CC4B-167D-1A34-197E-80AE81ECC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AC1539-723F-E269-0F5B-BDB172AE9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BAA70-536B-92D6-4F06-8940CDE6D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33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5CF6-D5ED-A329-726E-BE313A028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4AED1-052B-153D-3E90-D8874056E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D0B51-55FB-998F-8B2C-D05F30F8F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F6BEE-2B17-85C2-6E39-397DCDB51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F347E-AF5C-43F8-B88C-43D7121079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78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58DFA-F265-D8DF-78B1-6592CEAE8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89D02-403B-A43D-33A2-F72A2DC63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C57A10-82BC-A1B6-4F2E-DC65A78F0D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4DE4D-0909-05D1-5EE6-A2B9D380E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20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9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E8DC9-BD01-6009-E88E-17319E227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4E6E18-A5E5-57D0-286C-7FAC981CD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59F9E-E4CA-E08D-3B09-413F11413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6DC21-EB7D-7084-673C-EDE38643A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414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8104F-41B8-C9E4-13EF-48A1734C9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CAD8F2-380D-2455-E449-B1CD515A1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659731-612B-5D56-F7AE-F68DA0F41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b="1" dirty="0"/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80CFE-990A-2D82-C7AC-DECEC50CC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76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42BE3-D5AA-F301-B113-673068806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2033F-8BEA-5A54-7A08-3FFEA59E0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C740B-913B-397C-CF88-0B1EFFDC34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7027D-7BF2-661D-896B-50A28155C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5124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50C0-C3C5-E8AE-2F6E-93CD5CFE3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32A6A8-5920-CB3B-9A4C-CDD4CF7DA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F4BB5-A31C-258F-E3E5-D4340CB49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AC282-67B6-EF2A-BDF2-22AE6EEB9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8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7B998-1F4D-CA14-70EE-CA7D58A66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0C569-B294-4F21-505F-150F2C728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6204D0-2E6B-02DE-AFB6-DA4A51EA4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20611-F678-C062-B189-B7843A27A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253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63E6F-99DF-1171-416F-8E87E71D3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D34270-8C49-D396-7F21-AFEA67A96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C4255-EA0C-5B80-812C-8F3C6FFF2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C0233-86EF-DF37-9150-96556E117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270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24A39-7647-8BDC-419E-3EF75319D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4E5DF-223B-4341-F69C-BE6AD8860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F4B52F-E7F8-EAC0-8FEE-2F07EF289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7B51B-428C-E3E2-47D4-CDDE90709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856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D3E72-DBE6-9A6E-09DB-B2C26E286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CED6F-471C-E874-837A-F31B134F5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F31E76-81D0-A9AD-7D50-53BF22788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41343-0522-3037-7841-95DB7AF89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44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48D6C-B03E-A081-B11E-72D808F40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83AFF-21C8-C368-2916-2FE7CAB9C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D06E1-B8D1-4059-D409-47116D1F6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endParaRPr lang="en-US" b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2A706-B4BF-664D-95F4-08F65A07D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F347E-AF5C-43F8-B88C-43D7121079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48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4A18D-FA7F-3546-55F8-7697B1421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4EF88-390F-4945-CCFE-8C2C0764B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E34DF0-4541-3581-1F80-1F1A7F9E9D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EE5BF-B6A3-4B44-ACDA-2325A7EAD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13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42EC-5EFF-FF69-FD04-40EFBAA3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61C52-4A13-6858-8D33-1E7648A18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154E60-F44C-B352-39E7-A42EF7026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73F9C-AEBA-024F-70B2-BCA583635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270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EC7D5-8172-CD72-FF70-B92ECD152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7AE98-6631-6071-9963-42B412ABB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54EC25-6C9D-765E-25F8-E4262A67C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3B4EC-9EA7-1CAC-68EF-898371ADD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56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1435B-7AC1-59FE-957B-BF69D499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A15CE2-6ED2-72FF-68A9-1417F7B8B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872BDA-C8D8-1D57-3E1C-C286F4277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81F63-ACE0-3449-D4ED-E1B6149E4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3C6E-7C9F-4FC1-A371-29901A9DCF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782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B8A37-47F0-B953-1F09-43806A9BD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E5496-DD87-73AC-0E7E-C29F4B466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5584D3-A136-CF87-594E-C7C5395C9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4B0A7-3788-B5FC-4CB2-E3C469422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671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9DF84-447E-8DF5-CBBF-1F74BD247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7F81E-AC85-5DDB-CA2B-7F94AD3401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E2FFC1-80AC-B013-6D14-2E2F2297C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2BD0D-F406-6E6F-4B6D-D05CF9BD15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798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62878-512B-71AD-3270-4A995D834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6D751-2624-2FDC-0DAB-8760A7669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9987E1-F03F-6737-6B6D-A414E4C4D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47087-AABE-89EB-7977-6B193D0D58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804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3A38A-C36E-CA5E-7B7F-5FEFA66E6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8F6E2-3354-052B-3FDE-A0E78B2B5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B02388-3D20-9E46-BCA4-EC5D7E079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b="0" i="0" kern="1200">
              <a:solidFill>
                <a:schemeClr val="accent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BC407-AD2B-9327-2944-6B76CC63C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920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13439-AD34-435E-FF9E-6D08613E5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3E405-8980-89F0-6CFF-8E20DDD17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B5AD2-A9DC-049F-CCAC-9E4A52952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17310-D9B7-9207-FF6D-54E657503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821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C4EC8-C0F9-00D3-E880-632C021A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95F0B8-D1AC-53B6-2E06-506118178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10862-B8FF-FDAA-323D-8D5078FF1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A0035-08D9-D1B4-A876-D5EAEF72C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74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334FE-DCF7-C749-C6E8-69C0E75CB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7B0127-21BF-F689-8A77-F6E340236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961386-E917-72CE-B813-FD06AF9B3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14790-FF57-550C-1A38-976B9556E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1649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DD382-CE05-8F0E-F664-637E09F94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807A07-B5B8-8732-EBF2-7F9B06A3C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585E33-3D4A-D658-D65C-69095729E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AD05F-E852-6E19-D469-8B3449AED9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228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7E1E-1E6D-A502-8A76-734FF06F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5FD2C5-329E-BA3A-6A2C-68E648C1B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F67B2-041F-0271-5083-CE4E6E562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34A77-FBA1-ABDC-8A39-771E31676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C71D7-9A3C-44A5-8CE3-242FD4DA4B0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805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F1DB3-542C-FDE5-54D6-0547A766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6F2D15-7BFA-7DF4-35C9-1031A02A5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8E20D-8CD1-BC38-BDE9-9BE29EFF1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619E2-42A8-6129-EC69-17E842963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746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192F1-9F40-9E4C-0150-9D107A0FA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7F3737-6D3B-E0E7-F04D-598D8013D2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FA143-5EA7-9036-C7E3-EC3589AB65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96CB9-7019-672D-567B-03B08CE40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1330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0FD1A-0C5E-121B-18CA-BFE63FC29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643635-75CE-F03F-E9F1-80CBC97CA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588F38-B030-DCF9-1A09-96D6FF077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3F201-52BD-14C6-76CE-83CB713ED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3250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D7577-EB99-EB56-DDCF-5E036E8D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EDEC9-624F-0ACC-376A-E09304C62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2A035-CACD-F8CA-8CEE-5640AFBE41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67339-0F87-0D73-D89C-64DFB9BF8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781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59A9E-AAEC-3247-F3E9-3B46430A0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6BF035-9BE5-2EFD-38CA-084964050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23B37-D63F-102F-C3F3-49E23C407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EB8A9-B562-4D88-30E6-F2FC2B0C8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876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7372E-CD4F-1337-C03D-6A09A8510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745FC8-8C9E-BC25-8C56-A2E5655AE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8DBF88-D609-DFCE-21F2-633321A8B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C09F7-BD60-9F45-4827-8632A89E6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895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9DF6-233D-1BCB-9557-B450533BE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B52F26-C037-5EA6-1F07-406055F04F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2AFCD7-23A0-6F31-B3C7-AF3494C48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0B13E-2A77-84E5-8136-F1E9E0DB5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D7B25E-7D87-DB4C-BF4D-098E9D28449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55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7FD6A-206E-BEF2-3AE1-E568538B7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ACB205-4250-2B9A-4994-0E5A7C331D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73929D-B0EE-E164-85C6-15284DFCA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8A4C2-B324-E76F-F666-7E424F8AC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71D7-9A3C-44A5-8CE3-242FD4DA4B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609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197A1-11B5-D5E9-ABAA-BAF80E6D5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9588B1-BE2C-7030-C22F-776567FB2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298D1D-2BB3-5B90-0089-516A62428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78CBB-B3E7-B9ED-E7BA-3D3562453F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71D7-9A3C-44A5-8CE3-242FD4DA4B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373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8AB98-7C60-0446-264B-7981D30B8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51D4F-1D0F-4313-4418-0A798887B1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85E56C-A991-652A-9669-648D5F34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0D0F4-B19B-74F5-284F-8C60B99F3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C71D7-9A3C-44A5-8CE3-242FD4DA4B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763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159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8E033-B343-5BB8-3985-2AC0A1CD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16CDE9-7F5F-3FB1-4B6D-AC1934EA7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A0BA25-BE69-2370-DC69-B20126390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C2A4C-C3CA-181E-4667-56FF23B4D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7B25E-7D87-DB4C-BF4D-098E9D2844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348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Sing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10134601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C415EB-A487-D16E-226A-55CB1BAFF30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80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Quote-Im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871245D-1270-0085-04EB-A2436AC3CA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14286"/>
            <a:ext cx="12192000" cy="684371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7BCF5-7081-7707-F1DC-1BE6BE28C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0ACEBBF-944F-8349-945C-78F972EF34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51C0B-D3A2-1F69-0EE7-B776BD6DFE65}"/>
              </a:ext>
            </a:extLst>
          </p:cNvPr>
          <p:cNvSpPr/>
          <p:nvPr userDrawn="1"/>
        </p:nvSpPr>
        <p:spPr>
          <a:xfrm>
            <a:off x="6386512" y="0"/>
            <a:ext cx="5476937" cy="6858000"/>
          </a:xfrm>
          <a:prstGeom prst="rect">
            <a:avLst/>
          </a:prstGeom>
          <a:solidFill>
            <a:srgbClr val="4B5E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50E657-AB52-AB91-E4F4-425CAFC7E0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5114" y="1387818"/>
            <a:ext cx="3986212" cy="676275"/>
          </a:xfrm>
        </p:spPr>
        <p:txBody>
          <a:bodyPr anchor="b">
            <a:normAutofit/>
          </a:bodyPr>
          <a:lstStyle>
            <a:lvl1pPr>
              <a:defRPr sz="3600">
                <a:solidFill>
                  <a:srgbClr val="E8E3D7"/>
                </a:solidFill>
              </a:defRPr>
            </a:lvl1pPr>
          </a:lstStyle>
          <a:p>
            <a:r>
              <a:rPr lang="en-US"/>
              <a:t>Headline/Pullout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85EECFD-4BE3-9452-3B4A-133AEE97978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86550" y="2867367"/>
            <a:ext cx="3929063" cy="1500187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rgbClr val="E8E3D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Paragraph copy  or quote.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E219DC-AAF0-9E22-3B4E-B6B660A6A29B}"/>
              </a:ext>
            </a:extLst>
          </p:cNvPr>
          <p:cNvCxnSpPr>
            <a:cxnSpLocks/>
          </p:cNvCxnSpPr>
          <p:nvPr userDrawn="1"/>
        </p:nvCxnSpPr>
        <p:spPr>
          <a:xfrm>
            <a:off x="6757988" y="2707030"/>
            <a:ext cx="571500" cy="0"/>
          </a:xfrm>
          <a:prstGeom prst="line">
            <a:avLst/>
          </a:prstGeom>
          <a:ln w="127000">
            <a:solidFill>
              <a:srgbClr val="E8E3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4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Sing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10134601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C415EB-A487-D16E-226A-55CB1BAFF30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D19FE-E24B-5B6B-1EF8-3FFD17CAAFFD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305E572-864F-6B4A-F86F-8F13D755F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1194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923441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- 2 Column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67B789-6F8A-DE84-33BB-AA5D8E1AEE7F}"/>
              </a:ext>
            </a:extLst>
          </p:cNvPr>
          <p:cNvSpPr/>
          <p:nvPr userDrawn="1"/>
        </p:nvSpPr>
        <p:spPr>
          <a:xfrm>
            <a:off x="0" y="1828800"/>
            <a:ext cx="12192000" cy="4114800"/>
          </a:xfrm>
          <a:prstGeom prst="rect">
            <a:avLst/>
          </a:prstGeom>
          <a:solidFill>
            <a:schemeClr val="accent3">
              <a:alpha val="10396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3415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56771"/>
            <a:ext cx="10134600" cy="5067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2049136"/>
            <a:ext cx="4611936" cy="389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347" y="2016087"/>
            <a:ext cx="4622953" cy="39275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2044528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3D5903-92D0-85B3-FD78-C21E34898378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Three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9012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776DA4C-C80B-20E1-6581-1B82CB02A9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5590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3893723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ADDF4F-246E-E1A3-EE57-31294875A131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 and Photo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80C9F3-B1EA-A4A7-9FD8-E1B3094D0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95800" y="1828800"/>
            <a:ext cx="76962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11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34AAC0-E37B-AECD-B0C9-397FC19E4B7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5092860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287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id="{17137F9F-24A7-9AF1-7434-EE262D218D5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4958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id="{D64D90D3-FED5-EAA5-56FF-BBB7CD3391C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0010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4C2D64D-E1AC-9720-787F-B860183760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3334082-6454-CF89-39D5-C9E73F0E9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</p:spTree>
    <p:extLst>
      <p:ext uri="{BB962C8B-B14F-4D97-AF65-F5344CB8AC3E}">
        <p14:creationId xmlns:p14="http://schemas.microsoft.com/office/powerpoint/2010/main" val="907153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3 Charts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00126" y="1828800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1239" y="4852812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90124" y="1983887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DF110-D5B1-F298-2E7D-A084DAC4A471}"/>
              </a:ext>
            </a:extLst>
          </p:cNvPr>
          <p:cNvSpPr/>
          <p:nvPr userDrawn="1"/>
        </p:nvSpPr>
        <p:spPr>
          <a:xfrm>
            <a:off x="4438651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FAA0578-E1C3-2AC9-B5D7-D028F4B40E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9764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5" name="Chart Placeholder 3">
            <a:extLst>
              <a:ext uri="{FF2B5EF4-FFF2-40B4-BE49-F238E27FC236}">
                <a16:creationId xmlns:a16="http://schemas.microsoft.com/office/drawing/2014/main" id="{CBB59685-52B9-D62C-58DB-8D6D6C97062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28649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DF6BFF-F2FE-32C9-B592-BF08375CA985}"/>
              </a:ext>
            </a:extLst>
          </p:cNvPr>
          <p:cNvSpPr/>
          <p:nvPr userDrawn="1"/>
        </p:nvSpPr>
        <p:spPr>
          <a:xfrm>
            <a:off x="7910514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AF2E078-038A-4D8E-1432-C2C3BC3FA2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01627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8" name="Chart Placeholder 3">
            <a:extLst>
              <a:ext uri="{FF2B5EF4-FFF2-40B4-BE49-F238E27FC236}">
                <a16:creationId xmlns:a16="http://schemas.microsoft.com/office/drawing/2014/main" id="{96C928D9-5445-73F0-39AB-2DA9A8FF85A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8100512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83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14413" y="1857375"/>
            <a:ext cx="3200400" cy="410051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8725" y="2895425"/>
            <a:ext cx="2743200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61962" y="1869587"/>
            <a:ext cx="6682288" cy="41025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38808E6-284E-2DE3-3A8B-21E395194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43013" y="2204863"/>
            <a:ext cx="2724150" cy="381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000" b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Copy</a:t>
            </a:r>
          </a:p>
        </p:txBody>
      </p:sp>
    </p:spTree>
    <p:extLst>
      <p:ext uri="{BB962C8B-B14F-4D97-AF65-F5344CB8AC3E}">
        <p14:creationId xmlns:p14="http://schemas.microsoft.com/office/powerpoint/2010/main" val="1721232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Sing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10134601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C415EB-A487-D16E-226A-55CB1BAFF30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13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D19FE-E24B-5B6B-1EF8-3FFD17CAAFFD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305E572-864F-6B4A-F86F-8F13D755F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1194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874171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D19FE-E24B-5B6B-1EF8-3FFD17CAAFFD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305E572-864F-6B4A-F86F-8F13D755F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1194" y="1828800"/>
            <a:ext cx="4722106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1057796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3D5903-92D0-85B3-FD78-C21E34898378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Three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9012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776DA4C-C80B-20E1-6581-1B82CB02A9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5590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297100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ADDF4F-246E-E1A3-EE57-31294875A131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 and Photo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80C9F3-B1EA-A4A7-9FD8-E1B3094D0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95800" y="1828800"/>
            <a:ext cx="7696200" cy="4114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8431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with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34AAC0-E37B-AECD-B0C9-397FC19E4B7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5092860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287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id="{17137F9F-24A7-9AF1-7434-EE262D218D5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4958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id="{D64D90D3-FED5-EAA5-56FF-BBB7CD3391C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0010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4C2D64D-E1AC-9720-787F-B860183760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3334082-6454-CF89-39D5-C9E73F0E9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</p:spTree>
    <p:extLst>
      <p:ext uri="{BB962C8B-B14F-4D97-AF65-F5344CB8AC3E}">
        <p14:creationId xmlns:p14="http://schemas.microsoft.com/office/powerpoint/2010/main" val="3792415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with 3 Charts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00126" y="1828800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1239" y="4852812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90124" y="1983887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DF110-D5B1-F298-2E7D-A084DAC4A471}"/>
              </a:ext>
            </a:extLst>
          </p:cNvPr>
          <p:cNvSpPr/>
          <p:nvPr userDrawn="1"/>
        </p:nvSpPr>
        <p:spPr>
          <a:xfrm>
            <a:off x="4438651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FAA0578-E1C3-2AC9-B5D7-D028F4B40E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9764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5" name="Chart Placeholder 3">
            <a:extLst>
              <a:ext uri="{FF2B5EF4-FFF2-40B4-BE49-F238E27FC236}">
                <a16:creationId xmlns:a16="http://schemas.microsoft.com/office/drawing/2014/main" id="{CBB59685-52B9-D62C-58DB-8D6D6C97062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28649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DF6BFF-F2FE-32C9-B592-BF08375CA985}"/>
              </a:ext>
            </a:extLst>
          </p:cNvPr>
          <p:cNvSpPr/>
          <p:nvPr userDrawn="1"/>
        </p:nvSpPr>
        <p:spPr>
          <a:xfrm>
            <a:off x="7910514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AF2E078-038A-4D8E-1432-C2C3BC3FA2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01627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8" name="Chart Placeholder 3">
            <a:extLst>
              <a:ext uri="{FF2B5EF4-FFF2-40B4-BE49-F238E27FC236}">
                <a16:creationId xmlns:a16="http://schemas.microsoft.com/office/drawing/2014/main" id="{96C928D9-5445-73F0-39AB-2DA9A8FF85A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8100512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217671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14413" y="1857375"/>
            <a:ext cx="3200400" cy="410051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8725" y="2895425"/>
            <a:ext cx="2743200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61962" y="1869587"/>
            <a:ext cx="6682288" cy="41025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38808E6-284E-2DE3-3A8B-21E395194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43013" y="2204863"/>
            <a:ext cx="2724150" cy="381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000" b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Copy</a:t>
            </a:r>
          </a:p>
        </p:txBody>
      </p:sp>
    </p:spTree>
    <p:extLst>
      <p:ext uri="{BB962C8B-B14F-4D97-AF65-F5344CB8AC3E}">
        <p14:creationId xmlns:p14="http://schemas.microsoft.com/office/powerpoint/2010/main" val="2373307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- 2 Column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67B789-6F8A-DE84-33BB-AA5D8E1AEE7F}"/>
              </a:ext>
            </a:extLst>
          </p:cNvPr>
          <p:cNvSpPr/>
          <p:nvPr userDrawn="1"/>
        </p:nvSpPr>
        <p:spPr>
          <a:xfrm>
            <a:off x="0" y="1828800"/>
            <a:ext cx="12192000" cy="4114800"/>
          </a:xfrm>
          <a:prstGeom prst="rect">
            <a:avLst/>
          </a:prstGeom>
          <a:solidFill>
            <a:schemeClr val="accent3">
              <a:alpha val="10396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3415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56771"/>
            <a:ext cx="10134600" cy="5067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2049136"/>
            <a:ext cx="4611936" cy="389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347" y="2016087"/>
            <a:ext cx="4622953" cy="39275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2318944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Slide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DDF8F8-1DAA-1AC4-939D-2B8FE9DCC6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5E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D243CB-F251-2C5C-ED1A-E8B46C15D0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4514850" y="0"/>
            <a:ext cx="767714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EA204E-158A-2868-DE7A-D545519B05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762249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198CD-FF38-F5D3-0331-30EFCEE68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6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Copy describing section/information</a:t>
            </a:r>
          </a:p>
        </p:txBody>
      </p:sp>
    </p:spTree>
    <p:extLst>
      <p:ext uri="{BB962C8B-B14F-4D97-AF65-F5344CB8AC3E}">
        <p14:creationId xmlns:p14="http://schemas.microsoft.com/office/powerpoint/2010/main" val="196943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- 2 Column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67B789-6F8A-DE84-33BB-AA5D8E1AEE7F}"/>
              </a:ext>
            </a:extLst>
          </p:cNvPr>
          <p:cNvSpPr/>
          <p:nvPr userDrawn="1"/>
        </p:nvSpPr>
        <p:spPr>
          <a:xfrm>
            <a:off x="0" y="1828800"/>
            <a:ext cx="12192000" cy="4114800"/>
          </a:xfrm>
          <a:prstGeom prst="rect">
            <a:avLst/>
          </a:prstGeom>
          <a:solidFill>
            <a:schemeClr val="accent3">
              <a:alpha val="10396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3415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56771"/>
            <a:ext cx="10134600" cy="5067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Two Column Text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2049136"/>
            <a:ext cx="4611936" cy="389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347" y="2016087"/>
            <a:ext cx="4622953" cy="39275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accent6">
                    <a:lumMod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363533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3D5903-92D0-85B3-FD78-C21E34898378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Three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9012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776DA4C-C80B-20E1-6581-1B82CB02A9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5590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386347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ADDF4F-246E-E1A3-EE57-31294875A131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Text and Photo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80C9F3-B1EA-A4A7-9FD8-E1B3094D0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95800" y="1828800"/>
            <a:ext cx="76962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7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34AAC0-E37B-AECD-B0C9-397FC19E4B7B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700" y="5092860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287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id="{17137F9F-24A7-9AF1-7434-EE262D218D5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4958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id="{D64D90D3-FED5-EAA5-56FF-BBB7CD3391C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001000" y="1828800"/>
            <a:ext cx="3162300" cy="3009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4C2D64D-E1AC-9720-787F-B860183760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3334082-6454-CF89-39D5-C9E73F0E9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1000" y="5092861"/>
            <a:ext cx="3172910" cy="8507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</p:spTree>
    <p:extLst>
      <p:ext uri="{BB962C8B-B14F-4D97-AF65-F5344CB8AC3E}">
        <p14:creationId xmlns:p14="http://schemas.microsoft.com/office/powerpoint/2010/main" val="6744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3 Charts Sh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00126" y="1828800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1239" y="4852812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90124" y="1983887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DF110-D5B1-F298-2E7D-A084DAC4A471}"/>
              </a:ext>
            </a:extLst>
          </p:cNvPr>
          <p:cNvSpPr/>
          <p:nvPr userDrawn="1"/>
        </p:nvSpPr>
        <p:spPr>
          <a:xfrm>
            <a:off x="4438651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FAA0578-E1C3-2AC9-B5D7-D028F4B40E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9764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5" name="Chart Placeholder 3">
            <a:extLst>
              <a:ext uri="{FF2B5EF4-FFF2-40B4-BE49-F238E27FC236}">
                <a16:creationId xmlns:a16="http://schemas.microsoft.com/office/drawing/2014/main" id="{CBB59685-52B9-D62C-58DB-8D6D6C97062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28649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DF6BFF-F2FE-32C9-B592-BF08375CA985}"/>
              </a:ext>
            </a:extLst>
          </p:cNvPr>
          <p:cNvSpPr/>
          <p:nvPr userDrawn="1"/>
        </p:nvSpPr>
        <p:spPr>
          <a:xfrm>
            <a:off x="7910514" y="1824038"/>
            <a:ext cx="3014662" cy="404336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AF2E078-038A-4D8E-1432-C2C3BC3FA2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01627" y="4848050"/>
            <a:ext cx="2659079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8" name="Chart Placeholder 3">
            <a:extLst>
              <a:ext uri="{FF2B5EF4-FFF2-40B4-BE49-F238E27FC236}">
                <a16:creationId xmlns:a16="http://schemas.microsoft.com/office/drawing/2014/main" id="{96C928D9-5445-73F0-39AB-2DA9A8FF85A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8100512" y="1979125"/>
            <a:ext cx="2650186" cy="2691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97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ASB Tex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79244-9BC9-E70B-2EAF-4E8098314F35}"/>
              </a:ext>
            </a:extLst>
          </p:cNvPr>
          <p:cNvSpPr/>
          <p:nvPr userDrawn="1"/>
        </p:nvSpPr>
        <p:spPr>
          <a:xfrm>
            <a:off x="1014413" y="1857375"/>
            <a:ext cx="3200400" cy="4100513"/>
          </a:xfrm>
          <a:prstGeom prst="rect">
            <a:avLst/>
          </a:prstGeom>
          <a:solidFill>
            <a:schemeClr val="accent3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Charts - Shaded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8725" y="2895425"/>
            <a:ext cx="2743200" cy="8621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66BFB0-9753-D801-1DB9-2C425309BF6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61962" y="1869587"/>
            <a:ext cx="6682288" cy="41025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38808E6-284E-2DE3-3A8B-21E395194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43013" y="2204863"/>
            <a:ext cx="2724150" cy="381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000" b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Copy</a:t>
            </a:r>
          </a:p>
        </p:txBody>
      </p:sp>
    </p:spTree>
    <p:extLst>
      <p:ext uri="{BB962C8B-B14F-4D97-AF65-F5344CB8AC3E}">
        <p14:creationId xmlns:p14="http://schemas.microsoft.com/office/powerpoint/2010/main" val="566733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 userDrawn="1">
          <p15:clr>
            <a:srgbClr val="FBAE40"/>
          </p15:clr>
        </p15:guide>
        <p15:guide id="2" pos="2832" userDrawn="1">
          <p15:clr>
            <a:srgbClr val="FBAE40"/>
          </p15:clr>
        </p15:guide>
        <p15:guide id="3" pos="4824" userDrawn="1">
          <p15:clr>
            <a:srgbClr val="FBAE40"/>
          </p15:clr>
        </p15:guide>
        <p15:guide id="4" pos="50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AASB 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3D5903-92D0-85B3-FD78-C21E34898378}"/>
              </a:ext>
            </a:extLst>
          </p:cNvPr>
          <p:cNvSpPr/>
          <p:nvPr userDrawn="1"/>
        </p:nvSpPr>
        <p:spPr>
          <a:xfrm>
            <a:off x="-1" y="432487"/>
            <a:ext cx="12192001" cy="1161536"/>
          </a:xfrm>
          <a:prstGeom prst="rect">
            <a:avLst/>
          </a:prstGeom>
          <a:solidFill>
            <a:schemeClr val="accent3">
              <a:lumMod val="40000"/>
              <a:lumOff val="60000"/>
              <a:alpha val="3029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28363-D254-1FE8-2D2E-EBF4A0DC3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572877"/>
            <a:ext cx="10134600" cy="5508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Headline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49BD-2660-DA0F-8CD8-9DE5DB19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2339-D840-6844-BF2C-3B4B951701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0E050B-9A25-8F3D-6D96-C93E00701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8700" y="1163052"/>
            <a:ext cx="10134600" cy="5665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 cap="all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Slide Subhead with Three Column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B51A-3387-033B-1887-580CC023F5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8699" y="1828800"/>
            <a:ext cx="3135677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22E6F61-096D-EDFF-3C65-8D7004EFAE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9012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776DA4C-C80B-20E1-6581-1B82CB02A9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5590" y="1828800"/>
            <a:ext cx="3157710" cy="411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Place holder text:</a:t>
            </a:r>
          </a:p>
        </p:txBody>
      </p:sp>
    </p:spTree>
    <p:extLst>
      <p:ext uri="{BB962C8B-B14F-4D97-AF65-F5344CB8AC3E}">
        <p14:creationId xmlns:p14="http://schemas.microsoft.com/office/powerpoint/2010/main" val="3253530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pos="2832">
          <p15:clr>
            <a:srgbClr val="FBAE40"/>
          </p15:clr>
        </p15:guide>
        <p15:guide id="3" pos="4824">
          <p15:clr>
            <a:srgbClr val="FBAE40"/>
          </p15:clr>
        </p15:guide>
        <p15:guide id="4" pos="50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A369-510E-933A-F428-7E8DA6DA6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3690" y="6339328"/>
            <a:ext cx="429610" cy="518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ECE57159-D98D-3545-BBEB-33170D21B5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18B32-662E-0158-19EA-6C574C552D12}"/>
              </a:ext>
            </a:extLst>
          </p:cNvPr>
          <p:cNvSpPr/>
          <p:nvPr userDrawn="1"/>
        </p:nvSpPr>
        <p:spPr>
          <a:xfrm>
            <a:off x="0" y="0"/>
            <a:ext cx="8839200" cy="452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10F74A-ACBE-C7DC-2421-81EF8414CB8D}"/>
              </a:ext>
            </a:extLst>
          </p:cNvPr>
          <p:cNvSpPr/>
          <p:nvPr userDrawn="1"/>
        </p:nvSpPr>
        <p:spPr>
          <a:xfrm>
            <a:off x="8839200" y="0"/>
            <a:ext cx="3352800" cy="452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785" r:id="rId4"/>
    <p:sldLayoutId id="2147483786" r:id="rId5"/>
    <p:sldLayoutId id="2147483788" r:id="rId6"/>
    <p:sldLayoutId id="2147483721" r:id="rId7"/>
    <p:sldLayoutId id="214748372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2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 userDrawn="1">
          <p15:clr>
            <a:srgbClr val="F26B43"/>
          </p15:clr>
        </p15:guide>
        <p15:guide id="2" pos="648" userDrawn="1">
          <p15:clr>
            <a:srgbClr val="F26B43"/>
          </p15:clr>
        </p15:guide>
        <p15:guide id="3" pos="7032" userDrawn="1">
          <p15:clr>
            <a:srgbClr val="F26B43"/>
          </p15:clr>
        </p15:guide>
        <p15:guide id="4" orient="horz" pos="3744" userDrawn="1">
          <p15:clr>
            <a:srgbClr val="F26B43"/>
          </p15:clr>
        </p15:guide>
        <p15:guide id="5" orient="horz" pos="648" userDrawn="1">
          <p15:clr>
            <a:srgbClr val="F26B43"/>
          </p15:clr>
        </p15:guide>
        <p15:guide id="6" orient="horz" pos="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3EF0AC-C127-EE5A-DE01-FDD1A00E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8BBC0-2FD6-5E93-AE5A-38C4FB8C3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BF57C-634F-6CFA-152A-BEAB18DE87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20AC-7D6E-4C17-3D66-ACD50CC97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5EBF3-0E5B-60CA-81C1-E5F65599F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E49149-D529-8A40-9D51-5A83DC376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1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A369-510E-933A-F428-7E8DA6DA6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3690" y="6339328"/>
            <a:ext cx="429610" cy="518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ECE57159-D98D-3545-BBEB-33170D21B5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18B32-662E-0158-19EA-6C574C552D12}"/>
              </a:ext>
            </a:extLst>
          </p:cNvPr>
          <p:cNvSpPr/>
          <p:nvPr userDrawn="1"/>
        </p:nvSpPr>
        <p:spPr>
          <a:xfrm>
            <a:off x="0" y="0"/>
            <a:ext cx="8839200" cy="452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10F74A-ACBE-C7DC-2421-81EF8414CB8D}"/>
              </a:ext>
            </a:extLst>
          </p:cNvPr>
          <p:cNvSpPr/>
          <p:nvPr userDrawn="1"/>
        </p:nvSpPr>
        <p:spPr>
          <a:xfrm>
            <a:off x="8839200" y="0"/>
            <a:ext cx="3352800" cy="452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2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>
          <p15:clr>
            <a:srgbClr val="F26B43"/>
          </p15:clr>
        </p15:guide>
        <p15:guide id="2" pos="648">
          <p15:clr>
            <a:srgbClr val="F26B43"/>
          </p15:clr>
        </p15:guide>
        <p15:guide id="3" pos="7032">
          <p15:clr>
            <a:srgbClr val="F26B43"/>
          </p15:clr>
        </p15:guide>
        <p15:guide id="4" orient="horz" pos="3744">
          <p15:clr>
            <a:srgbClr val="F26B43"/>
          </p15:clr>
        </p15:guide>
        <p15:guide id="5" orient="horz" pos="648">
          <p15:clr>
            <a:srgbClr val="F26B43"/>
          </p15:clr>
        </p15:guide>
        <p15:guide id="6" orient="horz" pos="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A369-510E-933A-F428-7E8DA6DA6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3690" y="6339328"/>
            <a:ext cx="429610" cy="518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ECE57159-D98D-3545-BBEB-33170D21B5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18B32-662E-0158-19EA-6C574C552D12}"/>
              </a:ext>
            </a:extLst>
          </p:cNvPr>
          <p:cNvSpPr/>
          <p:nvPr/>
        </p:nvSpPr>
        <p:spPr>
          <a:xfrm>
            <a:off x="0" y="0"/>
            <a:ext cx="8839200" cy="452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10F74A-ACBE-C7DC-2421-81EF8414CB8D}"/>
              </a:ext>
            </a:extLst>
          </p:cNvPr>
          <p:cNvSpPr/>
          <p:nvPr/>
        </p:nvSpPr>
        <p:spPr>
          <a:xfrm>
            <a:off x="8839200" y="0"/>
            <a:ext cx="3352800" cy="452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9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791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2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>
          <p15:clr>
            <a:srgbClr val="F26B43"/>
          </p15:clr>
        </p15:guide>
        <p15:guide id="2" pos="648">
          <p15:clr>
            <a:srgbClr val="F26B43"/>
          </p15:clr>
        </p15:guide>
        <p15:guide id="3" pos="7032">
          <p15:clr>
            <a:srgbClr val="F26B43"/>
          </p15:clr>
        </p15:guide>
        <p15:guide id="4" orient="horz" pos="3744">
          <p15:clr>
            <a:srgbClr val="F26B43"/>
          </p15:clr>
        </p15:guide>
        <p15:guide id="5" orient="horz" pos="648">
          <p15:clr>
            <a:srgbClr val="F26B43"/>
          </p15:clr>
        </p15:guide>
        <p15:guide id="6" orient="horz" pos="86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AD2D0-5FF3-09D4-3D34-82BD1F8B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92155-5A2D-CF75-F347-9EC41C855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065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2.sv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1.svg"/><Relationship Id="rId4" Type="http://schemas.openxmlformats.org/officeDocument/2006/relationships/diagramLayout" Target="../diagrams/layout6.xml"/><Relationship Id="rId9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36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1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5.sv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svg"/><Relationship Id="rId5" Type="http://schemas.openxmlformats.org/officeDocument/2006/relationships/image" Target="../media/image49.svg"/><Relationship Id="rId4" Type="http://schemas.openxmlformats.org/officeDocument/2006/relationships/image" Target="../media/image48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830D7-9585-FA92-40D1-30ADA4FCD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FA6FD-0662-35B8-42BB-FFF8ACDC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1749768"/>
            <a:ext cx="4979504" cy="676275"/>
          </a:xfrm>
        </p:spPr>
        <p:txBody>
          <a:bodyPr>
            <a:noAutofit/>
          </a:bodyPr>
          <a:lstStyle/>
          <a:p>
            <a:r>
              <a:rPr lang="en-US" dirty="0"/>
              <a:t>Exposure Drafts for the IAASB Audit Evidence &amp; Risk Response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5BA0CF-5D7B-A23D-05ED-A084F39CEFEE}"/>
              </a:ext>
            </a:extLst>
          </p:cNvPr>
          <p:cNvSpPr txBox="1"/>
          <p:nvPr/>
        </p:nvSpPr>
        <p:spPr>
          <a:xfrm>
            <a:off x="6729682" y="5254244"/>
            <a:ext cx="3842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E8E3D7"/>
                </a:solidFill>
              </a:rPr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102080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742F8-CEC5-01AD-78B9-7AC93A71D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9FC3043-25E5-46A0-5359-03E04F83A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683" y="737263"/>
            <a:ext cx="10134600" cy="550843"/>
          </a:xfrm>
        </p:spPr>
        <p:txBody>
          <a:bodyPr/>
          <a:lstStyle/>
          <a:p>
            <a:r>
              <a:rPr lang="en-US" dirty="0"/>
              <a:t>Other Clarified Terms and Concepts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2002E7-0356-FE34-061E-7B579CEC3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78">
            <a:extLst>
              <a:ext uri="{FF2B5EF4-FFF2-40B4-BE49-F238E27FC236}">
                <a16:creationId xmlns:a16="http://schemas.microsoft.com/office/drawing/2014/main" id="{A256D749-2ECA-2126-8781-275CBE9D9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069" y="1643943"/>
            <a:ext cx="5108932" cy="2104890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348DE3-C0EE-09D3-0B46-4379752FBEB6}"/>
              </a:ext>
            </a:extLst>
          </p:cNvPr>
          <p:cNvGrpSpPr/>
          <p:nvPr/>
        </p:nvGrpSpPr>
        <p:grpSpPr>
          <a:xfrm>
            <a:off x="479716" y="2409727"/>
            <a:ext cx="975613" cy="559811"/>
            <a:chOff x="1576255" y="4583883"/>
            <a:chExt cx="2642156" cy="1516080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51715EF7-B18E-2642-EDCE-63CE16687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CA7218C-88D1-88AD-CBE1-1FBBC5000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solidFill>
              <a:srgbClr val="121143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9" name="Freeform 83">
              <a:extLst>
                <a:ext uri="{FF2B5EF4-FFF2-40B4-BE49-F238E27FC236}">
                  <a16:creationId xmlns:a16="http://schemas.microsoft.com/office/drawing/2014/main" id="{C6811C0E-B471-CAF4-FBEE-D2AD4BF25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2FC5245-231A-A67F-DC35-7388B9D26E7C}"/>
              </a:ext>
            </a:extLst>
          </p:cNvPr>
          <p:cNvSpPr txBox="1"/>
          <p:nvPr/>
        </p:nvSpPr>
        <p:spPr>
          <a:xfrm>
            <a:off x="2669777" y="1826103"/>
            <a:ext cx="34326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new term “</a:t>
            </a:r>
            <a:r>
              <a:rPr lang="en-US" b="1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Technological tools</a:t>
            </a:r>
            <a:r>
              <a:rPr lang="en-US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used as a replacement for “automated tools and techniques” with a supporting description that recognizes technology is a tool—and not a procedure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61A216-EB61-7F37-B7C8-FE646D1B8BFC}"/>
              </a:ext>
            </a:extLst>
          </p:cNvPr>
          <p:cNvGrpSpPr/>
          <p:nvPr/>
        </p:nvGrpSpPr>
        <p:grpSpPr>
          <a:xfrm>
            <a:off x="6292856" y="2436544"/>
            <a:ext cx="975612" cy="559811"/>
            <a:chOff x="1576255" y="4583883"/>
            <a:chExt cx="2642156" cy="1516080"/>
          </a:xfrm>
          <a:solidFill>
            <a:srgbClr val="D9C49B"/>
          </a:solidFill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8F754A98-F62D-ED3C-3175-98D498591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F64D81D9-5822-925D-5783-4AC0EA735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18" name="Freeform 83">
              <a:extLst>
                <a:ext uri="{FF2B5EF4-FFF2-40B4-BE49-F238E27FC236}">
                  <a16:creationId xmlns:a16="http://schemas.microsoft.com/office/drawing/2014/main" id="{6975B2E9-CCD1-53F5-6687-3F3FFD4B8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435769C-CE8D-0DBF-632F-6E067E842998}"/>
              </a:ext>
            </a:extLst>
          </p:cNvPr>
          <p:cNvGrpSpPr/>
          <p:nvPr/>
        </p:nvGrpSpPr>
        <p:grpSpPr>
          <a:xfrm>
            <a:off x="6292855" y="4841388"/>
            <a:ext cx="975613" cy="559811"/>
            <a:chOff x="1576255" y="4583883"/>
            <a:chExt cx="2642156" cy="1516080"/>
          </a:xfrm>
          <a:solidFill>
            <a:schemeClr val="accent6">
              <a:lumMod val="75000"/>
            </a:schemeClr>
          </a:solidFill>
        </p:grpSpPr>
        <p:sp>
          <p:nvSpPr>
            <p:cNvPr id="23" name="Freeform 2">
              <a:extLst>
                <a:ext uri="{FF2B5EF4-FFF2-40B4-BE49-F238E27FC236}">
                  <a16:creationId xmlns:a16="http://schemas.microsoft.com/office/drawing/2014/main" id="{153C8235-14F0-A895-5DEB-092C5D4FB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3916EA16-77DD-E771-A4B8-4DF1CB126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5" name="Freeform 83">
              <a:extLst>
                <a:ext uri="{FF2B5EF4-FFF2-40B4-BE49-F238E27FC236}">
                  <a16:creationId xmlns:a16="http://schemas.microsoft.com/office/drawing/2014/main" id="{B603C262-C0F0-3D9F-3D09-79412CB1B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F2182ED5-EB2F-9E1F-37AB-F1AA17BE1A55}"/>
              </a:ext>
            </a:extLst>
          </p:cNvPr>
          <p:cNvSpPr/>
          <p:nvPr/>
        </p:nvSpPr>
        <p:spPr>
          <a:xfrm>
            <a:off x="1498205" y="2162421"/>
            <a:ext cx="1124712" cy="1124712"/>
          </a:xfrm>
          <a:prstGeom prst="ellipse">
            <a:avLst/>
          </a:prstGeom>
          <a:solidFill>
            <a:srgbClr val="4B5E7C"/>
          </a:solidFill>
          <a:ln>
            <a:solidFill>
              <a:srgbClr val="4B5E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37A081-937C-6A69-AC47-98063A82B3BF}"/>
              </a:ext>
            </a:extLst>
          </p:cNvPr>
          <p:cNvGrpSpPr/>
          <p:nvPr/>
        </p:nvGrpSpPr>
        <p:grpSpPr>
          <a:xfrm>
            <a:off x="499262" y="4841027"/>
            <a:ext cx="975613" cy="559811"/>
            <a:chOff x="1576255" y="4583883"/>
            <a:chExt cx="2642156" cy="1516080"/>
          </a:xfrm>
          <a:solidFill>
            <a:srgbClr val="637C79"/>
          </a:solidFill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id="{DE5DC20A-1CCD-53B3-C948-59E8CC9FE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9" name="Freeform 3">
              <a:extLst>
                <a:ext uri="{FF2B5EF4-FFF2-40B4-BE49-F238E27FC236}">
                  <a16:creationId xmlns:a16="http://schemas.microsoft.com/office/drawing/2014/main" id="{BBACFB34-20AB-F5C7-2350-12CDF1E4D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30" name="Freeform 83">
              <a:extLst>
                <a:ext uri="{FF2B5EF4-FFF2-40B4-BE49-F238E27FC236}">
                  <a16:creationId xmlns:a16="http://schemas.microsoft.com/office/drawing/2014/main" id="{2E709929-D73F-6A1E-7927-2E7BE5033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DED46246-A907-1756-198B-54AAE1932016}"/>
              </a:ext>
            </a:extLst>
          </p:cNvPr>
          <p:cNvSpPr/>
          <p:nvPr/>
        </p:nvSpPr>
        <p:spPr>
          <a:xfrm>
            <a:off x="1492978" y="4481758"/>
            <a:ext cx="1124712" cy="1124712"/>
          </a:xfrm>
          <a:prstGeom prst="ellipse">
            <a:avLst/>
          </a:prstGeom>
          <a:solidFill>
            <a:srgbClr val="637C79"/>
          </a:solidFill>
          <a:ln>
            <a:solidFill>
              <a:srgbClr val="637C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Freeform 78">
            <a:extLst>
              <a:ext uri="{FF2B5EF4-FFF2-40B4-BE49-F238E27FC236}">
                <a16:creationId xmlns:a16="http://schemas.microsoft.com/office/drawing/2014/main" id="{A9424B09-395D-107E-3252-6490B007F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1" y="3917451"/>
            <a:ext cx="5045750" cy="2161886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34" name="Freeform 78">
            <a:extLst>
              <a:ext uri="{FF2B5EF4-FFF2-40B4-BE49-F238E27FC236}">
                <a16:creationId xmlns:a16="http://schemas.microsoft.com/office/drawing/2014/main" id="{C865C688-3B82-ECD9-4A82-EAF962FF8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136" y="1667346"/>
            <a:ext cx="5108932" cy="2081487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rgbClr val="D9C4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8949E00-9E13-FB93-B380-CE2CEED8B97D}"/>
              </a:ext>
            </a:extLst>
          </p:cNvPr>
          <p:cNvSpPr/>
          <p:nvPr/>
        </p:nvSpPr>
        <p:spPr>
          <a:xfrm>
            <a:off x="7299155" y="2162421"/>
            <a:ext cx="1124712" cy="1124712"/>
          </a:xfrm>
          <a:prstGeom prst="ellipse">
            <a:avLst/>
          </a:prstGeom>
          <a:solidFill>
            <a:srgbClr val="D9C49B"/>
          </a:solidFill>
          <a:ln>
            <a:solidFill>
              <a:srgbClr val="D9C4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EEB557B-A384-649B-5689-471E427AA5B8}"/>
              </a:ext>
            </a:extLst>
          </p:cNvPr>
          <p:cNvSpPr/>
          <p:nvPr/>
        </p:nvSpPr>
        <p:spPr>
          <a:xfrm>
            <a:off x="7299155" y="4481758"/>
            <a:ext cx="1124712" cy="11247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2" name="Graphic 41" descr="Group brainstorm with solid fill">
            <a:extLst>
              <a:ext uri="{FF2B5EF4-FFF2-40B4-BE49-F238E27FC236}">
                <a16:creationId xmlns:a16="http://schemas.microsoft.com/office/drawing/2014/main" id="{79B27714-0533-ED4E-C550-D50A6D3260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0523" y="2200883"/>
            <a:ext cx="914400" cy="914400"/>
          </a:xfrm>
          <a:prstGeom prst="rect">
            <a:avLst/>
          </a:prstGeom>
        </p:spPr>
      </p:pic>
      <p:sp>
        <p:nvSpPr>
          <p:cNvPr id="4" name="Freeform 78">
            <a:extLst>
              <a:ext uri="{FF2B5EF4-FFF2-40B4-BE49-F238E27FC236}">
                <a16:creationId xmlns:a16="http://schemas.microsoft.com/office/drawing/2014/main" id="{6920626F-7D26-FFD1-5CAB-8501B33B6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77" y="3977369"/>
            <a:ext cx="5046705" cy="2104890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rgbClr val="637C7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50721C-A3CC-347D-0666-25AFD2DC9157}"/>
              </a:ext>
            </a:extLst>
          </p:cNvPr>
          <p:cNvSpPr txBox="1"/>
          <p:nvPr/>
        </p:nvSpPr>
        <p:spPr>
          <a:xfrm>
            <a:off x="8612490" y="1932316"/>
            <a:ext cx="2699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interrelationship among the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sufficiency, appropriateness and the persuasiveness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of audit evidence explained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371500-D5AC-EB63-847A-80FA3143FA8E}"/>
              </a:ext>
            </a:extLst>
          </p:cNvPr>
          <p:cNvSpPr txBox="1"/>
          <p:nvPr/>
        </p:nvSpPr>
        <p:spPr>
          <a:xfrm>
            <a:off x="2669777" y="4028452"/>
            <a:ext cx="32805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Clarified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definition for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analytical procedures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specifying that they are a </a:t>
            </a:r>
            <a:r>
              <a:rPr kumimoji="0" lang="en-US" sz="1800" i="1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type </a:t>
            </a:r>
            <a:r>
              <a:rPr lang="en-US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audit procedure that involves evaluation of financial information through analysis of plausible relationships among information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Graphic 48" descr="Bar chart with solid fill">
            <a:extLst>
              <a:ext uri="{FF2B5EF4-FFF2-40B4-BE49-F238E27FC236}">
                <a16:creationId xmlns:a16="http://schemas.microsoft.com/office/drawing/2014/main" id="{BA07E4E8-B1D5-BB5E-E8EB-0C2B769DB6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0222" y="4541194"/>
            <a:ext cx="914400" cy="914400"/>
          </a:xfrm>
          <a:prstGeom prst="rect">
            <a:avLst/>
          </a:prstGeom>
        </p:spPr>
      </p:pic>
      <p:pic>
        <p:nvPicPr>
          <p:cNvPr id="51" name="Graphic 50" descr="Connections with solid fill">
            <a:extLst>
              <a:ext uri="{FF2B5EF4-FFF2-40B4-BE49-F238E27FC236}">
                <a16:creationId xmlns:a16="http://schemas.microsoft.com/office/drawing/2014/main" id="{4ED295C7-480A-F366-E6A4-FBCF522FA2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5581">
            <a:off x="7558260" y="4757778"/>
            <a:ext cx="623120" cy="69994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0F5E0E35-8678-A4E3-B1C1-AC0CD97677E9}"/>
              </a:ext>
            </a:extLst>
          </p:cNvPr>
          <p:cNvSpPr txBox="1"/>
          <p:nvPr/>
        </p:nvSpPr>
        <p:spPr>
          <a:xfrm>
            <a:off x="8475954" y="4028452"/>
            <a:ext cx="32229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dirty="0">
                <a:solidFill>
                  <a:srgbClr val="4B5E7C"/>
                </a:solidFill>
                <a:cs typeface="Arial" panose="020B0604020202020204" pitchFamily="34" charset="0"/>
              </a:rPr>
              <a:t>Extant terminology consolidated under a broad notion of</a:t>
            </a:r>
            <a:r>
              <a:rPr lang="en-US" b="1" dirty="0">
                <a:solidFill>
                  <a:srgbClr val="4B5E7C"/>
                </a:solidFill>
                <a:cs typeface="Arial" panose="020B0604020202020204" pitchFamily="34" charset="0"/>
              </a:rPr>
              <a:t> an audit procedure used for more than one purpose </a:t>
            </a:r>
            <a:r>
              <a:rPr lang="en-US" dirty="0">
                <a:solidFill>
                  <a:srgbClr val="4B5E7C"/>
                </a:solidFill>
                <a:cs typeface="Arial" panose="020B0604020202020204" pitchFamily="34" charset="0"/>
              </a:rPr>
              <a:t>and specified the auditor’s responsibilities when using an audit procedure for more than one purpose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5" name="Graphic 54" descr="Tools with solid fill">
            <a:extLst>
              <a:ext uri="{FF2B5EF4-FFF2-40B4-BE49-F238E27FC236}">
                <a16:creationId xmlns:a16="http://schemas.microsoft.com/office/drawing/2014/main" id="{9FD872F4-3E56-B42F-CA44-B18DAC56B5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3287" y="2347600"/>
            <a:ext cx="754353" cy="75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16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1CF54-D47C-5E9D-F5A3-686A9372E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27FB27-BCF3-1644-2E8D-E7A316D1E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Professional Skepticism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152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5442-6672-ECBE-A4DA-21EB280F0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0CD2-6A60-C5FC-46F5-FBBA89A9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72877"/>
            <a:ext cx="11088793" cy="550843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  <a:t>Professional Skepticism</a:t>
            </a:r>
            <a:b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</a:br>
            <a:endParaRPr lang="en-US" dirty="0">
              <a:solidFill>
                <a:srgbClr val="4B5E7C"/>
              </a:solidFill>
              <a:ea typeface="Calibri Ligh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B0294E-C814-0D34-B5EC-16103AFD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66379F6-DD7A-325F-681C-2EA5E52BB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  <a:t>Enhancements in ED–500 (2026) Highlighting the Critical Role of Professional Skepticism</a:t>
            </a:r>
            <a:endParaRPr lang="en-US" dirty="0"/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2F71B319-FDE7-2BE4-15E4-B368AA44D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8571753"/>
              </p:ext>
            </p:extLst>
          </p:nvPr>
        </p:nvGraphicFramePr>
        <p:xfrm>
          <a:off x="2824480" y="1510453"/>
          <a:ext cx="10413848" cy="466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C0A842-AEB8-0BD3-B9AE-B0FA076307B3}"/>
              </a:ext>
            </a:extLst>
          </p:cNvPr>
          <p:cNvSpPr txBox="1"/>
          <p:nvPr/>
        </p:nvSpPr>
        <p:spPr>
          <a:xfrm>
            <a:off x="1034298" y="2502131"/>
            <a:ext cx="3335571" cy="20005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cap="small" dirty="0">
                <a:solidFill>
                  <a:schemeClr val="accent1"/>
                </a:solidFill>
                <a:ea typeface="Calibri"/>
                <a:cs typeface="Calibri"/>
              </a:rPr>
              <a:t>Objective: </a:t>
            </a:r>
          </a:p>
          <a:p>
            <a:r>
              <a:rPr lang="en-US" sz="2400" dirty="0">
                <a:solidFill>
                  <a:srgbClr val="4A5568"/>
                </a:solidFill>
                <a:ea typeface="+mn-lt"/>
                <a:cs typeface="+mn-lt"/>
              </a:rPr>
              <a:t>Strengthen the professional skepticism framework throughout ED-500 (2026)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429E2A-EE0A-EDED-47D1-2D1CB12F1173}"/>
              </a:ext>
            </a:extLst>
          </p:cNvPr>
          <p:cNvSpPr txBox="1"/>
          <p:nvPr/>
        </p:nvSpPr>
        <p:spPr>
          <a:xfrm>
            <a:off x="7380383" y="4172164"/>
            <a:ext cx="1509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Professional Skepticism</a:t>
            </a:r>
          </a:p>
        </p:txBody>
      </p:sp>
      <p:pic>
        <p:nvPicPr>
          <p:cNvPr id="9" name="Graphic 8" descr="Lights On with solid fill">
            <a:extLst>
              <a:ext uri="{FF2B5EF4-FFF2-40B4-BE49-F238E27FC236}">
                <a16:creationId xmlns:a16="http://schemas.microsoft.com/office/drawing/2014/main" id="{F35817C3-579B-3C4F-FA09-405813A80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07915" y="32577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46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A4DC5-5471-61CC-B900-5A11BE8C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9EF7E3-F9EE-8374-DF88-EC87512C1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C0522EB-5DA2-61D5-741F-6224EE90E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  <a:t>Enhancements in ED–330 and ED-520 reinforcing the application of Professional Skepticism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E1FF6-EA1D-DA24-3108-198991E923A6}"/>
              </a:ext>
            </a:extLst>
          </p:cNvPr>
          <p:cNvSpPr txBox="1"/>
          <p:nvPr/>
        </p:nvSpPr>
        <p:spPr>
          <a:xfrm>
            <a:off x="1034298" y="2502131"/>
            <a:ext cx="3335571" cy="27392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cap="small" dirty="0">
                <a:solidFill>
                  <a:schemeClr val="accent1"/>
                </a:solidFill>
                <a:ea typeface="Calibri"/>
                <a:cs typeface="Calibri"/>
              </a:rPr>
              <a:t>Objective: </a:t>
            </a:r>
          </a:p>
          <a:p>
            <a:r>
              <a:rPr lang="en-US" sz="2400" dirty="0">
                <a:solidFill>
                  <a:srgbClr val="4A5568"/>
                </a:solidFill>
                <a:ea typeface="+mn-lt"/>
                <a:cs typeface="+mn-lt"/>
              </a:rPr>
              <a:t>Strengthen the performance aspects of applying professional skepticism when responding to assessed ROMM</a:t>
            </a:r>
            <a:endParaRPr lang="en-US" sz="24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A6D8355-BA26-640A-376C-F1EEAF05FA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1372996"/>
              </p:ext>
            </p:extLst>
          </p:nvPr>
        </p:nvGraphicFramePr>
        <p:xfrm>
          <a:off x="4675921" y="1768981"/>
          <a:ext cx="6951971" cy="4442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Graphic 8" descr="Scales of justice with solid fill">
            <a:extLst>
              <a:ext uri="{FF2B5EF4-FFF2-40B4-BE49-F238E27FC236}">
                <a16:creationId xmlns:a16="http://schemas.microsoft.com/office/drawing/2014/main" id="{4333DD93-3748-3076-B361-94675DE90E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75921" y="3371584"/>
            <a:ext cx="571500" cy="571500"/>
          </a:xfrm>
          <a:prstGeom prst="rect">
            <a:avLst/>
          </a:prstGeom>
        </p:spPr>
      </p:pic>
      <p:pic>
        <p:nvPicPr>
          <p:cNvPr id="11" name="Graphic 10" descr="Research with solid fill">
            <a:extLst>
              <a:ext uri="{FF2B5EF4-FFF2-40B4-BE49-F238E27FC236}">
                <a16:creationId xmlns:a16="http://schemas.microsoft.com/office/drawing/2014/main" id="{ADCD20BA-6A92-3FD5-B853-529E760A5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75921" y="4302595"/>
            <a:ext cx="571500" cy="571500"/>
          </a:xfrm>
          <a:prstGeom prst="rect">
            <a:avLst/>
          </a:prstGeom>
        </p:spPr>
      </p:pic>
      <p:pic>
        <p:nvPicPr>
          <p:cNvPr id="13" name="Graphic 12" descr="Blockchain with solid fill">
            <a:extLst>
              <a:ext uri="{FF2B5EF4-FFF2-40B4-BE49-F238E27FC236}">
                <a16:creationId xmlns:a16="http://schemas.microsoft.com/office/drawing/2014/main" id="{1CF4E758-7A8F-A1F3-4CD8-22CBE49F42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43346" y="4302596"/>
            <a:ext cx="571500" cy="571500"/>
          </a:xfrm>
          <a:prstGeom prst="rect">
            <a:avLst/>
          </a:prstGeom>
        </p:spPr>
      </p:pic>
      <p:pic>
        <p:nvPicPr>
          <p:cNvPr id="15" name="Graphic 14" descr="Cycle with people with solid fill">
            <a:extLst>
              <a:ext uri="{FF2B5EF4-FFF2-40B4-BE49-F238E27FC236}">
                <a16:creationId xmlns:a16="http://schemas.microsoft.com/office/drawing/2014/main" id="{2A76FBC2-791A-3112-3CF5-168ED2BA5D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43346" y="3371584"/>
            <a:ext cx="571501" cy="5715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814614B-38D3-8A30-1B7E-73929A8FC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72877"/>
            <a:ext cx="11088793" cy="550843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  <a:t>Professional Skepticism</a:t>
            </a:r>
            <a:endParaRPr lang="en-US" dirty="0">
              <a:solidFill>
                <a:srgbClr val="4B5E7C"/>
              </a:solidFill>
              <a:ea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63832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D0D69-D778-CF56-AF38-4A310003F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E6308A-55EF-26FA-4055-40A618208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Evaluating the Relevance and Reliability of Information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11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B9CAD-FF97-CC5C-3220-F2813E3CC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7BF43-CA94-9ADB-6FAC-ED5A03C1B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8" y="679695"/>
            <a:ext cx="10134600" cy="550843"/>
          </a:xfrm>
        </p:spPr>
        <p:txBody>
          <a:bodyPr>
            <a:normAutofit fontScale="90000"/>
          </a:bodyPr>
          <a:lstStyle/>
          <a:p>
            <a:r>
              <a:rPr lang="en-US" dirty="0"/>
              <a:t>A Modern Framework for Audit Evidence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C92D71-0616-DCA8-BF0F-7AF4929C7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92BF06-CFD3-6F31-591A-A0D81A463978}"/>
              </a:ext>
            </a:extLst>
          </p:cNvPr>
          <p:cNvGrpSpPr/>
          <p:nvPr/>
        </p:nvGrpSpPr>
        <p:grpSpPr>
          <a:xfrm>
            <a:off x="1028699" y="2395397"/>
            <a:ext cx="10134599" cy="2698827"/>
            <a:chOff x="1028700" y="2861566"/>
            <a:chExt cx="10134599" cy="190023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06B6E1-C214-DFE3-6406-590643C1F865}"/>
                </a:ext>
              </a:extLst>
            </p:cNvPr>
            <p:cNvSpPr/>
            <p:nvPr/>
          </p:nvSpPr>
          <p:spPr>
            <a:xfrm>
              <a:off x="1028700" y="2861566"/>
              <a:ext cx="3167062" cy="1900237"/>
            </a:xfrm>
            <a:custGeom>
              <a:avLst/>
              <a:gdLst>
                <a:gd name="csX0" fmla="*/ 0 w 3167062"/>
                <a:gd name="csY0" fmla="*/ 0 h 1900237"/>
                <a:gd name="csX1" fmla="*/ 3167062 w 3167062"/>
                <a:gd name="csY1" fmla="*/ 0 h 1900237"/>
                <a:gd name="csX2" fmla="*/ 3167062 w 3167062"/>
                <a:gd name="csY2" fmla="*/ 1900237 h 1900237"/>
                <a:gd name="csX3" fmla="*/ 0 w 3167062"/>
                <a:gd name="csY3" fmla="*/ 1900237 h 1900237"/>
                <a:gd name="csX4" fmla="*/ 0 w 3167062"/>
                <a:gd name="csY4" fmla="*/ 0 h 1900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67062" h="1900237">
                  <a:moveTo>
                    <a:pt x="0" y="0"/>
                  </a:moveTo>
                  <a:lnTo>
                    <a:pt x="3167062" y="0"/>
                  </a:lnTo>
                  <a:lnTo>
                    <a:pt x="3167062" y="1900237"/>
                  </a:lnTo>
                  <a:lnTo>
                    <a:pt x="0" y="19002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Revised </a:t>
              </a:r>
              <a:r>
                <a:rPr lang="en-US" sz="2400" b="1" dirty="0"/>
                <a:t>d</a:t>
              </a:r>
              <a:r>
                <a:rPr lang="en-US" sz="2400" b="1" kern="1200" dirty="0"/>
                <a:t>efinition of audit evidence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dirty="0"/>
                <a:t>Information becomes audit evidence after procedures are applied on the information</a:t>
              </a:r>
              <a:endParaRPr lang="en-US" sz="2400" kern="120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D45C9C5-D5E2-F683-C7E6-3A573DE22AA2}"/>
                </a:ext>
              </a:extLst>
            </p:cNvPr>
            <p:cNvSpPr/>
            <p:nvPr/>
          </p:nvSpPr>
          <p:spPr>
            <a:xfrm>
              <a:off x="4512468" y="2861566"/>
              <a:ext cx="3167062" cy="1900237"/>
            </a:xfrm>
            <a:custGeom>
              <a:avLst/>
              <a:gdLst>
                <a:gd name="csX0" fmla="*/ 0 w 3167062"/>
                <a:gd name="csY0" fmla="*/ 0 h 1900237"/>
                <a:gd name="csX1" fmla="*/ 3167062 w 3167062"/>
                <a:gd name="csY1" fmla="*/ 0 h 1900237"/>
                <a:gd name="csX2" fmla="*/ 3167062 w 3167062"/>
                <a:gd name="csY2" fmla="*/ 1900237 h 1900237"/>
                <a:gd name="csX3" fmla="*/ 0 w 3167062"/>
                <a:gd name="csY3" fmla="*/ 1900237 h 1900237"/>
                <a:gd name="csX4" fmla="*/ 0 w 3167062"/>
                <a:gd name="csY4" fmla="*/ 0 h 1900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67062" h="1900237">
                  <a:moveTo>
                    <a:pt x="0" y="0"/>
                  </a:moveTo>
                  <a:lnTo>
                    <a:pt x="3167062" y="0"/>
                  </a:lnTo>
                  <a:lnTo>
                    <a:pt x="3167062" y="1900237"/>
                  </a:lnTo>
                  <a:lnTo>
                    <a:pt x="0" y="1900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547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00365"/>
                <a:satOff val="-7365"/>
                <a:lumOff val="15485"/>
                <a:alphaOff val="0"/>
              </a:schemeClr>
            </a:fillRef>
            <a:effectRef idx="0">
              <a:schemeClr val="accent1">
                <a:shade val="80000"/>
                <a:hueOff val="100365"/>
                <a:satOff val="-7365"/>
                <a:lumOff val="1548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A framework for </a:t>
              </a:r>
              <a:r>
                <a:rPr lang="en-US" sz="2400" b="1" kern="1200" dirty="0"/>
                <a:t>evaluating relevance and reliability </a:t>
              </a:r>
              <a:r>
                <a:rPr lang="en-US" sz="2400" kern="1200" dirty="0"/>
                <a:t>of information intended to be used as audit evidence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B3491D-C593-AC45-218F-285BE356F5AA}"/>
                </a:ext>
              </a:extLst>
            </p:cNvPr>
            <p:cNvSpPr/>
            <p:nvPr/>
          </p:nvSpPr>
          <p:spPr>
            <a:xfrm>
              <a:off x="7996237" y="2861566"/>
              <a:ext cx="3167062" cy="1900237"/>
            </a:xfrm>
            <a:custGeom>
              <a:avLst/>
              <a:gdLst>
                <a:gd name="csX0" fmla="*/ 0 w 3167062"/>
                <a:gd name="csY0" fmla="*/ 0 h 1900237"/>
                <a:gd name="csX1" fmla="*/ 3167062 w 3167062"/>
                <a:gd name="csY1" fmla="*/ 0 h 1900237"/>
                <a:gd name="csX2" fmla="*/ 3167062 w 3167062"/>
                <a:gd name="csY2" fmla="*/ 1900237 h 1900237"/>
                <a:gd name="csX3" fmla="*/ 0 w 3167062"/>
                <a:gd name="csY3" fmla="*/ 1900237 h 1900237"/>
                <a:gd name="csX4" fmla="*/ 0 w 3167062"/>
                <a:gd name="csY4" fmla="*/ 0 h 19002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67062" h="1900237">
                  <a:moveTo>
                    <a:pt x="0" y="0"/>
                  </a:moveTo>
                  <a:lnTo>
                    <a:pt x="3167062" y="0"/>
                  </a:lnTo>
                  <a:lnTo>
                    <a:pt x="3167062" y="1900237"/>
                  </a:lnTo>
                  <a:lnTo>
                    <a:pt x="0" y="1900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547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00729"/>
                <a:satOff val="-14730"/>
                <a:lumOff val="30970"/>
                <a:alphaOff val="0"/>
              </a:schemeClr>
            </a:fillRef>
            <a:effectRef idx="0">
              <a:schemeClr val="accent1">
                <a:shade val="80000"/>
                <a:hueOff val="200729"/>
                <a:satOff val="-14730"/>
                <a:lumOff val="3097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A focus on the </a:t>
              </a:r>
              <a:r>
                <a:rPr lang="en-US" sz="2400" b="1" kern="1200" dirty="0"/>
                <a:t>intended purpose(s) of audit procedures</a:t>
              </a:r>
              <a:endParaRPr lang="en-US" sz="2000" b="1" kern="1200" dirty="0"/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dirty="0"/>
                <a:t>Any types of procedures can be used towards any purpose(s)</a:t>
              </a:r>
              <a:endParaRPr lang="en-US" sz="2400" kern="1200" dirty="0"/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107EFAB-7012-B769-E219-96B4EBCF0D66}"/>
              </a:ext>
            </a:extLst>
          </p:cNvPr>
          <p:cNvSpPr/>
          <p:nvPr/>
        </p:nvSpPr>
        <p:spPr>
          <a:xfrm>
            <a:off x="1028699" y="5274527"/>
            <a:ext cx="10134599" cy="47950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2C4151"/>
                </a:solidFill>
              </a:rPr>
              <a:t>Supporting Consistent Judgments About Audit Evidence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9DA2E-9174-4DDF-77CD-C847641FE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A3B175-FBA2-EB28-D12B-20A67BE722B1}"/>
              </a:ext>
            </a:extLst>
          </p:cNvPr>
          <p:cNvSpPr txBox="1">
            <a:spLocks/>
          </p:cNvSpPr>
          <p:nvPr/>
        </p:nvSpPr>
        <p:spPr>
          <a:xfrm>
            <a:off x="1028698" y="1246370"/>
            <a:ext cx="10134600" cy="383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 cap="all" baseline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PROPOSALS in ED–500 (2026)</a:t>
            </a:r>
          </a:p>
        </p:txBody>
      </p:sp>
    </p:spTree>
    <p:extLst>
      <p:ext uri="{BB962C8B-B14F-4D97-AF65-F5344CB8AC3E}">
        <p14:creationId xmlns:p14="http://schemas.microsoft.com/office/powerpoint/2010/main" val="3764720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C25E-D8E7-2AE7-705C-98DEAFCFC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EBBA95B-AD80-06DF-33EA-782744A180C6}"/>
              </a:ext>
            </a:extLst>
          </p:cNvPr>
          <p:cNvSpPr txBox="1">
            <a:spLocks/>
          </p:cNvSpPr>
          <p:nvPr/>
        </p:nvSpPr>
        <p:spPr>
          <a:xfrm>
            <a:off x="1028699" y="1828800"/>
            <a:ext cx="4885871" cy="4114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C50B4A-42ED-5F49-98FC-04A9F853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72877"/>
            <a:ext cx="11010901" cy="550843"/>
          </a:xfrm>
        </p:spPr>
        <p:txBody>
          <a:bodyPr>
            <a:normAutofit fontScale="90000"/>
          </a:bodyPr>
          <a:lstStyle/>
          <a:p>
            <a:r>
              <a:rPr lang="en-US" dirty="0"/>
              <a:t>A Robust Work Effort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0675E6-2644-D71F-4935-E1FC35182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BC9EC1-016B-DD88-95EC-66BB019F37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From "Considering" to "Evaluating“ relevance and reliability of information</a:t>
            </a:r>
            <a:br>
              <a:rPr lang="en-US" b="1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96E7E5-DD77-8912-769C-85A47BF9E6BC}"/>
              </a:ext>
            </a:extLst>
          </p:cNvPr>
          <p:cNvSpPr txBox="1"/>
          <p:nvPr/>
        </p:nvSpPr>
        <p:spPr>
          <a:xfrm>
            <a:off x="1028698" y="1828800"/>
            <a:ext cx="488587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500">
                <a:solidFill>
                  <a:srgbClr val="46505F"/>
                </a:solidFill>
                <a:latin typeface="Calibri"/>
              </a:defRPr>
            </a:pPr>
            <a:r>
              <a:rPr lang="en-US" sz="2400"/>
              <a:t>What is different?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917A1E-B101-3FE9-97DB-C6CF639AB022}"/>
              </a:ext>
            </a:extLst>
          </p:cNvPr>
          <p:cNvGraphicFramePr>
            <a:graphicFrameLocks noGrp="1"/>
          </p:cNvGraphicFramePr>
          <p:nvPr/>
        </p:nvGraphicFramePr>
        <p:xfrm>
          <a:off x="1028698" y="2290464"/>
          <a:ext cx="4885872" cy="365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8624">
                  <a:extLst>
                    <a:ext uri="{9D8B030D-6E8A-4147-A177-3AD203B41FA5}">
                      <a16:colId xmlns:a16="http://schemas.microsoft.com/office/drawing/2014/main" val="2969825986"/>
                    </a:ext>
                  </a:extLst>
                </a:gridCol>
                <a:gridCol w="1628624">
                  <a:extLst>
                    <a:ext uri="{9D8B030D-6E8A-4147-A177-3AD203B41FA5}">
                      <a16:colId xmlns:a16="http://schemas.microsoft.com/office/drawing/2014/main" val="1632126411"/>
                    </a:ext>
                  </a:extLst>
                </a:gridCol>
                <a:gridCol w="1628624">
                  <a:extLst>
                    <a:ext uri="{9D8B030D-6E8A-4147-A177-3AD203B41FA5}">
                      <a16:colId xmlns:a16="http://schemas.microsoft.com/office/drawing/2014/main" val="2292765871"/>
                    </a:ext>
                  </a:extLst>
                </a:gridCol>
              </a:tblGrid>
              <a:tr h="40590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Extant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Proposed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268027"/>
                  </a:ext>
                </a:extLst>
              </a:tr>
              <a:tr h="131918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All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information intended to be used as audit evidence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tx2"/>
                          </a:solidFill>
                        </a:rPr>
                        <a:t>Consider</a:t>
                      </a:r>
                      <a:r>
                        <a:rPr lang="en-US">
                          <a:solidFill>
                            <a:schemeClr val="tx2"/>
                          </a:solidFill>
                        </a:rPr>
                        <a:t> the relevance and reliability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tx2"/>
                          </a:solidFill>
                        </a:rPr>
                        <a:t>Evaluate</a:t>
                      </a:r>
                      <a:r>
                        <a:rPr lang="en-US">
                          <a:solidFill>
                            <a:schemeClr val="tx2"/>
                          </a:solidFill>
                        </a:rPr>
                        <a:t> the relevance and reliability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68886"/>
                  </a:ext>
                </a:extLst>
              </a:tr>
              <a:tr h="192804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Information Produced by the Entity, intended to be used as audit evidence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2"/>
                          </a:solidFill>
                        </a:rPr>
                        <a:t>Evaluate</a:t>
                      </a:r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 the accuracy &amp; completeness</a:t>
                      </a:r>
                      <a:endParaRPr lang="en-US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tx2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2"/>
                          </a:solidFill>
                        </a:rPr>
                        <a:t>Evaluate</a:t>
                      </a:r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 the accuracy &amp; completeness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89460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ADE4A94-6386-F5B4-7878-15D9ADEBC695}"/>
              </a:ext>
            </a:extLst>
          </p:cNvPr>
          <p:cNvSpPr txBox="1"/>
          <p:nvPr/>
        </p:nvSpPr>
        <p:spPr>
          <a:xfrm>
            <a:off x="6185532" y="1837377"/>
            <a:ext cx="5509511" cy="4114800"/>
          </a:xfrm>
          <a:prstGeom prst="roundRect">
            <a:avLst/>
          </a:prstGeom>
          <a:noFill/>
          <a:ln>
            <a:solidFill>
              <a:srgbClr val="436572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Why Propose the Changes?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The ease of access to information increases the risk of that auditors may inadvertently access </a:t>
            </a:r>
            <a:r>
              <a:rPr lang="en-US" sz="2000" b="1" dirty="0">
                <a:solidFill>
                  <a:schemeClr val="tx2"/>
                </a:solidFill>
              </a:rPr>
              <a:t>unreliable information </a:t>
            </a:r>
            <a:r>
              <a:rPr lang="en-US" sz="2000" dirty="0">
                <a:solidFill>
                  <a:schemeClr val="tx2"/>
                </a:solidFill>
              </a:rPr>
              <a:t>to use be used as audit evidence</a:t>
            </a:r>
          </a:p>
          <a:p>
            <a:r>
              <a:rPr lang="en-US" sz="1050" dirty="0">
                <a:solidFill>
                  <a:schemeClr val="tx2"/>
                </a:solidFill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An </a:t>
            </a:r>
            <a:r>
              <a:rPr lang="en-US" sz="2000" b="1" dirty="0">
                <a:solidFill>
                  <a:schemeClr val="tx2"/>
                </a:solidFill>
              </a:rPr>
              <a:t>evaluation </a:t>
            </a:r>
            <a:r>
              <a:rPr lang="en-US" sz="2000" dirty="0">
                <a:solidFill>
                  <a:schemeClr val="tx2"/>
                </a:solidFill>
              </a:rPr>
              <a:t>is a </a:t>
            </a:r>
            <a:r>
              <a:rPr lang="en-US" sz="2000" b="1" dirty="0">
                <a:solidFill>
                  <a:schemeClr val="tx2"/>
                </a:solidFill>
              </a:rPr>
              <a:t>professional judgment </a:t>
            </a:r>
            <a:r>
              <a:rPr lang="en-US" sz="2000" dirty="0">
                <a:solidFill>
                  <a:schemeClr val="tx2"/>
                </a:solidFill>
              </a:rPr>
              <a:t>which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dirty="0">
                <a:solidFill>
                  <a:schemeClr val="tx2"/>
                </a:solidFill>
              </a:rPr>
              <a:t>requires the auditor to </a:t>
            </a:r>
            <a:r>
              <a:rPr lang="en-US" sz="2000" b="1" dirty="0">
                <a:solidFill>
                  <a:schemeClr val="tx2"/>
                </a:solidFill>
              </a:rPr>
              <a:t>come to a specific conclusion on a matter. </a:t>
            </a:r>
            <a:r>
              <a:rPr lang="en-US" sz="2000" dirty="0">
                <a:solidFill>
                  <a:schemeClr val="tx2"/>
                </a:solidFill>
                <a:sym typeface="Wingdings" panose="05000000000000000000" pitchFamily="2" charset="2"/>
              </a:rPr>
              <a:t>This is </a:t>
            </a:r>
            <a:r>
              <a:rPr lang="en-US" sz="2000" dirty="0">
                <a:solidFill>
                  <a:schemeClr val="tx2"/>
                </a:solidFill>
              </a:rPr>
              <a:t>a</a:t>
            </a:r>
            <a:r>
              <a:rPr lang="en-US" sz="2000" b="1" dirty="0">
                <a:solidFill>
                  <a:schemeClr val="tx2"/>
                </a:solidFill>
              </a:rPr>
              <a:t> proactive approach </a:t>
            </a:r>
            <a:r>
              <a:rPr lang="en-US" sz="2000" dirty="0">
                <a:solidFill>
                  <a:schemeClr val="tx2"/>
                </a:solidFill>
              </a:rPr>
              <a:t>to forming such judgments, which intends to </a:t>
            </a:r>
            <a:r>
              <a:rPr lang="en-US" sz="2000" b="1" dirty="0">
                <a:solidFill>
                  <a:schemeClr val="tx2"/>
                </a:solidFill>
              </a:rPr>
              <a:t>increase the quality of audit evidence obtained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75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0F260-5B22-60A0-9FE5-2F45A634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9EBDD-6899-7C9B-62CD-130F32E6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573578" cy="550843"/>
          </a:xfrm>
        </p:spPr>
        <p:txBody>
          <a:bodyPr>
            <a:normAutofit fontScale="90000"/>
          </a:bodyPr>
          <a:lstStyle/>
          <a:p>
            <a:r>
              <a:rPr lang="en-US" dirty="0"/>
              <a:t>Attributes that are of </a:t>
            </a:r>
            <a:r>
              <a:rPr lang="en-US" i="1" dirty="0"/>
              <a:t>Significance in the Circumstances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47AE0A-1C9C-9B16-3E34-9064C10F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7B780-A75B-B521-28A3-FADFA31F6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Sources of information, Attributes of reliable information, and the auditor’s intended purpose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58B129-5D2B-F5C7-677B-D9C3190DF6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6664" y="1928191"/>
            <a:ext cx="4987788" cy="4101547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91440" tIns="45720" rIns="91440" bIns="45720" anchor="ctr"/>
          <a:lstStyle/>
          <a:p>
            <a:pPr>
              <a:lnSpc>
                <a:spcPts val="2160"/>
              </a:lnSpc>
              <a:spcBef>
                <a:spcPts val="600"/>
              </a:spcBef>
            </a:pPr>
            <a:r>
              <a:rPr lang="en-US" sz="2000" b="1" dirty="0">
                <a:solidFill>
                  <a:schemeClr val="accent1"/>
                </a:solidFill>
              </a:rPr>
              <a:t>The Process: a Professional Judgment</a:t>
            </a:r>
          </a:p>
          <a:p>
            <a:pPr>
              <a:lnSpc>
                <a:spcPts val="2160"/>
              </a:lnSpc>
              <a:spcBef>
                <a:spcPts val="600"/>
              </a:spcBef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Made in the context of also considering:</a:t>
            </a:r>
          </a:p>
          <a:p>
            <a:pPr marL="342900" indent="-3429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The intended purpose of the audit procedure </a:t>
            </a:r>
          </a:p>
          <a:p>
            <a:pPr marL="342900" indent="-3429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The source of the information</a:t>
            </a:r>
          </a:p>
          <a:p>
            <a:pPr marL="342900" indent="-3429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The circumstances</a:t>
            </a:r>
          </a:p>
          <a:p>
            <a:pPr>
              <a:lnSpc>
                <a:spcPts val="2160"/>
              </a:lnSpc>
              <a:spcBef>
                <a:spcPts val="600"/>
              </a:spcBef>
            </a:pPr>
            <a:r>
              <a:rPr lang="en-US" sz="2000" b="1" dirty="0">
                <a:solidFill>
                  <a:schemeClr val="accent1"/>
                </a:solidFill>
              </a:rPr>
              <a:t>The Benefits:</a:t>
            </a:r>
          </a:p>
          <a:p>
            <a:pPr marL="342900" indent="-3429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It avoids a </a:t>
            </a:r>
            <a:r>
              <a:rPr lang="en-US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checklist </a:t>
            </a: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that would treat all attributes equally in all situations</a:t>
            </a:r>
          </a:p>
          <a:p>
            <a:pPr marL="342900" indent="-3429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It enables auditors to focus their effort on the </a:t>
            </a:r>
            <a:r>
              <a:rPr lang="en-US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attributes that matter in the context </a:t>
            </a:r>
            <a:r>
              <a: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of the specific audit procedure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DDF7DC0-65C6-CAF6-B915-A4214C6B5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562359"/>
              </p:ext>
            </p:extLst>
          </p:nvPr>
        </p:nvGraphicFramePr>
        <p:xfrm>
          <a:off x="4966704" y="1545928"/>
          <a:ext cx="7225295" cy="513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4404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9D430-3C69-382A-470B-406B61C0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EA72-5D20-010D-0F4B-C4276FAD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993" y="738451"/>
            <a:ext cx="10134600" cy="550843"/>
          </a:xfrm>
        </p:spPr>
        <p:txBody>
          <a:bodyPr>
            <a:normAutofit fontScale="90000"/>
          </a:bodyPr>
          <a:lstStyle/>
          <a:p>
            <a:r>
              <a:rPr lang="en-US" dirty="0"/>
              <a:t>Evaluating the Reliability of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0A9ADB-435E-1D60-0E6D-91C256C5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fld id="{99A02339-D840-6844-BF2C-3B4B9517014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8857998-4B64-0A3E-746C-53FABED219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28700" y="1891887"/>
            <a:ext cx="4722106" cy="4114800"/>
          </a:xfrm>
          <a:solidFill>
            <a:srgbClr val="637C79"/>
          </a:solidFill>
          <a:ln>
            <a:solidFill>
              <a:srgbClr val="A1BB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The requirements acknowledge that the evaluation of reliability may be an </a:t>
            </a:r>
            <a:r>
              <a:rPr lang="en-US" b="1" dirty="0">
                <a:solidFill>
                  <a:schemeClr val="bg1"/>
                </a:solidFill>
              </a:rPr>
              <a:t>integral part </a:t>
            </a:r>
            <a:r>
              <a:rPr lang="en-US" dirty="0">
                <a:solidFill>
                  <a:schemeClr val="bg1"/>
                </a:solidFill>
              </a:rPr>
              <a:t>of the audit procedures themselves</a:t>
            </a:r>
          </a:p>
          <a:p>
            <a:r>
              <a:rPr lang="en-US" dirty="0">
                <a:solidFill>
                  <a:schemeClr val="bg1"/>
                </a:solidFill>
              </a:rPr>
              <a:t>If a separate evaluation, </a:t>
            </a:r>
            <a:r>
              <a:rPr lang="en-US" b="1" dirty="0">
                <a:solidFill>
                  <a:schemeClr val="bg1"/>
                </a:solidFill>
              </a:rPr>
              <a:t>flexibility </a:t>
            </a:r>
            <a:r>
              <a:rPr lang="en-US" dirty="0">
                <a:solidFill>
                  <a:schemeClr val="bg1"/>
                </a:solidFill>
              </a:rPr>
              <a:t>in how this evaluation is performed, as auditors may: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/>
                </a:solidFill>
              </a:rPr>
              <a:t>Identify and test controls </a:t>
            </a:r>
            <a:r>
              <a:rPr lang="en-US" sz="1800" dirty="0">
                <a:solidFill>
                  <a:schemeClr val="bg1"/>
                </a:solidFill>
              </a:rPr>
              <a:t>over the preparation and maintenance of the information, related to those attributes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Test the information itself in relation to the attributes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 a combination of both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EC7FB65-0E48-9AD1-B3AF-E16CEA2975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7993" y="1275946"/>
            <a:ext cx="10134600" cy="566597"/>
          </a:xfrm>
        </p:spPr>
        <p:txBody>
          <a:bodyPr>
            <a:normAutofit/>
          </a:bodyPr>
          <a:lstStyle/>
          <a:p>
            <a:r>
              <a:rPr lang="en-US" dirty="0"/>
              <a:t>A SCALABLE WORK EFFORT</a:t>
            </a:r>
            <a:br>
              <a:rPr lang="en-US" b="1" dirty="0"/>
            </a:b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7E7CBAD-8E41-2192-F00C-29F130306771}"/>
              </a:ext>
            </a:extLst>
          </p:cNvPr>
          <p:cNvSpPr txBox="1">
            <a:spLocks/>
          </p:cNvSpPr>
          <p:nvPr/>
        </p:nvSpPr>
        <p:spPr>
          <a:xfrm>
            <a:off x="5972035" y="1891887"/>
            <a:ext cx="4969328" cy="4114800"/>
          </a:xfrm>
          <a:prstGeom prst="rect">
            <a:avLst/>
          </a:prstGeom>
          <a:ln>
            <a:solidFill>
              <a:srgbClr val="4B5E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When </a:t>
            </a:r>
            <a:r>
              <a:rPr lang="en-US" b="1" dirty="0">
                <a:solidFill>
                  <a:schemeClr val="bg1"/>
                </a:solidFill>
              </a:rPr>
              <a:t>information </a:t>
            </a:r>
            <a:r>
              <a:rPr lang="en-US" dirty="0">
                <a:solidFill>
                  <a:schemeClr val="bg1"/>
                </a:solidFill>
              </a:rPr>
              <a:t>intended to be used as audit evidence is </a:t>
            </a:r>
            <a:r>
              <a:rPr lang="en-US" b="1" dirty="0">
                <a:solidFill>
                  <a:schemeClr val="bg1"/>
                </a:solidFill>
              </a:rPr>
              <a:t>produced by the entity</a:t>
            </a:r>
            <a:r>
              <a:rPr lang="en-US" dirty="0">
                <a:solidFill>
                  <a:schemeClr val="bg1"/>
                </a:solidFill>
              </a:rPr>
              <a:t>, the auditor’s evaluation of reliability is required to be performed by considering </a:t>
            </a:r>
            <a:r>
              <a:rPr lang="en-US" b="1" dirty="0">
                <a:solidFill>
                  <a:schemeClr val="bg1"/>
                </a:solidFill>
              </a:rPr>
              <a:t>Accuracy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b="1" dirty="0">
                <a:solidFill>
                  <a:schemeClr val="bg1"/>
                </a:solidFill>
              </a:rPr>
              <a:t>Completeness </a:t>
            </a:r>
            <a:r>
              <a:rPr lang="en-US" dirty="0">
                <a:solidFill>
                  <a:schemeClr val="bg1"/>
                </a:solidFill>
              </a:rPr>
              <a:t>as attributes of significance </a:t>
            </a:r>
          </a:p>
          <a:p>
            <a:r>
              <a:rPr lang="en-US" b="1" dirty="0">
                <a:solidFill>
                  <a:schemeClr val="bg1"/>
                </a:solidFill>
              </a:rPr>
              <a:t>Professional judgment </a:t>
            </a:r>
            <a:r>
              <a:rPr lang="en-US" dirty="0">
                <a:solidFill>
                  <a:schemeClr val="bg1"/>
                </a:solidFill>
              </a:rPr>
              <a:t>is exercised as auditors evaluate the information against those attributes “to the extent necessary in the circumstances” to recognize scalability in the work effort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A8DCFB-49AF-0E55-8537-17B7484646E4}"/>
              </a:ext>
            </a:extLst>
          </p:cNvPr>
          <p:cNvSpPr txBox="1"/>
          <p:nvPr/>
        </p:nvSpPr>
        <p:spPr>
          <a:xfrm>
            <a:off x="5979167" y="1891886"/>
            <a:ext cx="49693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500">
                <a:solidFill>
                  <a:srgbClr val="46505F"/>
                </a:solidFill>
                <a:latin typeface="Calibri"/>
              </a:defRPr>
            </a:pPr>
            <a:r>
              <a:rPr lang="en-US" sz="2000" dirty="0"/>
              <a:t>Presumed significance of certain attributes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3CEF6A-2FDF-9F64-3D0F-861C60D58B3D}"/>
              </a:ext>
            </a:extLst>
          </p:cNvPr>
          <p:cNvSpPr txBox="1"/>
          <p:nvPr/>
        </p:nvSpPr>
        <p:spPr>
          <a:xfrm>
            <a:off x="995575" y="1891886"/>
            <a:ext cx="475523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500">
                <a:solidFill>
                  <a:srgbClr val="46505F"/>
                </a:solidFill>
                <a:latin typeface="Calibri"/>
              </a:defRPr>
            </a:pPr>
            <a:r>
              <a:rPr lang="en-US" sz="2000" dirty="0"/>
              <a:t>Flexibility to support a scalable work effort</a:t>
            </a:r>
          </a:p>
        </p:txBody>
      </p:sp>
    </p:spTree>
    <p:extLst>
      <p:ext uri="{BB962C8B-B14F-4D97-AF65-F5344CB8AC3E}">
        <p14:creationId xmlns:p14="http://schemas.microsoft.com/office/powerpoint/2010/main" val="3714920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7AE8D-0619-2788-9E80-7241CAA07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1328C-76FC-2EBD-763C-1AB36A62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>
            <a:normAutofit fontScale="90000"/>
          </a:bodyPr>
          <a:lstStyle/>
          <a:p>
            <a:r>
              <a:rPr lang="en-US" dirty="0"/>
              <a:t>A More Rigorous and Future-Proof Approach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1AFB6F-C7AD-730C-5D66-6BAD34D5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fld id="{99A02339-D840-6844-BF2C-3B4B9517014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328F05-B34A-C2EE-B56E-56BFA48D01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653" y="1828800"/>
            <a:ext cx="3044412" cy="4114800"/>
          </a:xfrm>
        </p:spPr>
        <p:txBody>
          <a:bodyPr anchor="ctr" anchorCtr="0"/>
          <a:lstStyle/>
          <a:p>
            <a:pPr algn="ctr">
              <a:lnSpc>
                <a:spcPct val="100000"/>
              </a:lnSpc>
            </a:pPr>
            <a:r>
              <a:rPr lang="en-US" sz="2400" dirty="0"/>
              <a:t>The </a:t>
            </a:r>
            <a:r>
              <a:rPr lang="en-US" sz="2400" b="1" dirty="0"/>
              <a:t>new framework </a:t>
            </a:r>
            <a:r>
              <a:rPr lang="en-US" sz="2400" dirty="0"/>
              <a:t>fundamentally changes the auditor's responsibility regarding audit evidence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EF78EF-44E8-7BC2-9CE6-B467BA94AA6E}"/>
              </a:ext>
            </a:extLst>
          </p:cNvPr>
          <p:cNvGrpSpPr/>
          <p:nvPr/>
        </p:nvGrpSpPr>
        <p:grpSpPr>
          <a:xfrm>
            <a:off x="3901439" y="1583138"/>
            <a:ext cx="7258890" cy="4728608"/>
            <a:chOff x="4462271" y="1461218"/>
            <a:chExt cx="6698058" cy="472860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BED1006-7F7E-D8F2-7AFB-94B6677E7C10}"/>
                </a:ext>
              </a:extLst>
            </p:cNvPr>
            <p:cNvGrpSpPr/>
            <p:nvPr/>
          </p:nvGrpSpPr>
          <p:grpSpPr>
            <a:xfrm>
              <a:off x="4462271" y="2016966"/>
              <a:ext cx="6698056" cy="4172860"/>
              <a:chOff x="6213774" y="1763435"/>
              <a:chExt cx="4946555" cy="4172860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F457FF4-7AE5-9A13-F9DB-BFA4B07A37CD}"/>
                  </a:ext>
                </a:extLst>
              </p:cNvPr>
              <p:cNvSpPr/>
              <p:nvPr/>
            </p:nvSpPr>
            <p:spPr>
              <a:xfrm>
                <a:off x="6213774" y="1763435"/>
                <a:ext cx="2355502" cy="2011679"/>
              </a:xfrm>
              <a:custGeom>
                <a:avLst/>
                <a:gdLst>
                  <a:gd name="csX0" fmla="*/ 0 w 2355502"/>
                  <a:gd name="csY0" fmla="*/ 0 h 2011679"/>
                  <a:gd name="csX1" fmla="*/ 2355502 w 2355502"/>
                  <a:gd name="csY1" fmla="*/ 0 h 2011679"/>
                  <a:gd name="csX2" fmla="*/ 2355502 w 2355502"/>
                  <a:gd name="csY2" fmla="*/ 2011679 h 2011679"/>
                  <a:gd name="csX3" fmla="*/ 0 w 2355502"/>
                  <a:gd name="csY3" fmla="*/ 2011679 h 2011679"/>
                  <a:gd name="csX4" fmla="*/ 0 w 2355502"/>
                  <a:gd name="csY4" fmla="*/ 0 h 2011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55502" h="2011679">
                    <a:moveTo>
                      <a:pt x="0" y="0"/>
                    </a:moveTo>
                    <a:lnTo>
                      <a:pt x="2355502" y="0"/>
                    </a:lnTo>
                    <a:lnTo>
                      <a:pt x="2355502" y="2011679"/>
                    </a:lnTo>
                    <a:lnTo>
                      <a:pt x="0" y="201167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2880" tIns="72390" rIns="72390" bIns="72390" numCol="1" spcCol="1270" anchor="t" anchorCtr="0">
                <a:noAutofit/>
              </a:bodyPr>
              <a:lstStyle/>
              <a:p>
                <a:pPr marL="0" lvl="0" indent="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None/>
                </a:pPr>
                <a:r>
                  <a:rPr lang="en-US" sz="2000" b="1" kern="1200" dirty="0"/>
                  <a:t>Higher Quality Audit Evidence</a:t>
                </a:r>
                <a:endParaRPr lang="en-US" sz="2000" kern="1200" dirty="0"/>
              </a:p>
              <a:p>
                <a:pPr marL="0" lvl="1" algn="l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000" kern="1200" dirty="0"/>
                  <a:t>The focus on evaluation and the attributes of reliability will lead to more robust audit evidence</a:t>
                </a: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B7B4510-C6DC-041F-7C85-738196C5C78C}"/>
                  </a:ext>
                </a:extLst>
              </p:cNvPr>
              <p:cNvSpPr/>
              <p:nvPr/>
            </p:nvSpPr>
            <p:spPr>
              <a:xfrm>
                <a:off x="8804827" y="1763435"/>
                <a:ext cx="2355502" cy="2011679"/>
              </a:xfrm>
              <a:custGeom>
                <a:avLst/>
                <a:gdLst>
                  <a:gd name="csX0" fmla="*/ 0 w 2355502"/>
                  <a:gd name="csY0" fmla="*/ 0 h 2011679"/>
                  <a:gd name="csX1" fmla="*/ 2355502 w 2355502"/>
                  <a:gd name="csY1" fmla="*/ 0 h 2011679"/>
                  <a:gd name="csX2" fmla="*/ 2355502 w 2355502"/>
                  <a:gd name="csY2" fmla="*/ 2011679 h 2011679"/>
                  <a:gd name="csX3" fmla="*/ 0 w 2355502"/>
                  <a:gd name="csY3" fmla="*/ 2011679 h 2011679"/>
                  <a:gd name="csX4" fmla="*/ 0 w 2355502"/>
                  <a:gd name="csY4" fmla="*/ 0 h 2011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55502" h="2011679">
                    <a:moveTo>
                      <a:pt x="0" y="0"/>
                    </a:moveTo>
                    <a:lnTo>
                      <a:pt x="2355502" y="0"/>
                    </a:lnTo>
                    <a:lnTo>
                      <a:pt x="2355502" y="2011679"/>
                    </a:lnTo>
                    <a:lnTo>
                      <a:pt x="0" y="20116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E7C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111678"/>
                  <a:satOff val="-8280"/>
                  <a:lumOff val="23623"/>
                  <a:alphaOff val="0"/>
                </a:schemeClr>
              </a:fillRef>
              <a:effectRef idx="0">
                <a:schemeClr val="accent1">
                  <a:shade val="50000"/>
                  <a:hueOff val="111678"/>
                  <a:satOff val="-8280"/>
                  <a:lumOff val="2362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2880" tIns="72390" rIns="72390" bIns="72390" numCol="1" spcCol="1270" anchor="t" anchorCtr="0">
                <a:noAutofit/>
              </a:bodyPr>
              <a:lstStyle/>
              <a:p>
                <a:pPr marL="0" lvl="0" indent="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b="1" kern="1200" dirty="0"/>
                  <a:t>Enhanced Skepticism</a:t>
                </a:r>
              </a:p>
              <a:p>
                <a:pPr marL="0" lvl="1" algn="l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000" kern="1200" dirty="0"/>
                  <a:t>The new requirements, especially around authenticity, demand a more skeptical mindset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2DE212A-D1B2-EB7D-0CEA-D9B3884ED1D2}"/>
                  </a:ext>
                </a:extLst>
              </p:cNvPr>
              <p:cNvSpPr/>
              <p:nvPr/>
            </p:nvSpPr>
            <p:spPr>
              <a:xfrm>
                <a:off x="6213774" y="3924616"/>
                <a:ext cx="2355502" cy="2011679"/>
              </a:xfrm>
              <a:custGeom>
                <a:avLst/>
                <a:gdLst>
                  <a:gd name="csX0" fmla="*/ 0 w 2355502"/>
                  <a:gd name="csY0" fmla="*/ 0 h 2011679"/>
                  <a:gd name="csX1" fmla="*/ 2355502 w 2355502"/>
                  <a:gd name="csY1" fmla="*/ 0 h 2011679"/>
                  <a:gd name="csX2" fmla="*/ 2355502 w 2355502"/>
                  <a:gd name="csY2" fmla="*/ 2011679 h 2011679"/>
                  <a:gd name="csX3" fmla="*/ 0 w 2355502"/>
                  <a:gd name="csY3" fmla="*/ 2011679 h 2011679"/>
                  <a:gd name="csX4" fmla="*/ 0 w 2355502"/>
                  <a:gd name="csY4" fmla="*/ 0 h 2011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55502" h="2011679">
                    <a:moveTo>
                      <a:pt x="0" y="0"/>
                    </a:moveTo>
                    <a:lnTo>
                      <a:pt x="2355502" y="0"/>
                    </a:lnTo>
                    <a:lnTo>
                      <a:pt x="2355502" y="2011679"/>
                    </a:lnTo>
                    <a:lnTo>
                      <a:pt x="0" y="20116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37C79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223357"/>
                  <a:satOff val="-16559"/>
                  <a:lumOff val="47246"/>
                  <a:alphaOff val="0"/>
                </a:schemeClr>
              </a:fillRef>
              <a:effectRef idx="0">
                <a:schemeClr val="accent1">
                  <a:shade val="50000"/>
                  <a:hueOff val="223357"/>
                  <a:satOff val="-16559"/>
                  <a:lumOff val="47246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2880" tIns="72390" rIns="72390" bIns="72390" numCol="1" spcCol="1270" anchor="t" anchorCtr="0">
                <a:noAutofit/>
              </a:bodyPr>
              <a:lstStyle/>
              <a:p>
                <a:pPr marL="0" lvl="0" indent="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b="1" kern="1200">
                    <a:solidFill>
                      <a:schemeClr val="bg1"/>
                    </a:solidFill>
                  </a:rPr>
                  <a:t>Better Integration with the Audit</a:t>
                </a:r>
              </a:p>
              <a:p>
                <a:pPr marL="0" lvl="1" algn="l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000" kern="1200">
                    <a:solidFill>
                      <a:schemeClr val="bg1"/>
                    </a:solidFill>
                  </a:rPr>
                  <a:t>The framework better integrates the evaluation of information with the testing of internal controls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89CC47D-FFAB-3619-9B0C-992BD96F188D}"/>
                  </a:ext>
                </a:extLst>
              </p:cNvPr>
              <p:cNvSpPr/>
              <p:nvPr/>
            </p:nvSpPr>
            <p:spPr>
              <a:xfrm>
                <a:off x="8804827" y="3924616"/>
                <a:ext cx="2355502" cy="2011679"/>
              </a:xfrm>
              <a:custGeom>
                <a:avLst/>
                <a:gdLst>
                  <a:gd name="csX0" fmla="*/ 0 w 2355502"/>
                  <a:gd name="csY0" fmla="*/ 0 h 2011679"/>
                  <a:gd name="csX1" fmla="*/ 2355502 w 2355502"/>
                  <a:gd name="csY1" fmla="*/ 0 h 2011679"/>
                  <a:gd name="csX2" fmla="*/ 2355502 w 2355502"/>
                  <a:gd name="csY2" fmla="*/ 2011679 h 2011679"/>
                  <a:gd name="csX3" fmla="*/ 0 w 2355502"/>
                  <a:gd name="csY3" fmla="*/ 2011679 h 2011679"/>
                  <a:gd name="csX4" fmla="*/ 0 w 2355502"/>
                  <a:gd name="csY4" fmla="*/ 0 h 2011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55502" h="2011679">
                    <a:moveTo>
                      <a:pt x="0" y="0"/>
                    </a:moveTo>
                    <a:lnTo>
                      <a:pt x="2355502" y="0"/>
                    </a:lnTo>
                    <a:lnTo>
                      <a:pt x="2355502" y="2011679"/>
                    </a:lnTo>
                    <a:lnTo>
                      <a:pt x="0" y="20116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C2B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50000"/>
                  <a:hueOff val="111678"/>
                  <a:satOff val="-8280"/>
                  <a:lumOff val="23623"/>
                  <a:alphaOff val="0"/>
                </a:schemeClr>
              </a:fillRef>
              <a:effectRef idx="0">
                <a:schemeClr val="accent1">
                  <a:shade val="50000"/>
                  <a:hueOff val="111678"/>
                  <a:satOff val="-8280"/>
                  <a:lumOff val="2362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2390" tIns="72390" rIns="72390" bIns="72390" numCol="1" spcCol="1270" anchor="t" anchorCtr="0">
                <a:noAutofit/>
              </a:bodyPr>
              <a:lstStyle/>
              <a:p>
                <a:pPr marL="0" lvl="0" indent="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b="1" kern="1200" dirty="0">
                    <a:solidFill>
                      <a:srgbClr val="4B5E7C"/>
                    </a:solidFill>
                  </a:rPr>
                  <a:t>Future-Ready</a:t>
                </a:r>
              </a:p>
              <a:p>
                <a:pPr marL="0" lvl="1" algn="l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000" kern="1200" dirty="0">
                    <a:solidFill>
                      <a:srgbClr val="4B5E7C"/>
                    </a:solidFill>
                  </a:rPr>
                  <a:t>The principles-based approach is designed to be scalable and applicable to all sources of information, from paper invoices to blockchain records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20B64D-6644-FAF9-EA09-177FF52448A2}"/>
                </a:ext>
              </a:extLst>
            </p:cNvPr>
            <p:cNvSpPr txBox="1"/>
            <p:nvPr/>
          </p:nvSpPr>
          <p:spPr>
            <a:xfrm>
              <a:off x="4462273" y="1461218"/>
              <a:ext cx="6698056" cy="5232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 sz="1500">
                  <a:solidFill>
                    <a:srgbClr val="46505F"/>
                  </a:solidFill>
                  <a:latin typeface="Calibri"/>
                </a:defRPr>
              </a:pPr>
              <a:r>
                <a:rPr lang="en-US" sz="2800" b="1"/>
                <a:t>Key Outcomes</a:t>
              </a:r>
            </a:p>
          </p:txBody>
        </p:sp>
      </p:grp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A8DFDBE-D7AF-8CD8-5201-154CE7C295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700" y="1123720"/>
            <a:ext cx="10134600" cy="566597"/>
          </a:xfrm>
        </p:spPr>
        <p:txBody>
          <a:bodyPr/>
          <a:lstStyle/>
          <a:p>
            <a:r>
              <a:rPr lang="en-US" dirty="0"/>
              <a:t>From Passive Consideration to Active Evaluating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62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6A931-1B56-CDFD-3FFC-727E3227D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B601B-748A-304B-C4B3-68496347C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Introduction to the AE&amp;RR Project</a:t>
            </a:r>
          </a:p>
        </p:txBody>
      </p:sp>
    </p:spTree>
    <p:extLst>
      <p:ext uri="{BB962C8B-B14F-4D97-AF65-F5344CB8AC3E}">
        <p14:creationId xmlns:p14="http://schemas.microsoft.com/office/powerpoint/2010/main" val="2190884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0E3AB-C088-3F18-DEF9-A8CD5884A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F3CA30-0C2F-CCF0-6AD1-DA92A453E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Reinforcing the Risk-Based Model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055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5A292-5461-7EB9-2F1C-68ED762A7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A60A3-FDE1-C8C8-61D1-240DA2A0E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Reinforcing the Risk-Based Model</a:t>
            </a:r>
            <a:br>
              <a:rPr lang="en-US" b="1"/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0B78F1-0DEA-779A-495D-F0B5B66C0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7FFB7-A23D-B550-1D96-4CF504C445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 more robust, logical audit, from risk assessment to risk response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F38A2BB-8627-0A95-8FD0-71FE1D63F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195949"/>
              </p:ext>
            </p:extLst>
          </p:nvPr>
        </p:nvGraphicFramePr>
        <p:xfrm>
          <a:off x="1205966" y="2005165"/>
          <a:ext cx="10134599" cy="2423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7E2E50-72A3-06F4-6850-17D74E1B8EF7}"/>
              </a:ext>
            </a:extLst>
          </p:cNvPr>
          <p:cNvSpPr/>
          <p:nvPr/>
        </p:nvSpPr>
        <p:spPr>
          <a:xfrm>
            <a:off x="1205967" y="4704202"/>
            <a:ext cx="10134599" cy="10597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Reinforces a risk-based model | Enhances </a:t>
            </a:r>
            <a:r>
              <a:rPr lang="en-US" b="1" dirty="0">
                <a:solidFill>
                  <a:schemeClr val="accent1"/>
                </a:solidFill>
              </a:rPr>
              <a:t>coherence, </a:t>
            </a:r>
            <a:r>
              <a:rPr lang="en-US" b="1" dirty="0" err="1">
                <a:solidFill>
                  <a:schemeClr val="accent1"/>
                </a:solidFill>
              </a:rPr>
              <a:t>implementability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dirty="0">
                <a:solidFill>
                  <a:schemeClr val="accent1"/>
                </a:solidFill>
              </a:rPr>
              <a:t>and </a:t>
            </a:r>
            <a:r>
              <a:rPr lang="en-US" b="1" dirty="0">
                <a:solidFill>
                  <a:schemeClr val="accent1"/>
                </a:solidFill>
              </a:rPr>
              <a:t>scalability </a:t>
            </a:r>
            <a:r>
              <a:rPr lang="en-US" dirty="0">
                <a:solidFill>
                  <a:schemeClr val="accent1"/>
                </a:solidFill>
              </a:rPr>
              <a:t>of the ISAs | Recognizes the importance of robust professional judgments | Acknowledges opportunities of a modern and evolving technological landscape | Aligns with concepts and principles of ISA 315 (Revised 2019)</a:t>
            </a:r>
          </a:p>
        </p:txBody>
      </p:sp>
    </p:spTree>
    <p:extLst>
      <p:ext uri="{BB962C8B-B14F-4D97-AF65-F5344CB8AC3E}">
        <p14:creationId xmlns:p14="http://schemas.microsoft.com/office/powerpoint/2010/main" val="2816460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3AE64-8EEE-4C46-3C92-6F6B52C8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753A2-90AA-1BC7-3140-4934A0253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72877"/>
            <a:ext cx="10134601" cy="550843"/>
          </a:xfrm>
        </p:spPr>
        <p:txBody>
          <a:bodyPr/>
          <a:lstStyle/>
          <a:p>
            <a:r>
              <a:rPr lang="en-US"/>
              <a:t>Extant Requirements for Material COTABDs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83504D-6C73-A019-98C8-E4D8D6586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fld id="{99A02339-D840-6844-BF2C-3B4B9517014C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1E233C-FE64-EC7E-3D99-F3395AE983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 requirement introduced on first issue of isa 330 pre-clarity in 2003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61CA309-C99E-18CC-0E4B-9033CCB0B5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07493"/>
              </p:ext>
            </p:extLst>
          </p:nvPr>
        </p:nvGraphicFramePr>
        <p:xfrm>
          <a:off x="1028699" y="2932475"/>
          <a:ext cx="10134601" cy="316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9DCF610-29D8-D121-2131-5FA607A3042C}"/>
              </a:ext>
            </a:extLst>
          </p:cNvPr>
          <p:cNvSpPr txBox="1"/>
          <p:nvPr/>
        </p:nvSpPr>
        <p:spPr>
          <a:xfrm>
            <a:off x="1028699" y="1824479"/>
            <a:ext cx="10029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200">
                <a:solidFill>
                  <a:schemeClr val="accent2"/>
                </a:solidFill>
              </a:rPr>
              <a:t>“Irrespective of the assessed risks of material misstatement, the auditor shall design and perform substantive procedures for each material class of transactions, account balance, and disclosure.”</a:t>
            </a:r>
          </a:p>
        </p:txBody>
      </p:sp>
    </p:spTree>
    <p:extLst>
      <p:ext uri="{BB962C8B-B14F-4D97-AF65-F5344CB8AC3E}">
        <p14:creationId xmlns:p14="http://schemas.microsoft.com/office/powerpoint/2010/main" val="2519951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1AC7-EE5B-BF84-29D8-17A2F9EE4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6D26CC7-1DF2-FACC-429A-0E39CC47E7E4}"/>
              </a:ext>
            </a:extLst>
          </p:cNvPr>
          <p:cNvSpPr txBox="1">
            <a:spLocks/>
          </p:cNvSpPr>
          <p:nvPr/>
        </p:nvSpPr>
        <p:spPr>
          <a:xfrm>
            <a:off x="1023190" y="1888511"/>
            <a:ext cx="4809338" cy="4055089"/>
          </a:xfrm>
          <a:prstGeom prst="rect">
            <a:avLst/>
          </a:prstGeom>
          <a:solidFill>
            <a:schemeClr val="accent3">
              <a:alpha val="29281"/>
            </a:schemeClr>
          </a:solidFill>
          <a:ln>
            <a:solidFill>
              <a:srgbClr val="C7D6D3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4B5E7C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b="1">
              <a:solidFill>
                <a:srgbClr val="4B5E7C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F5F6905-2D51-EDEF-FCE3-0BCB8E26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>
                <a:solidFill>
                  <a:srgbClr val="2C415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Project to Revise ISA 315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EB1AC-3041-209E-10E7-E4E71A9BE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799608D4-CC3D-C45E-BB54-4DE9CC5E9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PREVIOUS IAASB DELIBERATIONS on paragraph 18 of ISA 330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6D85875-FC36-764E-7E96-A8BF6461C8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53962" y="1828800"/>
            <a:ext cx="4809338" cy="41148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b="1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Previous IAASB Views: Mixed</a:t>
            </a:r>
          </a:p>
          <a:p>
            <a:pPr marL="347472" indent="-347472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The requirement is </a:t>
            </a:r>
            <a:r>
              <a:rPr lang="en-US" b="1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redundant</a:t>
            </a:r>
            <a:r>
              <a:rPr lang="en-US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 as the more robust risk identification and assessment requirements in ISA 315 (Revised 2019) would adequately cover all material COTABDs</a:t>
            </a:r>
          </a:p>
          <a:p>
            <a:pPr marL="347472" indent="-347472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The requirement is </a:t>
            </a:r>
            <a:r>
              <a:rPr lang="en-US" b="1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necessary</a:t>
            </a:r>
            <a:r>
              <a:rPr lang="en-US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 to prevent situations where auditors might only perform tests of controls for significant COTABDs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n-US" b="1" dirty="0">
              <a:solidFill>
                <a:srgbClr val="4B5E7C"/>
              </a:solidFill>
              <a:latin typeface="Calibri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n-US" b="1" dirty="0">
              <a:solidFill>
                <a:srgbClr val="4B5E7C"/>
              </a:solidFill>
              <a:latin typeface="Calibri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8654EC-C8E7-67DC-74C2-52FC52025ECB}"/>
              </a:ext>
            </a:extLst>
          </p:cNvPr>
          <p:cNvSpPr/>
          <p:nvPr/>
        </p:nvSpPr>
        <p:spPr>
          <a:xfrm>
            <a:off x="1017683" y="1671413"/>
            <a:ext cx="4820356" cy="434197"/>
          </a:xfrm>
          <a:prstGeom prst="roundRect">
            <a:avLst/>
          </a:prstGeom>
          <a:solidFill>
            <a:srgbClr val="4B5E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Required Stand-Back Evaluation  </a:t>
            </a:r>
            <a:endParaRPr lang="en-US" sz="16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0ABC80-2158-7417-E6FF-AE25F005BCC2}"/>
              </a:ext>
            </a:extLst>
          </p:cNvPr>
          <p:cNvSpPr/>
          <p:nvPr/>
        </p:nvSpPr>
        <p:spPr>
          <a:xfrm>
            <a:off x="6432607" y="4556547"/>
            <a:ext cx="4730693" cy="178278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>
                <a:solidFill>
                  <a:schemeClr val="bg1"/>
                </a:solidFill>
              </a:rPr>
              <a:t>No changes at the time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BUT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Reconsider the matter in the future once more implementation experiences with ISA 315 (Revised 2019) are available</a:t>
            </a:r>
            <a:endParaRPr lang="en-US"/>
          </a:p>
        </p:txBody>
      </p:sp>
      <p:pic>
        <p:nvPicPr>
          <p:cNvPr id="7" name="Graphic 6" descr="Head with gears with solid fill">
            <a:extLst>
              <a:ext uri="{FF2B5EF4-FFF2-40B4-BE49-F238E27FC236}">
                <a16:creationId xmlns:a16="http://schemas.microsoft.com/office/drawing/2014/main" id="{853C61AD-B9CD-28C2-ACE9-D73DA7CA76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136" y="2599149"/>
            <a:ext cx="759536" cy="75258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2DA3365-135F-BA26-47E1-C47E6F2D9A70}"/>
              </a:ext>
            </a:extLst>
          </p:cNvPr>
          <p:cNvSpPr/>
          <p:nvPr/>
        </p:nvSpPr>
        <p:spPr>
          <a:xfrm>
            <a:off x="1745672" y="2315440"/>
            <a:ext cx="3994728" cy="16852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b="0" i="0" u="none" strike="noStrike" baseline="0" dirty="0">
                <a:latin typeface="+mj-lt"/>
              </a:rPr>
              <a:t>The auditor is </a:t>
            </a:r>
            <a:r>
              <a:rPr lang="en-US" dirty="0">
                <a:latin typeface="+mj-lt"/>
              </a:rPr>
              <a:t>required to </a:t>
            </a:r>
            <a:r>
              <a:rPr lang="en-US" b="1" dirty="0">
                <a:latin typeface="+mj-lt"/>
              </a:rPr>
              <a:t>evaluate</a:t>
            </a:r>
            <a:r>
              <a:rPr lang="en-US" dirty="0">
                <a:latin typeface="+mj-lt"/>
              </a:rPr>
              <a:t> whether the auditor’s </a:t>
            </a:r>
            <a:r>
              <a:rPr lang="en-US" b="1" dirty="0">
                <a:latin typeface="+mj-lt"/>
              </a:rPr>
              <a:t>determination</a:t>
            </a:r>
            <a:r>
              <a:rPr lang="en-US" dirty="0">
                <a:latin typeface="+mj-lt"/>
              </a:rPr>
              <a:t> for COTABDs that are material but not significant remains appropriate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65DB2067-3B59-3CF1-CA81-DE9DD0CCC8BF}"/>
              </a:ext>
            </a:extLst>
          </p:cNvPr>
          <p:cNvSpPr/>
          <p:nvPr/>
        </p:nvSpPr>
        <p:spPr>
          <a:xfrm>
            <a:off x="3583786" y="4057613"/>
            <a:ext cx="318499" cy="63807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4AC7C64-B54C-1FD0-434A-9F1F3A3B4698}"/>
              </a:ext>
            </a:extLst>
          </p:cNvPr>
          <p:cNvSpPr/>
          <p:nvPr/>
        </p:nvSpPr>
        <p:spPr>
          <a:xfrm>
            <a:off x="1839179" y="4752610"/>
            <a:ext cx="3913406" cy="63807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Completeness of Significant COTABDs  </a:t>
            </a:r>
            <a:endParaRPr lang="en-US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Graphic 13" descr="Inbox Check with solid fill">
            <a:extLst>
              <a:ext uri="{FF2B5EF4-FFF2-40B4-BE49-F238E27FC236}">
                <a16:creationId xmlns:a16="http://schemas.microsoft.com/office/drawing/2014/main" id="{B762C718-C8DE-CAC3-DE04-B08A32EA8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214" y="4695354"/>
            <a:ext cx="716127" cy="7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36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DDC94-E779-4A4E-FEAA-D3540D6D5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33B3978-A564-1B02-3614-00F086253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>
            <a:normAutofit fontScale="90000"/>
          </a:bodyPr>
          <a:lstStyle/>
          <a:p>
            <a:r>
              <a:rPr lang="en-US"/>
              <a:t>Perspectives on the Need for the Extant Requirement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345C5-6FD5-A8C7-24E3-457ABABB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lvl="0"/>
            <a:fld id="{99A02339-D840-6844-BF2C-3B4B9517014C}" type="slidenum">
              <a:rPr lang="en-US" noProof="0" smtClean="0"/>
              <a:pPr lvl="0"/>
              <a:t>24</a:t>
            </a:fld>
            <a:endParaRPr lang="en-US" noProof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C202F450-E2C5-20C6-7DB8-5122FD34E6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Operationalization challenges and a variety of perspectives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4D7D41A-C60F-0312-E23B-881935528C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5910" y="1724000"/>
            <a:ext cx="5270090" cy="4270140"/>
          </a:xfrm>
          <a:solidFill>
            <a:schemeClr val="accent3">
              <a:lumMod val="60000"/>
              <a:lumOff val="40000"/>
              <a:alpha val="60284"/>
            </a:schemeClr>
          </a:solidFill>
        </p:spPr>
        <p:txBody>
          <a:bodyPr/>
          <a:lstStyle/>
          <a:p>
            <a:pPr lvl="0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b="1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Varying perspectives: </a:t>
            </a:r>
            <a:r>
              <a:rPr lang="en-US" dirty="0">
                <a:solidFill>
                  <a:srgbClr val="4B5E7C"/>
                </a:solidFill>
                <a:latin typeface="Calibri"/>
                <a:cs typeface="Arial" panose="020B0604020202020204" pitchFamily="34" charset="0"/>
              </a:rPr>
              <a:t>issues with either consistently applying, or enforcing, the requirement</a:t>
            </a:r>
          </a:p>
        </p:txBody>
      </p:sp>
      <p:pic>
        <p:nvPicPr>
          <p:cNvPr id="9" name="Graphic 8" descr="Social network with solid fill">
            <a:extLst>
              <a:ext uri="{FF2B5EF4-FFF2-40B4-BE49-F238E27FC236}">
                <a16:creationId xmlns:a16="http://schemas.microsoft.com/office/drawing/2014/main" id="{07A46A76-4814-AF15-2834-70EFDD1B2C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52809" y="4675532"/>
            <a:ext cx="914400" cy="914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DB82B56-F535-EB5C-6A5E-6CBFC0961330}"/>
              </a:ext>
            </a:extLst>
          </p:cNvPr>
          <p:cNvSpPr/>
          <p:nvPr/>
        </p:nvSpPr>
        <p:spPr>
          <a:xfrm>
            <a:off x="7278608" y="2709689"/>
            <a:ext cx="3873675" cy="136389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/>
              <a:t>Some Regulators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/>
              <a:t>Instances of noncompliance where insufficient or inappropriate work performed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CDFB28-D312-0945-95B6-BA90F27ECB87}"/>
              </a:ext>
            </a:extLst>
          </p:cNvPr>
          <p:cNvSpPr/>
          <p:nvPr/>
        </p:nvSpPr>
        <p:spPr>
          <a:xfrm>
            <a:off x="7266829" y="4148311"/>
            <a:ext cx="3873675" cy="184582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>
                <a:solidFill>
                  <a:schemeClr val="bg1"/>
                </a:solidFill>
              </a:rPr>
              <a:t>Some Practitioners and JSS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chemeClr val="bg1"/>
                </a:solidFill>
              </a:rPr>
              <a:t>Inconsistency with the risk-based audit model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chemeClr val="bg1"/>
                </a:solidFill>
              </a:rPr>
              <a:t>Question the need for it given the risk assessment procedures performed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chemeClr val="bg1"/>
                </a:solidFill>
              </a:rPr>
              <a:t>Additional audit cost</a:t>
            </a:r>
            <a:endParaRPr lang="en-US" sz="1600"/>
          </a:p>
        </p:txBody>
      </p:sp>
      <p:pic>
        <p:nvPicPr>
          <p:cNvPr id="4" name="Graphic 3" descr="Captain male with solid fill">
            <a:extLst>
              <a:ext uri="{FF2B5EF4-FFF2-40B4-BE49-F238E27FC236}">
                <a16:creationId xmlns:a16="http://schemas.microsoft.com/office/drawing/2014/main" id="{76C04E94-DACA-B3B5-8F19-1FDEC9A9AC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3763" y="3035782"/>
            <a:ext cx="914400" cy="9144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DF347C-3049-5940-0590-79B8F19B079D}"/>
              </a:ext>
            </a:extLst>
          </p:cNvPr>
          <p:cNvSpPr/>
          <p:nvPr/>
        </p:nvSpPr>
        <p:spPr>
          <a:xfrm>
            <a:off x="998290" y="2495586"/>
            <a:ext cx="2433456" cy="32082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bg1"/>
                </a:solidFill>
              </a:rPr>
              <a:t>Operational Questions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How to consider materiality in the circumstances?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Which assertions to address?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extent of the necessary substantive procedures?</a:t>
            </a:r>
            <a:endParaRPr lang="en-US" sz="16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55B363-C398-DBEA-7704-867E8447394D}"/>
              </a:ext>
            </a:extLst>
          </p:cNvPr>
          <p:cNvSpPr/>
          <p:nvPr/>
        </p:nvSpPr>
        <p:spPr>
          <a:xfrm>
            <a:off x="3452144" y="2469476"/>
            <a:ext cx="2433456" cy="323431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bg1"/>
                </a:solidFill>
              </a:rPr>
              <a:t>“Compliance Mindset”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Drives a “checklist mentality”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Conflicts with a principle-based approach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Drives a “default to substantive procedures”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0FC251A-7294-F41E-D03A-2867D2AB1129}"/>
              </a:ext>
            </a:extLst>
          </p:cNvPr>
          <p:cNvSpPr/>
          <p:nvPr/>
        </p:nvSpPr>
        <p:spPr>
          <a:xfrm>
            <a:off x="2988733" y="6126232"/>
            <a:ext cx="8197362" cy="47950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>
                <a:solidFill>
                  <a:srgbClr val="2C4151"/>
                </a:solidFill>
              </a:rPr>
              <a:t>Strong support for a risk-based audit from all stakeholder groups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7D3EA74-3422-873C-D4D9-67AD6C1FED8C}"/>
              </a:ext>
            </a:extLst>
          </p:cNvPr>
          <p:cNvSpPr/>
          <p:nvPr/>
        </p:nvSpPr>
        <p:spPr>
          <a:xfrm>
            <a:off x="7278608" y="1623535"/>
            <a:ext cx="3835679" cy="101142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/>
              <a:t>Some Investors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/>
              <a:t>Provides comfort that important items are substantiated</a:t>
            </a:r>
          </a:p>
        </p:txBody>
      </p:sp>
      <p:pic>
        <p:nvPicPr>
          <p:cNvPr id="20" name="Graphic 19" descr="Money outline">
            <a:extLst>
              <a:ext uri="{FF2B5EF4-FFF2-40B4-BE49-F238E27FC236}">
                <a16:creationId xmlns:a16="http://schemas.microsoft.com/office/drawing/2014/main" id="{A56432F2-9F3E-3D68-EA51-1490371967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397" y="1724000"/>
            <a:ext cx="810491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19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6C207-E7F3-2585-2BC0-B0D6A5E14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3DEE7-F4E4-CAE0-0703-F40A3AAD8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Key Decision for Public Consultation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DCD180-D041-0414-F0C9-FA8321A1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55443A-6902-B291-2328-77EE9F6BB05D}"/>
              </a:ext>
            </a:extLst>
          </p:cNvPr>
          <p:cNvGrpSpPr/>
          <p:nvPr/>
        </p:nvGrpSpPr>
        <p:grpSpPr>
          <a:xfrm>
            <a:off x="622852" y="1639957"/>
            <a:ext cx="10959548" cy="4502426"/>
            <a:chOff x="1035796" y="2375095"/>
            <a:chExt cx="10234704" cy="290963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1490EF2-0E83-BC30-AA06-844DA111A3F4}"/>
                </a:ext>
              </a:extLst>
            </p:cNvPr>
            <p:cNvSpPr/>
            <p:nvPr/>
          </p:nvSpPr>
          <p:spPr>
            <a:xfrm>
              <a:off x="1035796" y="3028277"/>
              <a:ext cx="3339639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3" bIns="226512" numCol="1" spcCol="1270" anchor="t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b="1" dirty="0">
                  <a:solidFill>
                    <a:schemeClr val="accent1"/>
                  </a:solidFill>
                </a:rPr>
                <a:t>Option 1:</a:t>
              </a:r>
              <a:r>
                <a:rPr lang="en-US" sz="1700" dirty="0">
                  <a:solidFill>
                    <a:schemeClr val="accent1"/>
                  </a:solidFill>
                </a:rPr>
                <a:t> Remove the extant requirement and replace it with enhancements to ISA 315 (Revised 2019)</a:t>
              </a:r>
            </a:p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b="1" dirty="0">
                  <a:solidFill>
                    <a:schemeClr val="accent1"/>
                  </a:solidFill>
                </a:rPr>
                <a:t>Option 2:</a:t>
              </a:r>
              <a:r>
                <a:rPr lang="en-US" sz="1700" dirty="0">
                  <a:solidFill>
                    <a:schemeClr val="accent1"/>
                  </a:solidFill>
                </a:rPr>
                <a:t> Retain the extant requirement, with necessary refinement to application material</a:t>
              </a:r>
            </a:p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b="1" dirty="0">
                  <a:solidFill>
                    <a:schemeClr val="accent1"/>
                  </a:solidFill>
                </a:rPr>
                <a:t>Option 3:</a:t>
              </a:r>
              <a:r>
                <a:rPr lang="en-US" sz="1700" dirty="0">
                  <a:solidFill>
                    <a:schemeClr val="accent1"/>
                  </a:solidFill>
                </a:rPr>
                <a:t> Revise the extant requirement to be conditioned on the auditor’s determination and provide guidance to support its implementation</a:t>
              </a:r>
            </a:p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E7EFF69-2A58-339A-DF57-B78F6F2F3126}"/>
                </a:ext>
              </a:extLst>
            </p:cNvPr>
            <p:cNvSpPr/>
            <p:nvPr/>
          </p:nvSpPr>
          <p:spPr>
            <a:xfrm>
              <a:off x="1035796" y="2375095"/>
              <a:ext cx="3339638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758984"/>
            </a:solidFill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/>
                <a:t>ALTERNATIVES CONSIDERED</a:t>
              </a:r>
              <a:endParaRPr lang="en-US" sz="2000" b="1" dirty="0">
                <a:highlight>
                  <a:srgbClr val="FF0000"/>
                </a:highlight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115DFFB-BEE0-AB90-54DC-11E80A5D2A26}"/>
                </a:ext>
              </a:extLst>
            </p:cNvPr>
            <p:cNvSpPr/>
            <p:nvPr/>
          </p:nvSpPr>
          <p:spPr>
            <a:xfrm>
              <a:off x="4483329" y="3028277"/>
              <a:ext cx="3339638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dirty="0">
                  <a:solidFill>
                    <a:schemeClr val="accent1"/>
                  </a:solidFill>
                </a:rPr>
                <a:t>Option 1: </a:t>
              </a:r>
            </a:p>
            <a:p>
              <a:pPr marL="182880" lvl="0" indent="-18288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700" dirty="0">
                  <a:solidFill>
                    <a:schemeClr val="accent1"/>
                  </a:solidFill>
                </a:rPr>
                <a:t>Remove paragraph 18 of ISA 330</a:t>
              </a:r>
            </a:p>
            <a:p>
              <a:pPr marL="182880" lvl="0" indent="-18288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700" dirty="0">
                  <a:solidFill>
                    <a:schemeClr val="accent1"/>
                  </a:solidFill>
                </a:rPr>
                <a:t>Strengthen and enhance ISA 315 (Revised 2019) by:</a:t>
              </a:r>
            </a:p>
            <a:p>
              <a:pPr marL="411480" indent="-18288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en-US" sz="1500" dirty="0">
                  <a:solidFill>
                    <a:schemeClr val="accent1"/>
                  </a:solidFill>
                </a:rPr>
                <a:t>Introducing a new requirement to document the basis for determining that material COTABDs have no identified ROMMs</a:t>
              </a:r>
            </a:p>
            <a:p>
              <a:pPr marL="411480" indent="-18288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Char char="o"/>
              </a:pPr>
              <a:r>
                <a:rPr lang="en-US" sz="1500" dirty="0">
                  <a:solidFill>
                    <a:schemeClr val="accent1"/>
                  </a:solidFill>
                </a:rPr>
                <a:t>New application material to support consistent auditor judgements when performing the “stand-back” evaluations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8AAD0A-F704-DFF6-3654-E615B22D47C7}"/>
                </a:ext>
              </a:extLst>
            </p:cNvPr>
            <p:cNvSpPr/>
            <p:nvPr/>
          </p:nvSpPr>
          <p:spPr>
            <a:xfrm>
              <a:off x="4483329" y="2375095"/>
              <a:ext cx="3339638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B2C2BE"/>
            </a:solidFill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rgbClr val="435470"/>
                  </a:solidFill>
                </a:rPr>
                <a:t>IAASB’s DECISION &amp; PROPOSALS 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49C75BB-43EC-C890-BA43-15E4C5BA446A}"/>
                </a:ext>
              </a:extLst>
            </p:cNvPr>
            <p:cNvSpPr/>
            <p:nvPr/>
          </p:nvSpPr>
          <p:spPr>
            <a:xfrm>
              <a:off x="7930861" y="3028276"/>
              <a:ext cx="3339638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chemeClr val="accent1"/>
                  </a:solidFill>
                </a:rPr>
                <a:t>The extant requirement undermines the risk assessment process and auditors’ professional judgments</a:t>
              </a:r>
            </a:p>
            <a:p>
              <a:pPr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chemeClr val="accent1"/>
                  </a:solidFill>
                </a:rPr>
                <a:t>Avoiding a “checklist mentality” and focusing work effort on aspects where risk is identified and assessed </a:t>
              </a:r>
            </a:p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b="1" kern="1200" dirty="0">
                <a:solidFill>
                  <a:schemeClr val="accent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C482902-3689-9F82-5330-4B7C599E66B3}"/>
                </a:ext>
              </a:extLst>
            </p:cNvPr>
            <p:cNvSpPr/>
            <p:nvPr/>
          </p:nvSpPr>
          <p:spPr>
            <a:xfrm>
              <a:off x="7930862" y="2375095"/>
              <a:ext cx="3339638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dirty="0">
                  <a:solidFill>
                    <a:srgbClr val="435470"/>
                  </a:solidFill>
                </a:rPr>
                <a:t>PUBLIC INTEREST RATIONALE</a:t>
              </a:r>
              <a:endParaRPr lang="en-US" sz="1800" b="1" kern="1200" dirty="0">
                <a:solidFill>
                  <a:srgbClr val="435470"/>
                </a:solidFill>
              </a:endParaRPr>
            </a:p>
          </p:txBody>
        </p:sp>
      </p:grp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BCDA74C-78C1-BAC8-F263-0681145729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700" y="1163052"/>
            <a:ext cx="10134600" cy="566597"/>
          </a:xfrm>
        </p:spPr>
        <p:txBody>
          <a:bodyPr/>
          <a:lstStyle/>
          <a:p>
            <a:r>
              <a:rPr lang="en-US" dirty="0"/>
              <a:t>Reinforcing the principles of a risk-based audit model</a:t>
            </a:r>
          </a:p>
        </p:txBody>
      </p:sp>
    </p:spTree>
    <p:extLst>
      <p:ext uri="{BB962C8B-B14F-4D97-AF65-F5344CB8AC3E}">
        <p14:creationId xmlns:p14="http://schemas.microsoft.com/office/powerpoint/2010/main" val="382678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66740-9FF1-72BD-BE82-616F083EF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53EE44-E44B-128E-8BBE-BD2DAE0E9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Substantive Procedures in Response to Assessed Risks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8021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32CDC-7AF0-9BCB-3C2D-56585496C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B4810-DF8D-D127-D62E-E41E373E9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When Are Substantive Procedures Required?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36CE44-5316-41F0-1440-8BF454CD9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AB6CB7-DABB-20A8-3837-97ADEEFB8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Clarifying Requirements to design and perform substantive procedures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42BD0E3-B8E6-6C07-C142-E4F0F73CF0BC}"/>
              </a:ext>
            </a:extLst>
          </p:cNvPr>
          <p:cNvSpPr txBox="1">
            <a:spLocks/>
          </p:cNvSpPr>
          <p:nvPr/>
        </p:nvSpPr>
        <p:spPr>
          <a:xfrm>
            <a:off x="7461249" y="2498214"/>
            <a:ext cx="2771775" cy="92457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66944C1-33E9-6647-5A25-4ADC0E745A99}"/>
              </a:ext>
            </a:extLst>
          </p:cNvPr>
          <p:cNvGrpSpPr/>
          <p:nvPr/>
        </p:nvGrpSpPr>
        <p:grpSpPr>
          <a:xfrm>
            <a:off x="1028700" y="1842907"/>
            <a:ext cx="10134600" cy="3947070"/>
            <a:chOff x="931717" y="2375094"/>
            <a:chExt cx="7955969" cy="291972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BB995D4-90AF-0773-2D9D-FFBB811022E4}"/>
                </a:ext>
              </a:extLst>
            </p:cNvPr>
            <p:cNvSpPr/>
            <p:nvPr/>
          </p:nvSpPr>
          <p:spPr>
            <a:xfrm>
              <a:off x="931718" y="3028277"/>
              <a:ext cx="2906223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3" bIns="226512" numCol="1" spcCol="1270" anchor="t" anchorCtr="0">
              <a:noAutofit/>
            </a:bodyPr>
            <a:lstStyle/>
            <a:p>
              <a:pPr marL="171450" lvl="0" indent="-171450" defTabSz="8001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It is important to reaffirm the fundamental contribution of substantive procedures in obtaining audit evidence when responding to ROMMs at the assertion level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338C1F-7665-7541-E757-12639FCA38E6}"/>
                </a:ext>
              </a:extLst>
            </p:cNvPr>
            <p:cNvSpPr/>
            <p:nvPr/>
          </p:nvSpPr>
          <p:spPr>
            <a:xfrm>
              <a:off x="931717" y="2375095"/>
              <a:ext cx="2906223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758984"/>
            </a:solidFill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/>
              <a:r>
                <a:rPr lang="en-US" sz="2000" dirty="0"/>
                <a:t>IAASB’s Decision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C5A5E8A-98EC-714C-FE31-E0768456A3FE}"/>
                </a:ext>
              </a:extLst>
            </p:cNvPr>
            <p:cNvSpPr/>
            <p:nvPr/>
          </p:nvSpPr>
          <p:spPr>
            <a:xfrm>
              <a:off x="4080985" y="3038373"/>
              <a:ext cx="4806701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4B5E7C"/>
                  </a:solidFill>
                  <a:cs typeface="Arial" panose="020B0604020202020204" pitchFamily="34" charset="0"/>
                </a:rPr>
                <a:t>New </a:t>
              </a:r>
              <a:r>
                <a:rPr lang="en-US" dirty="0">
                  <a:solidFill>
                    <a:srgbClr val="4B5E7C"/>
                  </a:solidFill>
                  <a:cs typeface="Arial" panose="020B0604020202020204" pitchFamily="34" charset="0"/>
                </a:rPr>
                <a:t>explicit requirement to design and </a:t>
              </a:r>
              <a:r>
                <a:rPr lang="en-US" dirty="0">
                  <a:solidFill>
                    <a:srgbClr val="4B5E7C"/>
                  </a:solidFill>
                </a:rPr>
                <a:t>perform substantive procedures, tests of controls, or a combination of both</a:t>
              </a: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4B5E7C"/>
                  </a:solidFill>
                </a:rPr>
                <a:t>New </a:t>
              </a:r>
              <a:r>
                <a:rPr lang="en-US" dirty="0">
                  <a:solidFill>
                    <a:srgbClr val="4B5E7C"/>
                  </a:solidFill>
                </a:rPr>
                <a:t>baseline requirement for designing and performing substantive procedures in responding to assessed ROMM</a:t>
              </a: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4B5E7C"/>
                  </a:solidFill>
                </a:rPr>
                <a:t>Retained </a:t>
              </a:r>
              <a:r>
                <a:rPr lang="en-US" dirty="0">
                  <a:solidFill>
                    <a:srgbClr val="4B5E7C"/>
                  </a:solidFill>
                </a:rPr>
                <a:t>the </a:t>
              </a:r>
              <a:r>
                <a:rPr lang="en-US" dirty="0">
                  <a:solidFill>
                    <a:srgbClr val="4B5E7C"/>
                  </a:solidFill>
                  <a:cs typeface="Arial" panose="020B0604020202020204" pitchFamily="34" charset="0"/>
                </a:rPr>
                <a:t>requirement to perform substantive procedures in responding to significant risks; including to require tests of details when such responses only include substantive procedures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082562-F485-EF78-381A-9B0AB32AFABE}"/>
                </a:ext>
              </a:extLst>
            </p:cNvPr>
            <p:cNvSpPr/>
            <p:nvPr/>
          </p:nvSpPr>
          <p:spPr>
            <a:xfrm>
              <a:off x="4080983" y="2375094"/>
              <a:ext cx="4806701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B2C2BE"/>
            </a:solidFill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solidFill>
                    <a:srgbClr val="435470"/>
                  </a:solidFill>
                </a:rPr>
                <a:t>IAASB’s Proposals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8073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0DCA-AD73-33DE-5AA6-70E2B834D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5D24-F369-5485-496D-D523D0146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Strengthening Substantive Analytical 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E1DAD9-4560-D91F-4026-F361120C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634E8-75BD-8321-FDD1-61741CF4B7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Enhancing the Effectiveness of Substantive Analytical Procedures to Detect Material Misstatements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AB9002-783C-01E8-E856-FB8F26A5E3E5}"/>
              </a:ext>
            </a:extLst>
          </p:cNvPr>
          <p:cNvGrpSpPr/>
          <p:nvPr/>
        </p:nvGrpSpPr>
        <p:grpSpPr>
          <a:xfrm>
            <a:off x="860083" y="1896917"/>
            <a:ext cx="10471834" cy="3965300"/>
            <a:chOff x="1035796" y="2375095"/>
            <a:chExt cx="10234704" cy="263225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914500-0FA6-2AFF-7F9B-B78CFC3D2477}"/>
                </a:ext>
              </a:extLst>
            </p:cNvPr>
            <p:cNvSpPr/>
            <p:nvPr/>
          </p:nvSpPr>
          <p:spPr>
            <a:xfrm>
              <a:off x="1035796" y="3158789"/>
              <a:ext cx="3339639" cy="1848556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3" bIns="226512" numCol="1" spcCol="1270" anchor="t" anchorCtr="0">
              <a:noAutofit/>
            </a:bodyPr>
            <a:lstStyle/>
            <a:p>
              <a:pPr marL="231775" lvl="0" indent="-231775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4B5E7C"/>
                  </a:solidFill>
                  <a:cs typeface="Arial" panose="020B0604020202020204" pitchFamily="34" charset="0"/>
                </a:rPr>
                <a:t>Establish the auditor’s expectation on </a:t>
              </a:r>
              <a:r>
                <a:rPr lang="en-US" b="1" dirty="0">
                  <a:solidFill>
                    <a:srgbClr val="4B5E7C"/>
                  </a:solidFill>
                  <a:cs typeface="Arial" panose="020B0604020202020204" pitchFamily="34" charset="0"/>
                </a:rPr>
                <a:t>plausible and predictable relationships</a:t>
              </a:r>
              <a:endParaRPr lang="en-US" b="1" dirty="0"/>
            </a:p>
            <a:p>
              <a:pPr marL="231775" lvl="0" indent="-231775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Use information that is </a:t>
              </a:r>
              <a:r>
                <a:rPr lang="en-US" b="1" dirty="0">
                  <a:solidFill>
                    <a:schemeClr val="accent1"/>
                  </a:solidFill>
                </a:rPr>
                <a:t>relevant and reliable</a:t>
              </a:r>
            </a:p>
            <a:p>
              <a:pPr marL="231775" lvl="0" indent="-231775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The expectation is required to be </a:t>
              </a:r>
              <a:r>
                <a:rPr lang="en-US" b="1" dirty="0">
                  <a:solidFill>
                    <a:schemeClr val="accent1"/>
                  </a:solidFill>
                </a:rPr>
                <a:t>sufficiently precise </a:t>
              </a:r>
              <a:r>
                <a:rPr lang="en-US" dirty="0">
                  <a:solidFill>
                    <a:schemeClr val="accent1"/>
                  </a:solidFill>
                </a:rPr>
                <a:t>to detect a material misstatement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923CA9B-DE85-3045-2629-41ABA8E96BE8}"/>
                </a:ext>
              </a:extLst>
            </p:cNvPr>
            <p:cNvSpPr/>
            <p:nvPr/>
          </p:nvSpPr>
          <p:spPr>
            <a:xfrm>
              <a:off x="1035796" y="2375095"/>
              <a:ext cx="3339638" cy="783694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758984"/>
            </a:solidFill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/>
              <a:r>
                <a:rPr lang="en-US" sz="2000" dirty="0"/>
                <a:t>Level of Precision of the Auditor’s Expectation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4C591C-B1A9-691E-8906-EF6E72579FC3}"/>
                </a:ext>
              </a:extLst>
            </p:cNvPr>
            <p:cNvSpPr/>
            <p:nvPr/>
          </p:nvSpPr>
          <p:spPr>
            <a:xfrm>
              <a:off x="4483329" y="3158789"/>
              <a:ext cx="3339638" cy="1848556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marL="171450" lvl="0" indent="-171450" defTabSz="7112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The threshold for differences acceptable without investigation </a:t>
              </a:r>
              <a:r>
                <a:rPr lang="en-US" b="1" dirty="0">
                  <a:solidFill>
                    <a:schemeClr val="accent1"/>
                  </a:solidFill>
                </a:rPr>
                <a:t>cannot exceed performance materiality</a:t>
              </a:r>
              <a:endParaRPr lang="en-US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9A72FFC-34C9-4298-66DF-E202FC42B056}"/>
                </a:ext>
              </a:extLst>
            </p:cNvPr>
            <p:cNvSpPr/>
            <p:nvPr/>
          </p:nvSpPr>
          <p:spPr>
            <a:xfrm>
              <a:off x="4483329" y="2375095"/>
              <a:ext cx="3339638" cy="783694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B2C2BE"/>
            </a:solidFill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/>
              <a:r>
                <a:rPr lang="en-US" sz="2000" dirty="0">
                  <a:solidFill>
                    <a:srgbClr val="435470"/>
                  </a:solidFill>
                </a:rPr>
                <a:t>Threshold for Evaluating Differences from Expected Amounts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7AD7D8-CF09-A8F7-DBEA-3C1C3CFAC60E}"/>
                </a:ext>
              </a:extLst>
            </p:cNvPr>
            <p:cNvSpPr/>
            <p:nvPr/>
          </p:nvSpPr>
          <p:spPr>
            <a:xfrm>
              <a:off x="7930861" y="3158787"/>
              <a:ext cx="3339638" cy="1848556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marL="171450" lvl="0" indent="-171450" defTabSz="7112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Differences exceeding the threshold must be investigated as an integral part of the substantive analytical procedure</a:t>
              </a:r>
              <a:endParaRPr lang="en-US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  <a:p>
              <a:pPr marL="171450" lvl="0" indent="-171450" defTabSz="7112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4B5E7C"/>
                  </a:solidFill>
                </a:rPr>
                <a:t>Inquiry alone is not sufficient 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1B32A3F-1D1B-9324-2141-82A6D6F4A970}"/>
                </a:ext>
              </a:extLst>
            </p:cNvPr>
            <p:cNvSpPr/>
            <p:nvPr/>
          </p:nvSpPr>
          <p:spPr>
            <a:xfrm>
              <a:off x="7930862" y="2375095"/>
              <a:ext cx="3339638" cy="783694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B2C2BE"/>
            </a:solidFill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/>
              <a:r>
                <a:rPr lang="en-US" sz="2000" dirty="0">
                  <a:solidFill>
                    <a:srgbClr val="435470"/>
                  </a:solidFill>
                </a:rPr>
                <a:t>Investigating Results of Substantive Analytical Procedures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0258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1EE48-ED10-AB55-88F8-3DAF9234C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E2FAB1-10D4-8682-7552-40CF10A1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Tests of Controls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011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3AEFE-244D-E788-DFF5-49A95ADDA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6EEF4-8A05-2CDA-D6F2-A748E5FF9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7625"/>
            <a:ext cx="10134600" cy="550843"/>
          </a:xfrm>
        </p:spPr>
        <p:txBody>
          <a:bodyPr/>
          <a:lstStyle/>
          <a:p>
            <a:r>
              <a:rPr lang="en-US" dirty="0"/>
              <a:t>Drivers for the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0EC385-D79E-675A-3CD1-3771C928F3E6}"/>
              </a:ext>
            </a:extLst>
          </p:cNvPr>
          <p:cNvSpPr txBox="1"/>
          <p:nvPr/>
        </p:nvSpPr>
        <p:spPr>
          <a:xfrm>
            <a:off x="1179282" y="4207821"/>
            <a:ext cx="9935027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accent2"/>
                </a:solidFill>
              </a:rPr>
              <a:t>An integrated project, informed by the IAASB’s Technology Position, addressing: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1A9767-C798-A8EF-81C5-2858113E2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44680"/>
              </p:ext>
            </p:extLst>
          </p:nvPr>
        </p:nvGraphicFramePr>
        <p:xfrm>
          <a:off x="-203199" y="1650524"/>
          <a:ext cx="12395199" cy="2515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rd 1">
            <a:extLst>
              <a:ext uri="{FF2B5EF4-FFF2-40B4-BE49-F238E27FC236}">
                <a16:creationId xmlns:a16="http://schemas.microsoft.com/office/drawing/2014/main" id="{2CA21ECE-05A7-A046-876A-9AD33C62189E}"/>
              </a:ext>
            </a:extLst>
          </p:cNvPr>
          <p:cNvSpPr/>
          <p:nvPr/>
        </p:nvSpPr>
        <p:spPr>
          <a:xfrm>
            <a:off x="1248832" y="4761714"/>
            <a:ext cx="3225800" cy="1182958"/>
          </a:xfrm>
          <a:prstGeom prst="roundRect">
            <a:avLst>
              <a:gd name="adj" fmla="val 45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8016" tIns="128016" rIns="128016" bIns="128016" anchor="t"/>
          <a:lstStyle/>
          <a:p>
            <a:pPr>
              <a:spcBef>
                <a:spcPts val="0"/>
              </a:spcBef>
            </a:pPr>
            <a:r>
              <a:rPr lang="en-US" sz="2000" b="1">
                <a:solidFill>
                  <a:srgbClr val="4B5E7C"/>
                </a:solidFill>
              </a:rPr>
              <a:t>ISA 500, </a:t>
            </a:r>
            <a:r>
              <a:rPr lang="en-US" sz="2000" b="1" i="1">
                <a:solidFill>
                  <a:srgbClr val="4B5E7C"/>
                </a:solidFill>
              </a:rPr>
              <a:t>Audit Evidence:</a:t>
            </a:r>
            <a:endParaRPr lang="en-US" sz="2000" b="1">
              <a:solidFill>
                <a:srgbClr val="4B5E7C"/>
              </a:solidFill>
            </a:endParaRPr>
          </a:p>
          <a:p>
            <a:pPr>
              <a:spcBef>
                <a:spcPts val="400"/>
              </a:spcBef>
            </a:pPr>
            <a:r>
              <a:rPr lang="en-US">
                <a:solidFill>
                  <a:srgbClr val="404040"/>
                </a:solidFill>
              </a:rPr>
              <a:t>A framework for audit evidence</a:t>
            </a:r>
          </a:p>
        </p:txBody>
      </p:sp>
      <p:sp>
        <p:nvSpPr>
          <p:cNvPr id="9" name="Card 1">
            <a:extLst>
              <a:ext uri="{FF2B5EF4-FFF2-40B4-BE49-F238E27FC236}">
                <a16:creationId xmlns:a16="http://schemas.microsoft.com/office/drawing/2014/main" id="{D1EC9829-0CB5-C98D-92F3-05E841F5411E}"/>
              </a:ext>
            </a:extLst>
          </p:cNvPr>
          <p:cNvSpPr/>
          <p:nvPr/>
        </p:nvSpPr>
        <p:spPr>
          <a:xfrm>
            <a:off x="4618565" y="4761714"/>
            <a:ext cx="6495744" cy="1182958"/>
          </a:xfrm>
          <a:prstGeom prst="roundRect">
            <a:avLst>
              <a:gd name="adj" fmla="val 45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8016" tIns="128016" rIns="128016" bIns="128016" anchor="t"/>
          <a:lstStyle/>
          <a:p>
            <a:r>
              <a:rPr lang="en-US" sz="2000" b="1" dirty="0">
                <a:solidFill>
                  <a:srgbClr val="4B5E7C"/>
                </a:solidFill>
              </a:rPr>
              <a:t>ISA 330, </a:t>
            </a:r>
            <a:r>
              <a:rPr lang="en-US" sz="2000" b="1" i="1" dirty="0">
                <a:solidFill>
                  <a:srgbClr val="4B5E7C"/>
                </a:solidFill>
              </a:rPr>
              <a:t>The Auditor Responses to Risks </a:t>
            </a:r>
            <a:r>
              <a:rPr lang="en-US" sz="2000" b="1" dirty="0">
                <a:solidFill>
                  <a:srgbClr val="4B5E7C"/>
                </a:solidFill>
              </a:rPr>
              <a:t>&amp; ISA 520, </a:t>
            </a:r>
            <a:r>
              <a:rPr lang="en-US" sz="2000" b="1" i="1" dirty="0">
                <a:solidFill>
                  <a:srgbClr val="4B5E7C"/>
                </a:solidFill>
              </a:rPr>
              <a:t>Analytical Procedures: </a:t>
            </a:r>
            <a:r>
              <a:rPr lang="en-US" dirty="0">
                <a:solidFill>
                  <a:srgbClr val="404040"/>
                </a:solidFill>
              </a:rPr>
              <a:t>Performance aspects of an audit addressing gathering and evaluating audit evidence 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63D87B-D309-B87B-9FF1-C00AFB6E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19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A528-343E-8724-6B40-E46E8C73F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DA21C-EA7E-2DF0-09E0-B2C7C55C0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Responding to Risks through Tests of Controls Alone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0FCEC7-4F7B-2127-449B-EBD246747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58215-C291-EA48-195F-E05B712418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IMPORTANCE of robust controls IN DESIGNING EFFECTIVE RESPONSES TO ASSESSED ROMMs 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AD355208-8E91-23E1-37AE-EEB5331FFE79}"/>
              </a:ext>
            </a:extLst>
          </p:cNvPr>
          <p:cNvSpPr/>
          <p:nvPr/>
        </p:nvSpPr>
        <p:spPr>
          <a:xfrm>
            <a:off x="1470450" y="1904967"/>
            <a:ext cx="4114800" cy="2062564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45720" rIns="91440" bIns="45720" numCol="1" spcCol="1270" anchor="t" anchorCtr="0">
            <a:noAutofit/>
          </a:bodyPr>
          <a:lstStyle/>
          <a:p>
            <a:pPr marL="114300" lvl="1" indent="-114300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US" sz="1600" kern="1200">
                <a:solidFill>
                  <a:schemeClr val="accent2"/>
                </a:solidFill>
              </a:rPr>
              <a:t>	With </a:t>
            </a:r>
            <a:r>
              <a:rPr lang="en-US" sz="1600" b="1" kern="1200">
                <a:solidFill>
                  <a:schemeClr val="accent2"/>
                </a:solidFill>
              </a:rPr>
              <a:t>increased use of technology, </a:t>
            </a:r>
            <a:r>
              <a:rPr lang="en-US" sz="1600" kern="1200">
                <a:solidFill>
                  <a:schemeClr val="accent2"/>
                </a:solidFill>
              </a:rPr>
              <a:t>increased potential for entities to have designed, implemented, and operated, </a:t>
            </a:r>
            <a:r>
              <a:rPr lang="en-US" sz="1600" b="1" kern="1200">
                <a:solidFill>
                  <a:schemeClr val="accent2"/>
                </a:solidFill>
              </a:rPr>
              <a:t>robust</a:t>
            </a:r>
            <a:r>
              <a:rPr lang="en-US" sz="1600" kern="1200">
                <a:solidFill>
                  <a:schemeClr val="accent2"/>
                </a:solidFill>
              </a:rPr>
              <a:t> automated</a:t>
            </a:r>
            <a:r>
              <a:rPr lang="en-US" sz="1600" b="1" kern="1200">
                <a:solidFill>
                  <a:schemeClr val="accent2"/>
                </a:solidFill>
              </a:rPr>
              <a:t> controls </a:t>
            </a:r>
            <a:r>
              <a:rPr lang="en-US" sz="1600">
                <a:solidFill>
                  <a:schemeClr val="accent2"/>
                </a:solidFill>
              </a:rPr>
              <a:t>to </a:t>
            </a:r>
            <a:r>
              <a:rPr lang="en-US" sz="1600" kern="1200">
                <a:solidFill>
                  <a:schemeClr val="accent2"/>
                </a:solidFill>
              </a:rPr>
              <a:t>prevent, or detect and correct, material misstatements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D290F9F6-CDA5-1BE5-26CD-1B7066B5320B}"/>
              </a:ext>
            </a:extLst>
          </p:cNvPr>
          <p:cNvSpPr/>
          <p:nvPr/>
        </p:nvSpPr>
        <p:spPr>
          <a:xfrm>
            <a:off x="1636084" y="3199063"/>
            <a:ext cx="3657600" cy="618192"/>
          </a:xfrm>
          <a:custGeom>
            <a:avLst/>
            <a:gdLst>
              <a:gd name="csX0" fmla="*/ 0 w 2402514"/>
              <a:gd name="csY0" fmla="*/ 95540 h 955400"/>
              <a:gd name="csX1" fmla="*/ 95540 w 2402514"/>
              <a:gd name="csY1" fmla="*/ 0 h 955400"/>
              <a:gd name="csX2" fmla="*/ 2306974 w 2402514"/>
              <a:gd name="csY2" fmla="*/ 0 h 955400"/>
              <a:gd name="csX3" fmla="*/ 2402514 w 2402514"/>
              <a:gd name="csY3" fmla="*/ 95540 h 955400"/>
              <a:gd name="csX4" fmla="*/ 2402514 w 2402514"/>
              <a:gd name="csY4" fmla="*/ 859860 h 955400"/>
              <a:gd name="csX5" fmla="*/ 2306974 w 2402514"/>
              <a:gd name="csY5" fmla="*/ 955400 h 955400"/>
              <a:gd name="csX6" fmla="*/ 95540 w 2402514"/>
              <a:gd name="csY6" fmla="*/ 955400 h 955400"/>
              <a:gd name="csX7" fmla="*/ 0 w 2402514"/>
              <a:gd name="csY7" fmla="*/ 859860 h 955400"/>
              <a:gd name="csX8" fmla="*/ 0 w 2402514"/>
              <a:gd name="csY8" fmla="*/ 95540 h 955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02514" h="955400">
                <a:moveTo>
                  <a:pt x="0" y="95540"/>
                </a:moveTo>
                <a:cubicBezTo>
                  <a:pt x="0" y="42775"/>
                  <a:pt x="42775" y="0"/>
                  <a:pt x="95540" y="0"/>
                </a:cubicBezTo>
                <a:lnTo>
                  <a:pt x="2306974" y="0"/>
                </a:lnTo>
                <a:cubicBezTo>
                  <a:pt x="2359739" y="0"/>
                  <a:pt x="2402514" y="42775"/>
                  <a:pt x="2402514" y="95540"/>
                </a:cubicBezTo>
                <a:lnTo>
                  <a:pt x="2402514" y="859860"/>
                </a:lnTo>
                <a:cubicBezTo>
                  <a:pt x="2402514" y="912625"/>
                  <a:pt x="2359739" y="955400"/>
                  <a:pt x="2306974" y="955400"/>
                </a:cubicBezTo>
                <a:lnTo>
                  <a:pt x="95540" y="955400"/>
                </a:lnTo>
                <a:cubicBezTo>
                  <a:pt x="42775" y="955400"/>
                  <a:pt x="0" y="912625"/>
                  <a:pt x="0" y="859860"/>
                </a:cubicBezTo>
                <a:lnTo>
                  <a:pt x="0" y="955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54653" tIns="45763" rIns="54653" bIns="4576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rgbClr val="435470"/>
                </a:solidFill>
              </a:rPr>
              <a:t>ENTITIES’ INCREASING USE OF TECHNOLOGY</a:t>
            </a:r>
            <a:endParaRPr lang="en-US" sz="1600" kern="1200" dirty="0">
              <a:solidFill>
                <a:srgbClr val="435470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0CF5C1D3-3A8C-E26D-F8B9-656A5CF7A5B2}"/>
              </a:ext>
            </a:extLst>
          </p:cNvPr>
          <p:cNvSpPr/>
          <p:nvPr/>
        </p:nvSpPr>
        <p:spPr>
          <a:xfrm>
            <a:off x="6652276" y="1874261"/>
            <a:ext cx="4114800" cy="2062565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45720" rIns="91440" bIns="45720" numCol="1" spcCol="1270" anchor="t" anchorCtr="0">
            <a:noAutofit/>
          </a:bodyPr>
          <a:lstStyle/>
          <a:p>
            <a:pPr marL="114300" lvl="1" indent="-114300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US" sz="1600" b="1" kern="1200">
                <a:solidFill>
                  <a:schemeClr val="accent2"/>
                </a:solidFill>
              </a:rPr>
              <a:t>	Audit evidence </a:t>
            </a:r>
            <a:r>
              <a:rPr lang="en-US" sz="1600" kern="1200">
                <a:solidFill>
                  <a:schemeClr val="accent2"/>
                </a:solidFill>
              </a:rPr>
              <a:t>that </a:t>
            </a:r>
            <a:r>
              <a:rPr lang="en-US" sz="1600" b="1" kern="1200">
                <a:solidFill>
                  <a:schemeClr val="accent2"/>
                </a:solidFill>
              </a:rPr>
              <a:t>confirms </a:t>
            </a:r>
            <a:r>
              <a:rPr lang="en-US" sz="1600" kern="1200">
                <a:solidFill>
                  <a:schemeClr val="accent2"/>
                </a:solidFill>
              </a:rPr>
              <a:t>that </a:t>
            </a:r>
            <a:r>
              <a:rPr lang="en-US" sz="1600" b="1" kern="1200">
                <a:solidFill>
                  <a:schemeClr val="accent2"/>
                </a:solidFill>
              </a:rPr>
              <a:t>robustly designed and implemented controls operated effectively may be more persuasive </a:t>
            </a:r>
            <a:r>
              <a:rPr lang="en-US" sz="1600" kern="1200">
                <a:solidFill>
                  <a:schemeClr val="accent2"/>
                </a:solidFill>
              </a:rPr>
              <a:t>than that which may be obtained substantively</a:t>
            </a: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3AE1192-0F42-228A-A470-078B22730885}"/>
              </a:ext>
            </a:extLst>
          </p:cNvPr>
          <p:cNvSpPr/>
          <p:nvPr/>
        </p:nvSpPr>
        <p:spPr>
          <a:xfrm>
            <a:off x="6880876" y="3199063"/>
            <a:ext cx="3657600" cy="618192"/>
          </a:xfrm>
          <a:custGeom>
            <a:avLst/>
            <a:gdLst>
              <a:gd name="csX0" fmla="*/ 0 w 2402514"/>
              <a:gd name="csY0" fmla="*/ 95540 h 955400"/>
              <a:gd name="csX1" fmla="*/ 95540 w 2402514"/>
              <a:gd name="csY1" fmla="*/ 0 h 955400"/>
              <a:gd name="csX2" fmla="*/ 2306974 w 2402514"/>
              <a:gd name="csY2" fmla="*/ 0 h 955400"/>
              <a:gd name="csX3" fmla="*/ 2402514 w 2402514"/>
              <a:gd name="csY3" fmla="*/ 95540 h 955400"/>
              <a:gd name="csX4" fmla="*/ 2402514 w 2402514"/>
              <a:gd name="csY4" fmla="*/ 859860 h 955400"/>
              <a:gd name="csX5" fmla="*/ 2306974 w 2402514"/>
              <a:gd name="csY5" fmla="*/ 955400 h 955400"/>
              <a:gd name="csX6" fmla="*/ 95540 w 2402514"/>
              <a:gd name="csY6" fmla="*/ 955400 h 955400"/>
              <a:gd name="csX7" fmla="*/ 0 w 2402514"/>
              <a:gd name="csY7" fmla="*/ 859860 h 955400"/>
              <a:gd name="csX8" fmla="*/ 0 w 2402514"/>
              <a:gd name="csY8" fmla="*/ 95540 h 955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02514" h="955400">
                <a:moveTo>
                  <a:pt x="0" y="95540"/>
                </a:moveTo>
                <a:cubicBezTo>
                  <a:pt x="0" y="42775"/>
                  <a:pt x="42775" y="0"/>
                  <a:pt x="95540" y="0"/>
                </a:cubicBezTo>
                <a:lnTo>
                  <a:pt x="2306974" y="0"/>
                </a:lnTo>
                <a:cubicBezTo>
                  <a:pt x="2359739" y="0"/>
                  <a:pt x="2402514" y="42775"/>
                  <a:pt x="2402514" y="95540"/>
                </a:cubicBezTo>
                <a:lnTo>
                  <a:pt x="2402514" y="859860"/>
                </a:lnTo>
                <a:cubicBezTo>
                  <a:pt x="2402514" y="912625"/>
                  <a:pt x="2359739" y="955400"/>
                  <a:pt x="2306974" y="955400"/>
                </a:cubicBezTo>
                <a:lnTo>
                  <a:pt x="95540" y="955400"/>
                </a:lnTo>
                <a:cubicBezTo>
                  <a:pt x="42775" y="955400"/>
                  <a:pt x="0" y="912625"/>
                  <a:pt x="0" y="859860"/>
                </a:cubicBezTo>
                <a:lnTo>
                  <a:pt x="0" y="95540"/>
                </a:lnTo>
                <a:close/>
              </a:path>
            </a:pathLst>
          </a:custGeom>
          <a:solidFill>
            <a:srgbClr val="637C79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653" tIns="45763" rIns="54653" bIns="4576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dirty="0"/>
              <a:t>MORE PERSUASIVE AUDIT EVIDENCE FROM </a:t>
            </a:r>
            <a:r>
              <a:rPr lang="en-US" sz="1600" b="1" kern="1200" dirty="0"/>
              <a:t>TESTS OF CONTROLS?</a:t>
            </a:r>
            <a:endParaRPr lang="en-US" sz="1600" kern="1200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EC0715FA-28E8-6408-79EC-566D86A12252}"/>
              </a:ext>
            </a:extLst>
          </p:cNvPr>
          <p:cNvSpPr/>
          <p:nvPr/>
        </p:nvSpPr>
        <p:spPr>
          <a:xfrm>
            <a:off x="1424924" y="4854708"/>
            <a:ext cx="9342152" cy="566738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45720" rIns="91440" bIns="45720" numCol="1" spcCol="1270" anchor="b" anchorCtr="0">
            <a:noAutofit/>
          </a:bodyPr>
          <a:lstStyle/>
          <a:p>
            <a:pPr marL="114300" lvl="1" indent="-114300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US" sz="1600" b="1" kern="1200" dirty="0">
                <a:solidFill>
                  <a:schemeClr val="accent2"/>
                </a:solidFill>
              </a:rPr>
              <a:t>	</a:t>
            </a:r>
            <a:r>
              <a:rPr lang="en-US" sz="1600" kern="1200" dirty="0">
                <a:solidFill>
                  <a:schemeClr val="accent2"/>
                </a:solidFill>
              </a:rPr>
              <a:t>Tests of controls may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en-US" sz="1600" kern="1200" dirty="0">
                <a:solidFill>
                  <a:schemeClr val="accent2"/>
                </a:solidFill>
              </a:rPr>
              <a:t>provide </a:t>
            </a:r>
            <a:r>
              <a:rPr lang="en-US" sz="1600" b="1" kern="1200" dirty="0">
                <a:solidFill>
                  <a:schemeClr val="accent2"/>
                </a:solidFill>
              </a:rPr>
              <a:t>sufficient appropriate audit evidence related </a:t>
            </a:r>
            <a:r>
              <a:rPr lang="en-US" sz="1600" kern="1200" dirty="0">
                <a:solidFill>
                  <a:schemeClr val="accent2"/>
                </a:solidFill>
              </a:rPr>
              <a:t>to</a:t>
            </a:r>
            <a:r>
              <a:rPr lang="en-US" sz="1600" b="1" kern="1200" dirty="0">
                <a:solidFill>
                  <a:schemeClr val="accent2"/>
                </a:solidFill>
              </a:rPr>
              <a:t> assessed ROMMs at the assertion level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C893C18-7EFA-BAEA-1299-D2A202103DD8}"/>
              </a:ext>
            </a:extLst>
          </p:cNvPr>
          <p:cNvSpPr/>
          <p:nvPr/>
        </p:nvSpPr>
        <p:spPr>
          <a:xfrm>
            <a:off x="1636084" y="4219950"/>
            <a:ext cx="8902392" cy="566738"/>
          </a:xfrm>
          <a:custGeom>
            <a:avLst/>
            <a:gdLst>
              <a:gd name="csX0" fmla="*/ 0 w 2402514"/>
              <a:gd name="csY0" fmla="*/ 95540 h 955400"/>
              <a:gd name="csX1" fmla="*/ 95540 w 2402514"/>
              <a:gd name="csY1" fmla="*/ 0 h 955400"/>
              <a:gd name="csX2" fmla="*/ 2306974 w 2402514"/>
              <a:gd name="csY2" fmla="*/ 0 h 955400"/>
              <a:gd name="csX3" fmla="*/ 2402514 w 2402514"/>
              <a:gd name="csY3" fmla="*/ 95540 h 955400"/>
              <a:gd name="csX4" fmla="*/ 2402514 w 2402514"/>
              <a:gd name="csY4" fmla="*/ 859860 h 955400"/>
              <a:gd name="csX5" fmla="*/ 2306974 w 2402514"/>
              <a:gd name="csY5" fmla="*/ 955400 h 955400"/>
              <a:gd name="csX6" fmla="*/ 95540 w 2402514"/>
              <a:gd name="csY6" fmla="*/ 955400 h 955400"/>
              <a:gd name="csX7" fmla="*/ 0 w 2402514"/>
              <a:gd name="csY7" fmla="*/ 859860 h 955400"/>
              <a:gd name="csX8" fmla="*/ 0 w 2402514"/>
              <a:gd name="csY8" fmla="*/ 95540 h 955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02514" h="955400">
                <a:moveTo>
                  <a:pt x="0" y="95540"/>
                </a:moveTo>
                <a:cubicBezTo>
                  <a:pt x="0" y="42775"/>
                  <a:pt x="42775" y="0"/>
                  <a:pt x="95540" y="0"/>
                </a:cubicBezTo>
                <a:lnTo>
                  <a:pt x="2306974" y="0"/>
                </a:lnTo>
                <a:cubicBezTo>
                  <a:pt x="2359739" y="0"/>
                  <a:pt x="2402514" y="42775"/>
                  <a:pt x="2402514" y="95540"/>
                </a:cubicBezTo>
                <a:lnTo>
                  <a:pt x="2402514" y="859860"/>
                </a:lnTo>
                <a:cubicBezTo>
                  <a:pt x="2402514" y="912625"/>
                  <a:pt x="2359739" y="955400"/>
                  <a:pt x="2306974" y="955400"/>
                </a:cubicBezTo>
                <a:lnTo>
                  <a:pt x="95540" y="955400"/>
                </a:lnTo>
                <a:cubicBezTo>
                  <a:pt x="42775" y="955400"/>
                  <a:pt x="0" y="912625"/>
                  <a:pt x="0" y="859860"/>
                </a:cubicBezTo>
                <a:lnTo>
                  <a:pt x="0" y="95540"/>
                </a:lnTo>
                <a:close/>
              </a:path>
            </a:pathLst>
          </a:custGeom>
          <a:solidFill>
            <a:srgbClr val="637C79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653" tIns="45763" rIns="54653" bIns="45763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>
                <a:solidFill>
                  <a:schemeClr val="bg1"/>
                </a:solidFill>
              </a:rPr>
              <a:t>IAASB DECISION</a:t>
            </a:r>
            <a:br>
              <a:rPr lang="en-US" sz="1600" b="1" kern="1200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Make explicit an existing principle:</a:t>
            </a:r>
            <a:endParaRPr lang="en-US" sz="1600" b="1" kern="1200" dirty="0">
              <a:solidFill>
                <a:schemeClr val="bg1"/>
              </a:solidFill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63875254-73A5-954E-D80C-1254459CE676}"/>
              </a:ext>
            </a:extLst>
          </p:cNvPr>
          <p:cNvSpPr/>
          <p:nvPr/>
        </p:nvSpPr>
        <p:spPr>
          <a:xfrm>
            <a:off x="5665899" y="3224790"/>
            <a:ext cx="905728" cy="566737"/>
          </a:xfrm>
          <a:prstGeom prst="stripedRightArrow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Left-Right-Up 17">
            <a:extLst>
              <a:ext uri="{FF2B5EF4-FFF2-40B4-BE49-F238E27FC236}">
                <a16:creationId xmlns:a16="http://schemas.microsoft.com/office/drawing/2014/main" id="{A68F16B8-F7C4-71AD-FE6B-747B5B822E10}"/>
              </a:ext>
            </a:extLst>
          </p:cNvPr>
          <p:cNvSpPr/>
          <p:nvPr/>
        </p:nvSpPr>
        <p:spPr>
          <a:xfrm flipH="1" flipV="1">
            <a:off x="1489459" y="3884102"/>
            <a:ext cx="9258608" cy="364677"/>
          </a:xfrm>
          <a:prstGeom prst="leftRightUp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763079B-EDF8-86F6-BAA0-6A477BAD6193}"/>
              </a:ext>
            </a:extLst>
          </p:cNvPr>
          <p:cNvGrpSpPr/>
          <p:nvPr/>
        </p:nvGrpSpPr>
        <p:grpSpPr>
          <a:xfrm>
            <a:off x="1570829" y="5489466"/>
            <a:ext cx="9050343" cy="457200"/>
            <a:chOff x="1697724" y="5476077"/>
            <a:chExt cx="9050343" cy="457200"/>
          </a:xfrm>
        </p:grpSpPr>
        <p:pic>
          <p:nvPicPr>
            <p:cNvPr id="22" name="Graphic 21" descr="Badge Question Mark outline">
              <a:extLst>
                <a:ext uri="{FF2B5EF4-FFF2-40B4-BE49-F238E27FC236}">
                  <a16:creationId xmlns:a16="http://schemas.microsoft.com/office/drawing/2014/main" id="{6CA457EB-A7AD-398C-9FBF-70D14B0412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97724" y="5476077"/>
              <a:ext cx="457200" cy="457200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A88F362-06E8-BE3F-90B1-2E7E9E7C1E88}"/>
                </a:ext>
              </a:extLst>
            </p:cNvPr>
            <p:cNvSpPr/>
            <p:nvPr/>
          </p:nvSpPr>
          <p:spPr>
            <a:xfrm>
              <a:off x="2220686" y="5522026"/>
              <a:ext cx="3929838" cy="36530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435470"/>
                  </a:solidFill>
                </a:rPr>
                <a:t>Sufficient appropriate audit evidence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E65D4471-7C1F-B529-67EE-4DE97C6F5B74}"/>
                </a:ext>
              </a:extLst>
            </p:cNvPr>
            <p:cNvSpPr/>
            <p:nvPr/>
          </p:nvSpPr>
          <p:spPr>
            <a:xfrm>
              <a:off x="6818229" y="5522026"/>
              <a:ext cx="3929838" cy="36530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435470"/>
                  </a:solidFill>
                </a:rPr>
                <a:t>Audit risk is at an acceptably low level</a:t>
              </a:r>
            </a:p>
          </p:txBody>
        </p:sp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418F78CC-B759-F50D-C078-9F7082484797}"/>
                </a:ext>
              </a:extLst>
            </p:cNvPr>
            <p:cNvSpPr/>
            <p:nvPr/>
          </p:nvSpPr>
          <p:spPr>
            <a:xfrm>
              <a:off x="6216285" y="5576062"/>
              <a:ext cx="536182" cy="257231"/>
            </a:xfrm>
            <a:prstGeom prst="leftRightArrow">
              <a:avLst/>
            </a:prstGeom>
            <a:solidFill>
              <a:srgbClr val="758984"/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1791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40010-81EB-CD67-4BF8-C822724BA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47B3-B453-1305-036F-DD1F2B0CC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/>
          <a:lstStyle/>
          <a:p>
            <a:r>
              <a:rPr lang="en-US"/>
              <a:t>Criteria for a Test of Controls Alone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6E0E2-5E78-7C81-3C00-F2D7FC1CF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fld id="{99A02339-D840-6844-BF2C-3B4B9517014C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257A8B-17B2-A688-4867-F7159AD33B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357" y="1161472"/>
            <a:ext cx="10134600" cy="566597"/>
          </a:xfrm>
        </p:spPr>
        <p:txBody>
          <a:bodyPr/>
          <a:lstStyle/>
          <a:p>
            <a:r>
              <a:rPr lang="en-US"/>
              <a:t>CHARACTERISTICS OF IDENTIFIED </a:t>
            </a:r>
            <a:r>
              <a:rPr lang="en-US" err="1"/>
              <a:t>romm</a:t>
            </a:r>
            <a:r>
              <a:rPr lang="en-US"/>
              <a:t> FOR WHICH THE APPROACH MAY be appropriate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5EB6B0D-20DE-C88C-C52F-A9325FE09974}"/>
              </a:ext>
            </a:extLst>
          </p:cNvPr>
          <p:cNvSpPr/>
          <p:nvPr/>
        </p:nvSpPr>
        <p:spPr>
          <a:xfrm>
            <a:off x="780690" y="1862380"/>
            <a:ext cx="1766524" cy="762372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175127" tIns="175127" rIns="175127" bIns="173736" numCol="1" spcCol="1270" anchor="t" anchorCtr="0">
            <a:noAutofit/>
          </a:bodyPr>
          <a:lstStyle/>
          <a:p>
            <a:pPr marL="0" lvl="1" algn="ctr" defTabSz="6223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>
                <a:solidFill>
                  <a:schemeClr val="bg1"/>
                </a:solidFill>
              </a:rPr>
              <a:t>Risk-based criteria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D0B7C3E-67F0-93DE-BDB6-8997CCC3BD12}"/>
              </a:ext>
            </a:extLst>
          </p:cNvPr>
          <p:cNvSpPr/>
          <p:nvPr/>
        </p:nvSpPr>
        <p:spPr>
          <a:xfrm>
            <a:off x="3742984" y="1862380"/>
            <a:ext cx="7559666" cy="2915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>
                <a:solidFill>
                  <a:schemeClr val="accent2"/>
                </a:solidFill>
              </a:rPr>
              <a:t>Assessment of </a:t>
            </a:r>
            <a:r>
              <a:rPr lang="en-US" sz="1600" b="1">
                <a:solidFill>
                  <a:schemeClr val="accent2"/>
                </a:solidFill>
              </a:rPr>
              <a:t>Inherent Risk </a:t>
            </a:r>
            <a:r>
              <a:rPr lang="en-US" sz="1600">
                <a:solidFill>
                  <a:schemeClr val="accent2"/>
                </a:solidFill>
              </a:rPr>
              <a:t>is </a:t>
            </a:r>
            <a:r>
              <a:rPr lang="en-US" sz="1600" b="1">
                <a:solidFill>
                  <a:schemeClr val="accent2"/>
                </a:solidFill>
              </a:rPr>
              <a:t>not at the higher end of the spectrum.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90DA6FB-6FE3-550E-1D9F-0BC366F4D03D}"/>
              </a:ext>
            </a:extLst>
          </p:cNvPr>
          <p:cNvSpPr/>
          <p:nvPr/>
        </p:nvSpPr>
        <p:spPr>
          <a:xfrm>
            <a:off x="2665556" y="1862380"/>
            <a:ext cx="959085" cy="622558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Criteria 1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2D4503-7E99-6177-2186-F6E1E32D1A60}"/>
              </a:ext>
            </a:extLst>
          </p:cNvPr>
          <p:cNvSpPr/>
          <p:nvPr/>
        </p:nvSpPr>
        <p:spPr>
          <a:xfrm>
            <a:off x="3742984" y="2204524"/>
            <a:ext cx="7559666" cy="2915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2"/>
                </a:solidFill>
              </a:rPr>
              <a:t>Risks </a:t>
            </a:r>
            <a:r>
              <a:rPr lang="en-US" sz="1600">
                <a:solidFill>
                  <a:schemeClr val="accent2"/>
                </a:solidFill>
              </a:rPr>
              <a:t>were </a:t>
            </a:r>
            <a:r>
              <a:rPr lang="en-US" sz="1600" b="1">
                <a:solidFill>
                  <a:schemeClr val="accent2"/>
                </a:solidFill>
              </a:rPr>
              <a:t>not determined to be significant risks.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B661236-89D8-C849-C9BD-1BA4A6E7D184}"/>
              </a:ext>
            </a:extLst>
          </p:cNvPr>
          <p:cNvSpPr/>
          <p:nvPr/>
        </p:nvSpPr>
        <p:spPr>
          <a:xfrm>
            <a:off x="2665555" y="3680211"/>
            <a:ext cx="959085" cy="68805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Criteria 2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A97395D-D57C-E279-B7D0-83B6CDFE7611}"/>
              </a:ext>
            </a:extLst>
          </p:cNvPr>
          <p:cNvSpPr/>
          <p:nvPr/>
        </p:nvSpPr>
        <p:spPr>
          <a:xfrm>
            <a:off x="3742984" y="3680211"/>
            <a:ext cx="7559666" cy="6880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2"/>
                </a:solidFill>
              </a:rPr>
              <a:t>Control Risk </a:t>
            </a:r>
            <a:r>
              <a:rPr lang="en-US" sz="1600">
                <a:solidFill>
                  <a:schemeClr val="accent2"/>
                </a:solidFill>
              </a:rPr>
              <a:t>assessed at a level such that the </a:t>
            </a:r>
            <a:r>
              <a:rPr lang="en-US" sz="1600" b="1">
                <a:solidFill>
                  <a:schemeClr val="accent2"/>
                </a:solidFill>
              </a:rPr>
              <a:t>combination </a:t>
            </a:r>
            <a:r>
              <a:rPr lang="en-US" sz="1600">
                <a:solidFill>
                  <a:schemeClr val="accent2"/>
                </a:solidFill>
              </a:rPr>
              <a:t>of </a:t>
            </a:r>
            <a:r>
              <a:rPr lang="en-US" sz="1600" b="1">
                <a:solidFill>
                  <a:schemeClr val="accent2"/>
                </a:solidFill>
              </a:rPr>
              <a:t>Inherent Risk </a:t>
            </a:r>
            <a:r>
              <a:rPr lang="en-US" sz="1600">
                <a:solidFill>
                  <a:schemeClr val="accent2"/>
                </a:solidFill>
              </a:rPr>
              <a:t>and </a:t>
            </a:r>
            <a:r>
              <a:rPr lang="en-US" sz="1600" b="1">
                <a:solidFill>
                  <a:schemeClr val="accent2"/>
                </a:solidFill>
              </a:rPr>
              <a:t>Control Risk </a:t>
            </a:r>
            <a:r>
              <a:rPr lang="en-US" sz="1600">
                <a:solidFill>
                  <a:schemeClr val="accent2"/>
                </a:solidFill>
              </a:rPr>
              <a:t>results in an </a:t>
            </a:r>
            <a:r>
              <a:rPr lang="en-US" sz="1600" b="1">
                <a:solidFill>
                  <a:schemeClr val="accent2"/>
                </a:solidFill>
              </a:rPr>
              <a:t>assessment of ROMM at the assertion level </a:t>
            </a:r>
            <a:r>
              <a:rPr lang="en-US" sz="1600">
                <a:solidFill>
                  <a:schemeClr val="accent2"/>
                </a:solidFill>
              </a:rPr>
              <a:t>that is </a:t>
            </a:r>
            <a:r>
              <a:rPr lang="en-US" sz="1600" b="1">
                <a:solidFill>
                  <a:schemeClr val="accent2"/>
                </a:solidFill>
              </a:rPr>
              <a:t>acceptably low. </a:t>
            </a: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2DDD7E-61C3-322B-9CFA-CEE07EC20C8C}"/>
              </a:ext>
            </a:extLst>
          </p:cNvPr>
          <p:cNvSpPr/>
          <p:nvPr/>
        </p:nvSpPr>
        <p:spPr>
          <a:xfrm>
            <a:off x="2665555" y="2643702"/>
            <a:ext cx="959085" cy="8716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2"/>
                </a:solidFill>
              </a:rPr>
              <a:t>Assessment of Inherent Risk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D96C4A-2099-EC26-8D4F-5015A414451F}"/>
              </a:ext>
            </a:extLst>
          </p:cNvPr>
          <p:cNvSpPr/>
          <p:nvPr/>
        </p:nvSpPr>
        <p:spPr>
          <a:xfrm>
            <a:off x="2675239" y="4505067"/>
            <a:ext cx="959085" cy="12905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accent2"/>
                </a:solidFill>
              </a:rPr>
              <a:t>Assessment of Control Risk &amp; Effect on Combined Assessment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C5D5C31-48B0-1060-AD13-0C6A08A8277C}"/>
              </a:ext>
            </a:extLst>
          </p:cNvPr>
          <p:cNvGrpSpPr/>
          <p:nvPr/>
        </p:nvGrpSpPr>
        <p:grpSpPr>
          <a:xfrm>
            <a:off x="3742984" y="2598463"/>
            <a:ext cx="7559666" cy="1149714"/>
            <a:chOff x="3742984" y="2598463"/>
            <a:chExt cx="7559666" cy="114971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7E49DA-C9F0-6B2C-BA77-ED284D990DFF}"/>
                </a:ext>
              </a:extLst>
            </p:cNvPr>
            <p:cNvSpPr/>
            <p:nvPr/>
          </p:nvSpPr>
          <p:spPr>
            <a:xfrm>
              <a:off x="3742984" y="2665017"/>
              <a:ext cx="7559666" cy="345038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81000">
                  <a:srgbClr val="92D050"/>
                </a:gs>
                <a:gs pos="50000">
                  <a:srgbClr val="FFC000"/>
                </a:gs>
                <a:gs pos="100000">
                  <a:srgbClr val="00B050"/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47C34F-C754-3E92-A467-2519C4E96962}"/>
                </a:ext>
              </a:extLst>
            </p:cNvPr>
            <p:cNvSpPr txBox="1"/>
            <p:nvPr/>
          </p:nvSpPr>
          <p:spPr>
            <a:xfrm>
              <a:off x="3780962" y="2694728"/>
              <a:ext cx="25745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Lower end </a:t>
              </a:r>
              <a:r>
                <a:rPr lang="en-US" sz="1200">
                  <a:solidFill>
                    <a:schemeClr val="bg1"/>
                  </a:solidFill>
                </a:rPr>
                <a:t>of the spectrum…</a:t>
              </a:r>
            </a:p>
          </p:txBody>
        </p:sp>
        <p:pic>
          <p:nvPicPr>
            <p:cNvPr id="12" name="Graphic 11" descr="Close with solid fill">
              <a:extLst>
                <a:ext uri="{FF2B5EF4-FFF2-40B4-BE49-F238E27FC236}">
                  <a16:creationId xmlns:a16="http://schemas.microsoft.com/office/drawing/2014/main" id="{178F7A73-0FC3-6C88-2CAD-3B0A19DB4D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29017" y="2964756"/>
              <a:ext cx="914400" cy="783421"/>
            </a:xfrm>
            <a:prstGeom prst="rect">
              <a:avLst/>
            </a:prstGeom>
          </p:spPr>
        </p:pic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CEB24B3-D9E9-D8C5-0A4E-A7913A2AB805}"/>
                </a:ext>
              </a:extLst>
            </p:cNvPr>
            <p:cNvCxnSpPr>
              <a:cxnSpLocks/>
            </p:cNvCxnSpPr>
            <p:nvPr/>
          </p:nvCxnSpPr>
          <p:spPr>
            <a:xfrm>
              <a:off x="3780962" y="3254104"/>
              <a:ext cx="5008622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dashDot"/>
              <a:headEnd type="diamond" w="med" len="med"/>
              <a:tailEnd type="triangle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08D5684-F7DB-B5DA-40BD-788703F70435}"/>
                </a:ext>
              </a:extLst>
            </p:cNvPr>
            <p:cNvCxnSpPr>
              <a:cxnSpLocks/>
            </p:cNvCxnSpPr>
            <p:nvPr/>
          </p:nvCxnSpPr>
          <p:spPr>
            <a:xfrm>
              <a:off x="8836755" y="2694208"/>
              <a:ext cx="0" cy="76237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F3E565-A6DF-BF46-7764-B566FE793EAE}"/>
                </a:ext>
              </a:extLst>
            </p:cNvPr>
            <p:cNvSpPr txBox="1"/>
            <p:nvPr/>
          </p:nvSpPr>
          <p:spPr>
            <a:xfrm>
              <a:off x="6285273" y="2699036"/>
              <a:ext cx="25745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SPECTRUM OF INHERENT RISK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9D68136-F4EB-4F21-68ED-15E308F3B586}"/>
                </a:ext>
              </a:extLst>
            </p:cNvPr>
            <p:cNvSpPr txBox="1"/>
            <p:nvPr/>
          </p:nvSpPr>
          <p:spPr>
            <a:xfrm>
              <a:off x="9421022" y="2598463"/>
              <a:ext cx="1881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</a:rPr>
                <a:t>Higher end </a:t>
              </a:r>
              <a:r>
                <a:rPr lang="en-US" sz="1200">
                  <a:solidFill>
                    <a:schemeClr val="bg1"/>
                  </a:solidFill>
                </a:rPr>
                <a:t>of spectrum, including </a:t>
              </a:r>
              <a:r>
                <a:rPr lang="en-US" sz="1200" b="1">
                  <a:solidFill>
                    <a:schemeClr val="bg1"/>
                  </a:solidFill>
                </a:rPr>
                <a:t>Significant Risks</a:t>
              </a:r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00EDD1F-062C-AB2E-43F5-A1C15C239D41}"/>
              </a:ext>
            </a:extLst>
          </p:cNvPr>
          <p:cNvSpPr/>
          <p:nvPr/>
        </p:nvSpPr>
        <p:spPr>
          <a:xfrm>
            <a:off x="762283" y="2697067"/>
            <a:ext cx="1766524" cy="3056375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75127" tIns="175127" rIns="175127" bIns="173736" numCol="1" spcCol="1270" anchor="t" anchorCtr="0">
            <a:noAutofit/>
          </a:bodyPr>
          <a:lstStyle/>
          <a:p>
            <a:pPr marL="0" lvl="1" algn="ctr" defTabSz="6223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600" b="1" kern="1200">
              <a:solidFill>
                <a:srgbClr val="C00000"/>
              </a:solidFill>
            </a:endParaRPr>
          </a:p>
          <a:p>
            <a:pPr marL="0" lvl="1" algn="ctr" defTabSz="6223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600" b="1">
              <a:solidFill>
                <a:srgbClr val="C00000"/>
              </a:solidFill>
            </a:endParaRPr>
          </a:p>
          <a:p>
            <a:pPr marL="0" lvl="1" algn="ctr" defTabSz="6223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kern="1200">
                <a:solidFill>
                  <a:srgbClr val="C00000"/>
                </a:solidFill>
              </a:rPr>
              <a:t>Two criteria required to </a:t>
            </a:r>
            <a:r>
              <a:rPr lang="en-US" sz="1600" b="1">
                <a:solidFill>
                  <a:srgbClr val="C00000"/>
                </a:solidFill>
              </a:rPr>
              <a:t>be met for the approach to be applied</a:t>
            </a:r>
          </a:p>
        </p:txBody>
      </p:sp>
      <p:pic>
        <p:nvPicPr>
          <p:cNvPr id="55" name="Graphic 54" descr="Construction Barricade with solid fill">
            <a:extLst>
              <a:ext uri="{FF2B5EF4-FFF2-40B4-BE49-F238E27FC236}">
                <a16:creationId xmlns:a16="http://schemas.microsoft.com/office/drawing/2014/main" id="{D9380E12-76EE-AD86-2AD5-090A92448C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4317" y="4710832"/>
            <a:ext cx="914400" cy="914400"/>
          </a:xfrm>
          <a:prstGeom prst="rect">
            <a:avLst/>
          </a:prstGeom>
        </p:spPr>
      </p:pic>
      <p:pic>
        <p:nvPicPr>
          <p:cNvPr id="57" name="Graphic 56" descr="Warning with solid fill">
            <a:extLst>
              <a:ext uri="{FF2B5EF4-FFF2-40B4-BE49-F238E27FC236}">
                <a16:creationId xmlns:a16="http://schemas.microsoft.com/office/drawing/2014/main" id="{B06233DA-56E9-0359-41FD-4344EAB46F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5505" y="2862052"/>
            <a:ext cx="640080" cy="64008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18B43C1E-408F-03A9-CF05-3CDF0A29748B}"/>
              </a:ext>
            </a:extLst>
          </p:cNvPr>
          <p:cNvGrpSpPr/>
          <p:nvPr/>
        </p:nvGrpSpPr>
        <p:grpSpPr>
          <a:xfrm>
            <a:off x="3742984" y="4466746"/>
            <a:ext cx="7559666" cy="1328844"/>
            <a:chOff x="3742984" y="4466746"/>
            <a:chExt cx="7559666" cy="132884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6A9A3CD-85FF-B4EF-F579-E253F0C75265}"/>
                </a:ext>
              </a:extLst>
            </p:cNvPr>
            <p:cNvGrpSpPr/>
            <p:nvPr/>
          </p:nvGrpSpPr>
          <p:grpSpPr>
            <a:xfrm>
              <a:off x="3742984" y="4466746"/>
              <a:ext cx="7559666" cy="1149714"/>
              <a:chOff x="3742984" y="2598463"/>
              <a:chExt cx="7559666" cy="1149714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14375CB-50F7-8C94-442F-2F2C1D4D1923}"/>
                  </a:ext>
                </a:extLst>
              </p:cNvPr>
              <p:cNvSpPr/>
              <p:nvPr/>
            </p:nvSpPr>
            <p:spPr>
              <a:xfrm>
                <a:off x="3742984" y="2665017"/>
                <a:ext cx="7559666" cy="345038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/>
                  </a:gs>
                  <a:gs pos="81000">
                    <a:srgbClr val="92D050"/>
                  </a:gs>
                  <a:gs pos="50000">
                    <a:srgbClr val="FFC000"/>
                  </a:gs>
                  <a:gs pos="100000">
                    <a:srgbClr val="00B050"/>
                  </a:gs>
                </a:gsLst>
                <a:lin ang="10800000" scaled="1"/>
                <a:tileRect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1619589-ACA3-9828-78B4-D044F3430593}"/>
                  </a:ext>
                </a:extLst>
              </p:cNvPr>
              <p:cNvSpPr txBox="1"/>
              <p:nvPr/>
            </p:nvSpPr>
            <p:spPr>
              <a:xfrm>
                <a:off x="3780962" y="2694728"/>
                <a:ext cx="25745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Lower end </a:t>
                </a:r>
                <a:r>
                  <a:rPr lang="en-US" sz="1200">
                    <a:solidFill>
                      <a:schemeClr val="bg1"/>
                    </a:solidFill>
                  </a:rPr>
                  <a:t>of the spectrum…</a:t>
                </a:r>
              </a:p>
            </p:txBody>
          </p:sp>
          <p:pic>
            <p:nvPicPr>
              <p:cNvPr id="44" name="Graphic 43" descr="Close with solid fill">
                <a:extLst>
                  <a:ext uri="{FF2B5EF4-FFF2-40B4-BE49-F238E27FC236}">
                    <a16:creationId xmlns:a16="http://schemas.microsoft.com/office/drawing/2014/main" id="{64E4DD4F-2217-F7F5-847F-2242047057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29017" y="2964756"/>
                <a:ext cx="914400" cy="783421"/>
              </a:xfrm>
              <a:prstGeom prst="rect">
                <a:avLst/>
              </a:prstGeom>
            </p:spPr>
          </p:pic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36A09F77-0401-F1D9-292A-8561489A2C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0962" y="3254104"/>
                <a:ext cx="5008622" cy="0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prstDash val="dashDot"/>
                <a:headEnd type="diamond" w="med" len="med"/>
                <a:tailEnd type="triangle" w="med" len="med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E5CCC2A-7A7E-9DAE-A6B8-D6D0E189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36755" y="2694208"/>
                <a:ext cx="0" cy="76237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916B910-7C03-3456-1E93-A367B2BFD442}"/>
                  </a:ext>
                </a:extLst>
              </p:cNvPr>
              <p:cNvSpPr txBox="1"/>
              <p:nvPr/>
            </p:nvSpPr>
            <p:spPr>
              <a:xfrm>
                <a:off x="6285273" y="2699036"/>
                <a:ext cx="25745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SPECTRUM OF INHERENT RISK</a:t>
                </a:r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563D220-AFE8-44E5-1B7D-65A9B564BBE8}"/>
                  </a:ext>
                </a:extLst>
              </p:cNvPr>
              <p:cNvSpPr txBox="1"/>
              <p:nvPr/>
            </p:nvSpPr>
            <p:spPr>
              <a:xfrm>
                <a:off x="9421022" y="2598463"/>
                <a:ext cx="18816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</a:rPr>
                  <a:t>Higher end </a:t>
                </a:r>
                <a:r>
                  <a:rPr lang="en-US" sz="1200">
                    <a:solidFill>
                      <a:schemeClr val="bg1"/>
                    </a:solidFill>
                  </a:rPr>
                  <a:t>of spectrum, including </a:t>
                </a:r>
                <a:r>
                  <a:rPr lang="en-US" sz="1200" b="1">
                    <a:solidFill>
                      <a:schemeClr val="bg1"/>
                    </a:solidFill>
                  </a:rPr>
                  <a:t>Significant Risks</a:t>
                </a:r>
              </a:p>
            </p:txBody>
          </p:sp>
        </p:grpSp>
        <p:sp>
          <p:nvSpPr>
            <p:cNvPr id="59" name="Arrow: Left 58">
              <a:extLst>
                <a:ext uri="{FF2B5EF4-FFF2-40B4-BE49-F238E27FC236}">
                  <a16:creationId xmlns:a16="http://schemas.microsoft.com/office/drawing/2014/main" id="{FF287E41-959F-ED6E-AA8A-8159F5832D20}"/>
                </a:ext>
              </a:extLst>
            </p:cNvPr>
            <p:cNvSpPr/>
            <p:nvPr/>
          </p:nvSpPr>
          <p:spPr>
            <a:xfrm>
              <a:off x="4526585" y="5332377"/>
              <a:ext cx="4325621" cy="451906"/>
            </a:xfrm>
            <a:prstGeom prst="leftArrow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Effect of </a:t>
              </a:r>
              <a:r>
                <a:rPr lang="en-US" sz="1600" b="1"/>
                <a:t>Control Risk </a:t>
              </a:r>
              <a:r>
                <a:rPr lang="en-US" sz="1600"/>
                <a:t>Assessment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37462B8-0FD2-58A1-6E8E-9441C89EAA36}"/>
                </a:ext>
              </a:extLst>
            </p:cNvPr>
            <p:cNvSpPr/>
            <p:nvPr/>
          </p:nvSpPr>
          <p:spPr>
            <a:xfrm>
              <a:off x="3742984" y="5301537"/>
              <a:ext cx="768056" cy="494053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ROMM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13042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5C864-199A-524F-DC64-00730D941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D523D-00E6-4190-D201-9D04FF6C5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Conditions for a Test of Controls Alone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68D4BA-FD78-4FE6-5041-75D3649F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2E54D5-6906-A530-65B2-B880DCDC1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Meeting the criteria related to control risk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7BB233-8B66-85F4-8D47-211D8715B4A1}"/>
              </a:ext>
            </a:extLst>
          </p:cNvPr>
          <p:cNvSpPr/>
          <p:nvPr/>
        </p:nvSpPr>
        <p:spPr>
          <a:xfrm>
            <a:off x="1200149" y="3309730"/>
            <a:ext cx="2416629" cy="2682856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45720" rIns="182880" bIns="45720" numCol="1" spcCol="1270" anchor="ctr" anchorCtr="0">
            <a:noAutofit/>
          </a:bodyPr>
          <a:lstStyle/>
          <a:p>
            <a:pPr marL="685800"/>
            <a:r>
              <a:rPr lang="en-US" dirty="0">
                <a:solidFill>
                  <a:schemeClr val="accent2"/>
                </a:solidFill>
              </a:rPr>
              <a:t>In forming a professional judgment about whether the </a:t>
            </a:r>
            <a:r>
              <a:rPr lang="en-US" b="1" dirty="0">
                <a:solidFill>
                  <a:schemeClr val="accent2"/>
                </a:solidFill>
              </a:rPr>
              <a:t>criteria 2 </a:t>
            </a:r>
            <a:r>
              <a:rPr lang="en-US" dirty="0">
                <a:solidFill>
                  <a:schemeClr val="accent2"/>
                </a:solidFill>
              </a:rPr>
              <a:t>is met, auditors may ask themselves: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7DA0237-22E8-9AB5-8E6F-AD75CD72A995}"/>
              </a:ext>
            </a:extLst>
          </p:cNvPr>
          <p:cNvSpPr/>
          <p:nvPr/>
        </p:nvSpPr>
        <p:spPr>
          <a:xfrm>
            <a:off x="1200148" y="1812470"/>
            <a:ext cx="2416629" cy="1395733"/>
          </a:xfrm>
          <a:custGeom>
            <a:avLst/>
            <a:gdLst>
              <a:gd name="csX0" fmla="*/ 0 w 2702829"/>
              <a:gd name="csY0" fmla="*/ 222927 h 2229268"/>
              <a:gd name="csX1" fmla="*/ 222927 w 2702829"/>
              <a:gd name="csY1" fmla="*/ 0 h 2229268"/>
              <a:gd name="csX2" fmla="*/ 2479902 w 2702829"/>
              <a:gd name="csY2" fmla="*/ 0 h 2229268"/>
              <a:gd name="csX3" fmla="*/ 2702829 w 2702829"/>
              <a:gd name="csY3" fmla="*/ 222927 h 2229268"/>
              <a:gd name="csX4" fmla="*/ 2702829 w 2702829"/>
              <a:gd name="csY4" fmla="*/ 2006341 h 2229268"/>
              <a:gd name="csX5" fmla="*/ 2479902 w 2702829"/>
              <a:gd name="csY5" fmla="*/ 2229268 h 2229268"/>
              <a:gd name="csX6" fmla="*/ 222927 w 2702829"/>
              <a:gd name="csY6" fmla="*/ 2229268 h 2229268"/>
              <a:gd name="csX7" fmla="*/ 0 w 2702829"/>
              <a:gd name="csY7" fmla="*/ 2006341 h 2229268"/>
              <a:gd name="csX8" fmla="*/ 0 w 2702829"/>
              <a:gd name="csY8" fmla="*/ 222927 h 2229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702829" h="2229268">
                <a:moveTo>
                  <a:pt x="0" y="222927"/>
                </a:moveTo>
                <a:cubicBezTo>
                  <a:pt x="0" y="99808"/>
                  <a:pt x="99808" y="0"/>
                  <a:pt x="222927" y="0"/>
                </a:cubicBezTo>
                <a:lnTo>
                  <a:pt x="2479902" y="0"/>
                </a:lnTo>
                <a:cubicBezTo>
                  <a:pt x="2603021" y="0"/>
                  <a:pt x="2702829" y="99808"/>
                  <a:pt x="2702829" y="222927"/>
                </a:cubicBezTo>
                <a:lnTo>
                  <a:pt x="2702829" y="2006341"/>
                </a:lnTo>
                <a:cubicBezTo>
                  <a:pt x="2702829" y="2129460"/>
                  <a:pt x="2603021" y="2229268"/>
                  <a:pt x="2479902" y="2229268"/>
                </a:cubicBezTo>
                <a:lnTo>
                  <a:pt x="222927" y="2229268"/>
                </a:lnTo>
                <a:cubicBezTo>
                  <a:pt x="99808" y="2229268"/>
                  <a:pt x="0" y="2129460"/>
                  <a:pt x="0" y="2006341"/>
                </a:cubicBezTo>
                <a:lnTo>
                  <a:pt x="0" y="2229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t" anchorCtr="0">
            <a:noAutofit/>
          </a:bodyPr>
          <a:lstStyle/>
          <a:p>
            <a:pPr marL="0" lvl="1" algn="ctr" defTabSz="6223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bg1"/>
                </a:solidFill>
              </a:rPr>
              <a:t>Control Risk assessment </a:t>
            </a:r>
            <a:r>
              <a:rPr lang="en-US" sz="1600" dirty="0">
                <a:solidFill>
                  <a:schemeClr val="bg1"/>
                </a:solidFill>
              </a:rPr>
              <a:t>remains a </a:t>
            </a:r>
            <a:r>
              <a:rPr lang="en-US" sz="1600" b="1" dirty="0">
                <a:solidFill>
                  <a:schemeClr val="bg1"/>
                </a:solidFill>
              </a:rPr>
              <a:t>professional judgment </a:t>
            </a:r>
            <a:r>
              <a:rPr lang="en-US" sz="1600" dirty="0">
                <a:solidFill>
                  <a:schemeClr val="bg1"/>
                </a:solidFill>
              </a:rPr>
              <a:t>made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in accordance with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ISA 315 (Revised 2019)</a:t>
            </a:r>
            <a:endParaRPr lang="en-US" sz="1600" b="1" kern="1200" dirty="0">
              <a:solidFill>
                <a:schemeClr val="bg1"/>
              </a:solidFill>
            </a:endParaRPr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4ED94C9F-31D4-EB63-1FA8-3B40880E1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045024"/>
              </p:ext>
            </p:extLst>
          </p:nvPr>
        </p:nvGraphicFramePr>
        <p:xfrm>
          <a:off x="3616779" y="1812470"/>
          <a:ext cx="8049985" cy="4653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Graphic 6" descr="Lights On with solid fill">
            <a:extLst>
              <a:ext uri="{FF2B5EF4-FFF2-40B4-BE49-F238E27FC236}">
                <a16:creationId xmlns:a16="http://schemas.microsoft.com/office/drawing/2014/main" id="{EE14749D-0062-3DAB-EB17-75C1306D8A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0148" y="4139291"/>
            <a:ext cx="715618" cy="7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85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B6EA3-AE1C-A556-C558-B2E1A8FF0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row: Curved Left 17">
            <a:extLst>
              <a:ext uri="{FF2B5EF4-FFF2-40B4-BE49-F238E27FC236}">
                <a16:creationId xmlns:a16="http://schemas.microsoft.com/office/drawing/2014/main" id="{58EE5BEA-6EE1-634A-4307-5888E53253FE}"/>
              </a:ext>
            </a:extLst>
          </p:cNvPr>
          <p:cNvSpPr/>
          <p:nvPr/>
        </p:nvSpPr>
        <p:spPr>
          <a:xfrm>
            <a:off x="10167580" y="4563706"/>
            <a:ext cx="1822946" cy="1583140"/>
          </a:xfrm>
          <a:prstGeom prst="curvedLeftArrow">
            <a:avLst/>
          </a:prstGeom>
          <a:solidFill>
            <a:srgbClr val="4B5E7C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03A7E-F665-69E5-6159-1EBA871BB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The Baseline Requirement on Tests of Controls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D5E86E-39B9-24F4-F9C7-FC18FE6E8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346C380-B9DB-5E6D-455E-5C5DCC62EC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700" y="1149773"/>
            <a:ext cx="10134600" cy="566597"/>
          </a:xfrm>
        </p:spPr>
        <p:txBody>
          <a:bodyPr>
            <a:normAutofit/>
          </a:bodyPr>
          <a:lstStyle/>
          <a:p>
            <a:r>
              <a:rPr lang="en-US"/>
              <a:t>Increasing alignment of the baseline requirement with isa 315 (Revised 2019)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3C5ABA5-91C2-55BD-A257-1B2C23302AFC}"/>
              </a:ext>
            </a:extLst>
          </p:cNvPr>
          <p:cNvSpPr/>
          <p:nvPr/>
        </p:nvSpPr>
        <p:spPr>
          <a:xfrm>
            <a:off x="1028700" y="2095428"/>
            <a:ext cx="2724976" cy="2328641"/>
          </a:xfrm>
          <a:custGeom>
            <a:avLst/>
            <a:gdLst>
              <a:gd name="csX0" fmla="*/ 0 w 2857837"/>
              <a:gd name="csY0" fmla="*/ 235712 h 2357118"/>
              <a:gd name="csX1" fmla="*/ 235712 w 2857837"/>
              <a:gd name="csY1" fmla="*/ 0 h 2357118"/>
              <a:gd name="csX2" fmla="*/ 2622125 w 2857837"/>
              <a:gd name="csY2" fmla="*/ 0 h 2357118"/>
              <a:gd name="csX3" fmla="*/ 2857837 w 2857837"/>
              <a:gd name="csY3" fmla="*/ 235712 h 2357118"/>
              <a:gd name="csX4" fmla="*/ 2857837 w 2857837"/>
              <a:gd name="csY4" fmla="*/ 2121406 h 2357118"/>
              <a:gd name="csX5" fmla="*/ 2622125 w 2857837"/>
              <a:gd name="csY5" fmla="*/ 2357118 h 2357118"/>
              <a:gd name="csX6" fmla="*/ 235712 w 2857837"/>
              <a:gd name="csY6" fmla="*/ 2357118 h 2357118"/>
              <a:gd name="csX7" fmla="*/ 0 w 2857837"/>
              <a:gd name="csY7" fmla="*/ 2121406 h 2357118"/>
              <a:gd name="csX8" fmla="*/ 0 w 2857837"/>
              <a:gd name="csY8" fmla="*/ 235712 h 23571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57837" h="2357118">
                <a:moveTo>
                  <a:pt x="0" y="235712"/>
                </a:moveTo>
                <a:cubicBezTo>
                  <a:pt x="0" y="105532"/>
                  <a:pt x="105532" y="0"/>
                  <a:pt x="235712" y="0"/>
                </a:cubicBezTo>
                <a:lnTo>
                  <a:pt x="2622125" y="0"/>
                </a:lnTo>
                <a:cubicBezTo>
                  <a:pt x="2752305" y="0"/>
                  <a:pt x="2857837" y="105532"/>
                  <a:pt x="2857837" y="235712"/>
                </a:cubicBezTo>
                <a:lnTo>
                  <a:pt x="2857837" y="2121406"/>
                </a:lnTo>
                <a:cubicBezTo>
                  <a:pt x="2857837" y="2251586"/>
                  <a:pt x="2752305" y="2357118"/>
                  <a:pt x="2622125" y="2357118"/>
                </a:cubicBezTo>
                <a:lnTo>
                  <a:pt x="235712" y="2357118"/>
                </a:lnTo>
                <a:cubicBezTo>
                  <a:pt x="105532" y="2357118"/>
                  <a:pt x="0" y="2251586"/>
                  <a:pt x="0" y="2121406"/>
                </a:cubicBezTo>
                <a:lnTo>
                  <a:pt x="0" y="235712"/>
                </a:ln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914" tIns="80914" rIns="80914" bIns="586011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b="1" kern="1200">
                <a:solidFill>
                  <a:schemeClr val="accent1"/>
                </a:solidFill>
              </a:rPr>
              <a:t>Identify risks of material </a:t>
            </a:r>
            <a:r>
              <a:rPr lang="en-US" b="1">
                <a:solidFill>
                  <a:schemeClr val="accent1"/>
                </a:solidFill>
              </a:rPr>
              <a:t>m</a:t>
            </a:r>
            <a:r>
              <a:rPr lang="en-US" b="1" kern="1200">
                <a:solidFill>
                  <a:schemeClr val="accent1"/>
                </a:solidFill>
              </a:rPr>
              <a:t>isstatement at the assertion level </a:t>
            </a:r>
            <a:r>
              <a:rPr lang="en-US" kern="1200">
                <a:solidFill>
                  <a:schemeClr val="accent1"/>
                </a:solidFill>
              </a:rPr>
              <a:t>(before controls) </a:t>
            </a:r>
            <a:r>
              <a:rPr lang="en-US" u="none" kern="1200">
                <a:solidFill>
                  <a:schemeClr val="accent1"/>
                </a:solidFill>
              </a:rPr>
              <a:t>(i.e., identify inherent risks)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E0A42A4-E0EB-50C9-B15A-A4739CEE4FF0}"/>
              </a:ext>
            </a:extLst>
          </p:cNvPr>
          <p:cNvSpPr/>
          <p:nvPr/>
        </p:nvSpPr>
        <p:spPr>
          <a:xfrm>
            <a:off x="1248805" y="4496702"/>
            <a:ext cx="2136347" cy="545247"/>
          </a:xfrm>
          <a:custGeom>
            <a:avLst/>
            <a:gdLst>
              <a:gd name="csX0" fmla="*/ 0 w 2540299"/>
              <a:gd name="csY0" fmla="*/ 101019 h 1010193"/>
              <a:gd name="csX1" fmla="*/ 101019 w 2540299"/>
              <a:gd name="csY1" fmla="*/ 0 h 1010193"/>
              <a:gd name="csX2" fmla="*/ 2439280 w 2540299"/>
              <a:gd name="csY2" fmla="*/ 0 h 1010193"/>
              <a:gd name="csX3" fmla="*/ 2540299 w 2540299"/>
              <a:gd name="csY3" fmla="*/ 101019 h 1010193"/>
              <a:gd name="csX4" fmla="*/ 2540299 w 2540299"/>
              <a:gd name="csY4" fmla="*/ 909174 h 1010193"/>
              <a:gd name="csX5" fmla="*/ 2439280 w 2540299"/>
              <a:gd name="csY5" fmla="*/ 1010193 h 1010193"/>
              <a:gd name="csX6" fmla="*/ 101019 w 2540299"/>
              <a:gd name="csY6" fmla="*/ 1010193 h 1010193"/>
              <a:gd name="csX7" fmla="*/ 0 w 2540299"/>
              <a:gd name="csY7" fmla="*/ 909174 h 1010193"/>
              <a:gd name="csX8" fmla="*/ 0 w 2540299"/>
              <a:gd name="csY8" fmla="*/ 101019 h 10101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540299" h="1010193">
                <a:moveTo>
                  <a:pt x="0" y="101019"/>
                </a:moveTo>
                <a:cubicBezTo>
                  <a:pt x="0" y="45228"/>
                  <a:pt x="45228" y="0"/>
                  <a:pt x="101019" y="0"/>
                </a:cubicBezTo>
                <a:lnTo>
                  <a:pt x="2439280" y="0"/>
                </a:lnTo>
                <a:cubicBezTo>
                  <a:pt x="2495071" y="0"/>
                  <a:pt x="2540299" y="45228"/>
                  <a:pt x="2540299" y="101019"/>
                </a:cubicBezTo>
                <a:lnTo>
                  <a:pt x="2540299" y="909174"/>
                </a:lnTo>
                <a:cubicBezTo>
                  <a:pt x="2540299" y="964965"/>
                  <a:pt x="2495071" y="1010193"/>
                  <a:pt x="2439280" y="1010193"/>
                </a:cubicBezTo>
                <a:lnTo>
                  <a:pt x="101019" y="1010193"/>
                </a:lnTo>
                <a:cubicBezTo>
                  <a:pt x="45228" y="1010193"/>
                  <a:pt x="0" y="964965"/>
                  <a:pt x="0" y="909174"/>
                </a:cubicBezTo>
                <a:lnTo>
                  <a:pt x="0" y="101019"/>
                </a:lnTo>
                <a:close/>
              </a:path>
            </a:pathLst>
          </a:custGeom>
          <a:solidFill>
            <a:srgbClr val="4B5E7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118" tIns="62608" rIns="79118" bIns="62608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/>
              <a:t>IDENTIFY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D57571-04E5-5E3B-8CF1-3C4766323852}"/>
              </a:ext>
            </a:extLst>
          </p:cNvPr>
          <p:cNvSpPr/>
          <p:nvPr/>
        </p:nvSpPr>
        <p:spPr>
          <a:xfrm>
            <a:off x="3863183" y="2115764"/>
            <a:ext cx="2724977" cy="2330194"/>
          </a:xfrm>
          <a:custGeom>
            <a:avLst/>
            <a:gdLst>
              <a:gd name="csX0" fmla="*/ 0 w 2857837"/>
              <a:gd name="csY0" fmla="*/ 235712 h 2357118"/>
              <a:gd name="csX1" fmla="*/ 235712 w 2857837"/>
              <a:gd name="csY1" fmla="*/ 0 h 2357118"/>
              <a:gd name="csX2" fmla="*/ 2622125 w 2857837"/>
              <a:gd name="csY2" fmla="*/ 0 h 2357118"/>
              <a:gd name="csX3" fmla="*/ 2857837 w 2857837"/>
              <a:gd name="csY3" fmla="*/ 235712 h 2357118"/>
              <a:gd name="csX4" fmla="*/ 2857837 w 2857837"/>
              <a:gd name="csY4" fmla="*/ 2121406 h 2357118"/>
              <a:gd name="csX5" fmla="*/ 2622125 w 2857837"/>
              <a:gd name="csY5" fmla="*/ 2357118 h 2357118"/>
              <a:gd name="csX6" fmla="*/ 235712 w 2857837"/>
              <a:gd name="csY6" fmla="*/ 2357118 h 2357118"/>
              <a:gd name="csX7" fmla="*/ 0 w 2857837"/>
              <a:gd name="csY7" fmla="*/ 2121406 h 2357118"/>
              <a:gd name="csX8" fmla="*/ 0 w 2857837"/>
              <a:gd name="csY8" fmla="*/ 235712 h 23571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57837" h="2357118">
                <a:moveTo>
                  <a:pt x="0" y="235712"/>
                </a:moveTo>
                <a:cubicBezTo>
                  <a:pt x="0" y="105532"/>
                  <a:pt x="105532" y="0"/>
                  <a:pt x="235712" y="0"/>
                </a:cubicBezTo>
                <a:lnTo>
                  <a:pt x="2622125" y="0"/>
                </a:lnTo>
                <a:cubicBezTo>
                  <a:pt x="2752305" y="0"/>
                  <a:pt x="2857837" y="105532"/>
                  <a:pt x="2857837" y="235712"/>
                </a:cubicBezTo>
                <a:lnTo>
                  <a:pt x="2857837" y="2121406"/>
                </a:lnTo>
                <a:cubicBezTo>
                  <a:pt x="2857837" y="2251586"/>
                  <a:pt x="2752305" y="2357118"/>
                  <a:pt x="2622125" y="2357118"/>
                </a:cubicBezTo>
                <a:lnTo>
                  <a:pt x="235712" y="2357118"/>
                </a:lnTo>
                <a:cubicBezTo>
                  <a:pt x="105532" y="2357118"/>
                  <a:pt x="0" y="2251586"/>
                  <a:pt x="0" y="2121406"/>
                </a:cubicBezTo>
                <a:lnTo>
                  <a:pt x="0" y="235712"/>
                </a:ln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914" tIns="82296" rIns="80914" bIns="585216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kern="1200" dirty="0">
                <a:solidFill>
                  <a:schemeClr val="accent1"/>
                </a:solidFill>
              </a:rPr>
              <a:t>For identified risks of material misstatement at the assertion level (i.e., identified inherent risks)…. 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b="1" kern="1200" dirty="0">
                <a:solidFill>
                  <a:schemeClr val="accent1"/>
                </a:solidFill>
              </a:rPr>
              <a:t>Assess Inherent Risk at the Assertion Level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AC32688-53C2-8F70-9BC8-FB9A57CDA618}"/>
              </a:ext>
            </a:extLst>
          </p:cNvPr>
          <p:cNvSpPr/>
          <p:nvPr/>
        </p:nvSpPr>
        <p:spPr>
          <a:xfrm>
            <a:off x="4165393" y="4496703"/>
            <a:ext cx="2136347" cy="545246"/>
          </a:xfrm>
          <a:custGeom>
            <a:avLst/>
            <a:gdLst>
              <a:gd name="csX0" fmla="*/ 0 w 2540299"/>
              <a:gd name="csY0" fmla="*/ 101019 h 1010193"/>
              <a:gd name="csX1" fmla="*/ 101019 w 2540299"/>
              <a:gd name="csY1" fmla="*/ 0 h 1010193"/>
              <a:gd name="csX2" fmla="*/ 2439280 w 2540299"/>
              <a:gd name="csY2" fmla="*/ 0 h 1010193"/>
              <a:gd name="csX3" fmla="*/ 2540299 w 2540299"/>
              <a:gd name="csY3" fmla="*/ 101019 h 1010193"/>
              <a:gd name="csX4" fmla="*/ 2540299 w 2540299"/>
              <a:gd name="csY4" fmla="*/ 909174 h 1010193"/>
              <a:gd name="csX5" fmla="*/ 2439280 w 2540299"/>
              <a:gd name="csY5" fmla="*/ 1010193 h 1010193"/>
              <a:gd name="csX6" fmla="*/ 101019 w 2540299"/>
              <a:gd name="csY6" fmla="*/ 1010193 h 1010193"/>
              <a:gd name="csX7" fmla="*/ 0 w 2540299"/>
              <a:gd name="csY7" fmla="*/ 909174 h 1010193"/>
              <a:gd name="csX8" fmla="*/ 0 w 2540299"/>
              <a:gd name="csY8" fmla="*/ 101019 h 10101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540299" h="1010193">
                <a:moveTo>
                  <a:pt x="0" y="101019"/>
                </a:moveTo>
                <a:cubicBezTo>
                  <a:pt x="0" y="45228"/>
                  <a:pt x="45228" y="0"/>
                  <a:pt x="101019" y="0"/>
                </a:cubicBezTo>
                <a:lnTo>
                  <a:pt x="2439280" y="0"/>
                </a:lnTo>
                <a:cubicBezTo>
                  <a:pt x="2495071" y="0"/>
                  <a:pt x="2540299" y="45228"/>
                  <a:pt x="2540299" y="101019"/>
                </a:cubicBezTo>
                <a:lnTo>
                  <a:pt x="2540299" y="909174"/>
                </a:lnTo>
                <a:cubicBezTo>
                  <a:pt x="2540299" y="964965"/>
                  <a:pt x="2495071" y="1010193"/>
                  <a:pt x="2439280" y="1010193"/>
                </a:cubicBezTo>
                <a:lnTo>
                  <a:pt x="101019" y="1010193"/>
                </a:lnTo>
                <a:cubicBezTo>
                  <a:pt x="45228" y="1010193"/>
                  <a:pt x="0" y="964965"/>
                  <a:pt x="0" y="909174"/>
                </a:cubicBezTo>
                <a:lnTo>
                  <a:pt x="0" y="101019"/>
                </a:lnTo>
                <a:close/>
              </a:path>
            </a:pathLst>
          </a:custGeom>
          <a:solidFill>
            <a:srgbClr val="4B5E7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118" tIns="62608" rIns="79118" bIns="62608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/>
              <a:t>ASSESS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A270571-24F7-2AAD-CB4D-4E5C0B1C8382}"/>
              </a:ext>
            </a:extLst>
          </p:cNvPr>
          <p:cNvSpPr/>
          <p:nvPr/>
        </p:nvSpPr>
        <p:spPr>
          <a:xfrm>
            <a:off x="6705299" y="2115765"/>
            <a:ext cx="4334993" cy="2330194"/>
          </a:xfrm>
          <a:custGeom>
            <a:avLst/>
            <a:gdLst>
              <a:gd name="csX0" fmla="*/ 0 w 2857837"/>
              <a:gd name="csY0" fmla="*/ 235712 h 2357118"/>
              <a:gd name="csX1" fmla="*/ 235712 w 2857837"/>
              <a:gd name="csY1" fmla="*/ 0 h 2357118"/>
              <a:gd name="csX2" fmla="*/ 2622125 w 2857837"/>
              <a:gd name="csY2" fmla="*/ 0 h 2357118"/>
              <a:gd name="csX3" fmla="*/ 2857837 w 2857837"/>
              <a:gd name="csY3" fmla="*/ 235712 h 2357118"/>
              <a:gd name="csX4" fmla="*/ 2857837 w 2857837"/>
              <a:gd name="csY4" fmla="*/ 2121406 h 2357118"/>
              <a:gd name="csX5" fmla="*/ 2622125 w 2857837"/>
              <a:gd name="csY5" fmla="*/ 2357118 h 2357118"/>
              <a:gd name="csX6" fmla="*/ 235712 w 2857837"/>
              <a:gd name="csY6" fmla="*/ 2357118 h 2357118"/>
              <a:gd name="csX7" fmla="*/ 0 w 2857837"/>
              <a:gd name="csY7" fmla="*/ 2121406 h 2357118"/>
              <a:gd name="csX8" fmla="*/ 0 w 2857837"/>
              <a:gd name="csY8" fmla="*/ 235712 h 23571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57837" h="2357118">
                <a:moveTo>
                  <a:pt x="0" y="235712"/>
                </a:moveTo>
                <a:cubicBezTo>
                  <a:pt x="0" y="105532"/>
                  <a:pt x="105532" y="0"/>
                  <a:pt x="235712" y="0"/>
                </a:cubicBezTo>
                <a:lnTo>
                  <a:pt x="2622125" y="0"/>
                </a:lnTo>
                <a:cubicBezTo>
                  <a:pt x="2752305" y="0"/>
                  <a:pt x="2857837" y="105532"/>
                  <a:pt x="2857837" y="235712"/>
                </a:cubicBezTo>
                <a:lnTo>
                  <a:pt x="2857837" y="2121406"/>
                </a:lnTo>
                <a:cubicBezTo>
                  <a:pt x="2857837" y="2251586"/>
                  <a:pt x="2752305" y="2357118"/>
                  <a:pt x="2622125" y="2357118"/>
                </a:cubicBezTo>
                <a:lnTo>
                  <a:pt x="235712" y="2357118"/>
                </a:lnTo>
                <a:cubicBezTo>
                  <a:pt x="105532" y="2357118"/>
                  <a:pt x="0" y="2251586"/>
                  <a:pt x="0" y="2121406"/>
                </a:cubicBezTo>
                <a:lnTo>
                  <a:pt x="0" y="235712"/>
                </a:ln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914" tIns="80914" rIns="80914" bIns="586011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kern="1200">
                <a:solidFill>
                  <a:schemeClr val="accent1"/>
                </a:solidFill>
              </a:rPr>
              <a:t>Is it possible and practicable to respond to the assessed risks (before controls) </a:t>
            </a:r>
            <a:r>
              <a:rPr lang="en-US" b="1" kern="1200">
                <a:solidFill>
                  <a:schemeClr val="accent1"/>
                </a:solidFill>
              </a:rPr>
              <a:t>through substantive procedures alone?</a:t>
            </a:r>
            <a:endParaRPr lang="en-US" kern="1200">
              <a:solidFill>
                <a:schemeClr val="accent1"/>
              </a:solidFill>
            </a:endParaRPr>
          </a:p>
          <a:p>
            <a:pPr marL="571500" lvl="2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kern="1200">
                <a:solidFill>
                  <a:schemeClr val="accent1"/>
                </a:solidFill>
              </a:rPr>
              <a:t>If not: </a:t>
            </a:r>
            <a:r>
              <a:rPr lang="en-US" b="1" kern="1200">
                <a:solidFill>
                  <a:schemeClr val="accent1"/>
                </a:solidFill>
              </a:rPr>
              <a:t>Tests of controls are required </a:t>
            </a:r>
            <a:r>
              <a:rPr lang="en-US" kern="1200">
                <a:solidFill>
                  <a:schemeClr val="accent1"/>
                </a:solidFill>
              </a:rPr>
              <a:t>to be planned so as to obtain sufficient appropriate audit evidence</a:t>
            </a:r>
          </a:p>
          <a:p>
            <a:pPr marL="571500" lvl="2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kern="1200">
                <a:solidFill>
                  <a:schemeClr val="accent1"/>
                </a:solidFill>
              </a:rPr>
              <a:t>If so: </a:t>
            </a:r>
            <a:r>
              <a:rPr lang="en-US" b="1" kern="1200">
                <a:solidFill>
                  <a:schemeClr val="accent1"/>
                </a:solidFill>
              </a:rPr>
              <a:t>Tests of controls may be planned </a:t>
            </a:r>
            <a:r>
              <a:rPr lang="en-US" kern="1200">
                <a:solidFill>
                  <a:schemeClr val="accent1"/>
                </a:solidFill>
              </a:rPr>
              <a:t>(</a:t>
            </a:r>
            <a:r>
              <a:rPr lang="en-US">
                <a:solidFill>
                  <a:schemeClr val="accent1"/>
                </a:solidFill>
              </a:rPr>
              <a:t>by </a:t>
            </a:r>
            <a:r>
              <a:rPr lang="en-US" kern="1200">
                <a:solidFill>
                  <a:schemeClr val="accent1"/>
                </a:solidFill>
              </a:rPr>
              <a:t>choice)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8DBD0F-2246-B9A7-44EC-727CCCEBD47F}"/>
              </a:ext>
            </a:extLst>
          </p:cNvPr>
          <p:cNvSpPr/>
          <p:nvPr/>
        </p:nvSpPr>
        <p:spPr>
          <a:xfrm>
            <a:off x="7185721" y="4503913"/>
            <a:ext cx="2981861" cy="545247"/>
          </a:xfrm>
          <a:custGeom>
            <a:avLst/>
            <a:gdLst>
              <a:gd name="csX0" fmla="*/ 0 w 2540299"/>
              <a:gd name="csY0" fmla="*/ 101019 h 1010193"/>
              <a:gd name="csX1" fmla="*/ 101019 w 2540299"/>
              <a:gd name="csY1" fmla="*/ 0 h 1010193"/>
              <a:gd name="csX2" fmla="*/ 2439280 w 2540299"/>
              <a:gd name="csY2" fmla="*/ 0 h 1010193"/>
              <a:gd name="csX3" fmla="*/ 2540299 w 2540299"/>
              <a:gd name="csY3" fmla="*/ 101019 h 1010193"/>
              <a:gd name="csX4" fmla="*/ 2540299 w 2540299"/>
              <a:gd name="csY4" fmla="*/ 909174 h 1010193"/>
              <a:gd name="csX5" fmla="*/ 2439280 w 2540299"/>
              <a:gd name="csY5" fmla="*/ 1010193 h 1010193"/>
              <a:gd name="csX6" fmla="*/ 101019 w 2540299"/>
              <a:gd name="csY6" fmla="*/ 1010193 h 1010193"/>
              <a:gd name="csX7" fmla="*/ 0 w 2540299"/>
              <a:gd name="csY7" fmla="*/ 909174 h 1010193"/>
              <a:gd name="csX8" fmla="*/ 0 w 2540299"/>
              <a:gd name="csY8" fmla="*/ 101019 h 10101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540299" h="1010193">
                <a:moveTo>
                  <a:pt x="0" y="101019"/>
                </a:moveTo>
                <a:cubicBezTo>
                  <a:pt x="0" y="45228"/>
                  <a:pt x="45228" y="0"/>
                  <a:pt x="101019" y="0"/>
                </a:cubicBezTo>
                <a:lnTo>
                  <a:pt x="2439280" y="0"/>
                </a:lnTo>
                <a:cubicBezTo>
                  <a:pt x="2495071" y="0"/>
                  <a:pt x="2540299" y="45228"/>
                  <a:pt x="2540299" y="101019"/>
                </a:cubicBezTo>
                <a:lnTo>
                  <a:pt x="2540299" y="909174"/>
                </a:lnTo>
                <a:cubicBezTo>
                  <a:pt x="2540299" y="964965"/>
                  <a:pt x="2495071" y="1010193"/>
                  <a:pt x="2439280" y="1010193"/>
                </a:cubicBezTo>
                <a:lnTo>
                  <a:pt x="101019" y="1010193"/>
                </a:lnTo>
                <a:cubicBezTo>
                  <a:pt x="45228" y="1010193"/>
                  <a:pt x="0" y="964965"/>
                  <a:pt x="0" y="909174"/>
                </a:cubicBezTo>
                <a:lnTo>
                  <a:pt x="0" y="101019"/>
                </a:lnTo>
                <a:close/>
              </a:path>
            </a:pathLst>
          </a:custGeom>
          <a:solidFill>
            <a:srgbClr val="43547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118" tIns="62608" rIns="79118" bIns="62608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An Auditor Judgment and Decision Point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9B4C779-6858-7546-EA53-8F2F307C3851}"/>
              </a:ext>
            </a:extLst>
          </p:cNvPr>
          <p:cNvSpPr/>
          <p:nvPr/>
        </p:nvSpPr>
        <p:spPr>
          <a:xfrm>
            <a:off x="1028700" y="1716370"/>
            <a:ext cx="10011592" cy="346711"/>
          </a:xfrm>
          <a:custGeom>
            <a:avLst/>
            <a:gdLst>
              <a:gd name="csX0" fmla="*/ 0 w 2540299"/>
              <a:gd name="csY0" fmla="*/ 101019 h 1010193"/>
              <a:gd name="csX1" fmla="*/ 101019 w 2540299"/>
              <a:gd name="csY1" fmla="*/ 0 h 1010193"/>
              <a:gd name="csX2" fmla="*/ 2439280 w 2540299"/>
              <a:gd name="csY2" fmla="*/ 0 h 1010193"/>
              <a:gd name="csX3" fmla="*/ 2540299 w 2540299"/>
              <a:gd name="csY3" fmla="*/ 101019 h 1010193"/>
              <a:gd name="csX4" fmla="*/ 2540299 w 2540299"/>
              <a:gd name="csY4" fmla="*/ 909174 h 1010193"/>
              <a:gd name="csX5" fmla="*/ 2439280 w 2540299"/>
              <a:gd name="csY5" fmla="*/ 1010193 h 1010193"/>
              <a:gd name="csX6" fmla="*/ 101019 w 2540299"/>
              <a:gd name="csY6" fmla="*/ 1010193 h 1010193"/>
              <a:gd name="csX7" fmla="*/ 0 w 2540299"/>
              <a:gd name="csY7" fmla="*/ 909174 h 1010193"/>
              <a:gd name="csX8" fmla="*/ 0 w 2540299"/>
              <a:gd name="csY8" fmla="*/ 101019 h 10101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540299" h="1010193">
                <a:moveTo>
                  <a:pt x="0" y="101019"/>
                </a:moveTo>
                <a:cubicBezTo>
                  <a:pt x="0" y="45228"/>
                  <a:pt x="45228" y="0"/>
                  <a:pt x="101019" y="0"/>
                </a:cubicBezTo>
                <a:lnTo>
                  <a:pt x="2439280" y="0"/>
                </a:lnTo>
                <a:cubicBezTo>
                  <a:pt x="2495071" y="0"/>
                  <a:pt x="2540299" y="45228"/>
                  <a:pt x="2540299" y="101019"/>
                </a:cubicBezTo>
                <a:lnTo>
                  <a:pt x="2540299" y="909174"/>
                </a:lnTo>
                <a:cubicBezTo>
                  <a:pt x="2540299" y="964965"/>
                  <a:pt x="2495071" y="1010193"/>
                  <a:pt x="2439280" y="1010193"/>
                </a:cubicBezTo>
                <a:lnTo>
                  <a:pt x="101019" y="1010193"/>
                </a:lnTo>
                <a:cubicBezTo>
                  <a:pt x="45228" y="1010193"/>
                  <a:pt x="0" y="964965"/>
                  <a:pt x="0" y="909174"/>
                </a:cubicBezTo>
                <a:lnTo>
                  <a:pt x="0" y="101019"/>
                </a:lnTo>
                <a:close/>
              </a:path>
            </a:pathLst>
          </a:custGeom>
          <a:solidFill>
            <a:srgbClr val="4B5E7C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118" tIns="62608" rIns="79118" bIns="62608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/>
              <a:t>What does ISA 315 (Revised 2019) require?</a:t>
            </a:r>
            <a:endParaRPr lang="en-US" kern="12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D77655-7030-18F7-93E6-7E30D306B2C4}"/>
              </a:ext>
            </a:extLst>
          </p:cNvPr>
          <p:cNvSpPr/>
          <p:nvPr/>
        </p:nvSpPr>
        <p:spPr>
          <a:xfrm>
            <a:off x="1248804" y="5108938"/>
            <a:ext cx="8918777" cy="346711"/>
          </a:xfrm>
          <a:custGeom>
            <a:avLst/>
            <a:gdLst>
              <a:gd name="csX0" fmla="*/ 0 w 2540299"/>
              <a:gd name="csY0" fmla="*/ 101019 h 1010193"/>
              <a:gd name="csX1" fmla="*/ 101019 w 2540299"/>
              <a:gd name="csY1" fmla="*/ 0 h 1010193"/>
              <a:gd name="csX2" fmla="*/ 2439280 w 2540299"/>
              <a:gd name="csY2" fmla="*/ 0 h 1010193"/>
              <a:gd name="csX3" fmla="*/ 2540299 w 2540299"/>
              <a:gd name="csY3" fmla="*/ 101019 h 1010193"/>
              <a:gd name="csX4" fmla="*/ 2540299 w 2540299"/>
              <a:gd name="csY4" fmla="*/ 909174 h 1010193"/>
              <a:gd name="csX5" fmla="*/ 2439280 w 2540299"/>
              <a:gd name="csY5" fmla="*/ 1010193 h 1010193"/>
              <a:gd name="csX6" fmla="*/ 101019 w 2540299"/>
              <a:gd name="csY6" fmla="*/ 1010193 h 1010193"/>
              <a:gd name="csX7" fmla="*/ 0 w 2540299"/>
              <a:gd name="csY7" fmla="*/ 909174 h 1010193"/>
              <a:gd name="csX8" fmla="*/ 0 w 2540299"/>
              <a:gd name="csY8" fmla="*/ 101019 h 10101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540299" h="1010193">
                <a:moveTo>
                  <a:pt x="0" y="101019"/>
                </a:moveTo>
                <a:cubicBezTo>
                  <a:pt x="0" y="45228"/>
                  <a:pt x="45228" y="0"/>
                  <a:pt x="101019" y="0"/>
                </a:cubicBezTo>
                <a:lnTo>
                  <a:pt x="2439280" y="0"/>
                </a:lnTo>
                <a:cubicBezTo>
                  <a:pt x="2495071" y="0"/>
                  <a:pt x="2540299" y="45228"/>
                  <a:pt x="2540299" y="101019"/>
                </a:cubicBezTo>
                <a:lnTo>
                  <a:pt x="2540299" y="909174"/>
                </a:lnTo>
                <a:cubicBezTo>
                  <a:pt x="2540299" y="964965"/>
                  <a:pt x="2495071" y="1010193"/>
                  <a:pt x="2439280" y="1010193"/>
                </a:cubicBezTo>
                <a:lnTo>
                  <a:pt x="101019" y="1010193"/>
                </a:lnTo>
                <a:cubicBezTo>
                  <a:pt x="45228" y="1010193"/>
                  <a:pt x="0" y="964965"/>
                  <a:pt x="0" y="909174"/>
                </a:cubicBezTo>
                <a:lnTo>
                  <a:pt x="0" y="101019"/>
                </a:lnTo>
                <a:close/>
              </a:path>
            </a:pathLst>
          </a:custGeom>
          <a:solidFill>
            <a:srgbClr val="4B5E7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118" tIns="62608" rIns="79118" bIns="62608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/>
              <a:t>THE BASELINE REQUIREMENT IN ED-330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F054662-A1EC-FCA1-489A-24C27ADA6174}"/>
              </a:ext>
            </a:extLst>
          </p:cNvPr>
          <p:cNvSpPr/>
          <p:nvPr/>
        </p:nvSpPr>
        <p:spPr>
          <a:xfrm>
            <a:off x="1248804" y="5549515"/>
            <a:ext cx="8918776" cy="582636"/>
          </a:xfrm>
          <a:custGeom>
            <a:avLst/>
            <a:gdLst>
              <a:gd name="csX0" fmla="*/ 0 w 2857837"/>
              <a:gd name="csY0" fmla="*/ 235712 h 2357118"/>
              <a:gd name="csX1" fmla="*/ 235712 w 2857837"/>
              <a:gd name="csY1" fmla="*/ 0 h 2357118"/>
              <a:gd name="csX2" fmla="*/ 2622125 w 2857837"/>
              <a:gd name="csY2" fmla="*/ 0 h 2357118"/>
              <a:gd name="csX3" fmla="*/ 2857837 w 2857837"/>
              <a:gd name="csY3" fmla="*/ 235712 h 2357118"/>
              <a:gd name="csX4" fmla="*/ 2857837 w 2857837"/>
              <a:gd name="csY4" fmla="*/ 2121406 h 2357118"/>
              <a:gd name="csX5" fmla="*/ 2622125 w 2857837"/>
              <a:gd name="csY5" fmla="*/ 2357118 h 2357118"/>
              <a:gd name="csX6" fmla="*/ 235712 w 2857837"/>
              <a:gd name="csY6" fmla="*/ 2357118 h 2357118"/>
              <a:gd name="csX7" fmla="*/ 0 w 2857837"/>
              <a:gd name="csY7" fmla="*/ 2121406 h 2357118"/>
              <a:gd name="csX8" fmla="*/ 0 w 2857837"/>
              <a:gd name="csY8" fmla="*/ 235712 h 23571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57837" h="2357118">
                <a:moveTo>
                  <a:pt x="0" y="235712"/>
                </a:moveTo>
                <a:cubicBezTo>
                  <a:pt x="0" y="105532"/>
                  <a:pt x="105532" y="0"/>
                  <a:pt x="235712" y="0"/>
                </a:cubicBezTo>
                <a:lnTo>
                  <a:pt x="2622125" y="0"/>
                </a:lnTo>
                <a:cubicBezTo>
                  <a:pt x="2752305" y="0"/>
                  <a:pt x="2857837" y="105532"/>
                  <a:pt x="2857837" y="235712"/>
                </a:cubicBezTo>
                <a:lnTo>
                  <a:pt x="2857837" y="2121406"/>
                </a:lnTo>
                <a:cubicBezTo>
                  <a:pt x="2857837" y="2251586"/>
                  <a:pt x="2752305" y="2357118"/>
                  <a:pt x="2622125" y="2357118"/>
                </a:cubicBezTo>
                <a:lnTo>
                  <a:pt x="235712" y="2357118"/>
                </a:lnTo>
                <a:cubicBezTo>
                  <a:pt x="105532" y="2357118"/>
                  <a:pt x="0" y="2251586"/>
                  <a:pt x="0" y="2121406"/>
                </a:cubicBezTo>
                <a:lnTo>
                  <a:pt x="0" y="235712"/>
                </a:ln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914" tIns="80914" rIns="80914" bIns="586011" numCol="1" spcCol="1270" anchor="t" anchorCtr="0">
            <a:noAutofit/>
          </a:bodyPr>
          <a:lstStyle/>
          <a:p>
            <a:pPr marL="0" lvl="1" algn="ctr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dirty="0">
                <a:solidFill>
                  <a:schemeClr val="accent1"/>
                </a:solidFill>
              </a:rPr>
              <a:t>Tests of controls are </a:t>
            </a:r>
            <a:r>
              <a:rPr lang="en-US" b="1" dirty="0">
                <a:solidFill>
                  <a:schemeClr val="accent1"/>
                </a:solidFill>
              </a:rPr>
              <a:t>required</a:t>
            </a:r>
            <a:r>
              <a:rPr lang="en-US" dirty="0">
                <a:solidFill>
                  <a:schemeClr val="accent1"/>
                </a:solidFill>
              </a:rPr>
              <a:t> to be designed and performed when tests of controls have been planned for one of these two reasons (necessity or choice)</a:t>
            </a:r>
            <a:endParaRPr lang="en-US" kern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182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66FE3-CD6B-2D51-76E6-BEEF4A632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6321-DF5D-3372-2C0C-8D9520C8B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Clarifications for Tests of Controls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0104D3-DA27-D788-42C3-C4CB40A1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B9BC75E8-7A47-A810-73AC-082527E04C7F}"/>
              </a:ext>
            </a:extLst>
          </p:cNvPr>
          <p:cNvSpPr txBox="1">
            <a:spLocks/>
          </p:cNvSpPr>
          <p:nvPr/>
        </p:nvSpPr>
        <p:spPr>
          <a:xfrm>
            <a:off x="7461249" y="2498214"/>
            <a:ext cx="2771775" cy="92457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CC7819-4DAC-526B-E613-8C5FAB003AD7}"/>
              </a:ext>
            </a:extLst>
          </p:cNvPr>
          <p:cNvGrpSpPr/>
          <p:nvPr/>
        </p:nvGrpSpPr>
        <p:grpSpPr>
          <a:xfrm>
            <a:off x="1028699" y="1842909"/>
            <a:ext cx="10260497" cy="3947069"/>
            <a:chOff x="931716" y="2375095"/>
            <a:chExt cx="8054802" cy="291972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510493-EC15-AFBB-D10C-4F957F059A91}"/>
                </a:ext>
              </a:extLst>
            </p:cNvPr>
            <p:cNvSpPr/>
            <p:nvPr/>
          </p:nvSpPr>
          <p:spPr>
            <a:xfrm>
              <a:off x="931717" y="3028277"/>
              <a:ext cx="3977985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3" bIns="226512" numCol="1" spcCol="1270" anchor="t" anchorCtr="0">
              <a:no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Extant principles retained</a:t>
              </a:r>
            </a:p>
            <a:p>
              <a:pPr marL="285750" lvl="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Clarifying the meaning of “</a:t>
              </a:r>
              <a:r>
                <a:rPr lang="en-US" b="1" dirty="0">
                  <a:solidFill>
                    <a:schemeClr val="accent2"/>
                  </a:solidFill>
                </a:rPr>
                <a:t>cannot:</a:t>
              </a:r>
              <a:r>
                <a:rPr lang="en-US" dirty="0">
                  <a:solidFill>
                    <a:schemeClr val="accent2"/>
                  </a:solidFill>
                </a:rPr>
                <a:t>” encompassing </a:t>
              </a:r>
              <a:r>
                <a:rPr lang="en-US" b="1" dirty="0">
                  <a:solidFill>
                    <a:schemeClr val="accent2"/>
                  </a:solidFill>
                </a:rPr>
                <a:t>impossibility</a:t>
              </a:r>
              <a:r>
                <a:rPr lang="en-US" dirty="0">
                  <a:solidFill>
                    <a:schemeClr val="accent2"/>
                  </a:solidFill>
                </a:rPr>
                <a:t> and </a:t>
              </a:r>
              <a:r>
                <a:rPr lang="en-US" b="1" dirty="0">
                  <a:solidFill>
                    <a:schemeClr val="accent2"/>
                  </a:solidFill>
                </a:rPr>
                <a:t>impracticability</a:t>
              </a:r>
            </a:p>
            <a:p>
              <a:pPr marL="285750" lvl="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New application material including examples and factors to consider, illustrating broader range of considerations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452BDF-0AC6-C94E-AC27-E37AB0D5B67D}"/>
                </a:ext>
              </a:extLst>
            </p:cNvPr>
            <p:cNvSpPr/>
            <p:nvPr/>
          </p:nvSpPr>
          <p:spPr>
            <a:xfrm>
              <a:off x="931716" y="2375095"/>
              <a:ext cx="3977985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637C79"/>
            </a:solidFill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algn="ctr"/>
              <a:r>
                <a:rPr lang="en-US" dirty="0"/>
                <a:t>Substantive Procedures Alone Unable to Provide Sufficient Appropriate Audit Evidence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1111735-896A-0733-F08B-2FEC688AB8AC}"/>
                </a:ext>
              </a:extLst>
            </p:cNvPr>
            <p:cNvSpPr/>
            <p:nvPr/>
          </p:nvSpPr>
          <p:spPr>
            <a:xfrm>
              <a:off x="5008533" y="3038373"/>
              <a:ext cx="3977985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B63E87-A8F9-3C0C-A3D8-18DD0394321B}"/>
                </a:ext>
              </a:extLst>
            </p:cNvPr>
            <p:cNvSpPr/>
            <p:nvPr/>
          </p:nvSpPr>
          <p:spPr>
            <a:xfrm>
              <a:off x="5008533" y="2375095"/>
              <a:ext cx="3977985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ABC2BD"/>
            </a:solidFill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solidFill>
                    <a:srgbClr val="4B5E7C"/>
                  </a:solidFill>
                </a:rPr>
                <a:t>Indirect Controls, Including GITCs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DD897B-E32E-2092-14EA-48B75D388379}"/>
              </a:ext>
            </a:extLst>
          </p:cNvPr>
          <p:cNvSpPr txBox="1"/>
          <p:nvPr/>
        </p:nvSpPr>
        <p:spPr>
          <a:xfrm>
            <a:off x="6329680" y="2846984"/>
            <a:ext cx="483362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accent2"/>
                </a:solidFill>
              </a:rPr>
              <a:t>Extant principle retained: test </a:t>
            </a:r>
            <a:r>
              <a:rPr lang="en-US" sz="1800" b="1" dirty="0">
                <a:solidFill>
                  <a:schemeClr val="accent2"/>
                </a:solidFill>
              </a:rPr>
              <a:t>all controls, including indirect controls</a:t>
            </a:r>
            <a:r>
              <a:rPr lang="en-US" sz="1800" dirty="0">
                <a:solidFill>
                  <a:schemeClr val="accent2"/>
                </a:solidFill>
              </a:rPr>
              <a:t> that are planned to be tested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accent2"/>
                </a:solidFill>
              </a:rPr>
              <a:t>Clarified the relationship between direct and indirect controls 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accent2"/>
                </a:solidFill>
              </a:rPr>
              <a:t>Provided guidance on evaluating the operating effectiveness of indirect controls, including when indirect controls are ineffective or missing, but direct controls may still operate effectively</a:t>
            </a:r>
          </a:p>
        </p:txBody>
      </p:sp>
    </p:spTree>
    <p:extLst>
      <p:ext uri="{BB962C8B-B14F-4D97-AF65-F5344CB8AC3E}">
        <p14:creationId xmlns:p14="http://schemas.microsoft.com/office/powerpoint/2010/main" val="1038477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F49D-5529-41DE-9252-97830A4B1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A27E4-5CF4-DFBC-F3A1-ECE3AA2F3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Clarifications for Tests of Controls (cont.)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5EF5C7-AAD6-E574-721E-A00C8B02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EA708FE-DEB3-18DD-A634-04BADBF7A857}"/>
              </a:ext>
            </a:extLst>
          </p:cNvPr>
          <p:cNvSpPr txBox="1">
            <a:spLocks/>
          </p:cNvSpPr>
          <p:nvPr/>
        </p:nvSpPr>
        <p:spPr>
          <a:xfrm>
            <a:off x="7461249" y="2498214"/>
            <a:ext cx="2771775" cy="92457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9C780C-AE48-ECF7-14B4-985B01AD0AAF}"/>
              </a:ext>
            </a:extLst>
          </p:cNvPr>
          <p:cNvGrpSpPr/>
          <p:nvPr/>
        </p:nvGrpSpPr>
        <p:grpSpPr>
          <a:xfrm>
            <a:off x="1028699" y="1842909"/>
            <a:ext cx="10260497" cy="3947069"/>
            <a:chOff x="931716" y="2375095"/>
            <a:chExt cx="8054802" cy="291972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298B0C-3D98-323A-C40B-BE8BAC630ED7}"/>
                </a:ext>
              </a:extLst>
            </p:cNvPr>
            <p:cNvSpPr/>
            <p:nvPr/>
          </p:nvSpPr>
          <p:spPr>
            <a:xfrm>
              <a:off x="931717" y="3028277"/>
              <a:ext cx="3977985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3" bIns="226512" numCol="1" spcCol="1270" anchor="t" anchorCtr="0">
              <a:no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Extant principles retained, and aligned with terms and concepts in ISA 315 (Revised 2019)</a:t>
              </a:r>
            </a:p>
            <a:p>
              <a:pPr marL="285750" lvl="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Clarified the baseline for which auditors may reasonably conclude that prior period evidence remains appropriate: </a:t>
              </a:r>
              <a:r>
                <a:rPr lang="en-US" b="1" dirty="0">
                  <a:solidFill>
                    <a:schemeClr val="accent2"/>
                  </a:solidFill>
                </a:rPr>
                <a:t>three years</a:t>
              </a:r>
              <a:r>
                <a:rPr lang="en-US" dirty="0">
                  <a:solidFill>
                    <a:schemeClr val="accent2"/>
                  </a:solidFill>
                </a:rPr>
                <a:t>, with </a:t>
              </a:r>
              <a:r>
                <a:rPr lang="en-US" b="1" dirty="0">
                  <a:solidFill>
                    <a:schemeClr val="accent2"/>
                  </a:solidFill>
                </a:rPr>
                <a:t>some controls tested each year</a:t>
              </a:r>
              <a:endParaRPr lang="en-US" dirty="0">
                <a:solidFill>
                  <a:schemeClr val="accent2"/>
                </a:solidFill>
              </a:endParaRPr>
            </a:p>
            <a:p>
              <a:pPr marL="285750" lvl="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schemeClr val="accent2"/>
                  </a:solidFill>
                </a:rPr>
                <a:t>Emphasized that the auditor’s decision about which controls to test each year is based on professional judgment</a:t>
              </a: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endParaRPr lang="en-US" dirty="0">
                <a:solidFill>
                  <a:schemeClr val="accent2"/>
                </a:solidFill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DD23F3-DE74-B549-569D-DEB34770DEE0}"/>
                </a:ext>
              </a:extLst>
            </p:cNvPr>
            <p:cNvSpPr/>
            <p:nvPr/>
          </p:nvSpPr>
          <p:spPr>
            <a:xfrm>
              <a:off x="931716" y="2375095"/>
              <a:ext cx="3977985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637C79"/>
            </a:solidFill>
            <a:ln>
              <a:solidFill>
                <a:srgbClr val="758984"/>
              </a:solidFill>
            </a:ln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algn="ctr"/>
              <a:r>
                <a:rPr lang="en-US" dirty="0"/>
                <a:t>Using Audit Evidence</a:t>
              </a:r>
              <a:br>
                <a:rPr lang="en-US" dirty="0"/>
              </a:br>
              <a:r>
                <a:rPr lang="en-US" dirty="0"/>
                <a:t>from a Previous Audit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8D87-B74B-35D7-6CB9-2DDEC2D8ECA8}"/>
                </a:ext>
              </a:extLst>
            </p:cNvPr>
            <p:cNvSpPr/>
            <p:nvPr/>
          </p:nvSpPr>
          <p:spPr>
            <a:xfrm>
              <a:off x="5008533" y="3038373"/>
              <a:ext cx="3977985" cy="2256449"/>
            </a:xfrm>
            <a:custGeom>
              <a:avLst/>
              <a:gdLst>
                <a:gd name="csX0" fmla="*/ 290669 w 3339638"/>
                <a:gd name="csY0" fmla="*/ 0 h 1937796"/>
                <a:gd name="csX1" fmla="*/ 3048969 w 3339638"/>
                <a:gd name="csY1" fmla="*/ 0 h 1937796"/>
                <a:gd name="csX2" fmla="*/ 3339638 w 3339638"/>
                <a:gd name="csY2" fmla="*/ 290669 h 1937796"/>
                <a:gd name="csX3" fmla="*/ 3339638 w 3339638"/>
                <a:gd name="csY3" fmla="*/ 1937796 h 1937796"/>
                <a:gd name="csX4" fmla="*/ 3339638 w 3339638"/>
                <a:gd name="csY4" fmla="*/ 1937796 h 1937796"/>
                <a:gd name="csX5" fmla="*/ 0 w 3339638"/>
                <a:gd name="csY5" fmla="*/ 1937796 h 1937796"/>
                <a:gd name="csX6" fmla="*/ 0 w 3339638"/>
                <a:gd name="csY6" fmla="*/ 1937796 h 1937796"/>
                <a:gd name="csX7" fmla="*/ 0 w 3339638"/>
                <a:gd name="csY7" fmla="*/ 290669 h 1937796"/>
                <a:gd name="csX8" fmla="*/ 290669 w 3339638"/>
                <a:gd name="csY8" fmla="*/ 0 h 19377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937796">
                  <a:moveTo>
                    <a:pt x="3048969" y="1937795"/>
                  </a:moveTo>
                  <a:lnTo>
                    <a:pt x="290669" y="1937795"/>
                  </a:lnTo>
                  <a:cubicBezTo>
                    <a:pt x="130137" y="1937795"/>
                    <a:pt x="0" y="1807658"/>
                    <a:pt x="0" y="1647126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3339638" y="1"/>
                  </a:lnTo>
                  <a:lnTo>
                    <a:pt x="3339638" y="1"/>
                  </a:lnTo>
                  <a:lnTo>
                    <a:pt x="3339638" y="1647126"/>
                  </a:lnTo>
                  <a:cubicBezTo>
                    <a:pt x="3339638" y="1807658"/>
                    <a:pt x="3209501" y="1937795"/>
                    <a:pt x="3048969" y="1937795"/>
                  </a:cubicBezTo>
                  <a:close/>
                </a:path>
              </a:pathLst>
            </a:custGeom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6512" tIns="141379" rIns="226512" bIns="226512" numCol="1" spcCol="1270" anchor="t" anchorCtr="0">
              <a:noAutofit/>
            </a:bodyPr>
            <a:lstStyle/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EBC282-56C4-C31A-95BD-032C87DC0B58}"/>
                </a:ext>
              </a:extLst>
            </p:cNvPr>
            <p:cNvSpPr/>
            <p:nvPr/>
          </p:nvSpPr>
          <p:spPr>
            <a:xfrm>
              <a:off x="5008533" y="2375095"/>
              <a:ext cx="3977985" cy="653182"/>
            </a:xfrm>
            <a:custGeom>
              <a:avLst/>
              <a:gdLst>
                <a:gd name="csX0" fmla="*/ 450851 w 3339638"/>
                <a:gd name="csY0" fmla="*/ 0 h 1001891"/>
                <a:gd name="csX1" fmla="*/ 2888787 w 3339638"/>
                <a:gd name="csY1" fmla="*/ 0 h 1001891"/>
                <a:gd name="csX2" fmla="*/ 3339638 w 3339638"/>
                <a:gd name="csY2" fmla="*/ 450851 h 1001891"/>
                <a:gd name="csX3" fmla="*/ 3339638 w 3339638"/>
                <a:gd name="csY3" fmla="*/ 1001891 h 1001891"/>
                <a:gd name="csX4" fmla="*/ 3339638 w 3339638"/>
                <a:gd name="csY4" fmla="*/ 1001891 h 1001891"/>
                <a:gd name="csX5" fmla="*/ 0 w 3339638"/>
                <a:gd name="csY5" fmla="*/ 1001891 h 1001891"/>
                <a:gd name="csX6" fmla="*/ 0 w 3339638"/>
                <a:gd name="csY6" fmla="*/ 1001891 h 1001891"/>
                <a:gd name="csX7" fmla="*/ 0 w 3339638"/>
                <a:gd name="csY7" fmla="*/ 450851 h 1001891"/>
                <a:gd name="csX8" fmla="*/ 450851 w 3339638"/>
                <a:gd name="csY8" fmla="*/ 0 h 10018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39638" h="1001891">
                  <a:moveTo>
                    <a:pt x="450851" y="0"/>
                  </a:moveTo>
                  <a:lnTo>
                    <a:pt x="2888787" y="0"/>
                  </a:lnTo>
                  <a:cubicBezTo>
                    <a:pt x="3137785" y="0"/>
                    <a:pt x="3339638" y="201853"/>
                    <a:pt x="3339638" y="450851"/>
                  </a:cubicBezTo>
                  <a:lnTo>
                    <a:pt x="3339638" y="1001891"/>
                  </a:lnTo>
                  <a:lnTo>
                    <a:pt x="3339638" y="1001891"/>
                  </a:lnTo>
                  <a:lnTo>
                    <a:pt x="0" y="1001891"/>
                  </a:lnTo>
                  <a:lnTo>
                    <a:pt x="0" y="1001891"/>
                  </a:lnTo>
                  <a:lnTo>
                    <a:pt x="0" y="450851"/>
                  </a:lnTo>
                  <a:cubicBezTo>
                    <a:pt x="0" y="201853"/>
                    <a:pt x="201853" y="0"/>
                    <a:pt x="450851" y="0"/>
                  </a:cubicBezTo>
                  <a:close/>
                </a:path>
              </a:pathLst>
            </a:custGeom>
            <a:solidFill>
              <a:srgbClr val="B2C2BE"/>
            </a:solidFill>
            <a:ln>
              <a:solidFill>
                <a:srgbClr val="B2C2BE"/>
              </a:solidFill>
            </a:ln>
          </p:spPr>
          <p:style>
            <a:lnRef idx="2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lnRef>
            <a:fillRef idx="1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fillRef>
            <a:effectRef idx="0">
              <a:schemeClr val="accent3">
                <a:shade val="50000"/>
                <a:hueOff val="-26854"/>
                <a:satOff val="4034"/>
                <a:lumOff val="232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5956" tIns="395956" rIns="395956" bIns="2639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solidFill>
                    <a:srgbClr val="4B5E7C"/>
                  </a:solidFill>
                </a:rPr>
                <a:t>Evaluating the Operating Effectiveness of Controls and Results of Tests of Controls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4FFF665-B416-2F5E-3331-7F2286A73F20}"/>
              </a:ext>
            </a:extLst>
          </p:cNvPr>
          <p:cNvSpPr txBox="1"/>
          <p:nvPr/>
        </p:nvSpPr>
        <p:spPr>
          <a:xfrm>
            <a:off x="6400801" y="2846984"/>
            <a:ext cx="4762500" cy="29293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2"/>
                </a:solidFill>
              </a:rPr>
              <a:t>Extant principles retained but clarified to </a:t>
            </a:r>
            <a:r>
              <a:rPr lang="en-US" b="1" dirty="0">
                <a:solidFill>
                  <a:schemeClr val="accent2"/>
                </a:solidFill>
              </a:rPr>
              <a:t>explicitly require </a:t>
            </a:r>
            <a:r>
              <a:rPr lang="en-US" dirty="0">
                <a:solidFill>
                  <a:schemeClr val="accent2"/>
                </a:solidFill>
              </a:rPr>
              <a:t>work when the auditor does not obtain sufficient appropriate evidence about the operating effectiveness of controls tested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sz="1800" dirty="0">
                <a:solidFill>
                  <a:schemeClr val="accent2"/>
                </a:solidFill>
              </a:rPr>
              <a:t>Clarified how the identification of deviations in the operation of controls affects auditors’ judgments and the linkage between tests of controls and the auditor’s assessment of control risk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344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81005-98BC-D2C3-6F7E-6AEBF9BD9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D54920-9C70-1787-64D0-E3E6599E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Technology Related Enhancements</a:t>
            </a:r>
          </a:p>
        </p:txBody>
      </p:sp>
    </p:spTree>
    <p:extLst>
      <p:ext uri="{BB962C8B-B14F-4D97-AF65-F5344CB8AC3E}">
        <p14:creationId xmlns:p14="http://schemas.microsoft.com/office/powerpoint/2010/main" val="3452559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A3337-F7D9-4B28-FC13-B0D0DC0BF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8737-AC30-955C-CCE4-A99650F8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Increased Use of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A91FBE-CFAD-2754-4059-8012642D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AAF9739-F8F9-12BC-7EC6-756906F34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 Fundamental Driver of THE Proposed Revisions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B2F885E-EA04-953C-30C1-A597F3132B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F48BE5-01FB-EA21-D20A-6CD378FBA72F}"/>
              </a:ext>
            </a:extLst>
          </p:cNvPr>
          <p:cNvGrpSpPr/>
          <p:nvPr/>
        </p:nvGrpSpPr>
        <p:grpSpPr>
          <a:xfrm>
            <a:off x="1093551" y="1794126"/>
            <a:ext cx="10004898" cy="4207868"/>
            <a:chOff x="1093551" y="1902278"/>
            <a:chExt cx="10004898" cy="420786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2FC1CC9-CEB8-A36E-0CDA-49B7E9EC1C87}"/>
                </a:ext>
              </a:extLst>
            </p:cNvPr>
            <p:cNvSpPr/>
            <p:nvPr/>
          </p:nvSpPr>
          <p:spPr>
            <a:xfrm>
              <a:off x="1093552" y="1902278"/>
              <a:ext cx="10004897" cy="550843"/>
            </a:xfrm>
            <a:prstGeom prst="roundRect">
              <a:avLst>
                <a:gd name="adj" fmla="val 0"/>
              </a:avLst>
            </a:prstGeom>
            <a:solidFill>
              <a:srgbClr val="4B5E7C"/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/>
                <a:t>The landscape has changed…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0C5821-6CFA-1CB5-946F-EFD2956193F2}"/>
                </a:ext>
              </a:extLst>
            </p:cNvPr>
            <p:cNvSpPr/>
            <p:nvPr/>
          </p:nvSpPr>
          <p:spPr>
            <a:xfrm>
              <a:off x="6282046" y="2611335"/>
              <a:ext cx="4816401" cy="29494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pPr algn="ctr"/>
              <a:r>
                <a:rPr lang="en-US" sz="2400" dirty="0">
                  <a:solidFill>
                    <a:schemeClr val="tx2"/>
                  </a:solidFill>
                </a:rPr>
                <a:t>The proposed revisions seek to </a:t>
              </a:r>
              <a:r>
                <a:rPr lang="en-US" sz="2400" b="1" dirty="0">
                  <a:solidFill>
                    <a:schemeClr val="tx2"/>
                  </a:solidFill>
                </a:rPr>
                <a:t>modernize the standards </a:t>
              </a:r>
              <a:r>
                <a:rPr lang="en-US" sz="2400" dirty="0">
                  <a:solidFill>
                    <a:schemeClr val="tx2"/>
                  </a:solidFill>
                </a:rPr>
                <a:t>to</a:t>
              </a:r>
              <a:r>
                <a:rPr lang="en-US" sz="2400" b="1" dirty="0">
                  <a:solidFill>
                    <a:schemeClr val="tx2"/>
                  </a:solidFill>
                </a:rPr>
                <a:t> reflect this reality</a:t>
              </a:r>
              <a:r>
                <a:rPr lang="en-US" sz="2400" dirty="0">
                  <a:solidFill>
                    <a:schemeClr val="tx2"/>
                  </a:solidFill>
                </a:rPr>
                <a:t>, in a way that does </a:t>
              </a:r>
              <a:r>
                <a:rPr lang="en-US" sz="2400" b="1" dirty="0">
                  <a:solidFill>
                    <a:schemeClr val="tx2"/>
                  </a:solidFill>
                </a:rPr>
                <a:t>not require the use of technology and is</a:t>
              </a:r>
              <a:r>
                <a:rPr lang="en-US" sz="2400" dirty="0">
                  <a:solidFill>
                    <a:schemeClr val="tx2"/>
                  </a:solidFill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</a:rPr>
                <a:t>able to stand the test of time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007E4B-E228-4E57-3E0F-118977B1A5EA}"/>
                </a:ext>
              </a:extLst>
            </p:cNvPr>
            <p:cNvSpPr/>
            <p:nvPr/>
          </p:nvSpPr>
          <p:spPr>
            <a:xfrm>
              <a:off x="1093551" y="2340025"/>
              <a:ext cx="5069742" cy="3500336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F79EA9F-0A58-1534-280F-03025CAFA7E3}"/>
                </a:ext>
              </a:extLst>
            </p:cNvPr>
            <p:cNvGrpSpPr/>
            <p:nvPr/>
          </p:nvGrpSpPr>
          <p:grpSpPr>
            <a:xfrm>
              <a:off x="1093551" y="2577480"/>
              <a:ext cx="5069742" cy="2887776"/>
              <a:chOff x="1093551" y="2646304"/>
              <a:chExt cx="5069742" cy="2887776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3354A67-ABCB-BC64-16A0-143EC5B37B55}"/>
                  </a:ext>
                </a:extLst>
              </p:cNvPr>
              <p:cNvSpPr/>
              <p:nvPr/>
            </p:nvSpPr>
            <p:spPr>
              <a:xfrm>
                <a:off x="1093551" y="2646304"/>
                <a:ext cx="5069742" cy="875083"/>
              </a:xfrm>
              <a:custGeom>
                <a:avLst/>
                <a:gdLst>
                  <a:gd name="csX0" fmla="*/ 0 w 5069742"/>
                  <a:gd name="csY0" fmla="*/ 87508 h 875083"/>
                  <a:gd name="csX1" fmla="*/ 87508 w 5069742"/>
                  <a:gd name="csY1" fmla="*/ 0 h 875083"/>
                  <a:gd name="csX2" fmla="*/ 4982234 w 5069742"/>
                  <a:gd name="csY2" fmla="*/ 0 h 875083"/>
                  <a:gd name="csX3" fmla="*/ 5069742 w 5069742"/>
                  <a:gd name="csY3" fmla="*/ 87508 h 875083"/>
                  <a:gd name="csX4" fmla="*/ 5069742 w 5069742"/>
                  <a:gd name="csY4" fmla="*/ 787575 h 875083"/>
                  <a:gd name="csX5" fmla="*/ 4982234 w 5069742"/>
                  <a:gd name="csY5" fmla="*/ 875083 h 875083"/>
                  <a:gd name="csX6" fmla="*/ 87508 w 5069742"/>
                  <a:gd name="csY6" fmla="*/ 875083 h 875083"/>
                  <a:gd name="csX7" fmla="*/ 0 w 5069742"/>
                  <a:gd name="csY7" fmla="*/ 787575 h 875083"/>
                  <a:gd name="csX8" fmla="*/ 0 w 5069742"/>
                  <a:gd name="csY8" fmla="*/ 87508 h 8750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069742" h="875083">
                    <a:moveTo>
                      <a:pt x="0" y="87508"/>
                    </a:moveTo>
                    <a:cubicBezTo>
                      <a:pt x="0" y="39179"/>
                      <a:pt x="39179" y="0"/>
                      <a:pt x="87508" y="0"/>
                    </a:cubicBezTo>
                    <a:lnTo>
                      <a:pt x="4982234" y="0"/>
                    </a:lnTo>
                    <a:cubicBezTo>
                      <a:pt x="5030563" y="0"/>
                      <a:pt x="5069742" y="39179"/>
                      <a:pt x="5069742" y="87508"/>
                    </a:cubicBezTo>
                    <a:lnTo>
                      <a:pt x="5069742" y="787575"/>
                    </a:lnTo>
                    <a:cubicBezTo>
                      <a:pt x="5069742" y="835904"/>
                      <a:pt x="5030563" y="875083"/>
                      <a:pt x="4982234" y="875083"/>
                    </a:cubicBezTo>
                    <a:lnTo>
                      <a:pt x="87508" y="875083"/>
                    </a:lnTo>
                    <a:cubicBezTo>
                      <a:pt x="39179" y="875083"/>
                      <a:pt x="0" y="835904"/>
                      <a:pt x="0" y="787575"/>
                    </a:cubicBezTo>
                    <a:lnTo>
                      <a:pt x="0" y="87508"/>
                    </a:lnTo>
                    <a:close/>
                  </a:path>
                </a:pathLst>
              </a:custGeom>
              <a:solidFill>
                <a:srgbClr val="637C79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56110" rIns="71350" bIns="5611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kern="1200"/>
                  <a:t>Increasingly sophisticated technological systems are being used by…</a:t>
                </a:r>
              </a:p>
            </p:txBody>
          </p:sp>
          <p:sp>
            <p:nvSpPr>
              <p:cNvPr id="9" name="Rectangle: Rounded Corners 8" descr="Factory outline">
                <a:extLst>
                  <a:ext uri="{FF2B5EF4-FFF2-40B4-BE49-F238E27FC236}">
                    <a16:creationId xmlns:a16="http://schemas.microsoft.com/office/drawing/2014/main" id="{837F686C-01DE-35E6-40CC-9DD916633ADF}"/>
                  </a:ext>
                </a:extLst>
              </p:cNvPr>
              <p:cNvSpPr/>
              <p:nvPr/>
            </p:nvSpPr>
            <p:spPr>
              <a:xfrm>
                <a:off x="1093551" y="3678903"/>
                <a:ext cx="875083" cy="875083"/>
              </a:xfrm>
              <a:prstGeom prst="roundRect">
                <a:avLst>
                  <a:gd name="adj" fmla="val 16670"/>
                </a:avLst>
              </a:pr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1CB90BD-1C88-85AB-5A94-263D964E795B}"/>
                  </a:ext>
                </a:extLst>
              </p:cNvPr>
              <p:cNvSpPr/>
              <p:nvPr/>
            </p:nvSpPr>
            <p:spPr>
              <a:xfrm>
                <a:off x="2021140" y="3678903"/>
                <a:ext cx="4142152" cy="875083"/>
              </a:xfrm>
              <a:custGeom>
                <a:avLst/>
                <a:gdLst>
                  <a:gd name="csX0" fmla="*/ 0 w 4142152"/>
                  <a:gd name="csY0" fmla="*/ 145876 h 875083"/>
                  <a:gd name="csX1" fmla="*/ 145876 w 4142152"/>
                  <a:gd name="csY1" fmla="*/ 0 h 875083"/>
                  <a:gd name="csX2" fmla="*/ 3996276 w 4142152"/>
                  <a:gd name="csY2" fmla="*/ 0 h 875083"/>
                  <a:gd name="csX3" fmla="*/ 4142152 w 4142152"/>
                  <a:gd name="csY3" fmla="*/ 145876 h 875083"/>
                  <a:gd name="csX4" fmla="*/ 4142152 w 4142152"/>
                  <a:gd name="csY4" fmla="*/ 729207 h 875083"/>
                  <a:gd name="csX5" fmla="*/ 3996276 w 4142152"/>
                  <a:gd name="csY5" fmla="*/ 875083 h 875083"/>
                  <a:gd name="csX6" fmla="*/ 145876 w 4142152"/>
                  <a:gd name="csY6" fmla="*/ 875083 h 875083"/>
                  <a:gd name="csX7" fmla="*/ 0 w 4142152"/>
                  <a:gd name="csY7" fmla="*/ 729207 h 875083"/>
                  <a:gd name="csX8" fmla="*/ 0 w 4142152"/>
                  <a:gd name="csY8" fmla="*/ 145876 h 8750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42152" h="875083">
                    <a:moveTo>
                      <a:pt x="0" y="145876"/>
                    </a:moveTo>
                    <a:cubicBezTo>
                      <a:pt x="0" y="65311"/>
                      <a:pt x="65311" y="0"/>
                      <a:pt x="145876" y="0"/>
                    </a:cubicBezTo>
                    <a:lnTo>
                      <a:pt x="3996276" y="0"/>
                    </a:lnTo>
                    <a:cubicBezTo>
                      <a:pt x="4076841" y="0"/>
                      <a:pt x="4142152" y="65311"/>
                      <a:pt x="4142152" y="145876"/>
                    </a:cubicBezTo>
                    <a:lnTo>
                      <a:pt x="4142152" y="729207"/>
                    </a:lnTo>
                    <a:cubicBezTo>
                      <a:pt x="4142152" y="809772"/>
                      <a:pt x="4076841" y="875083"/>
                      <a:pt x="3996276" y="875083"/>
                    </a:cubicBezTo>
                    <a:lnTo>
                      <a:pt x="145876" y="875083"/>
                    </a:lnTo>
                    <a:cubicBezTo>
                      <a:pt x="65311" y="875083"/>
                      <a:pt x="0" y="809772"/>
                      <a:pt x="0" y="729207"/>
                    </a:cubicBezTo>
                    <a:lnTo>
                      <a:pt x="0" y="145876"/>
                    </a:lnTo>
                    <a:close/>
                  </a:path>
                </a:pathLst>
              </a:custGeom>
              <a:solidFill>
                <a:srgbClr val="ABC2B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0742" tIns="170742" rIns="170742" bIns="170742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b="1" kern="1200" dirty="0">
                    <a:solidFill>
                      <a:srgbClr val="4B5E7C"/>
                    </a:solidFill>
                  </a:rPr>
                  <a:t>Audited entities, </a:t>
                </a:r>
                <a:r>
                  <a:rPr lang="en-US" sz="1800" kern="1200" dirty="0">
                    <a:solidFill>
                      <a:srgbClr val="4B5E7C"/>
                    </a:solidFill>
                  </a:rPr>
                  <a:t>in their financial reporting processes</a:t>
                </a:r>
              </a:p>
            </p:txBody>
          </p:sp>
          <p:sp>
            <p:nvSpPr>
              <p:cNvPr id="11" name="Rectangle: Rounded Corners 10" descr="Modern architecture outline">
                <a:extLst>
                  <a:ext uri="{FF2B5EF4-FFF2-40B4-BE49-F238E27FC236}">
                    <a16:creationId xmlns:a16="http://schemas.microsoft.com/office/drawing/2014/main" id="{25CFB2CB-51EE-8AB4-CC36-484AA5394D89}"/>
                  </a:ext>
                </a:extLst>
              </p:cNvPr>
              <p:cNvSpPr/>
              <p:nvPr/>
            </p:nvSpPr>
            <p:spPr>
              <a:xfrm>
                <a:off x="1093551" y="4658997"/>
                <a:ext cx="875083" cy="875083"/>
              </a:xfrm>
              <a:prstGeom prst="roundRect">
                <a:avLst>
                  <a:gd name="adj" fmla="val 16670"/>
                </a:avLst>
              </a:pr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3">
                  <a:hueOff val="-7569384"/>
                  <a:satOff val="28861"/>
                  <a:lumOff val="-98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10DF497-E21F-6EA4-C789-19835D4D0020}"/>
                  </a:ext>
                </a:extLst>
              </p:cNvPr>
              <p:cNvSpPr/>
              <p:nvPr/>
            </p:nvSpPr>
            <p:spPr>
              <a:xfrm>
                <a:off x="2021140" y="4658997"/>
                <a:ext cx="4142152" cy="875083"/>
              </a:xfrm>
              <a:custGeom>
                <a:avLst/>
                <a:gdLst>
                  <a:gd name="csX0" fmla="*/ 0 w 4142152"/>
                  <a:gd name="csY0" fmla="*/ 145876 h 875083"/>
                  <a:gd name="csX1" fmla="*/ 145876 w 4142152"/>
                  <a:gd name="csY1" fmla="*/ 0 h 875083"/>
                  <a:gd name="csX2" fmla="*/ 3996276 w 4142152"/>
                  <a:gd name="csY2" fmla="*/ 0 h 875083"/>
                  <a:gd name="csX3" fmla="*/ 4142152 w 4142152"/>
                  <a:gd name="csY3" fmla="*/ 145876 h 875083"/>
                  <a:gd name="csX4" fmla="*/ 4142152 w 4142152"/>
                  <a:gd name="csY4" fmla="*/ 729207 h 875083"/>
                  <a:gd name="csX5" fmla="*/ 3996276 w 4142152"/>
                  <a:gd name="csY5" fmla="*/ 875083 h 875083"/>
                  <a:gd name="csX6" fmla="*/ 145876 w 4142152"/>
                  <a:gd name="csY6" fmla="*/ 875083 h 875083"/>
                  <a:gd name="csX7" fmla="*/ 0 w 4142152"/>
                  <a:gd name="csY7" fmla="*/ 729207 h 875083"/>
                  <a:gd name="csX8" fmla="*/ 0 w 4142152"/>
                  <a:gd name="csY8" fmla="*/ 145876 h 8750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4142152" h="875083">
                    <a:moveTo>
                      <a:pt x="0" y="145876"/>
                    </a:moveTo>
                    <a:cubicBezTo>
                      <a:pt x="0" y="65311"/>
                      <a:pt x="65311" y="0"/>
                      <a:pt x="145876" y="0"/>
                    </a:cubicBezTo>
                    <a:lnTo>
                      <a:pt x="3996276" y="0"/>
                    </a:lnTo>
                    <a:cubicBezTo>
                      <a:pt x="4076841" y="0"/>
                      <a:pt x="4142152" y="65311"/>
                      <a:pt x="4142152" y="145876"/>
                    </a:cubicBezTo>
                    <a:lnTo>
                      <a:pt x="4142152" y="729207"/>
                    </a:lnTo>
                    <a:cubicBezTo>
                      <a:pt x="4142152" y="809772"/>
                      <a:pt x="4076841" y="875083"/>
                      <a:pt x="3996276" y="875083"/>
                    </a:cubicBezTo>
                    <a:lnTo>
                      <a:pt x="145876" y="875083"/>
                    </a:lnTo>
                    <a:cubicBezTo>
                      <a:pt x="65311" y="875083"/>
                      <a:pt x="0" y="809772"/>
                      <a:pt x="0" y="729207"/>
                    </a:cubicBezTo>
                    <a:lnTo>
                      <a:pt x="0" y="145876"/>
                    </a:lnTo>
                    <a:close/>
                  </a:path>
                </a:pathLst>
              </a:custGeom>
              <a:solidFill>
                <a:srgbClr val="ABC2B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-7569384"/>
                  <a:satOff val="28861"/>
                  <a:lumOff val="-980"/>
                  <a:alphaOff val="0"/>
                </a:schemeClr>
              </a:fillRef>
              <a:effectRef idx="0">
                <a:schemeClr val="accent3">
                  <a:hueOff val="-7569384"/>
                  <a:satOff val="28861"/>
                  <a:lumOff val="-98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0742" tIns="170742" rIns="170742" bIns="170742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b="1" kern="1200" dirty="0">
                    <a:solidFill>
                      <a:srgbClr val="4B5E7C"/>
                    </a:solidFill>
                  </a:rPr>
                  <a:t>Auditors, </a:t>
                </a:r>
                <a:r>
                  <a:rPr lang="en-US" sz="1800" kern="1200" dirty="0">
                    <a:solidFill>
                      <a:srgbClr val="4B5E7C"/>
                    </a:solidFill>
                  </a:rPr>
                  <a:t>in performing audit engagements</a:t>
                </a:r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F4335AD-6473-3E3E-4033-F6F82583674B}"/>
                </a:ext>
              </a:extLst>
            </p:cNvPr>
            <p:cNvSpPr/>
            <p:nvPr/>
          </p:nvSpPr>
          <p:spPr>
            <a:xfrm>
              <a:off x="1093552" y="5559303"/>
              <a:ext cx="10004897" cy="550843"/>
            </a:xfrm>
            <a:prstGeom prst="roundRect">
              <a:avLst>
                <a:gd name="adj" fmla="val 0"/>
              </a:avLst>
            </a:prstGeom>
            <a:solidFill>
              <a:srgbClr val="4B5E7C"/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/>
                <a:t>… the overall objective of an audit remains the same!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962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F0CC5-0E4E-26D8-D55E-801EA9409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D51628B-B744-328D-C5FD-46EDFEB29395}"/>
              </a:ext>
            </a:extLst>
          </p:cNvPr>
          <p:cNvSpPr/>
          <p:nvPr/>
        </p:nvSpPr>
        <p:spPr>
          <a:xfrm>
            <a:off x="1072615" y="4404245"/>
            <a:ext cx="10046768" cy="91440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6363" defTabSz="627063"/>
            <a:r>
              <a:rPr lang="en-US" sz="2400" dirty="0">
                <a:solidFill>
                  <a:schemeClr val="bg1"/>
                </a:solidFill>
              </a:rPr>
              <a:t>Robust Principles |Coherent Terminology | Clear Guidance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4A7C69-336C-7971-0DCE-B5098F62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 Modern &amp; Flexible Framework for All Audits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0CE3BD-E95F-2DEB-E4AC-4B9E165EE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528E5C-890D-5BC2-8F50-E637006AC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 PRINCIPLE-BASED APPROACH AIMING TO FUTURE PROOF THE STANDARDS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A45971-60B7-B23A-BB91-6D1E1624C7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8435908"/>
              </p:ext>
            </p:extLst>
          </p:nvPr>
        </p:nvGraphicFramePr>
        <p:xfrm>
          <a:off x="1028699" y="1828801"/>
          <a:ext cx="10134601" cy="2327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7ACC3E6D-4315-28DF-1ABD-D3EA86F4BF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85899" y="4404245"/>
            <a:ext cx="914400" cy="914400"/>
          </a:xfrm>
          <a:prstGeom prst="rect">
            <a:avLst/>
          </a:prstGeom>
        </p:spPr>
      </p:pic>
      <p:pic>
        <p:nvPicPr>
          <p:cNvPr id="9" name="Graphic 8" descr="Close with solid fill">
            <a:extLst>
              <a:ext uri="{FF2B5EF4-FFF2-40B4-BE49-F238E27FC236}">
                <a16:creationId xmlns:a16="http://schemas.microsoft.com/office/drawing/2014/main" id="{81DCDD78-F8AC-D010-B4CA-5D19389477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8699" y="3173229"/>
            <a:ext cx="914400" cy="914400"/>
          </a:xfrm>
          <a:prstGeom prst="rect">
            <a:avLst/>
          </a:prstGeom>
        </p:spPr>
      </p:pic>
      <p:pic>
        <p:nvPicPr>
          <p:cNvPr id="10" name="Graphic 9" descr="Close with solid fill">
            <a:extLst>
              <a:ext uri="{FF2B5EF4-FFF2-40B4-BE49-F238E27FC236}">
                <a16:creationId xmlns:a16="http://schemas.microsoft.com/office/drawing/2014/main" id="{5EC49F9A-77EC-92E5-5628-8BDB467355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32588" y="31732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27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06EDC-F223-9B6B-1C1A-ECB459B7F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FF10-317A-E548-3691-A1D5FE26A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Approach to Technology in the ISAs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F037B3-6D38-08B6-9393-E42C4E1E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1FC04A-F0A7-64ED-5F42-3CF41C468C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 More Intelligent, Risk-Based Audit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0615E45-7752-33AD-0581-844B8D8CC7E6}"/>
              </a:ext>
            </a:extLst>
          </p:cNvPr>
          <p:cNvGrpSpPr/>
          <p:nvPr/>
        </p:nvGrpSpPr>
        <p:grpSpPr>
          <a:xfrm>
            <a:off x="6107016" y="2146693"/>
            <a:ext cx="5056284" cy="3699347"/>
            <a:chOff x="6519552" y="2049136"/>
            <a:chExt cx="4611937" cy="3053934"/>
          </a:xfrm>
          <a:solidFill>
            <a:schemeClr val="accent1"/>
          </a:solidFill>
        </p:grpSpPr>
        <p:sp>
          <p:nvSpPr>
            <p:cNvPr id="14" name="Rectangle: Single Corner Rounded 13">
              <a:extLst>
                <a:ext uri="{FF2B5EF4-FFF2-40B4-BE49-F238E27FC236}">
                  <a16:creationId xmlns:a16="http://schemas.microsoft.com/office/drawing/2014/main" id="{42B47CDF-3F7F-6E45-CB09-3EA7FE2D2444}"/>
                </a:ext>
              </a:extLst>
            </p:cNvPr>
            <p:cNvSpPr/>
            <p:nvPr/>
          </p:nvSpPr>
          <p:spPr>
            <a:xfrm>
              <a:off x="6519553" y="2049136"/>
              <a:ext cx="4611936" cy="907820"/>
            </a:xfrm>
            <a:prstGeom prst="round1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Proposed revisions </a:t>
              </a:r>
              <a:r>
                <a:rPr lang="en-US" sz="2000" b="1"/>
                <a:t>leverage technology </a:t>
              </a:r>
              <a:r>
                <a:rPr lang="en-US" sz="2000"/>
                <a:t>to be </a:t>
              </a:r>
              <a:r>
                <a:rPr lang="en-US" sz="2000" b="1"/>
                <a:t>future-ready</a:t>
              </a:r>
              <a:r>
                <a:rPr lang="en-US" sz="2000"/>
                <a:t> and </a:t>
              </a:r>
              <a:r>
                <a:rPr lang="en-US" sz="2000" b="1"/>
                <a:t>scalable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10F0F04-E3DD-678B-E5E6-E44BFB2D2E1C}"/>
                </a:ext>
              </a:extLst>
            </p:cNvPr>
            <p:cNvSpPr/>
            <p:nvPr/>
          </p:nvSpPr>
          <p:spPr>
            <a:xfrm>
              <a:off x="6519552" y="3087282"/>
              <a:ext cx="4611936" cy="977641"/>
            </a:xfrm>
            <a:prstGeom prst="roundRect">
              <a:avLst/>
            </a:prstGeom>
            <a:grpFill/>
            <a:ln>
              <a:noFill/>
              <a:beve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Renewed focus on the </a:t>
              </a:r>
              <a:r>
                <a:rPr lang="en-US" sz="2000" b="1"/>
                <a:t>reliability of information </a:t>
              </a:r>
              <a:r>
                <a:rPr lang="en-US" sz="2000"/>
                <a:t>intended to be used as audit evidence, acknowledging the increase in digital sources of information</a:t>
              </a:r>
            </a:p>
          </p:txBody>
        </p:sp>
        <p:sp>
          <p:nvSpPr>
            <p:cNvPr id="16" name="Rectangle: Single Corner Rounded 15">
              <a:extLst>
                <a:ext uri="{FF2B5EF4-FFF2-40B4-BE49-F238E27FC236}">
                  <a16:creationId xmlns:a16="http://schemas.microsoft.com/office/drawing/2014/main" id="{569D7600-2A97-7C57-B196-7AB1F259BD59}"/>
                </a:ext>
              </a:extLst>
            </p:cNvPr>
            <p:cNvSpPr/>
            <p:nvPr/>
          </p:nvSpPr>
          <p:spPr>
            <a:xfrm flipV="1">
              <a:off x="6519553" y="4195250"/>
              <a:ext cx="4611936" cy="907820"/>
            </a:xfrm>
            <a:prstGeom prst="round1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B1FC70-EEBC-6F4D-C790-E985AA315F34}"/>
                </a:ext>
              </a:extLst>
            </p:cNvPr>
            <p:cNvSpPr txBox="1"/>
            <p:nvPr/>
          </p:nvSpPr>
          <p:spPr>
            <a:xfrm>
              <a:off x="6519553" y="4237682"/>
              <a:ext cx="4465122" cy="8384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</a:rPr>
                <a:t>Strengthened work on internal controls, with </a:t>
              </a:r>
              <a:r>
                <a:rPr lang="en-US" sz="2000" b="1">
                  <a:solidFill>
                    <a:schemeClr val="bg1"/>
                  </a:solidFill>
                </a:rPr>
                <a:t>clear frameworks </a:t>
              </a:r>
              <a:r>
                <a:rPr lang="en-US" sz="2000">
                  <a:solidFill>
                    <a:schemeClr val="bg1"/>
                  </a:solidFill>
                </a:rPr>
                <a:t>for those who choose to leverage them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9ACE8A9-2C48-6C4F-432F-DC96320E4CCC}"/>
              </a:ext>
            </a:extLst>
          </p:cNvPr>
          <p:cNvSpPr/>
          <p:nvPr/>
        </p:nvSpPr>
        <p:spPr>
          <a:xfrm>
            <a:off x="1351370" y="2146693"/>
            <a:ext cx="4264503" cy="36667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accent2"/>
                </a:solidFill>
              </a:rPr>
              <a:t>The proposed revisions recognize that the continued evolution of technology changes </a:t>
            </a:r>
            <a:r>
              <a:rPr lang="en-US" sz="2400" b="1">
                <a:solidFill>
                  <a:schemeClr val="accent2"/>
                </a:solidFill>
              </a:rPr>
              <a:t>how auditors work </a:t>
            </a:r>
            <a:r>
              <a:rPr lang="en-US" sz="2400">
                <a:solidFill>
                  <a:schemeClr val="accent2"/>
                </a:solidFill>
              </a:rPr>
              <a:t>and how audited </a:t>
            </a:r>
            <a:r>
              <a:rPr lang="en-US" sz="2400" b="1">
                <a:solidFill>
                  <a:schemeClr val="accent2"/>
                </a:solidFill>
              </a:rPr>
              <a:t>entities operate</a:t>
            </a:r>
            <a:r>
              <a:rPr lang="en-US" sz="2400">
                <a:solidFill>
                  <a:schemeClr val="accent2"/>
                </a:solidFill>
              </a:rPr>
              <a:t>, including their </a:t>
            </a:r>
            <a:r>
              <a:rPr lang="en-US" sz="2400" b="1">
                <a:solidFill>
                  <a:schemeClr val="accent2"/>
                </a:solidFill>
              </a:rPr>
              <a:t>control environment</a:t>
            </a:r>
            <a:endParaRPr lang="en-US" sz="24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8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58430-7A5B-8E36-B238-89EEA2688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4">
            <a:extLst>
              <a:ext uri="{FF2B5EF4-FFF2-40B4-BE49-F238E27FC236}">
                <a16:creationId xmlns:a16="http://schemas.microsoft.com/office/drawing/2014/main" id="{D84011BD-0DCA-BC7D-38C4-47F5CAAC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1" y="438912"/>
            <a:ext cx="10227130" cy="1175575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/>
              <a:t>Project Objectives </a:t>
            </a:r>
            <a:r>
              <a:rPr lang="en-US"/>
              <a:t>in </a:t>
            </a:r>
            <a:r>
              <a:rPr lang="en-US" sz="4000"/>
              <a:t>the Public Interest</a:t>
            </a:r>
            <a:endParaRPr lang="en-US" b="1">
              <a:solidFill>
                <a:srgbClr val="4B5E7C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D92F67-59D0-9D3F-AF09-344DDA0D8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76AB21D-8926-8D3C-6EAF-9B751A4156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184415"/>
              </p:ext>
            </p:extLst>
          </p:nvPr>
        </p:nvGraphicFramePr>
        <p:xfrm>
          <a:off x="936171" y="2988245"/>
          <a:ext cx="10208079" cy="303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484D1F33-034B-3A36-D6B2-2EE8B3A900C2}"/>
              </a:ext>
            </a:extLst>
          </p:cNvPr>
          <p:cNvGrpSpPr/>
          <p:nvPr/>
        </p:nvGrpSpPr>
        <p:grpSpPr>
          <a:xfrm>
            <a:off x="945315" y="1711071"/>
            <a:ext cx="3108960" cy="1333881"/>
            <a:chOff x="945315" y="4765167"/>
            <a:chExt cx="3108960" cy="133388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7F823C3-AACE-B7A2-4F62-EC37606A41AC}"/>
                </a:ext>
              </a:extLst>
            </p:cNvPr>
            <p:cNvSpPr/>
            <p:nvPr/>
          </p:nvSpPr>
          <p:spPr>
            <a:xfrm>
              <a:off x="945315" y="4765167"/>
              <a:ext cx="3108960" cy="1333881"/>
            </a:xfrm>
            <a:prstGeom prst="rect">
              <a:avLst/>
            </a:prstGeom>
            <a:solidFill>
              <a:srgbClr val="4B5E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Graphic 16" descr="Brainstorm with solid fill">
              <a:extLst>
                <a:ext uri="{FF2B5EF4-FFF2-40B4-BE49-F238E27FC236}">
                  <a16:creationId xmlns:a16="http://schemas.microsoft.com/office/drawing/2014/main" id="{39F56BBD-48A5-0963-345B-4C6C17330F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27137" y="5011960"/>
              <a:ext cx="914400" cy="9144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523DEE-607E-F931-9ECF-704FECEE4B23}"/>
              </a:ext>
            </a:extLst>
          </p:cNvPr>
          <p:cNvGrpSpPr/>
          <p:nvPr/>
        </p:nvGrpSpPr>
        <p:grpSpPr>
          <a:xfrm>
            <a:off x="4492043" y="1711070"/>
            <a:ext cx="3108960" cy="1333881"/>
            <a:chOff x="4492043" y="4765166"/>
            <a:chExt cx="3108960" cy="133388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2C6E2BF-0FB8-FBFB-2926-EB85E9313169}"/>
                </a:ext>
              </a:extLst>
            </p:cNvPr>
            <p:cNvSpPr/>
            <p:nvPr/>
          </p:nvSpPr>
          <p:spPr>
            <a:xfrm>
              <a:off x="4492043" y="4765166"/>
              <a:ext cx="3108960" cy="1333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Graphic 19" descr="Business Growth with solid fill">
              <a:extLst>
                <a:ext uri="{FF2B5EF4-FFF2-40B4-BE49-F238E27FC236}">
                  <a16:creationId xmlns:a16="http://schemas.microsoft.com/office/drawing/2014/main" id="{B29C50E9-52A9-2048-37CB-88C268EB20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583010" y="4974907"/>
              <a:ext cx="914400" cy="9144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521C1A-7D38-2C1A-4B51-1926973234DB}"/>
              </a:ext>
            </a:extLst>
          </p:cNvPr>
          <p:cNvGrpSpPr/>
          <p:nvPr/>
        </p:nvGrpSpPr>
        <p:grpSpPr>
          <a:xfrm>
            <a:off x="8017002" y="1711070"/>
            <a:ext cx="3127248" cy="1333881"/>
            <a:chOff x="8035290" y="4765166"/>
            <a:chExt cx="3108960" cy="133388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4280C09-90FD-FD0C-516C-30BE5E6834DA}"/>
                </a:ext>
              </a:extLst>
            </p:cNvPr>
            <p:cNvSpPr/>
            <p:nvPr/>
          </p:nvSpPr>
          <p:spPr>
            <a:xfrm>
              <a:off x="8035290" y="4765166"/>
              <a:ext cx="3108960" cy="13338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" name="Graphic 21" descr="Internet Of Things with solid fill">
              <a:extLst>
                <a:ext uri="{FF2B5EF4-FFF2-40B4-BE49-F238E27FC236}">
                  <a16:creationId xmlns:a16="http://schemas.microsoft.com/office/drawing/2014/main" id="{8E93E2A5-AE80-320E-8C3B-63EE10B7CA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132570" y="50119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7453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5B11B-AF59-0E79-6B85-610955D8B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B6DF8-EB08-BF5A-B31F-8B0B2C1FB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Auditing in a Digital World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9780B-D8D8-A86B-95DA-C9E5E60E7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B4375C6-0A31-16C2-F10D-2F5170231A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INFORMATION TO AUDIT EVIDENCE</a:t>
            </a:r>
            <a:br>
              <a:rPr lang="en-US" dirty="0"/>
            </a:b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3D69F-AB43-5298-D143-A7E7095ED36D}"/>
              </a:ext>
            </a:extLst>
          </p:cNvPr>
          <p:cNvGrpSpPr/>
          <p:nvPr/>
        </p:nvGrpSpPr>
        <p:grpSpPr>
          <a:xfrm>
            <a:off x="1031230" y="2411438"/>
            <a:ext cx="6341119" cy="3577010"/>
            <a:chOff x="1031231" y="2411438"/>
            <a:chExt cx="5844230" cy="357701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B5FCFC7-1C31-9B55-DD1F-D45ACBC8EA4F}"/>
                </a:ext>
              </a:extLst>
            </p:cNvPr>
            <p:cNvSpPr/>
            <p:nvPr/>
          </p:nvSpPr>
          <p:spPr>
            <a:xfrm>
              <a:off x="1031231" y="2411438"/>
              <a:ext cx="2900362" cy="3499104"/>
            </a:xfrm>
            <a:custGeom>
              <a:avLst/>
              <a:gdLst>
                <a:gd name="csX0" fmla="*/ 0 w 2900362"/>
                <a:gd name="csY0" fmla="*/ 290036 h 3499104"/>
                <a:gd name="csX1" fmla="*/ 290036 w 2900362"/>
                <a:gd name="csY1" fmla="*/ 0 h 3499104"/>
                <a:gd name="csX2" fmla="*/ 2610326 w 2900362"/>
                <a:gd name="csY2" fmla="*/ 0 h 3499104"/>
                <a:gd name="csX3" fmla="*/ 2900362 w 2900362"/>
                <a:gd name="csY3" fmla="*/ 290036 h 3499104"/>
                <a:gd name="csX4" fmla="*/ 2900362 w 2900362"/>
                <a:gd name="csY4" fmla="*/ 3209068 h 3499104"/>
                <a:gd name="csX5" fmla="*/ 2610326 w 2900362"/>
                <a:gd name="csY5" fmla="*/ 3499104 h 3499104"/>
                <a:gd name="csX6" fmla="*/ 290036 w 2900362"/>
                <a:gd name="csY6" fmla="*/ 3499104 h 3499104"/>
                <a:gd name="csX7" fmla="*/ 0 w 2900362"/>
                <a:gd name="csY7" fmla="*/ 3209068 h 3499104"/>
                <a:gd name="csX8" fmla="*/ 0 w 2900362"/>
                <a:gd name="csY8" fmla="*/ 290036 h 34991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900362" h="3499104">
                  <a:moveTo>
                    <a:pt x="0" y="290036"/>
                  </a:moveTo>
                  <a:cubicBezTo>
                    <a:pt x="0" y="129854"/>
                    <a:pt x="129854" y="0"/>
                    <a:pt x="290036" y="0"/>
                  </a:cubicBezTo>
                  <a:lnTo>
                    <a:pt x="2610326" y="0"/>
                  </a:lnTo>
                  <a:cubicBezTo>
                    <a:pt x="2770508" y="0"/>
                    <a:pt x="2900362" y="129854"/>
                    <a:pt x="2900362" y="290036"/>
                  </a:cubicBezTo>
                  <a:lnTo>
                    <a:pt x="2900362" y="3209068"/>
                  </a:lnTo>
                  <a:cubicBezTo>
                    <a:pt x="2900362" y="3369250"/>
                    <a:pt x="2770508" y="3499104"/>
                    <a:pt x="2610326" y="3499104"/>
                  </a:cubicBezTo>
                  <a:lnTo>
                    <a:pt x="290036" y="3499104"/>
                  </a:lnTo>
                  <a:cubicBezTo>
                    <a:pt x="129854" y="3499104"/>
                    <a:pt x="0" y="3369250"/>
                    <a:pt x="0" y="3209068"/>
                  </a:cubicBezTo>
                  <a:lnTo>
                    <a:pt x="0" y="290036"/>
                  </a:lnTo>
                  <a:close/>
                </a:path>
              </a:pathLst>
            </a:cu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570329" rIns="170688" bIns="87051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/>
                <a:t>Information intended to be used as audit evidence</a:t>
              </a:r>
            </a:p>
          </p:txBody>
        </p:sp>
        <p:sp>
          <p:nvSpPr>
            <p:cNvPr id="21" name="Oval 20" descr="Disk outline">
              <a:extLst>
                <a:ext uri="{FF2B5EF4-FFF2-40B4-BE49-F238E27FC236}">
                  <a16:creationId xmlns:a16="http://schemas.microsoft.com/office/drawing/2014/main" id="{C586E99D-EA54-CD99-D58C-BA222E73C242}"/>
                </a:ext>
              </a:extLst>
            </p:cNvPr>
            <p:cNvSpPr/>
            <p:nvPr/>
          </p:nvSpPr>
          <p:spPr>
            <a:xfrm>
              <a:off x="1898811" y="2621384"/>
              <a:ext cx="1165201" cy="1165201"/>
            </a:xfrm>
            <a:prstGeom prst="ellipse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06CC271-99E2-46B3-A92C-479227CCFDE6}"/>
                </a:ext>
              </a:extLst>
            </p:cNvPr>
            <p:cNvSpPr/>
            <p:nvPr/>
          </p:nvSpPr>
          <p:spPr>
            <a:xfrm>
              <a:off x="3975099" y="2411438"/>
              <a:ext cx="2900362" cy="3499104"/>
            </a:xfrm>
            <a:custGeom>
              <a:avLst/>
              <a:gdLst>
                <a:gd name="csX0" fmla="*/ 0 w 2900362"/>
                <a:gd name="csY0" fmla="*/ 290036 h 3499104"/>
                <a:gd name="csX1" fmla="*/ 290036 w 2900362"/>
                <a:gd name="csY1" fmla="*/ 0 h 3499104"/>
                <a:gd name="csX2" fmla="*/ 2610326 w 2900362"/>
                <a:gd name="csY2" fmla="*/ 0 h 3499104"/>
                <a:gd name="csX3" fmla="*/ 2900362 w 2900362"/>
                <a:gd name="csY3" fmla="*/ 290036 h 3499104"/>
                <a:gd name="csX4" fmla="*/ 2900362 w 2900362"/>
                <a:gd name="csY4" fmla="*/ 3209068 h 3499104"/>
                <a:gd name="csX5" fmla="*/ 2610326 w 2900362"/>
                <a:gd name="csY5" fmla="*/ 3499104 h 3499104"/>
                <a:gd name="csX6" fmla="*/ 290036 w 2900362"/>
                <a:gd name="csY6" fmla="*/ 3499104 h 3499104"/>
                <a:gd name="csX7" fmla="*/ 0 w 2900362"/>
                <a:gd name="csY7" fmla="*/ 3209068 h 3499104"/>
                <a:gd name="csX8" fmla="*/ 0 w 2900362"/>
                <a:gd name="csY8" fmla="*/ 290036 h 34991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900362" h="3499104">
                  <a:moveTo>
                    <a:pt x="0" y="290036"/>
                  </a:moveTo>
                  <a:cubicBezTo>
                    <a:pt x="0" y="129854"/>
                    <a:pt x="129854" y="0"/>
                    <a:pt x="290036" y="0"/>
                  </a:cubicBezTo>
                  <a:lnTo>
                    <a:pt x="2610326" y="0"/>
                  </a:lnTo>
                  <a:cubicBezTo>
                    <a:pt x="2770508" y="0"/>
                    <a:pt x="2900362" y="129854"/>
                    <a:pt x="2900362" y="290036"/>
                  </a:cubicBezTo>
                  <a:lnTo>
                    <a:pt x="2900362" y="3209068"/>
                  </a:lnTo>
                  <a:cubicBezTo>
                    <a:pt x="2900362" y="3369250"/>
                    <a:pt x="2770508" y="3499104"/>
                    <a:pt x="2610326" y="3499104"/>
                  </a:cubicBezTo>
                  <a:lnTo>
                    <a:pt x="290036" y="3499104"/>
                  </a:lnTo>
                  <a:cubicBezTo>
                    <a:pt x="129854" y="3499104"/>
                    <a:pt x="0" y="3369250"/>
                    <a:pt x="0" y="3209068"/>
                  </a:cubicBezTo>
                  <a:lnTo>
                    <a:pt x="0" y="290036"/>
                  </a:lnTo>
                  <a:close/>
                </a:path>
              </a:pathLst>
            </a:cu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570329" rIns="170688" bIns="87051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i="0" kern="1200"/>
                <a:t>Audit Evidence</a:t>
              </a:r>
            </a:p>
          </p:txBody>
        </p:sp>
        <p:sp>
          <p:nvSpPr>
            <p:cNvPr id="23" name="Oval 22" descr="Shield Tick outline">
              <a:extLst>
                <a:ext uri="{FF2B5EF4-FFF2-40B4-BE49-F238E27FC236}">
                  <a16:creationId xmlns:a16="http://schemas.microsoft.com/office/drawing/2014/main" id="{463EE528-3663-DE9B-6DC7-8F118ED41D7F}"/>
                </a:ext>
              </a:extLst>
            </p:cNvPr>
            <p:cNvSpPr/>
            <p:nvPr/>
          </p:nvSpPr>
          <p:spPr>
            <a:xfrm>
              <a:off x="4886184" y="2621384"/>
              <a:ext cx="1165201" cy="1165201"/>
            </a:xfrm>
            <a:prstGeom prst="ellipse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2085D2F2-52C0-72F6-D78B-83FCDAD13882}"/>
                </a:ext>
              </a:extLst>
            </p:cNvPr>
            <p:cNvSpPr/>
            <p:nvPr/>
          </p:nvSpPr>
          <p:spPr>
            <a:xfrm rot="5400000">
              <a:off x="3348992" y="3512663"/>
              <a:ext cx="1165200" cy="3786370"/>
            </a:xfrm>
            <a:prstGeom prst="up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B145CB5-2CBA-9841-EBCB-2E1F57FF1A67}"/>
              </a:ext>
            </a:extLst>
          </p:cNvPr>
          <p:cNvSpPr txBox="1"/>
          <p:nvPr/>
        </p:nvSpPr>
        <p:spPr>
          <a:xfrm>
            <a:off x="1725869" y="5082681"/>
            <a:ext cx="48189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chemeClr val="accent2"/>
                </a:solidFill>
              </a:rPr>
              <a:t>Evaluating Relevance &amp; Reliability </a:t>
            </a:r>
            <a:br>
              <a:rPr lang="en-US" sz="1600" b="1">
                <a:solidFill>
                  <a:schemeClr val="accent2"/>
                </a:solidFill>
              </a:rPr>
            </a:br>
            <a:r>
              <a:rPr lang="en-US" sz="1600" b="1">
                <a:solidFill>
                  <a:schemeClr val="accent2"/>
                </a:solidFill>
              </a:rPr>
              <a:t>of Information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58FCA2-55C0-C014-E950-BFFFB80C95A1}"/>
              </a:ext>
            </a:extLst>
          </p:cNvPr>
          <p:cNvSpPr/>
          <p:nvPr/>
        </p:nvSpPr>
        <p:spPr>
          <a:xfrm>
            <a:off x="7552406" y="4252562"/>
            <a:ext cx="3494532" cy="1657980"/>
          </a:xfrm>
          <a:prstGeom prst="rect">
            <a:avLst/>
          </a:prstGeom>
          <a:solidFill>
            <a:srgbClr val="637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Highlighting </a:t>
            </a:r>
            <a:r>
              <a:rPr lang="en-US" sz="1600" b="1" dirty="0"/>
              <a:t>the benefits of appropriate use of technological tools</a:t>
            </a:r>
            <a:r>
              <a:rPr lang="en-US" sz="1600" dirty="0"/>
              <a:t>, including awareness for </a:t>
            </a:r>
            <a:r>
              <a:rPr lang="en-US" sz="1600" b="1" dirty="0"/>
              <a:t>automation bias </a:t>
            </a:r>
            <a:r>
              <a:rPr lang="en-US" sz="1600" dirty="0"/>
              <a:t>as a potential impediment to the exercise of professional skepticism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BFFB4F-CD7A-8EE8-96FF-AAE27DFE8DFC}"/>
              </a:ext>
            </a:extLst>
          </p:cNvPr>
          <p:cNvSpPr/>
          <p:nvPr/>
        </p:nvSpPr>
        <p:spPr>
          <a:xfrm>
            <a:off x="7552407" y="3260035"/>
            <a:ext cx="3494532" cy="947530"/>
          </a:xfrm>
          <a:prstGeom prst="rect">
            <a:avLst/>
          </a:prstGeom>
          <a:solidFill>
            <a:srgbClr val="637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Consideration about the </a:t>
            </a:r>
            <a:r>
              <a:rPr lang="en-US" sz="1600" b="1" dirty="0"/>
              <a:t>authenticity of information </a:t>
            </a:r>
            <a:r>
              <a:rPr lang="en-US" sz="1600" dirty="0"/>
              <a:t>and whether it is of significance in the circumstances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116FAB-F5D6-F693-945D-003C3B771AF0}"/>
              </a:ext>
            </a:extLst>
          </p:cNvPr>
          <p:cNvSpPr/>
          <p:nvPr/>
        </p:nvSpPr>
        <p:spPr>
          <a:xfrm>
            <a:off x="1028699" y="1771760"/>
            <a:ext cx="10018241" cy="462122"/>
          </a:xfrm>
          <a:prstGeom prst="rect">
            <a:avLst/>
          </a:prstGeom>
          <a:solidFill>
            <a:srgbClr val="4B5E7C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Proposed ISA 500 (Revised) recognizes the disruptive impact of technology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DD3FFB-D08C-3701-2CE5-9F42C43DE8EB}"/>
              </a:ext>
            </a:extLst>
          </p:cNvPr>
          <p:cNvSpPr/>
          <p:nvPr/>
        </p:nvSpPr>
        <p:spPr>
          <a:xfrm>
            <a:off x="7552406" y="2318601"/>
            <a:ext cx="3494533" cy="896437"/>
          </a:xfrm>
          <a:prstGeom prst="rect">
            <a:avLst/>
          </a:prstGeom>
          <a:solidFill>
            <a:srgbClr val="4B5E7C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Framework to support judgements about all audit evidence, </a:t>
            </a:r>
            <a:r>
              <a:rPr lang="en-US" sz="1600" dirty="0"/>
              <a:t>from paper invoices to blockchain records</a:t>
            </a:r>
          </a:p>
        </p:txBody>
      </p:sp>
    </p:spTree>
    <p:extLst>
      <p:ext uri="{BB962C8B-B14F-4D97-AF65-F5344CB8AC3E}">
        <p14:creationId xmlns:p14="http://schemas.microsoft.com/office/powerpoint/2010/main" val="60323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7750-631A-DCB1-AC76-77CCE974F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26572-7AE6-82A2-F5A3-7D9232E3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Evolving Systems of Internal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C38A65-7ADD-97BC-07B7-6B9E8124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9513A7-41D7-3695-7303-379314CC08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entities’ increased use of technology in systems of internal control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7F4FD36-B216-22F5-2EBC-AC546593E431}"/>
              </a:ext>
            </a:extLst>
          </p:cNvPr>
          <p:cNvSpPr/>
          <p:nvPr/>
        </p:nvSpPr>
        <p:spPr>
          <a:xfrm>
            <a:off x="1017309" y="1658529"/>
            <a:ext cx="10360152" cy="479919"/>
          </a:xfrm>
          <a:custGeom>
            <a:avLst/>
            <a:gdLst>
              <a:gd name="csX0" fmla="*/ 0 w 8128000"/>
              <a:gd name="csY0" fmla="*/ 0 h 1920247"/>
              <a:gd name="csX1" fmla="*/ 8128000 w 8128000"/>
              <a:gd name="csY1" fmla="*/ 0 h 1920247"/>
              <a:gd name="csX2" fmla="*/ 8128000 w 8128000"/>
              <a:gd name="csY2" fmla="*/ 1920247 h 1920247"/>
              <a:gd name="csX3" fmla="*/ 0 w 8128000"/>
              <a:gd name="csY3" fmla="*/ 1920247 h 1920247"/>
              <a:gd name="csX4" fmla="*/ 0 w 8128000"/>
              <a:gd name="csY4" fmla="*/ 0 h 19202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920247">
                <a:moveTo>
                  <a:pt x="0" y="0"/>
                </a:moveTo>
                <a:lnTo>
                  <a:pt x="8128000" y="0"/>
                </a:lnTo>
                <a:lnTo>
                  <a:pt x="8128000" y="1920247"/>
                </a:lnTo>
                <a:lnTo>
                  <a:pt x="0" y="1920247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5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>
                <a:solidFill>
                  <a:schemeClr val="bg1"/>
                </a:solidFill>
              </a:rPr>
              <a:t>Increased automation </a:t>
            </a:r>
            <a:r>
              <a:rPr lang="en-US" kern="1200">
                <a:solidFill>
                  <a:schemeClr val="bg1"/>
                </a:solidFill>
              </a:rPr>
              <a:t>in an entity’s information system and system of internal contro</a:t>
            </a:r>
            <a:r>
              <a:rPr lang="en-US">
                <a:solidFill>
                  <a:schemeClr val="bg1"/>
                </a:solidFill>
              </a:rPr>
              <a:t>l may affect:</a:t>
            </a:r>
            <a:endParaRPr lang="en-US" kern="120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2CD82A3-5598-B811-D0B2-F5FF073D6A7C}"/>
              </a:ext>
            </a:extLst>
          </p:cNvPr>
          <p:cNvGrpSpPr/>
          <p:nvPr/>
        </p:nvGrpSpPr>
        <p:grpSpPr>
          <a:xfrm>
            <a:off x="995042" y="2191477"/>
            <a:ext cx="10382419" cy="916731"/>
            <a:chOff x="995042" y="2221294"/>
            <a:chExt cx="10382419" cy="916731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260DDDC-8275-91F5-0BE2-61EC8787919A}"/>
                </a:ext>
              </a:extLst>
            </p:cNvPr>
            <p:cNvSpPr/>
            <p:nvPr/>
          </p:nvSpPr>
          <p:spPr>
            <a:xfrm>
              <a:off x="995042" y="2221294"/>
              <a:ext cx="2468880" cy="900624"/>
            </a:xfrm>
            <a:custGeom>
              <a:avLst/>
              <a:gdLst>
                <a:gd name="csX0" fmla="*/ 0 w 2032000"/>
                <a:gd name="csY0" fmla="*/ 0 h 981067"/>
                <a:gd name="csX1" fmla="*/ 2032000 w 2032000"/>
                <a:gd name="csY1" fmla="*/ 0 h 981067"/>
                <a:gd name="csX2" fmla="*/ 2032000 w 2032000"/>
                <a:gd name="csY2" fmla="*/ 981067 h 981067"/>
                <a:gd name="csX3" fmla="*/ 0 w 2032000"/>
                <a:gd name="csY3" fmla="*/ 981067 h 981067"/>
                <a:gd name="csX4" fmla="*/ 0 w 2032000"/>
                <a:gd name="csY4" fmla="*/ 0 h 9810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2000" h="981067">
                  <a:moveTo>
                    <a:pt x="0" y="0"/>
                  </a:moveTo>
                  <a:lnTo>
                    <a:pt x="2032000" y="0"/>
                  </a:lnTo>
                  <a:lnTo>
                    <a:pt x="2032000" y="981067"/>
                  </a:lnTo>
                  <a:lnTo>
                    <a:pt x="0" y="981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2BD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0" rIns="11379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rgbClr val="4B5E7C"/>
                  </a:solidFill>
                </a:rPr>
                <a:t>Automated Controls &amp; Real-Time Monitoring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2A204DE-6E18-7EDD-5F4D-88E7BAEE1A54}"/>
                </a:ext>
              </a:extLst>
            </p:cNvPr>
            <p:cNvSpPr/>
            <p:nvPr/>
          </p:nvSpPr>
          <p:spPr>
            <a:xfrm>
              <a:off x="3632888" y="2221295"/>
              <a:ext cx="2468880" cy="900624"/>
            </a:xfrm>
            <a:custGeom>
              <a:avLst/>
              <a:gdLst>
                <a:gd name="csX0" fmla="*/ 0 w 2032000"/>
                <a:gd name="csY0" fmla="*/ 0 h 981067"/>
                <a:gd name="csX1" fmla="*/ 2032000 w 2032000"/>
                <a:gd name="csY1" fmla="*/ 0 h 981067"/>
                <a:gd name="csX2" fmla="*/ 2032000 w 2032000"/>
                <a:gd name="csY2" fmla="*/ 981067 h 981067"/>
                <a:gd name="csX3" fmla="*/ 0 w 2032000"/>
                <a:gd name="csY3" fmla="*/ 981067 h 981067"/>
                <a:gd name="csX4" fmla="*/ 0 w 2032000"/>
                <a:gd name="csY4" fmla="*/ 0 h 9810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2000" h="981067">
                  <a:moveTo>
                    <a:pt x="0" y="0"/>
                  </a:moveTo>
                  <a:lnTo>
                    <a:pt x="2032000" y="0"/>
                  </a:lnTo>
                  <a:lnTo>
                    <a:pt x="2032000" y="981067"/>
                  </a:lnTo>
                  <a:lnTo>
                    <a:pt x="0" y="981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2BD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0" rIns="11379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rgbClr val="4B5E7C"/>
                  </a:solidFill>
                </a:rPr>
                <a:t>Intelligent Automation &amp; Advanced Data Processing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C166825-142A-EA79-0541-FB9F4AC9B087}"/>
                </a:ext>
              </a:extLst>
            </p:cNvPr>
            <p:cNvSpPr/>
            <p:nvPr/>
          </p:nvSpPr>
          <p:spPr>
            <a:xfrm>
              <a:off x="6270734" y="2221295"/>
              <a:ext cx="2468880" cy="900624"/>
            </a:xfrm>
            <a:custGeom>
              <a:avLst/>
              <a:gdLst>
                <a:gd name="csX0" fmla="*/ 0 w 2032000"/>
                <a:gd name="csY0" fmla="*/ 0 h 981067"/>
                <a:gd name="csX1" fmla="*/ 2032000 w 2032000"/>
                <a:gd name="csY1" fmla="*/ 0 h 981067"/>
                <a:gd name="csX2" fmla="*/ 2032000 w 2032000"/>
                <a:gd name="csY2" fmla="*/ 981067 h 981067"/>
                <a:gd name="csX3" fmla="*/ 0 w 2032000"/>
                <a:gd name="csY3" fmla="*/ 981067 h 981067"/>
                <a:gd name="csX4" fmla="*/ 0 w 2032000"/>
                <a:gd name="csY4" fmla="*/ 0 h 9810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2000" h="981067">
                  <a:moveTo>
                    <a:pt x="0" y="0"/>
                  </a:moveTo>
                  <a:lnTo>
                    <a:pt x="2032000" y="0"/>
                  </a:lnTo>
                  <a:lnTo>
                    <a:pt x="2032000" y="981067"/>
                  </a:lnTo>
                  <a:lnTo>
                    <a:pt x="0" y="981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2BD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0" rIns="11379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rgbClr val="4B5E7C"/>
                  </a:solidFill>
                </a:rPr>
                <a:t>Cybersecurity &amp; Access Governance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6165BC7-E2FC-34B0-7F1B-1E44C27D6CDC}"/>
                </a:ext>
              </a:extLst>
            </p:cNvPr>
            <p:cNvSpPr/>
            <p:nvPr/>
          </p:nvSpPr>
          <p:spPr>
            <a:xfrm>
              <a:off x="8908581" y="2221294"/>
              <a:ext cx="2468880" cy="916731"/>
            </a:xfrm>
            <a:custGeom>
              <a:avLst/>
              <a:gdLst>
                <a:gd name="csX0" fmla="*/ 0 w 2032000"/>
                <a:gd name="csY0" fmla="*/ 0 h 981067"/>
                <a:gd name="csX1" fmla="*/ 2032000 w 2032000"/>
                <a:gd name="csY1" fmla="*/ 0 h 981067"/>
                <a:gd name="csX2" fmla="*/ 2032000 w 2032000"/>
                <a:gd name="csY2" fmla="*/ 981067 h 981067"/>
                <a:gd name="csX3" fmla="*/ 0 w 2032000"/>
                <a:gd name="csY3" fmla="*/ 981067 h 981067"/>
                <a:gd name="csX4" fmla="*/ 0 w 2032000"/>
                <a:gd name="csY4" fmla="*/ 0 h 9810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2000" h="981067">
                  <a:moveTo>
                    <a:pt x="0" y="0"/>
                  </a:moveTo>
                  <a:lnTo>
                    <a:pt x="2032000" y="0"/>
                  </a:lnTo>
                  <a:lnTo>
                    <a:pt x="2032000" y="981067"/>
                  </a:lnTo>
                  <a:lnTo>
                    <a:pt x="0" y="981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2BD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0" rIns="113792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rgbClr val="4B5E7C"/>
                  </a:solidFill>
                </a:rPr>
                <a:t>Data Governance &amp; Analytics Controls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2CCD0314-8D54-1064-B8C0-1342D5513B52}"/>
              </a:ext>
            </a:extLst>
          </p:cNvPr>
          <p:cNvSpPr/>
          <p:nvPr/>
        </p:nvSpPr>
        <p:spPr>
          <a:xfrm>
            <a:off x="1047191" y="3526797"/>
            <a:ext cx="10360580" cy="3800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Recognition that this may influence auditors’ decisions about whether to perform tests of controls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95D8C4-72DD-A7F5-AB89-2402D3309E43}"/>
              </a:ext>
            </a:extLst>
          </p:cNvPr>
          <p:cNvSpPr txBox="1"/>
          <p:nvPr/>
        </p:nvSpPr>
        <p:spPr>
          <a:xfrm>
            <a:off x="1047190" y="3946623"/>
            <a:ext cx="1036058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4B5E7C"/>
                </a:solidFill>
              </a:rPr>
              <a:t>Three ways that the proposed revisions seek to support such decisions: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34261BF-3195-3980-F25D-D12DE5DD4A52}"/>
              </a:ext>
            </a:extLst>
          </p:cNvPr>
          <p:cNvSpPr/>
          <p:nvPr/>
        </p:nvSpPr>
        <p:spPr>
          <a:xfrm>
            <a:off x="1047190" y="4454664"/>
            <a:ext cx="3200400" cy="15817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365760" rIns="91440" bIns="45720" rtlCol="0" anchor="ctr" anchorCtr="0"/>
          <a:lstStyle/>
          <a:p>
            <a:pPr algn="ctr"/>
            <a:r>
              <a:rPr lang="en-US" sz="1600" b="1" dirty="0">
                <a:solidFill>
                  <a:srgbClr val="4B5E7C"/>
                </a:solidFill>
              </a:rPr>
              <a:t>Making explicit that tests of controls may in certain circumstances be used to address an assertion level ROMM</a:t>
            </a:r>
          </a:p>
        </p:txBody>
      </p:sp>
      <p:sp>
        <p:nvSpPr>
          <p:cNvPr id="52" name="Arrow: Left-Right-Up 51">
            <a:extLst>
              <a:ext uri="{FF2B5EF4-FFF2-40B4-BE49-F238E27FC236}">
                <a16:creationId xmlns:a16="http://schemas.microsoft.com/office/drawing/2014/main" id="{F807E3C0-60C1-DC55-4BF1-B3F8CA53809A}"/>
              </a:ext>
            </a:extLst>
          </p:cNvPr>
          <p:cNvSpPr/>
          <p:nvPr/>
        </p:nvSpPr>
        <p:spPr>
          <a:xfrm flipV="1">
            <a:off x="995042" y="2978864"/>
            <a:ext cx="10440739" cy="533294"/>
          </a:xfrm>
          <a:prstGeom prst="leftRightUpArrow">
            <a:avLst/>
          </a:prstGeom>
          <a:solidFill>
            <a:schemeClr val="bg1"/>
          </a:solidFill>
          <a:ln>
            <a:solidFill>
              <a:srgbClr val="4B5E7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69FD4B9-96CA-5B72-002C-E73109C65069}"/>
              </a:ext>
            </a:extLst>
          </p:cNvPr>
          <p:cNvSpPr/>
          <p:nvPr/>
        </p:nvSpPr>
        <p:spPr>
          <a:xfrm>
            <a:off x="1056712" y="4454664"/>
            <a:ext cx="3200400" cy="457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sz="2400" b="1">
                <a:solidFill>
                  <a:srgbClr val="4B5E7C"/>
                </a:solidFill>
              </a:rPr>
              <a:t>01.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4DEF6CE-F33D-103C-8D97-D0E83C5DBDAE}"/>
              </a:ext>
            </a:extLst>
          </p:cNvPr>
          <p:cNvSpPr/>
          <p:nvPr/>
        </p:nvSpPr>
        <p:spPr>
          <a:xfrm>
            <a:off x="4636525" y="4454664"/>
            <a:ext cx="3200400" cy="15817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365760" rIns="91440" bIns="45720" rtlCol="0" anchor="ctr" anchorCtr="0"/>
          <a:lstStyle/>
          <a:p>
            <a:pPr algn="ctr"/>
            <a:r>
              <a:rPr lang="en-US" sz="1600" b="1" dirty="0">
                <a:solidFill>
                  <a:srgbClr val="4B5E7C"/>
                </a:solidFill>
              </a:rPr>
              <a:t>Revised requirements and application material related to general IT controls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B56E5D2-8C2A-68C4-04BD-55360D4DE7D2}"/>
              </a:ext>
            </a:extLst>
          </p:cNvPr>
          <p:cNvSpPr/>
          <p:nvPr/>
        </p:nvSpPr>
        <p:spPr>
          <a:xfrm>
            <a:off x="4636525" y="4449862"/>
            <a:ext cx="3200400" cy="457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sz="2400" b="1">
                <a:solidFill>
                  <a:srgbClr val="4B5E7C"/>
                </a:solidFill>
              </a:rPr>
              <a:t>02.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D37C897-7DBA-8567-5B32-4D74D09C868B}"/>
              </a:ext>
            </a:extLst>
          </p:cNvPr>
          <p:cNvSpPr/>
          <p:nvPr/>
        </p:nvSpPr>
        <p:spPr>
          <a:xfrm>
            <a:off x="8225860" y="4454664"/>
            <a:ext cx="3200400" cy="15817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365760" rIns="91440" bIns="45720" rtlCol="0" anchor="ctr" anchorCtr="0"/>
          <a:lstStyle/>
          <a:p>
            <a:pPr lvl="0" algn="ctr">
              <a:defRPr/>
            </a:pPr>
            <a:r>
              <a:rPr lang="en-US" sz="1600" b="1" dirty="0">
                <a:solidFill>
                  <a:srgbClr val="4B5E7C"/>
                </a:solidFill>
                <a:ea typeface="Calibri"/>
                <a:cs typeface="Calibri"/>
              </a:rPr>
              <a:t>Examples of controls operating in technologies that produce variable outputs</a:t>
            </a:r>
            <a:endParaRPr lang="en-US" sz="1600" b="1" dirty="0">
              <a:solidFill>
                <a:srgbClr val="4B5E7C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7BA86F5-889B-A74A-D07E-9CA819686AC2}"/>
              </a:ext>
            </a:extLst>
          </p:cNvPr>
          <p:cNvSpPr/>
          <p:nvPr/>
        </p:nvSpPr>
        <p:spPr>
          <a:xfrm>
            <a:off x="8235382" y="4454664"/>
            <a:ext cx="3200400" cy="457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sz="2400" b="1">
                <a:solidFill>
                  <a:srgbClr val="4B5E7C"/>
                </a:solidFill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712424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912C-5467-31D5-7CFA-AC1A1D992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C8F3F-DE04-BFB8-8908-D611FFC97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Facilitating Auditors’ Use of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F1007C-61E6-6B0F-2075-CBA3BFA7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1D16AE-EC91-23CE-30A9-5692E4EEDF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3 ways the proposed revisions address auditors’ APPROPRIATE use of technology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72664-F2C5-8E93-7DB6-92F4E4019D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>
              <a:sym typeface="Wingdings" panose="05000000000000000000" pitchFamily="2" charset="2"/>
            </a:endParaRPr>
          </a:p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0CAEF9-C0C2-A6FB-CA97-065DE23168FD}"/>
              </a:ext>
            </a:extLst>
          </p:cNvPr>
          <p:cNvGrpSpPr/>
          <p:nvPr/>
        </p:nvGrpSpPr>
        <p:grpSpPr>
          <a:xfrm>
            <a:off x="1029490" y="2059576"/>
            <a:ext cx="10133016" cy="3847980"/>
            <a:chOff x="1029490" y="2059576"/>
            <a:chExt cx="10133016" cy="384798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876C47-EC01-ABC4-FC13-BA5545038670}"/>
                </a:ext>
              </a:extLst>
            </p:cNvPr>
            <p:cNvSpPr/>
            <p:nvPr/>
          </p:nvSpPr>
          <p:spPr>
            <a:xfrm>
              <a:off x="1029490" y="2059576"/>
              <a:ext cx="3206650" cy="3847980"/>
            </a:xfrm>
            <a:custGeom>
              <a:avLst/>
              <a:gdLst>
                <a:gd name="csX0" fmla="*/ 0 w 3206650"/>
                <a:gd name="csY0" fmla="*/ 320665 h 3847980"/>
                <a:gd name="csX1" fmla="*/ 320665 w 3206650"/>
                <a:gd name="csY1" fmla="*/ 0 h 3847980"/>
                <a:gd name="csX2" fmla="*/ 2885985 w 3206650"/>
                <a:gd name="csY2" fmla="*/ 0 h 3847980"/>
                <a:gd name="csX3" fmla="*/ 3206650 w 3206650"/>
                <a:gd name="csY3" fmla="*/ 320665 h 3847980"/>
                <a:gd name="csX4" fmla="*/ 3206650 w 3206650"/>
                <a:gd name="csY4" fmla="*/ 3527315 h 3847980"/>
                <a:gd name="csX5" fmla="*/ 2885985 w 3206650"/>
                <a:gd name="csY5" fmla="*/ 3847980 h 3847980"/>
                <a:gd name="csX6" fmla="*/ 320665 w 3206650"/>
                <a:gd name="csY6" fmla="*/ 3847980 h 3847980"/>
                <a:gd name="csX7" fmla="*/ 0 w 3206650"/>
                <a:gd name="csY7" fmla="*/ 3527315 h 3847980"/>
                <a:gd name="csX8" fmla="*/ 0 w 3206650"/>
                <a:gd name="csY8" fmla="*/ 320665 h 3847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206650" h="3847980">
                  <a:moveTo>
                    <a:pt x="0" y="320665"/>
                  </a:moveTo>
                  <a:cubicBezTo>
                    <a:pt x="0" y="143567"/>
                    <a:pt x="143567" y="0"/>
                    <a:pt x="320665" y="0"/>
                  </a:cubicBezTo>
                  <a:lnTo>
                    <a:pt x="2885985" y="0"/>
                  </a:lnTo>
                  <a:cubicBezTo>
                    <a:pt x="3063083" y="0"/>
                    <a:pt x="3206650" y="143567"/>
                    <a:pt x="3206650" y="320665"/>
                  </a:cubicBezTo>
                  <a:lnTo>
                    <a:pt x="3206650" y="3527315"/>
                  </a:lnTo>
                  <a:cubicBezTo>
                    <a:pt x="3206650" y="3704413"/>
                    <a:pt x="3063083" y="3847980"/>
                    <a:pt x="2885985" y="3847980"/>
                  </a:cubicBezTo>
                  <a:lnTo>
                    <a:pt x="320665" y="3847980"/>
                  </a:lnTo>
                  <a:cubicBezTo>
                    <a:pt x="143567" y="3847980"/>
                    <a:pt x="0" y="3704413"/>
                    <a:pt x="0" y="3527315"/>
                  </a:cubicBezTo>
                  <a:lnTo>
                    <a:pt x="0" y="320665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539192" rIns="56562" bIns="330200" numCol="1" spcCol="1270" anchor="t" anchorCtr="0">
              <a:noAutofit/>
            </a:bodyPr>
            <a:lstStyle/>
            <a:p>
              <a:pPr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>
                  <a:solidFill>
                    <a:srgbClr val="4B5E7C"/>
                  </a:solidFill>
                </a:rPr>
                <a:t>Improved </a:t>
              </a:r>
              <a:r>
                <a:rPr lang="en-US" sz="2300" b="1" kern="1200" dirty="0">
                  <a:solidFill>
                    <a:srgbClr val="4B5E7C"/>
                  </a:solidFill>
                </a:rPr>
                <a:t>coherence</a:t>
              </a:r>
              <a:r>
                <a:rPr lang="en-US" sz="2300" kern="1200" dirty="0">
                  <a:solidFill>
                    <a:srgbClr val="4B5E7C"/>
                  </a:solidFill>
                </a:rPr>
                <a:t> for technology-related terminology, including using a new and modern term </a:t>
              </a:r>
              <a:r>
                <a:rPr lang="en-US" sz="2300" b="1" kern="1200" dirty="0">
                  <a:solidFill>
                    <a:srgbClr val="4B5E7C"/>
                  </a:solidFill>
                </a:rPr>
                <a:t>“technological tools”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9730ADF-28ED-4616-0E2F-3042AE274780}"/>
                </a:ext>
              </a:extLst>
            </p:cNvPr>
            <p:cNvSpPr/>
            <p:nvPr/>
          </p:nvSpPr>
          <p:spPr>
            <a:xfrm>
              <a:off x="1029490" y="2059576"/>
              <a:ext cx="3206650" cy="1539192"/>
            </a:xfrm>
            <a:custGeom>
              <a:avLst/>
              <a:gdLst>
                <a:gd name="csX0" fmla="*/ 0 w 3206650"/>
                <a:gd name="csY0" fmla="*/ 0 h 1539192"/>
                <a:gd name="csX1" fmla="*/ 3206650 w 3206650"/>
                <a:gd name="csY1" fmla="*/ 0 h 1539192"/>
                <a:gd name="csX2" fmla="*/ 3206650 w 3206650"/>
                <a:gd name="csY2" fmla="*/ 1539192 h 1539192"/>
                <a:gd name="csX3" fmla="*/ 0 w 3206650"/>
                <a:gd name="csY3" fmla="*/ 1539192 h 1539192"/>
                <a:gd name="csX4" fmla="*/ 0 w 3206650"/>
                <a:gd name="csY4" fmla="*/ 0 h 15391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206650" h="1539192">
                  <a:moveTo>
                    <a:pt x="0" y="0"/>
                  </a:moveTo>
                  <a:lnTo>
                    <a:pt x="3206650" y="0"/>
                  </a:lnTo>
                  <a:lnTo>
                    <a:pt x="3206650" y="1539192"/>
                  </a:lnTo>
                  <a:lnTo>
                    <a:pt x="0" y="153919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65100" rIns="56562" bIns="165100" numCol="1" spcCol="1270" anchor="ctr" anchorCtr="0">
              <a:noAutofit/>
            </a:bodyPr>
            <a:lstStyle/>
            <a:p>
              <a:pPr marL="0" lvl="0" indent="0" algn="l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600" kern="1200">
                  <a:solidFill>
                    <a:srgbClr val="4B5E7C"/>
                  </a:solidFill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65D40BC-8192-B087-3E00-CDD5AE3227F4}"/>
                </a:ext>
              </a:extLst>
            </p:cNvPr>
            <p:cNvSpPr/>
            <p:nvPr/>
          </p:nvSpPr>
          <p:spPr>
            <a:xfrm>
              <a:off x="4492673" y="2059576"/>
              <a:ext cx="3206650" cy="3847980"/>
            </a:xfrm>
            <a:custGeom>
              <a:avLst/>
              <a:gdLst>
                <a:gd name="csX0" fmla="*/ 0 w 3206650"/>
                <a:gd name="csY0" fmla="*/ 320665 h 3847980"/>
                <a:gd name="csX1" fmla="*/ 320665 w 3206650"/>
                <a:gd name="csY1" fmla="*/ 0 h 3847980"/>
                <a:gd name="csX2" fmla="*/ 2885985 w 3206650"/>
                <a:gd name="csY2" fmla="*/ 0 h 3847980"/>
                <a:gd name="csX3" fmla="*/ 3206650 w 3206650"/>
                <a:gd name="csY3" fmla="*/ 320665 h 3847980"/>
                <a:gd name="csX4" fmla="*/ 3206650 w 3206650"/>
                <a:gd name="csY4" fmla="*/ 3527315 h 3847980"/>
                <a:gd name="csX5" fmla="*/ 2885985 w 3206650"/>
                <a:gd name="csY5" fmla="*/ 3847980 h 3847980"/>
                <a:gd name="csX6" fmla="*/ 320665 w 3206650"/>
                <a:gd name="csY6" fmla="*/ 3847980 h 3847980"/>
                <a:gd name="csX7" fmla="*/ 0 w 3206650"/>
                <a:gd name="csY7" fmla="*/ 3527315 h 3847980"/>
                <a:gd name="csX8" fmla="*/ 0 w 3206650"/>
                <a:gd name="csY8" fmla="*/ 320665 h 3847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206650" h="3847980">
                  <a:moveTo>
                    <a:pt x="0" y="320665"/>
                  </a:moveTo>
                  <a:cubicBezTo>
                    <a:pt x="0" y="143567"/>
                    <a:pt x="143567" y="0"/>
                    <a:pt x="320665" y="0"/>
                  </a:cubicBezTo>
                  <a:lnTo>
                    <a:pt x="2885985" y="0"/>
                  </a:lnTo>
                  <a:cubicBezTo>
                    <a:pt x="3063083" y="0"/>
                    <a:pt x="3206650" y="143567"/>
                    <a:pt x="3206650" y="320665"/>
                  </a:cubicBezTo>
                  <a:lnTo>
                    <a:pt x="3206650" y="3527315"/>
                  </a:lnTo>
                  <a:cubicBezTo>
                    <a:pt x="3206650" y="3704413"/>
                    <a:pt x="3063083" y="3847980"/>
                    <a:pt x="2885985" y="3847980"/>
                  </a:cubicBezTo>
                  <a:lnTo>
                    <a:pt x="320665" y="3847980"/>
                  </a:lnTo>
                  <a:cubicBezTo>
                    <a:pt x="143567" y="3847980"/>
                    <a:pt x="0" y="3704413"/>
                    <a:pt x="0" y="3527315"/>
                  </a:cubicBezTo>
                  <a:lnTo>
                    <a:pt x="0" y="320665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1193748"/>
                <a:satOff val="-6774"/>
                <a:lumOff val="2186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539192" rIns="56562" bIns="330200" numCol="1" spcCol="1270" anchor="t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b="1">
                  <a:solidFill>
                    <a:srgbClr val="4B5E7C"/>
                  </a:solidFill>
                </a:rPr>
                <a:t>Focusing</a:t>
              </a:r>
              <a:r>
                <a:rPr lang="en-US" sz="2300" b="1" kern="1200">
                  <a:solidFill>
                    <a:srgbClr val="4B5E7C"/>
                  </a:solidFill>
                </a:rPr>
                <a:t> </a:t>
              </a:r>
              <a:r>
                <a:rPr lang="en-US" sz="2300" kern="1200">
                  <a:solidFill>
                    <a:srgbClr val="4B5E7C"/>
                  </a:solidFill>
                </a:rPr>
                <a:t>on the </a:t>
              </a:r>
              <a:r>
                <a:rPr lang="en-US" sz="2300" b="1" kern="1200">
                  <a:solidFill>
                    <a:srgbClr val="4B5E7C"/>
                  </a:solidFill>
                </a:rPr>
                <a:t>purpose </a:t>
              </a:r>
              <a:r>
                <a:rPr lang="en-US" sz="2300" kern="1200">
                  <a:solidFill>
                    <a:srgbClr val="4B5E7C"/>
                  </a:solidFill>
                </a:rPr>
                <a:t>of audit procedures when determining the nature of procedures performed using technological tools</a:t>
              </a:r>
              <a:endParaRPr lang="en-US" sz="2300" kern="1200">
                <a:solidFill>
                  <a:schemeClr val="accent5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C017EE7-8829-70E7-B454-BD0143E9BA4E}"/>
                </a:ext>
              </a:extLst>
            </p:cNvPr>
            <p:cNvSpPr/>
            <p:nvPr/>
          </p:nvSpPr>
          <p:spPr>
            <a:xfrm>
              <a:off x="4492673" y="2059576"/>
              <a:ext cx="3206650" cy="1539192"/>
            </a:xfrm>
            <a:custGeom>
              <a:avLst/>
              <a:gdLst>
                <a:gd name="csX0" fmla="*/ 0 w 3206650"/>
                <a:gd name="csY0" fmla="*/ 0 h 1539192"/>
                <a:gd name="csX1" fmla="*/ 3206650 w 3206650"/>
                <a:gd name="csY1" fmla="*/ 0 h 1539192"/>
                <a:gd name="csX2" fmla="*/ 3206650 w 3206650"/>
                <a:gd name="csY2" fmla="*/ 1539192 h 1539192"/>
                <a:gd name="csX3" fmla="*/ 0 w 3206650"/>
                <a:gd name="csY3" fmla="*/ 1539192 h 1539192"/>
                <a:gd name="csX4" fmla="*/ 0 w 3206650"/>
                <a:gd name="csY4" fmla="*/ 0 h 15391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206650" h="1539192">
                  <a:moveTo>
                    <a:pt x="0" y="0"/>
                  </a:moveTo>
                  <a:lnTo>
                    <a:pt x="3206650" y="0"/>
                  </a:lnTo>
                  <a:lnTo>
                    <a:pt x="3206650" y="1539192"/>
                  </a:lnTo>
                  <a:lnTo>
                    <a:pt x="0" y="153919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65100" rIns="56562" bIns="165100" numCol="1" spcCol="1270" anchor="ctr" anchorCtr="0">
              <a:noAutofit/>
            </a:bodyPr>
            <a:lstStyle/>
            <a:p>
              <a:pPr marL="0" lvl="0" indent="0" algn="l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600" kern="1200">
                  <a:solidFill>
                    <a:srgbClr val="4B5E7C"/>
                  </a:solidFill>
                </a:rPr>
                <a:t>02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511649-DF0D-BFA9-50D0-C081D729D9E5}"/>
                </a:ext>
              </a:extLst>
            </p:cNvPr>
            <p:cNvSpPr/>
            <p:nvPr/>
          </p:nvSpPr>
          <p:spPr>
            <a:xfrm>
              <a:off x="7955856" y="2059576"/>
              <a:ext cx="3206650" cy="3847980"/>
            </a:xfrm>
            <a:custGeom>
              <a:avLst/>
              <a:gdLst>
                <a:gd name="csX0" fmla="*/ 0 w 3206650"/>
                <a:gd name="csY0" fmla="*/ 320665 h 3847980"/>
                <a:gd name="csX1" fmla="*/ 320665 w 3206650"/>
                <a:gd name="csY1" fmla="*/ 0 h 3847980"/>
                <a:gd name="csX2" fmla="*/ 2885985 w 3206650"/>
                <a:gd name="csY2" fmla="*/ 0 h 3847980"/>
                <a:gd name="csX3" fmla="*/ 3206650 w 3206650"/>
                <a:gd name="csY3" fmla="*/ 320665 h 3847980"/>
                <a:gd name="csX4" fmla="*/ 3206650 w 3206650"/>
                <a:gd name="csY4" fmla="*/ 3527315 h 3847980"/>
                <a:gd name="csX5" fmla="*/ 2885985 w 3206650"/>
                <a:gd name="csY5" fmla="*/ 3847980 h 3847980"/>
                <a:gd name="csX6" fmla="*/ 320665 w 3206650"/>
                <a:gd name="csY6" fmla="*/ 3847980 h 3847980"/>
                <a:gd name="csX7" fmla="*/ 0 w 3206650"/>
                <a:gd name="csY7" fmla="*/ 3527315 h 3847980"/>
                <a:gd name="csX8" fmla="*/ 0 w 3206650"/>
                <a:gd name="csY8" fmla="*/ 320665 h 3847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206650" h="3847980">
                  <a:moveTo>
                    <a:pt x="0" y="320665"/>
                  </a:moveTo>
                  <a:cubicBezTo>
                    <a:pt x="0" y="143567"/>
                    <a:pt x="143567" y="0"/>
                    <a:pt x="320665" y="0"/>
                  </a:cubicBezTo>
                  <a:lnTo>
                    <a:pt x="2885985" y="0"/>
                  </a:lnTo>
                  <a:cubicBezTo>
                    <a:pt x="3063083" y="0"/>
                    <a:pt x="3206650" y="143567"/>
                    <a:pt x="3206650" y="320665"/>
                  </a:cubicBezTo>
                  <a:lnTo>
                    <a:pt x="3206650" y="3527315"/>
                  </a:lnTo>
                  <a:cubicBezTo>
                    <a:pt x="3206650" y="3704413"/>
                    <a:pt x="3063083" y="3847980"/>
                    <a:pt x="2885985" y="3847980"/>
                  </a:cubicBezTo>
                  <a:lnTo>
                    <a:pt x="320665" y="3847980"/>
                  </a:lnTo>
                  <a:cubicBezTo>
                    <a:pt x="143567" y="3847980"/>
                    <a:pt x="0" y="3704413"/>
                    <a:pt x="0" y="3527315"/>
                  </a:cubicBezTo>
                  <a:lnTo>
                    <a:pt x="0" y="320665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2387496"/>
                <a:satOff val="-13547"/>
                <a:lumOff val="4372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539192" rIns="56562" bIns="330200" numCol="1" spcCol="1270" anchor="t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>
                  <a:solidFill>
                    <a:srgbClr val="4B5E7C"/>
                  </a:solidFill>
                </a:rPr>
                <a:t>G</a:t>
              </a:r>
              <a:r>
                <a:rPr lang="en-US" sz="2300" kern="1200">
                  <a:solidFill>
                    <a:srgbClr val="4B5E7C"/>
                  </a:solidFill>
                </a:rPr>
                <a:t>uidance to support auditors in making </a:t>
              </a:r>
              <a:r>
                <a:rPr lang="en-US" sz="2300" b="1" kern="1200">
                  <a:solidFill>
                    <a:srgbClr val="4B5E7C"/>
                  </a:solidFill>
                </a:rPr>
                <a:t>professional judgments</a:t>
              </a:r>
              <a:r>
                <a:rPr lang="en-US" sz="2300" kern="1200">
                  <a:solidFill>
                    <a:srgbClr val="4B5E7C"/>
                  </a:solidFill>
                </a:rPr>
                <a:t> about appropriate use of technology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EBD412-ABD2-963E-DB9D-1434001FC704}"/>
                </a:ext>
              </a:extLst>
            </p:cNvPr>
            <p:cNvSpPr/>
            <p:nvPr/>
          </p:nvSpPr>
          <p:spPr>
            <a:xfrm>
              <a:off x="7955856" y="2059576"/>
              <a:ext cx="3206650" cy="1539192"/>
            </a:xfrm>
            <a:custGeom>
              <a:avLst/>
              <a:gdLst>
                <a:gd name="csX0" fmla="*/ 0 w 3206650"/>
                <a:gd name="csY0" fmla="*/ 0 h 1539192"/>
                <a:gd name="csX1" fmla="*/ 3206650 w 3206650"/>
                <a:gd name="csY1" fmla="*/ 0 h 1539192"/>
                <a:gd name="csX2" fmla="*/ 3206650 w 3206650"/>
                <a:gd name="csY2" fmla="*/ 1539192 h 1539192"/>
                <a:gd name="csX3" fmla="*/ 0 w 3206650"/>
                <a:gd name="csY3" fmla="*/ 1539192 h 1539192"/>
                <a:gd name="csX4" fmla="*/ 0 w 3206650"/>
                <a:gd name="csY4" fmla="*/ 0 h 15391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206650" h="1539192">
                  <a:moveTo>
                    <a:pt x="0" y="0"/>
                  </a:moveTo>
                  <a:lnTo>
                    <a:pt x="3206650" y="0"/>
                  </a:lnTo>
                  <a:lnTo>
                    <a:pt x="3206650" y="1539192"/>
                  </a:lnTo>
                  <a:lnTo>
                    <a:pt x="0" y="153919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124" tIns="165100" rIns="56562" bIns="165100" numCol="1" spcCol="1270" anchor="ctr" anchorCtr="0">
              <a:noAutofit/>
            </a:bodyPr>
            <a:lstStyle/>
            <a:p>
              <a:pPr marL="0" lvl="0" indent="0" algn="l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600" kern="1200">
                  <a:solidFill>
                    <a:srgbClr val="4B5E7C"/>
                  </a:solidFill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45942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6EB82-CBD3-752A-0543-E826C6710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722E3-B16B-950C-8D2D-41A34FEAB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Spotlight: New &amp; Enhanced Guidance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8FF14D-9AB2-1D2F-2DF2-8E83DE043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4BD9B1-B2BD-363A-65DB-DDEA88490E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CONSIDERATIONS WHEN USING TECHNOLOGICAL TOOLS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9C5400-6F62-7E08-9451-47AE829E83C7}"/>
              </a:ext>
            </a:extLst>
          </p:cNvPr>
          <p:cNvGrpSpPr/>
          <p:nvPr/>
        </p:nvGrpSpPr>
        <p:grpSpPr>
          <a:xfrm>
            <a:off x="1030338" y="1788585"/>
            <a:ext cx="10131325" cy="3141225"/>
            <a:chOff x="1030336" y="1829197"/>
            <a:chExt cx="10131325" cy="255973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C430167-8F49-58F4-0063-21A2C7B92CF9}"/>
                </a:ext>
              </a:extLst>
            </p:cNvPr>
            <p:cNvSpPr/>
            <p:nvPr/>
          </p:nvSpPr>
          <p:spPr>
            <a:xfrm>
              <a:off x="1030336" y="1829197"/>
              <a:ext cx="10131325" cy="864842"/>
            </a:xfrm>
            <a:custGeom>
              <a:avLst/>
              <a:gdLst>
                <a:gd name="csX0" fmla="*/ 0 w 10131325"/>
                <a:gd name="csY0" fmla="*/ 63236 h 632355"/>
                <a:gd name="csX1" fmla="*/ 63236 w 10131325"/>
                <a:gd name="csY1" fmla="*/ 0 h 632355"/>
                <a:gd name="csX2" fmla="*/ 10068090 w 10131325"/>
                <a:gd name="csY2" fmla="*/ 0 h 632355"/>
                <a:gd name="csX3" fmla="*/ 10131326 w 10131325"/>
                <a:gd name="csY3" fmla="*/ 63236 h 632355"/>
                <a:gd name="csX4" fmla="*/ 10131325 w 10131325"/>
                <a:gd name="csY4" fmla="*/ 569120 h 632355"/>
                <a:gd name="csX5" fmla="*/ 10068089 w 10131325"/>
                <a:gd name="csY5" fmla="*/ 632356 h 632355"/>
                <a:gd name="csX6" fmla="*/ 63236 w 10131325"/>
                <a:gd name="csY6" fmla="*/ 632355 h 632355"/>
                <a:gd name="csX7" fmla="*/ 0 w 10131325"/>
                <a:gd name="csY7" fmla="*/ 569119 h 632355"/>
                <a:gd name="csX8" fmla="*/ 0 w 10131325"/>
                <a:gd name="csY8" fmla="*/ 63236 h 6323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131325" h="632355">
                  <a:moveTo>
                    <a:pt x="0" y="63236"/>
                  </a:moveTo>
                  <a:cubicBezTo>
                    <a:pt x="0" y="28312"/>
                    <a:pt x="28312" y="0"/>
                    <a:pt x="63236" y="0"/>
                  </a:cubicBezTo>
                  <a:lnTo>
                    <a:pt x="10068090" y="0"/>
                  </a:lnTo>
                  <a:cubicBezTo>
                    <a:pt x="10103014" y="0"/>
                    <a:pt x="10131326" y="28312"/>
                    <a:pt x="10131326" y="63236"/>
                  </a:cubicBezTo>
                  <a:cubicBezTo>
                    <a:pt x="10131326" y="231864"/>
                    <a:pt x="10131325" y="400492"/>
                    <a:pt x="10131325" y="569120"/>
                  </a:cubicBezTo>
                  <a:cubicBezTo>
                    <a:pt x="10131325" y="604044"/>
                    <a:pt x="10103013" y="632356"/>
                    <a:pt x="10068089" y="632356"/>
                  </a:cubicBezTo>
                  <a:lnTo>
                    <a:pt x="63236" y="632355"/>
                  </a:lnTo>
                  <a:cubicBezTo>
                    <a:pt x="28312" y="632355"/>
                    <a:pt x="0" y="604043"/>
                    <a:pt x="0" y="569119"/>
                  </a:cubicBezTo>
                  <a:lnTo>
                    <a:pt x="0" y="63236"/>
                  </a:lnTo>
                  <a:close/>
                </a:path>
              </a:pathLst>
            </a:custGeom>
            <a:solidFill>
              <a:srgbClr val="4B5E7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4721" tIns="94721" rIns="94721" bIns="94721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/>
                <a:t>A practical bridge connecting the principles-based requirements to the realities of a modern, technology-driven audit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F2315E-8ECB-0837-4EED-0FBF49F66790}"/>
                </a:ext>
              </a:extLst>
            </p:cNvPr>
            <p:cNvSpPr/>
            <p:nvPr/>
          </p:nvSpPr>
          <p:spPr>
            <a:xfrm>
              <a:off x="1030336" y="2742065"/>
              <a:ext cx="2382719" cy="1646867"/>
            </a:xfrm>
            <a:custGeom>
              <a:avLst/>
              <a:gdLst>
                <a:gd name="csX0" fmla="*/ 0 w 2382719"/>
                <a:gd name="csY0" fmla="*/ 154879 h 1548789"/>
                <a:gd name="csX1" fmla="*/ 154879 w 2382719"/>
                <a:gd name="csY1" fmla="*/ 0 h 1548789"/>
                <a:gd name="csX2" fmla="*/ 2227840 w 2382719"/>
                <a:gd name="csY2" fmla="*/ 0 h 1548789"/>
                <a:gd name="csX3" fmla="*/ 2382719 w 2382719"/>
                <a:gd name="csY3" fmla="*/ 154879 h 1548789"/>
                <a:gd name="csX4" fmla="*/ 2382719 w 2382719"/>
                <a:gd name="csY4" fmla="*/ 1393910 h 1548789"/>
                <a:gd name="csX5" fmla="*/ 2227840 w 2382719"/>
                <a:gd name="csY5" fmla="*/ 1548789 h 1548789"/>
                <a:gd name="csX6" fmla="*/ 154879 w 2382719"/>
                <a:gd name="csY6" fmla="*/ 1548789 h 1548789"/>
                <a:gd name="csX7" fmla="*/ 0 w 2382719"/>
                <a:gd name="csY7" fmla="*/ 1393910 h 1548789"/>
                <a:gd name="csX8" fmla="*/ 0 w 2382719"/>
                <a:gd name="csY8" fmla="*/ 154879 h 15487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82719" h="1548789">
                  <a:moveTo>
                    <a:pt x="0" y="154879"/>
                  </a:moveTo>
                  <a:cubicBezTo>
                    <a:pt x="0" y="69342"/>
                    <a:pt x="69342" y="0"/>
                    <a:pt x="154879" y="0"/>
                  </a:cubicBezTo>
                  <a:lnTo>
                    <a:pt x="2227840" y="0"/>
                  </a:lnTo>
                  <a:cubicBezTo>
                    <a:pt x="2313377" y="0"/>
                    <a:pt x="2382719" y="69342"/>
                    <a:pt x="2382719" y="154879"/>
                  </a:cubicBezTo>
                  <a:lnTo>
                    <a:pt x="2382719" y="1393910"/>
                  </a:lnTo>
                  <a:cubicBezTo>
                    <a:pt x="2382719" y="1479447"/>
                    <a:pt x="2313377" y="1548789"/>
                    <a:pt x="2227840" y="1548789"/>
                  </a:cubicBezTo>
                  <a:lnTo>
                    <a:pt x="154879" y="1548789"/>
                  </a:lnTo>
                  <a:cubicBezTo>
                    <a:pt x="69342" y="1548789"/>
                    <a:pt x="0" y="1479447"/>
                    <a:pt x="0" y="1393910"/>
                  </a:cubicBezTo>
                  <a:lnTo>
                    <a:pt x="0" y="154879"/>
                  </a:lnTo>
                  <a:close/>
                </a:path>
              </a:pathLst>
            </a:custGeom>
            <a:solidFill>
              <a:srgbClr val="637C79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322" tIns="106322" rIns="106322" bIns="10632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Factors for auditors to consider when determining whether to use technological tools for specific audit procedures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3FEA82-CD2E-B65C-03D7-1D82B738129C}"/>
                </a:ext>
              </a:extLst>
            </p:cNvPr>
            <p:cNvSpPr/>
            <p:nvPr/>
          </p:nvSpPr>
          <p:spPr>
            <a:xfrm>
              <a:off x="3613205" y="2742065"/>
              <a:ext cx="2382719" cy="1646867"/>
            </a:xfrm>
            <a:custGeom>
              <a:avLst/>
              <a:gdLst>
                <a:gd name="csX0" fmla="*/ 0 w 2382719"/>
                <a:gd name="csY0" fmla="*/ 154879 h 1548789"/>
                <a:gd name="csX1" fmla="*/ 154879 w 2382719"/>
                <a:gd name="csY1" fmla="*/ 0 h 1548789"/>
                <a:gd name="csX2" fmla="*/ 2227840 w 2382719"/>
                <a:gd name="csY2" fmla="*/ 0 h 1548789"/>
                <a:gd name="csX3" fmla="*/ 2382719 w 2382719"/>
                <a:gd name="csY3" fmla="*/ 154879 h 1548789"/>
                <a:gd name="csX4" fmla="*/ 2382719 w 2382719"/>
                <a:gd name="csY4" fmla="*/ 1393910 h 1548789"/>
                <a:gd name="csX5" fmla="*/ 2227840 w 2382719"/>
                <a:gd name="csY5" fmla="*/ 1548789 h 1548789"/>
                <a:gd name="csX6" fmla="*/ 154879 w 2382719"/>
                <a:gd name="csY6" fmla="*/ 1548789 h 1548789"/>
                <a:gd name="csX7" fmla="*/ 0 w 2382719"/>
                <a:gd name="csY7" fmla="*/ 1393910 h 1548789"/>
                <a:gd name="csX8" fmla="*/ 0 w 2382719"/>
                <a:gd name="csY8" fmla="*/ 154879 h 15487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82719" h="1548789">
                  <a:moveTo>
                    <a:pt x="0" y="154879"/>
                  </a:moveTo>
                  <a:cubicBezTo>
                    <a:pt x="0" y="69342"/>
                    <a:pt x="69342" y="0"/>
                    <a:pt x="154879" y="0"/>
                  </a:cubicBezTo>
                  <a:lnTo>
                    <a:pt x="2227840" y="0"/>
                  </a:lnTo>
                  <a:cubicBezTo>
                    <a:pt x="2313377" y="0"/>
                    <a:pt x="2382719" y="69342"/>
                    <a:pt x="2382719" y="154879"/>
                  </a:cubicBezTo>
                  <a:lnTo>
                    <a:pt x="2382719" y="1393910"/>
                  </a:lnTo>
                  <a:cubicBezTo>
                    <a:pt x="2382719" y="1479447"/>
                    <a:pt x="2313377" y="1548789"/>
                    <a:pt x="2227840" y="1548789"/>
                  </a:cubicBezTo>
                  <a:lnTo>
                    <a:pt x="154879" y="1548789"/>
                  </a:lnTo>
                  <a:cubicBezTo>
                    <a:pt x="69342" y="1548789"/>
                    <a:pt x="0" y="1479447"/>
                    <a:pt x="0" y="1393910"/>
                  </a:cubicBezTo>
                  <a:lnTo>
                    <a:pt x="0" y="154879"/>
                  </a:lnTo>
                  <a:close/>
                </a:path>
              </a:pathLst>
            </a:custGeom>
            <a:solidFill>
              <a:srgbClr val="637C79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322" tIns="106322" rIns="106322" bIns="10632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How to assess the relevance and reliability of information processed or analyzed by technology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EDF12A4-6177-0867-A723-2808DA464760}"/>
                </a:ext>
              </a:extLst>
            </p:cNvPr>
            <p:cNvSpPr/>
            <p:nvPr/>
          </p:nvSpPr>
          <p:spPr>
            <a:xfrm>
              <a:off x="6196073" y="2742065"/>
              <a:ext cx="2382719" cy="1646867"/>
            </a:xfrm>
            <a:custGeom>
              <a:avLst/>
              <a:gdLst>
                <a:gd name="csX0" fmla="*/ 0 w 2382719"/>
                <a:gd name="csY0" fmla="*/ 154879 h 1548789"/>
                <a:gd name="csX1" fmla="*/ 154879 w 2382719"/>
                <a:gd name="csY1" fmla="*/ 0 h 1548789"/>
                <a:gd name="csX2" fmla="*/ 2227840 w 2382719"/>
                <a:gd name="csY2" fmla="*/ 0 h 1548789"/>
                <a:gd name="csX3" fmla="*/ 2382719 w 2382719"/>
                <a:gd name="csY3" fmla="*/ 154879 h 1548789"/>
                <a:gd name="csX4" fmla="*/ 2382719 w 2382719"/>
                <a:gd name="csY4" fmla="*/ 1393910 h 1548789"/>
                <a:gd name="csX5" fmla="*/ 2227840 w 2382719"/>
                <a:gd name="csY5" fmla="*/ 1548789 h 1548789"/>
                <a:gd name="csX6" fmla="*/ 154879 w 2382719"/>
                <a:gd name="csY6" fmla="*/ 1548789 h 1548789"/>
                <a:gd name="csX7" fmla="*/ 0 w 2382719"/>
                <a:gd name="csY7" fmla="*/ 1393910 h 1548789"/>
                <a:gd name="csX8" fmla="*/ 0 w 2382719"/>
                <a:gd name="csY8" fmla="*/ 154879 h 15487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82719" h="1548789">
                  <a:moveTo>
                    <a:pt x="0" y="154879"/>
                  </a:moveTo>
                  <a:cubicBezTo>
                    <a:pt x="0" y="69342"/>
                    <a:pt x="69342" y="0"/>
                    <a:pt x="154879" y="0"/>
                  </a:cubicBezTo>
                  <a:lnTo>
                    <a:pt x="2227840" y="0"/>
                  </a:lnTo>
                  <a:cubicBezTo>
                    <a:pt x="2313377" y="0"/>
                    <a:pt x="2382719" y="69342"/>
                    <a:pt x="2382719" y="154879"/>
                  </a:cubicBezTo>
                  <a:lnTo>
                    <a:pt x="2382719" y="1393910"/>
                  </a:lnTo>
                  <a:cubicBezTo>
                    <a:pt x="2382719" y="1479447"/>
                    <a:pt x="2313377" y="1548789"/>
                    <a:pt x="2227840" y="1548789"/>
                  </a:cubicBezTo>
                  <a:lnTo>
                    <a:pt x="154879" y="1548789"/>
                  </a:lnTo>
                  <a:cubicBezTo>
                    <a:pt x="69342" y="1548789"/>
                    <a:pt x="0" y="1479447"/>
                    <a:pt x="0" y="1393910"/>
                  </a:cubicBezTo>
                  <a:lnTo>
                    <a:pt x="0" y="154879"/>
                  </a:lnTo>
                  <a:close/>
                </a:path>
              </a:pathLst>
            </a:custGeom>
            <a:solidFill>
              <a:srgbClr val="637C79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322" tIns="106322" rIns="106322" bIns="10632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Highlights the benefits of appropriate use of technological tools, the need to be aware of automation bias and risks of over-relying on a tool's output without corroboration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B1DB76-2B25-1FA9-B367-A84F85B74D48}"/>
                </a:ext>
              </a:extLst>
            </p:cNvPr>
            <p:cNvSpPr/>
            <p:nvPr/>
          </p:nvSpPr>
          <p:spPr>
            <a:xfrm>
              <a:off x="8778942" y="2742065"/>
              <a:ext cx="2382719" cy="1646867"/>
            </a:xfrm>
            <a:custGeom>
              <a:avLst/>
              <a:gdLst>
                <a:gd name="csX0" fmla="*/ 0 w 2382719"/>
                <a:gd name="csY0" fmla="*/ 154879 h 1548789"/>
                <a:gd name="csX1" fmla="*/ 154879 w 2382719"/>
                <a:gd name="csY1" fmla="*/ 0 h 1548789"/>
                <a:gd name="csX2" fmla="*/ 2227840 w 2382719"/>
                <a:gd name="csY2" fmla="*/ 0 h 1548789"/>
                <a:gd name="csX3" fmla="*/ 2382719 w 2382719"/>
                <a:gd name="csY3" fmla="*/ 154879 h 1548789"/>
                <a:gd name="csX4" fmla="*/ 2382719 w 2382719"/>
                <a:gd name="csY4" fmla="*/ 1393910 h 1548789"/>
                <a:gd name="csX5" fmla="*/ 2227840 w 2382719"/>
                <a:gd name="csY5" fmla="*/ 1548789 h 1548789"/>
                <a:gd name="csX6" fmla="*/ 154879 w 2382719"/>
                <a:gd name="csY6" fmla="*/ 1548789 h 1548789"/>
                <a:gd name="csX7" fmla="*/ 0 w 2382719"/>
                <a:gd name="csY7" fmla="*/ 1393910 h 1548789"/>
                <a:gd name="csX8" fmla="*/ 0 w 2382719"/>
                <a:gd name="csY8" fmla="*/ 154879 h 15487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82719" h="1548789">
                  <a:moveTo>
                    <a:pt x="0" y="154879"/>
                  </a:moveTo>
                  <a:cubicBezTo>
                    <a:pt x="0" y="69342"/>
                    <a:pt x="69342" y="0"/>
                    <a:pt x="154879" y="0"/>
                  </a:cubicBezTo>
                  <a:lnTo>
                    <a:pt x="2227840" y="0"/>
                  </a:lnTo>
                  <a:cubicBezTo>
                    <a:pt x="2313377" y="0"/>
                    <a:pt x="2382719" y="69342"/>
                    <a:pt x="2382719" y="154879"/>
                  </a:cubicBezTo>
                  <a:lnTo>
                    <a:pt x="2382719" y="1393910"/>
                  </a:lnTo>
                  <a:cubicBezTo>
                    <a:pt x="2382719" y="1479447"/>
                    <a:pt x="2313377" y="1548789"/>
                    <a:pt x="2227840" y="1548789"/>
                  </a:cubicBezTo>
                  <a:lnTo>
                    <a:pt x="154879" y="1548789"/>
                  </a:lnTo>
                  <a:cubicBezTo>
                    <a:pt x="69342" y="1548789"/>
                    <a:pt x="0" y="1479447"/>
                    <a:pt x="0" y="1393910"/>
                  </a:cubicBezTo>
                  <a:lnTo>
                    <a:pt x="0" y="154879"/>
                  </a:lnTo>
                  <a:close/>
                </a:path>
              </a:pathLst>
            </a:custGeom>
            <a:solidFill>
              <a:srgbClr val="637C79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322" tIns="106322" rIns="106322" bIns="10632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Considerations when using a single technological tool to perform multiple procedures simultaneously</a:t>
              </a: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06C9BB8-61A4-961E-FD82-D6586F18BE21}"/>
              </a:ext>
            </a:extLst>
          </p:cNvPr>
          <p:cNvSpPr/>
          <p:nvPr/>
        </p:nvSpPr>
        <p:spPr>
          <a:xfrm>
            <a:off x="1030338" y="5010931"/>
            <a:ext cx="10131325" cy="864842"/>
          </a:xfrm>
          <a:custGeom>
            <a:avLst/>
            <a:gdLst>
              <a:gd name="csX0" fmla="*/ 0 w 10131325"/>
              <a:gd name="csY0" fmla="*/ 63236 h 632355"/>
              <a:gd name="csX1" fmla="*/ 63236 w 10131325"/>
              <a:gd name="csY1" fmla="*/ 0 h 632355"/>
              <a:gd name="csX2" fmla="*/ 10068090 w 10131325"/>
              <a:gd name="csY2" fmla="*/ 0 h 632355"/>
              <a:gd name="csX3" fmla="*/ 10131326 w 10131325"/>
              <a:gd name="csY3" fmla="*/ 63236 h 632355"/>
              <a:gd name="csX4" fmla="*/ 10131325 w 10131325"/>
              <a:gd name="csY4" fmla="*/ 569120 h 632355"/>
              <a:gd name="csX5" fmla="*/ 10068089 w 10131325"/>
              <a:gd name="csY5" fmla="*/ 632356 h 632355"/>
              <a:gd name="csX6" fmla="*/ 63236 w 10131325"/>
              <a:gd name="csY6" fmla="*/ 632355 h 632355"/>
              <a:gd name="csX7" fmla="*/ 0 w 10131325"/>
              <a:gd name="csY7" fmla="*/ 569119 h 632355"/>
              <a:gd name="csX8" fmla="*/ 0 w 10131325"/>
              <a:gd name="csY8" fmla="*/ 63236 h 632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131325" h="632355">
                <a:moveTo>
                  <a:pt x="0" y="63236"/>
                </a:moveTo>
                <a:cubicBezTo>
                  <a:pt x="0" y="28312"/>
                  <a:pt x="28312" y="0"/>
                  <a:pt x="63236" y="0"/>
                </a:cubicBezTo>
                <a:lnTo>
                  <a:pt x="10068090" y="0"/>
                </a:lnTo>
                <a:cubicBezTo>
                  <a:pt x="10103014" y="0"/>
                  <a:pt x="10131326" y="28312"/>
                  <a:pt x="10131326" y="63236"/>
                </a:cubicBezTo>
                <a:cubicBezTo>
                  <a:pt x="10131326" y="231864"/>
                  <a:pt x="10131325" y="400492"/>
                  <a:pt x="10131325" y="569120"/>
                </a:cubicBezTo>
                <a:cubicBezTo>
                  <a:pt x="10131325" y="604044"/>
                  <a:pt x="10103013" y="632356"/>
                  <a:pt x="10068089" y="632356"/>
                </a:cubicBezTo>
                <a:lnTo>
                  <a:pt x="63236" y="632355"/>
                </a:lnTo>
                <a:cubicBezTo>
                  <a:pt x="28312" y="632355"/>
                  <a:pt x="0" y="604043"/>
                  <a:pt x="0" y="569119"/>
                </a:cubicBezTo>
                <a:lnTo>
                  <a:pt x="0" y="63236"/>
                </a:lnTo>
                <a:close/>
              </a:path>
            </a:pathLst>
          </a:custGeom>
          <a:noFill/>
          <a:ln>
            <a:solidFill>
              <a:srgbClr val="4B5E7C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21" tIns="94721" rIns="94721" bIns="9472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>
                <a:solidFill>
                  <a:srgbClr val="4B5E7C"/>
                </a:solidFill>
              </a:rPr>
              <a:t>Modernizes the </a:t>
            </a:r>
            <a:r>
              <a:rPr lang="en-US" sz="2000" b="1">
                <a:solidFill>
                  <a:srgbClr val="4B5E7C"/>
                </a:solidFill>
              </a:rPr>
              <a:t>Standard | Promotes Consistent Practice | Reinforced Professional Skepticism</a:t>
            </a:r>
            <a:br>
              <a:rPr lang="en-US" sz="2000" b="1">
                <a:solidFill>
                  <a:srgbClr val="4B5E7C"/>
                </a:solidFill>
              </a:rPr>
            </a:br>
            <a:r>
              <a:rPr lang="en-US" sz="2000" b="1">
                <a:solidFill>
                  <a:srgbClr val="4B5E7C"/>
                </a:solidFill>
              </a:rPr>
              <a:t>in Digital Context | Sets the Foundation for Future Guidance</a:t>
            </a:r>
            <a:endParaRPr lang="en-US" sz="2000" b="1" kern="1200">
              <a:solidFill>
                <a:srgbClr val="4B5E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680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F7EE-C437-63A2-580F-DD6C3A524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9648F-8AE2-9961-C258-F122424CC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Other Matters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758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B696C-3DE1-15CD-925E-618C5D7F2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872F477B-E673-A81E-9450-A91C8493F3B7}"/>
              </a:ext>
            </a:extLst>
          </p:cNvPr>
          <p:cNvSpPr txBox="1">
            <a:spLocks/>
          </p:cNvSpPr>
          <p:nvPr/>
        </p:nvSpPr>
        <p:spPr>
          <a:xfrm>
            <a:off x="741718" y="1860700"/>
            <a:ext cx="6286975" cy="4206240"/>
          </a:xfrm>
          <a:prstGeom prst="rect">
            <a:avLst/>
          </a:prstGeom>
          <a:solidFill>
            <a:schemeClr val="accent3">
              <a:lumMod val="60000"/>
              <a:lumOff val="40000"/>
              <a:alpha val="60284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B5E7C"/>
                </a:solidFill>
              </a:rPr>
              <a:t>Criteria for Holistic Evaluation </a:t>
            </a:r>
            <a:r>
              <a:rPr lang="en-US" sz="2400" b="1" u="sng" dirty="0">
                <a:solidFill>
                  <a:srgbClr val="4B5E7C"/>
                </a:solidFill>
              </a:rPr>
              <a:t>Requirements</a:t>
            </a:r>
            <a:endParaRPr lang="en-US" sz="2000" u="sng" dirty="0">
              <a:solidFill>
                <a:srgbClr val="4B5E7C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7A9CCF-9228-01AD-A340-C0BF746A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/>
          <a:lstStyle/>
          <a:p>
            <a:r>
              <a:rPr lang="en-US"/>
              <a:t>Holistic Evaluation of Audit Evidence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9FD341-A549-6F7D-4DB9-09E960075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lvl="0"/>
            <a:fld id="{99A02339-D840-6844-BF2C-3B4B9517014C}" type="slidenum">
              <a:rPr lang="en-US" noProof="0" smtClean="0"/>
              <a:pPr lvl="0"/>
              <a:t>45</a:t>
            </a:fld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09CCD0-F7B0-BBBC-E3BD-236FF6A0A9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should holistic evaluation requirements be In THE ISAS?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C37A6E-6C13-6AF2-6C5F-646FC8F957B8}"/>
              </a:ext>
            </a:extLst>
          </p:cNvPr>
          <p:cNvSpPr/>
          <p:nvPr/>
        </p:nvSpPr>
        <p:spPr>
          <a:xfrm>
            <a:off x="1862740" y="2365132"/>
            <a:ext cx="5066499" cy="17373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b="1" dirty="0"/>
              <a:t>Criteria 1: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/>
              <a:t>Sets an explicit expectation for the auditor to </a:t>
            </a:r>
            <a:r>
              <a:rPr lang="en-US" sz="2000" b="1" dirty="0">
                <a:solidFill>
                  <a:schemeClr val="accent3"/>
                </a:solidFill>
              </a:rPr>
              <a:t>reevaluate a judgment previously made</a:t>
            </a:r>
            <a:r>
              <a:rPr lang="en-US" sz="2000" dirty="0"/>
              <a:t> (or matter previously determined) during the audit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3DBF426-4CD9-BEB2-CBB0-F907B5A1C55B}"/>
              </a:ext>
            </a:extLst>
          </p:cNvPr>
          <p:cNvSpPr/>
          <p:nvPr/>
        </p:nvSpPr>
        <p:spPr>
          <a:xfrm>
            <a:off x="1861230" y="4197695"/>
            <a:ext cx="5068009" cy="17373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dirty="0"/>
              <a:t>Criteria 2</a:t>
            </a:r>
            <a:r>
              <a:rPr lang="en-US" sz="2000" dirty="0"/>
              <a:t>: </a:t>
            </a:r>
          </a:p>
          <a:p>
            <a:r>
              <a:rPr lang="en-US" sz="2000" b="1" dirty="0">
                <a:solidFill>
                  <a:schemeClr val="accent3"/>
                </a:solidFill>
              </a:rPr>
              <a:t>“Checkpoint”</a:t>
            </a:r>
            <a:r>
              <a:rPr lang="en-US" sz="2000" dirty="0"/>
              <a:t> for the auditor to conclude or evaluate whether they have sufficient and appropriate audit evidence </a:t>
            </a:r>
            <a:r>
              <a:rPr lang="en-US" sz="2000" i="1" dirty="0"/>
              <a:t>to move forward in the audit</a:t>
            </a:r>
            <a:endParaRPr lang="en-US" sz="1400" i="1" dirty="0"/>
          </a:p>
        </p:txBody>
      </p:sp>
      <p:pic>
        <p:nvPicPr>
          <p:cNvPr id="13" name="Graphic 12" descr="Repeat with solid fill">
            <a:extLst>
              <a:ext uri="{FF2B5EF4-FFF2-40B4-BE49-F238E27FC236}">
                <a16:creationId xmlns:a16="http://schemas.microsoft.com/office/drawing/2014/main" id="{BF643898-459C-9063-46B1-3903D36148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365" y="2688580"/>
            <a:ext cx="847410" cy="84741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324756B-1FD7-4542-5D46-98730E621E83}"/>
              </a:ext>
            </a:extLst>
          </p:cNvPr>
          <p:cNvGrpSpPr/>
          <p:nvPr/>
        </p:nvGrpSpPr>
        <p:grpSpPr>
          <a:xfrm>
            <a:off x="925690" y="4363870"/>
            <a:ext cx="566760" cy="1078672"/>
            <a:chOff x="9290304" y="4474146"/>
            <a:chExt cx="784271" cy="1050333"/>
          </a:xfrm>
          <a:solidFill>
            <a:srgbClr val="4B5E7C"/>
          </a:solidFill>
        </p:grpSpPr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263A66C0-F8A7-3B40-F474-2AA0F2D6AA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90304" y="4474146"/>
              <a:ext cx="630936" cy="673926"/>
            </a:xfrm>
            <a:custGeom>
              <a:avLst/>
              <a:gdLst>
                <a:gd name="T0" fmla="*/ 31 w 61"/>
                <a:gd name="T1" fmla="*/ 75 h 82"/>
                <a:gd name="T2" fmla="*/ 32 w 61"/>
                <a:gd name="T3" fmla="*/ 74 h 82"/>
                <a:gd name="T4" fmla="*/ 60 w 61"/>
                <a:gd name="T5" fmla="*/ 30 h 82"/>
                <a:gd name="T6" fmla="*/ 31 w 61"/>
                <a:gd name="T7" fmla="*/ 0 h 82"/>
                <a:gd name="T8" fmla="*/ 1 w 61"/>
                <a:gd name="T9" fmla="*/ 30 h 82"/>
                <a:gd name="T10" fmla="*/ 29 w 61"/>
                <a:gd name="T11" fmla="*/ 74 h 82"/>
                <a:gd name="T12" fmla="*/ 31 w 61"/>
                <a:gd name="T13" fmla="*/ 75 h 82"/>
                <a:gd name="T14" fmla="*/ 31 w 61"/>
                <a:gd name="T15" fmla="*/ 5 h 82"/>
                <a:gd name="T16" fmla="*/ 56 w 61"/>
                <a:gd name="T17" fmla="*/ 30 h 82"/>
                <a:gd name="T18" fmla="*/ 31 w 61"/>
                <a:gd name="T19" fmla="*/ 69 h 82"/>
                <a:gd name="T20" fmla="*/ 6 w 61"/>
                <a:gd name="T21" fmla="*/ 30 h 82"/>
                <a:gd name="T22" fmla="*/ 31 w 61"/>
                <a:gd name="T23" fmla="*/ 5 h 82"/>
                <a:gd name="T24" fmla="*/ 61 w 61"/>
                <a:gd name="T25" fmla="*/ 82 h 82"/>
                <a:gd name="T26" fmla="*/ 0 w 61"/>
                <a:gd name="T27" fmla="*/ 82 h 82"/>
                <a:gd name="T28" fmla="*/ 0 w 61"/>
                <a:gd name="T29" fmla="*/ 77 h 82"/>
                <a:gd name="T30" fmla="*/ 61 w 61"/>
                <a:gd name="T31" fmla="*/ 77 h 82"/>
                <a:gd name="T32" fmla="*/ 61 w 61"/>
                <a:gd name="T33" fmla="*/ 82 h 82"/>
                <a:gd name="T34" fmla="*/ 44 w 61"/>
                <a:gd name="T35" fmla="*/ 27 h 82"/>
                <a:gd name="T36" fmla="*/ 31 w 61"/>
                <a:gd name="T37" fmla="*/ 14 h 82"/>
                <a:gd name="T38" fmla="*/ 18 w 61"/>
                <a:gd name="T39" fmla="*/ 27 h 82"/>
                <a:gd name="T40" fmla="*/ 31 w 61"/>
                <a:gd name="T41" fmla="*/ 40 h 82"/>
                <a:gd name="T42" fmla="*/ 44 w 61"/>
                <a:gd name="T43" fmla="*/ 27 h 82"/>
                <a:gd name="T44" fmla="*/ 22 w 61"/>
                <a:gd name="T45" fmla="*/ 27 h 82"/>
                <a:gd name="T46" fmla="*/ 31 w 61"/>
                <a:gd name="T47" fmla="*/ 19 h 82"/>
                <a:gd name="T48" fmla="*/ 39 w 61"/>
                <a:gd name="T49" fmla="*/ 27 h 82"/>
                <a:gd name="T50" fmla="*/ 31 w 61"/>
                <a:gd name="T51" fmla="*/ 35 h 82"/>
                <a:gd name="T52" fmla="*/ 22 w 61"/>
                <a:gd name="T53" fmla="*/ 2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82">
                  <a:moveTo>
                    <a:pt x="31" y="75"/>
                  </a:moveTo>
                  <a:cubicBezTo>
                    <a:pt x="32" y="74"/>
                    <a:pt x="32" y="74"/>
                    <a:pt x="32" y="74"/>
                  </a:cubicBezTo>
                  <a:cubicBezTo>
                    <a:pt x="34" y="73"/>
                    <a:pt x="60" y="46"/>
                    <a:pt x="60" y="30"/>
                  </a:cubicBezTo>
                  <a:cubicBezTo>
                    <a:pt x="60" y="13"/>
                    <a:pt x="47" y="0"/>
                    <a:pt x="31" y="0"/>
                  </a:cubicBezTo>
                  <a:cubicBezTo>
                    <a:pt x="14" y="0"/>
                    <a:pt x="1" y="13"/>
                    <a:pt x="1" y="30"/>
                  </a:cubicBezTo>
                  <a:cubicBezTo>
                    <a:pt x="1" y="46"/>
                    <a:pt x="28" y="73"/>
                    <a:pt x="29" y="74"/>
                  </a:cubicBezTo>
                  <a:lnTo>
                    <a:pt x="31" y="75"/>
                  </a:lnTo>
                  <a:close/>
                  <a:moveTo>
                    <a:pt x="31" y="5"/>
                  </a:moveTo>
                  <a:cubicBezTo>
                    <a:pt x="44" y="5"/>
                    <a:pt x="56" y="16"/>
                    <a:pt x="56" y="30"/>
                  </a:cubicBezTo>
                  <a:cubicBezTo>
                    <a:pt x="56" y="40"/>
                    <a:pt x="39" y="60"/>
                    <a:pt x="31" y="69"/>
                  </a:cubicBezTo>
                  <a:cubicBezTo>
                    <a:pt x="22" y="60"/>
                    <a:pt x="6" y="40"/>
                    <a:pt x="6" y="30"/>
                  </a:cubicBezTo>
                  <a:cubicBezTo>
                    <a:pt x="6" y="16"/>
                    <a:pt x="17" y="5"/>
                    <a:pt x="31" y="5"/>
                  </a:cubicBezTo>
                  <a:close/>
                  <a:moveTo>
                    <a:pt x="61" y="82"/>
                  </a:moveTo>
                  <a:cubicBezTo>
                    <a:pt x="0" y="82"/>
                    <a:pt x="0" y="82"/>
                    <a:pt x="0" y="82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61" y="77"/>
                    <a:pt x="61" y="77"/>
                    <a:pt x="61" y="77"/>
                  </a:cubicBezTo>
                  <a:lnTo>
                    <a:pt x="61" y="82"/>
                  </a:lnTo>
                  <a:close/>
                  <a:moveTo>
                    <a:pt x="44" y="27"/>
                  </a:moveTo>
                  <a:cubicBezTo>
                    <a:pt x="44" y="20"/>
                    <a:pt x="38" y="14"/>
                    <a:pt x="31" y="14"/>
                  </a:cubicBezTo>
                  <a:cubicBezTo>
                    <a:pt x="24" y="14"/>
                    <a:pt x="18" y="20"/>
                    <a:pt x="18" y="27"/>
                  </a:cubicBezTo>
                  <a:cubicBezTo>
                    <a:pt x="18" y="34"/>
                    <a:pt x="24" y="40"/>
                    <a:pt x="31" y="40"/>
                  </a:cubicBezTo>
                  <a:cubicBezTo>
                    <a:pt x="38" y="40"/>
                    <a:pt x="44" y="34"/>
                    <a:pt x="44" y="27"/>
                  </a:cubicBezTo>
                  <a:close/>
                  <a:moveTo>
                    <a:pt x="22" y="27"/>
                  </a:moveTo>
                  <a:cubicBezTo>
                    <a:pt x="22" y="23"/>
                    <a:pt x="26" y="19"/>
                    <a:pt x="31" y="19"/>
                  </a:cubicBezTo>
                  <a:cubicBezTo>
                    <a:pt x="35" y="19"/>
                    <a:pt x="39" y="23"/>
                    <a:pt x="39" y="27"/>
                  </a:cubicBezTo>
                  <a:cubicBezTo>
                    <a:pt x="39" y="32"/>
                    <a:pt x="35" y="35"/>
                    <a:pt x="31" y="35"/>
                  </a:cubicBezTo>
                  <a:cubicBezTo>
                    <a:pt x="26" y="35"/>
                    <a:pt x="22" y="32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UA"/>
            </a:p>
          </p:txBody>
        </p:sp>
        <p:pic>
          <p:nvPicPr>
            <p:cNvPr id="16" name="Graphic 15" descr="Checkmark with solid fill">
              <a:extLst>
                <a:ext uri="{FF2B5EF4-FFF2-40B4-BE49-F238E27FC236}">
                  <a16:creationId xmlns:a16="http://schemas.microsoft.com/office/drawing/2014/main" id="{08F1FA58-C450-F63A-B911-B04F3FAA9F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583862" y="5033766"/>
              <a:ext cx="490713" cy="49071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589B5FD-6DFA-66DB-5DB5-4393A20FC974}"/>
              </a:ext>
            </a:extLst>
          </p:cNvPr>
          <p:cNvGrpSpPr/>
          <p:nvPr/>
        </p:nvGrpSpPr>
        <p:grpSpPr>
          <a:xfrm>
            <a:off x="7830389" y="1935911"/>
            <a:ext cx="3903132" cy="4131029"/>
            <a:chOff x="1036593" y="2697479"/>
            <a:chExt cx="3090134" cy="569666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E74BD7C-B8C3-C94B-9E1B-3DAEE4B636D4}"/>
                </a:ext>
              </a:extLst>
            </p:cNvPr>
            <p:cNvSpPr/>
            <p:nvPr/>
          </p:nvSpPr>
          <p:spPr>
            <a:xfrm>
              <a:off x="1036593" y="2697479"/>
              <a:ext cx="73388" cy="569666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3F34C42-0C4D-EDFD-8EE4-F6842C80F5A4}"/>
                </a:ext>
              </a:extLst>
            </p:cNvPr>
            <p:cNvSpPr/>
            <p:nvPr/>
          </p:nvSpPr>
          <p:spPr>
            <a:xfrm>
              <a:off x="1188719" y="2697479"/>
              <a:ext cx="2938008" cy="5696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285750" lvl="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B5E7C"/>
                  </a:solidFill>
                  <a:effectLst/>
                  <a:uLnTx/>
                  <a:uFillTx/>
                  <a:latin typeface="Calibri"/>
                  <a:ea typeface="Calibri" pitchFamily="34" charset="-122"/>
                  <a:cs typeface="Calibri" pitchFamily="34" charset="-120"/>
                </a:rPr>
                <a:t>New holistic evaluation</a:t>
              </a:r>
              <a:r>
                <a:rPr lang="en-US" sz="2400" dirty="0">
                  <a:solidFill>
                    <a:srgbClr val="4B5E7C"/>
                  </a:solidFill>
                  <a:latin typeface="Calibri"/>
                  <a:ea typeface="Calibri" pitchFamily="34" charset="-122"/>
                  <a:cs typeface="Calibri" pitchFamily="34" charset="-120"/>
                </a:rPr>
                <a:t> requirement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B5E7C"/>
                  </a:solidFill>
                  <a:effectLst/>
                  <a:uLnTx/>
                  <a:uFillTx/>
                  <a:latin typeface="Calibri"/>
                  <a:ea typeface="Calibri" pitchFamily="34" charset="-122"/>
                  <a:cs typeface="Calibri" pitchFamily="34" charset="-120"/>
                </a:rPr>
                <a:t> for the audit evidence obtained from further audit procedures</a:t>
              </a:r>
              <a:r>
                <a:rPr lang="en-US" sz="2400" dirty="0">
                  <a:solidFill>
                    <a:srgbClr val="4B5E7C"/>
                  </a:solidFill>
                  <a:ea typeface="Calibri" pitchFamily="34" charset="-122"/>
                  <a:cs typeface="Calibri" pitchFamily="34" charset="-120"/>
                </a:rPr>
                <a:t> (Para. 31 of ED-330)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5E7C"/>
                </a:solidFill>
                <a:effectLst/>
                <a:uLnTx/>
                <a:uFillTx/>
                <a:latin typeface="Calibri"/>
                <a:ea typeface="Calibri" pitchFamily="34" charset="-122"/>
                <a:cs typeface="Calibri" pitchFamily="34" charset="-12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>
                  <a:solidFill>
                    <a:srgbClr val="4B5E7C"/>
                  </a:solidFill>
                  <a:latin typeface="Calibri"/>
                  <a:ea typeface="Calibri" pitchFamily="34" charset="-122"/>
                  <a:cs typeface="Calibri" pitchFamily="34" charset="-120"/>
                </a:rPr>
                <a:t>Reposition the overall conclusion on sufficiency and appropriateness of audit evidence obtained in ISA 700 (Revised)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5E7C"/>
                </a:solidFill>
                <a:effectLst/>
                <a:uLnTx/>
                <a:uFillTx/>
                <a:latin typeface="Calibri"/>
                <a:ea typeface="Calibri" pitchFamily="34" charset="-122"/>
                <a:cs typeface="Calibri" pitchFamily="34" charset="-12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B5E7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284B8932-11C1-8164-D644-30C938FA48D9}"/>
              </a:ext>
            </a:extLst>
          </p:cNvPr>
          <p:cNvSpPr/>
          <p:nvPr/>
        </p:nvSpPr>
        <p:spPr>
          <a:xfrm>
            <a:off x="7178722" y="3535990"/>
            <a:ext cx="552213" cy="827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51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4361-2285-DDB4-C7E1-9FAFFCAEB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1EF04F8-41F6-D525-2515-C5DEA5B6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683" y="737263"/>
            <a:ext cx="10134600" cy="550843"/>
          </a:xfrm>
        </p:spPr>
        <p:txBody>
          <a:bodyPr/>
          <a:lstStyle/>
          <a:p>
            <a:r>
              <a:rPr lang="en-US" dirty="0"/>
              <a:t>Other Proposals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EFC618-BB07-1BB8-0F64-65593377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78">
            <a:extLst>
              <a:ext uri="{FF2B5EF4-FFF2-40B4-BE49-F238E27FC236}">
                <a16:creationId xmlns:a16="http://schemas.microsoft.com/office/drawing/2014/main" id="{FDDA22F0-5227-6208-9913-56C213166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069" y="1704903"/>
            <a:ext cx="5108932" cy="2104890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F71E76-8AD6-2A33-BE0D-CA62D8476231}"/>
              </a:ext>
            </a:extLst>
          </p:cNvPr>
          <p:cNvGrpSpPr/>
          <p:nvPr/>
        </p:nvGrpSpPr>
        <p:grpSpPr>
          <a:xfrm>
            <a:off x="479716" y="2470687"/>
            <a:ext cx="975613" cy="559811"/>
            <a:chOff x="1576255" y="4583883"/>
            <a:chExt cx="2642156" cy="1516080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52314CE6-86A0-DA92-DBE1-3A868411E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9E99579B-22E6-43D2-0E9D-DB0CDE7E4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solidFill>
              <a:srgbClr val="121143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9" name="Freeform 83">
              <a:extLst>
                <a:ext uri="{FF2B5EF4-FFF2-40B4-BE49-F238E27FC236}">
                  <a16:creationId xmlns:a16="http://schemas.microsoft.com/office/drawing/2014/main" id="{A6A546D5-3CCC-D018-8FF8-F9B6022C1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55DB74B-F17B-7AEE-E786-6A68AAD863E5}"/>
              </a:ext>
            </a:extLst>
          </p:cNvPr>
          <p:cNvSpPr txBox="1"/>
          <p:nvPr/>
        </p:nvSpPr>
        <p:spPr>
          <a:xfrm>
            <a:off x="2661614" y="1804008"/>
            <a:ext cx="34233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ED–330 &amp; ED–500 (2026):</a:t>
            </a:r>
          </a:p>
          <a:p>
            <a:pPr lvl="0">
              <a:defRPr/>
            </a:pP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Retained the requirement for </a:t>
            </a:r>
            <a:r>
              <a:rPr lang="en-US" sz="1600" b="1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selecting items for testing </a:t>
            </a: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designing tests of controls or tests of details and provided guidance with </a:t>
            </a:r>
            <a:r>
              <a:rPr lang="en-US" sz="1600" b="1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various approaches to select items </a:t>
            </a: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testing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8F5E7C-4C7C-3B15-9246-5364494C776F}"/>
              </a:ext>
            </a:extLst>
          </p:cNvPr>
          <p:cNvGrpSpPr/>
          <p:nvPr/>
        </p:nvGrpSpPr>
        <p:grpSpPr>
          <a:xfrm>
            <a:off x="6378502" y="2497504"/>
            <a:ext cx="975613" cy="559811"/>
            <a:chOff x="1576255" y="4583883"/>
            <a:chExt cx="2642156" cy="1516080"/>
          </a:xfrm>
          <a:solidFill>
            <a:srgbClr val="D9C49B"/>
          </a:solidFill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4BDF216C-C4A2-6CD8-7EE1-A96D677AD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097D4F98-3CAB-E540-C994-9B3D9ED07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18" name="Freeform 83">
              <a:extLst>
                <a:ext uri="{FF2B5EF4-FFF2-40B4-BE49-F238E27FC236}">
                  <a16:creationId xmlns:a16="http://schemas.microsoft.com/office/drawing/2014/main" id="{230C761E-89C7-B372-71A0-CFD6A4D30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solidFill>
                <a:srgbClr val="D9C49B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667252-3961-ECCA-D130-677831C1A229}"/>
              </a:ext>
            </a:extLst>
          </p:cNvPr>
          <p:cNvGrpSpPr/>
          <p:nvPr/>
        </p:nvGrpSpPr>
        <p:grpSpPr>
          <a:xfrm>
            <a:off x="6292855" y="4902348"/>
            <a:ext cx="975613" cy="559811"/>
            <a:chOff x="1576255" y="4583883"/>
            <a:chExt cx="2642156" cy="1516080"/>
          </a:xfrm>
          <a:solidFill>
            <a:schemeClr val="accent6">
              <a:lumMod val="75000"/>
            </a:schemeClr>
          </a:solidFill>
        </p:grpSpPr>
        <p:sp>
          <p:nvSpPr>
            <p:cNvPr id="23" name="Freeform 2">
              <a:extLst>
                <a:ext uri="{FF2B5EF4-FFF2-40B4-BE49-F238E27FC236}">
                  <a16:creationId xmlns:a16="http://schemas.microsoft.com/office/drawing/2014/main" id="{47776D35-958D-5DAD-A0C0-8F4141965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8AB24F6D-1730-388E-B630-071A423EE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5" name="Freeform 83">
              <a:extLst>
                <a:ext uri="{FF2B5EF4-FFF2-40B4-BE49-F238E27FC236}">
                  <a16:creationId xmlns:a16="http://schemas.microsoft.com/office/drawing/2014/main" id="{45A1C85B-6E23-7389-D689-6F2A9775D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69040A0C-69B9-C8C9-4B06-9236C15F32F9}"/>
              </a:ext>
            </a:extLst>
          </p:cNvPr>
          <p:cNvSpPr/>
          <p:nvPr/>
        </p:nvSpPr>
        <p:spPr>
          <a:xfrm>
            <a:off x="1496138" y="2175053"/>
            <a:ext cx="1124712" cy="1124712"/>
          </a:xfrm>
          <a:prstGeom prst="ellipse">
            <a:avLst/>
          </a:prstGeom>
          <a:solidFill>
            <a:srgbClr val="4B5E7C"/>
          </a:solidFill>
          <a:ln>
            <a:solidFill>
              <a:srgbClr val="4B5E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FDDDDE-DF02-63A5-729E-B7BD75D437C2}"/>
              </a:ext>
            </a:extLst>
          </p:cNvPr>
          <p:cNvGrpSpPr/>
          <p:nvPr/>
        </p:nvGrpSpPr>
        <p:grpSpPr>
          <a:xfrm>
            <a:off x="499262" y="4901987"/>
            <a:ext cx="975613" cy="559811"/>
            <a:chOff x="1576255" y="4583883"/>
            <a:chExt cx="2642156" cy="1516080"/>
          </a:xfrm>
          <a:solidFill>
            <a:srgbClr val="A1BBB5"/>
          </a:solidFill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id="{EFE6B235-61AB-30AA-4C37-09A2655F8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A1BBB5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9" name="Freeform 3">
              <a:extLst>
                <a:ext uri="{FF2B5EF4-FFF2-40B4-BE49-F238E27FC236}">
                  <a16:creationId xmlns:a16="http://schemas.microsoft.com/office/drawing/2014/main" id="{021AABB4-3553-2DDC-32ED-23E5C277B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7" y="5830805"/>
              <a:ext cx="390007" cy="269158"/>
            </a:xfrm>
            <a:custGeom>
              <a:avLst/>
              <a:gdLst>
                <a:gd name="T0" fmla="*/ 311 w 312"/>
                <a:gd name="T1" fmla="*/ 0 h 214"/>
                <a:gd name="T2" fmla="*/ 106 w 312"/>
                <a:gd name="T3" fmla="*/ 0 h 214"/>
                <a:gd name="T4" fmla="*/ 106 w 312"/>
                <a:gd name="T5" fmla="*/ 0 h 214"/>
                <a:gd name="T6" fmla="*/ 0 w 312"/>
                <a:gd name="T7" fmla="*/ 107 h 214"/>
                <a:gd name="T8" fmla="*/ 0 w 312"/>
                <a:gd name="T9" fmla="*/ 107 h 214"/>
                <a:gd name="T10" fmla="*/ 106 w 312"/>
                <a:gd name="T11" fmla="*/ 213 h 214"/>
                <a:gd name="T12" fmla="*/ 311 w 312"/>
                <a:gd name="T13" fmla="*/ 213 h 214"/>
                <a:gd name="T14" fmla="*/ 311 w 312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214">
                  <a:moveTo>
                    <a:pt x="311" y="0"/>
                  </a:moveTo>
                  <a:lnTo>
                    <a:pt x="106" y="0"/>
                  </a:lnTo>
                  <a:lnTo>
                    <a:pt x="106" y="0"/>
                  </a:lnTo>
                  <a:cubicBezTo>
                    <a:pt x="48" y="0"/>
                    <a:pt x="0" y="48"/>
                    <a:pt x="0" y="107"/>
                  </a:cubicBezTo>
                  <a:lnTo>
                    <a:pt x="0" y="107"/>
                  </a:lnTo>
                  <a:cubicBezTo>
                    <a:pt x="0" y="165"/>
                    <a:pt x="48" y="213"/>
                    <a:pt x="106" y="213"/>
                  </a:cubicBezTo>
                  <a:lnTo>
                    <a:pt x="311" y="213"/>
                  </a:lnTo>
                  <a:lnTo>
                    <a:pt x="311" y="0"/>
                  </a:lnTo>
                </a:path>
              </a:pathLst>
            </a:custGeom>
            <a:grpFill/>
            <a:ln>
              <a:solidFill>
                <a:srgbClr val="A1BBB5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30" name="Freeform 83">
              <a:extLst>
                <a:ext uri="{FF2B5EF4-FFF2-40B4-BE49-F238E27FC236}">
                  <a16:creationId xmlns:a16="http://schemas.microsoft.com/office/drawing/2014/main" id="{2EB1D1BA-B3E0-8510-2E05-E126BE2CB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255" y="4583883"/>
              <a:ext cx="2642156" cy="1444672"/>
            </a:xfrm>
            <a:custGeom>
              <a:avLst/>
              <a:gdLst>
                <a:gd name="T0" fmla="*/ 1371 w 2122"/>
                <a:gd name="T1" fmla="*/ 1119 h 1158"/>
                <a:gd name="T2" fmla="*/ 1371 w 2122"/>
                <a:gd name="T3" fmla="*/ 1033 h 1158"/>
                <a:gd name="T4" fmla="*/ 1371 w 2122"/>
                <a:gd name="T5" fmla="*/ 1033 h 1158"/>
                <a:gd name="T6" fmla="*/ 1342 w 2122"/>
                <a:gd name="T7" fmla="*/ 1003 h 1158"/>
                <a:gd name="T8" fmla="*/ 106 w 2122"/>
                <a:gd name="T9" fmla="*/ 1003 h 1158"/>
                <a:gd name="T10" fmla="*/ 106 w 2122"/>
                <a:gd name="T11" fmla="*/ 1003 h 1158"/>
                <a:gd name="T12" fmla="*/ 0 w 2122"/>
                <a:gd name="T13" fmla="*/ 1110 h 1158"/>
                <a:gd name="T14" fmla="*/ 0 w 2122"/>
                <a:gd name="T15" fmla="*/ 260 h 1158"/>
                <a:gd name="T16" fmla="*/ 0 w 2122"/>
                <a:gd name="T17" fmla="*/ 260 h 1158"/>
                <a:gd name="T18" fmla="*/ 106 w 2122"/>
                <a:gd name="T19" fmla="*/ 154 h 1158"/>
                <a:gd name="T20" fmla="*/ 1342 w 2122"/>
                <a:gd name="T21" fmla="*/ 154 h 1158"/>
                <a:gd name="T22" fmla="*/ 1342 w 2122"/>
                <a:gd name="T23" fmla="*/ 154 h 1158"/>
                <a:gd name="T24" fmla="*/ 1371 w 2122"/>
                <a:gd name="T25" fmla="*/ 124 h 1158"/>
                <a:gd name="T26" fmla="*/ 1371 w 2122"/>
                <a:gd name="T27" fmla="*/ 38 h 1158"/>
                <a:gd name="T28" fmla="*/ 1371 w 2122"/>
                <a:gd name="T29" fmla="*/ 38 h 1158"/>
                <a:gd name="T30" fmla="*/ 1418 w 2122"/>
                <a:gd name="T31" fmla="*/ 15 h 1158"/>
                <a:gd name="T32" fmla="*/ 2106 w 2122"/>
                <a:gd name="T33" fmla="*/ 556 h 1158"/>
                <a:gd name="T34" fmla="*/ 2106 w 2122"/>
                <a:gd name="T35" fmla="*/ 556 h 1158"/>
                <a:gd name="T36" fmla="*/ 2106 w 2122"/>
                <a:gd name="T37" fmla="*/ 601 h 1158"/>
                <a:gd name="T38" fmla="*/ 1418 w 2122"/>
                <a:gd name="T39" fmla="*/ 1142 h 1158"/>
                <a:gd name="T40" fmla="*/ 1418 w 2122"/>
                <a:gd name="T41" fmla="*/ 1142 h 1158"/>
                <a:gd name="T42" fmla="*/ 1371 w 2122"/>
                <a:gd name="T43" fmla="*/ 1119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2" h="1158">
                  <a:moveTo>
                    <a:pt x="1371" y="1119"/>
                  </a:moveTo>
                  <a:lnTo>
                    <a:pt x="1371" y="1033"/>
                  </a:lnTo>
                  <a:lnTo>
                    <a:pt x="1371" y="1033"/>
                  </a:lnTo>
                  <a:cubicBezTo>
                    <a:pt x="1371" y="1016"/>
                    <a:pt x="1358" y="1003"/>
                    <a:pt x="1342" y="1003"/>
                  </a:cubicBezTo>
                  <a:lnTo>
                    <a:pt x="106" y="1003"/>
                  </a:lnTo>
                  <a:lnTo>
                    <a:pt x="106" y="1003"/>
                  </a:lnTo>
                  <a:cubicBezTo>
                    <a:pt x="48" y="1003"/>
                    <a:pt x="0" y="1051"/>
                    <a:pt x="0" y="1110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201"/>
                    <a:pt x="48" y="154"/>
                    <a:pt x="106" y="154"/>
                  </a:cubicBezTo>
                  <a:lnTo>
                    <a:pt x="1342" y="154"/>
                  </a:lnTo>
                  <a:lnTo>
                    <a:pt x="1342" y="154"/>
                  </a:lnTo>
                  <a:cubicBezTo>
                    <a:pt x="1358" y="154"/>
                    <a:pt x="1371" y="140"/>
                    <a:pt x="1371" y="124"/>
                  </a:cubicBezTo>
                  <a:lnTo>
                    <a:pt x="1371" y="38"/>
                  </a:lnTo>
                  <a:lnTo>
                    <a:pt x="1371" y="38"/>
                  </a:lnTo>
                  <a:cubicBezTo>
                    <a:pt x="1371" y="13"/>
                    <a:pt x="1399" y="0"/>
                    <a:pt x="1418" y="15"/>
                  </a:cubicBezTo>
                  <a:lnTo>
                    <a:pt x="2106" y="556"/>
                  </a:lnTo>
                  <a:lnTo>
                    <a:pt x="2106" y="556"/>
                  </a:lnTo>
                  <a:cubicBezTo>
                    <a:pt x="2121" y="567"/>
                    <a:pt x="2121" y="590"/>
                    <a:pt x="2106" y="601"/>
                  </a:cubicBezTo>
                  <a:lnTo>
                    <a:pt x="1418" y="1142"/>
                  </a:lnTo>
                  <a:lnTo>
                    <a:pt x="1418" y="1142"/>
                  </a:lnTo>
                  <a:cubicBezTo>
                    <a:pt x="1399" y="1157"/>
                    <a:pt x="1371" y="1143"/>
                    <a:pt x="1371" y="1119"/>
                  </a:cubicBezTo>
                </a:path>
              </a:pathLst>
            </a:custGeom>
            <a:grpFill/>
            <a:ln>
              <a:solidFill>
                <a:srgbClr val="A1BBB5"/>
              </a:solidFill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9" b="0" i="0" u="none" strike="noStrike" kern="1200" cap="none" spc="0" normalizeH="0" baseline="0" noProof="0">
                <a:ln>
                  <a:noFill/>
                </a:ln>
                <a:solidFill>
                  <a:srgbClr val="E8E3D7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0125AA05-55AD-03C9-FCF6-4D9ADE02014B}"/>
              </a:ext>
            </a:extLst>
          </p:cNvPr>
          <p:cNvSpPr/>
          <p:nvPr/>
        </p:nvSpPr>
        <p:spPr>
          <a:xfrm>
            <a:off x="1509970" y="4528418"/>
            <a:ext cx="1124712" cy="1124712"/>
          </a:xfrm>
          <a:prstGeom prst="ellipse">
            <a:avLst/>
          </a:prstGeom>
          <a:solidFill>
            <a:srgbClr val="A1BBB5"/>
          </a:solidFill>
          <a:ln>
            <a:solidFill>
              <a:srgbClr val="A1BB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Freeform 78">
            <a:extLst>
              <a:ext uri="{FF2B5EF4-FFF2-40B4-BE49-F238E27FC236}">
                <a16:creationId xmlns:a16="http://schemas.microsoft.com/office/drawing/2014/main" id="{A70E3231-9E6B-41A3-48AC-57C29FF63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136" y="4039437"/>
            <a:ext cx="5045750" cy="2161886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34" name="Freeform 78">
            <a:extLst>
              <a:ext uri="{FF2B5EF4-FFF2-40B4-BE49-F238E27FC236}">
                <a16:creationId xmlns:a16="http://schemas.microsoft.com/office/drawing/2014/main" id="{3DF9120E-BFDA-7909-EB6F-751C141B5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136" y="1728306"/>
            <a:ext cx="5108932" cy="2081487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rgbClr val="D9C4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AC575D8-B03A-18A0-6FB2-2E59A6166870}"/>
              </a:ext>
            </a:extLst>
          </p:cNvPr>
          <p:cNvSpPr/>
          <p:nvPr/>
        </p:nvSpPr>
        <p:spPr>
          <a:xfrm>
            <a:off x="7406894" y="2175053"/>
            <a:ext cx="1124712" cy="1124712"/>
          </a:xfrm>
          <a:prstGeom prst="ellipse">
            <a:avLst/>
          </a:prstGeom>
          <a:solidFill>
            <a:srgbClr val="D9C49B"/>
          </a:solidFill>
          <a:ln>
            <a:solidFill>
              <a:srgbClr val="D9C4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C0188BD-7C9C-5E20-35F4-1C883DCC4043}"/>
              </a:ext>
            </a:extLst>
          </p:cNvPr>
          <p:cNvSpPr/>
          <p:nvPr/>
        </p:nvSpPr>
        <p:spPr>
          <a:xfrm>
            <a:off x="7299155" y="4606353"/>
            <a:ext cx="1124712" cy="11247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2" name="Graphic 41" descr="Group brainstorm with solid fill">
            <a:extLst>
              <a:ext uri="{FF2B5EF4-FFF2-40B4-BE49-F238E27FC236}">
                <a16:creationId xmlns:a16="http://schemas.microsoft.com/office/drawing/2014/main" id="{2E92647E-C106-9419-5534-3816CD37A4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9467" y="2194717"/>
            <a:ext cx="914400" cy="914400"/>
          </a:xfrm>
          <a:prstGeom prst="rect">
            <a:avLst/>
          </a:prstGeom>
        </p:spPr>
      </p:pic>
      <p:sp>
        <p:nvSpPr>
          <p:cNvPr id="4" name="Freeform 78">
            <a:extLst>
              <a:ext uri="{FF2B5EF4-FFF2-40B4-BE49-F238E27FC236}">
                <a16:creationId xmlns:a16="http://schemas.microsoft.com/office/drawing/2014/main" id="{0CAC536F-23E2-9E22-72CF-A8E2F7F7F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77" y="4038329"/>
            <a:ext cx="5046705" cy="2104890"/>
          </a:xfrm>
          <a:prstGeom prst="roundRect">
            <a:avLst>
              <a:gd name="adj" fmla="val 10610"/>
            </a:avLst>
          </a:prstGeom>
          <a:noFill/>
          <a:ln w="38100" cap="flat">
            <a:solidFill>
              <a:srgbClr val="A1BBB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9" b="0" i="0" u="none" strike="noStrike" kern="1200" cap="none" spc="0" normalizeH="0" baseline="0" noProof="0">
              <a:ln>
                <a:noFill/>
              </a:ln>
              <a:solidFill>
                <a:srgbClr val="E8E3D7"/>
              </a:solidFill>
              <a:effectLst/>
              <a:uLnTx/>
              <a:uFillTx/>
              <a:latin typeface="Poppins" pitchFamily="2" charset="77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E8E4A4-643A-BE66-CAB0-937A920C0CB0}"/>
              </a:ext>
            </a:extLst>
          </p:cNvPr>
          <p:cNvSpPr txBox="1"/>
          <p:nvPr/>
        </p:nvSpPr>
        <p:spPr>
          <a:xfrm>
            <a:off x="8546004" y="1764653"/>
            <a:ext cx="325966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</a:rPr>
              <a:t>ED–520:</a:t>
            </a:r>
          </a:p>
          <a:p>
            <a:pPr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Clarified the scope of and objectives </a:t>
            </a:r>
            <a:r>
              <a:rPr lang="en-US" sz="1600" dirty="0">
                <a:solidFill>
                  <a:schemeClr val="accent1"/>
                </a:solidFill>
              </a:rPr>
              <a:t>to address the auditor’s use of analytical procedures across </a:t>
            </a:r>
            <a:r>
              <a:rPr lang="en-US" sz="1600" b="1" dirty="0">
                <a:solidFill>
                  <a:schemeClr val="accent1"/>
                </a:solidFill>
              </a:rPr>
              <a:t>all stages </a:t>
            </a:r>
            <a:r>
              <a:rPr lang="en-US" sz="1600" dirty="0">
                <a:solidFill>
                  <a:schemeClr val="accent1"/>
                </a:solidFill>
              </a:rPr>
              <a:t>and included a new requirement to address the </a:t>
            </a:r>
            <a:r>
              <a:rPr lang="en-US" sz="1600" b="1" dirty="0">
                <a:solidFill>
                  <a:schemeClr val="accent1"/>
                </a:solidFill>
              </a:rPr>
              <a:t>results of analytical procedures performed as risk assessment procedures</a:t>
            </a:r>
            <a:endParaRPr lang="en-US" sz="16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B14A79-5DB5-60E1-5099-C505F04AFB43}"/>
              </a:ext>
            </a:extLst>
          </p:cNvPr>
          <p:cNvSpPr txBox="1"/>
          <p:nvPr/>
        </p:nvSpPr>
        <p:spPr>
          <a:xfrm>
            <a:off x="2669777" y="4089412"/>
            <a:ext cx="32805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ED–500 (2026):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Guidance to clarify the interaction of the definition of audit evidence with </a:t>
            </a:r>
            <a:r>
              <a:rPr lang="en-US" sz="1600" b="1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inconsistencies in audit evidence </a:t>
            </a:r>
            <a:r>
              <a:rPr lang="en-US" sz="160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for testing outliers and exceptions identified by performing an audit procedure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2C415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Graphic 48" descr="Bar chart with solid fill">
            <a:extLst>
              <a:ext uri="{FF2B5EF4-FFF2-40B4-BE49-F238E27FC236}">
                <a16:creationId xmlns:a16="http://schemas.microsoft.com/office/drawing/2014/main" id="{9162C17E-6941-0A89-2EBE-3909ED83F9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9373" y="4602154"/>
            <a:ext cx="914400" cy="914400"/>
          </a:xfrm>
          <a:prstGeom prst="rect">
            <a:avLst/>
          </a:prstGeom>
        </p:spPr>
      </p:pic>
      <p:pic>
        <p:nvPicPr>
          <p:cNvPr id="51" name="Graphic 50" descr="Connections with solid fill">
            <a:extLst>
              <a:ext uri="{FF2B5EF4-FFF2-40B4-BE49-F238E27FC236}">
                <a16:creationId xmlns:a16="http://schemas.microsoft.com/office/drawing/2014/main" id="{4859B37B-BF02-F2D2-8FCE-A14DD326F0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5581">
            <a:off x="7558260" y="4818738"/>
            <a:ext cx="623120" cy="69994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941B70A6-A3E0-1C79-BAEF-CB7A78EDF004}"/>
              </a:ext>
            </a:extLst>
          </p:cNvPr>
          <p:cNvSpPr txBox="1"/>
          <p:nvPr/>
        </p:nvSpPr>
        <p:spPr>
          <a:xfrm>
            <a:off x="8423868" y="4089412"/>
            <a:ext cx="33818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5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ED–330, ED–500 (2026) &amp; </a:t>
            </a:r>
            <a:r>
              <a:rPr lang="en-US" sz="1550" dirty="0">
                <a:solidFill>
                  <a:schemeClr val="accent1"/>
                </a:solidFill>
              </a:rPr>
              <a:t>ED–520 </a:t>
            </a:r>
            <a:r>
              <a:rPr lang="en-US" sz="155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defRPr/>
            </a:pPr>
            <a:r>
              <a:rPr kumimoji="0" lang="en-US" sz="155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Clarified that </a:t>
            </a: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analytical procedures alone </a:t>
            </a:r>
            <a:r>
              <a:rPr kumimoji="0" lang="en-US" sz="155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 not provide sufficient appropriate audit evidence of the absence of a </a:t>
            </a:r>
            <a:r>
              <a:rPr lang="en-US" sz="1550" dirty="0">
                <a:solidFill>
                  <a:srgbClr val="2C415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misstatement, however in combination with tests of details or tests of controls may increase the persuasiveness of evidence</a:t>
            </a:r>
            <a:endParaRPr kumimoji="0" lang="en-US" sz="1550" i="0" u="none" strike="noStrike" kern="1200" cap="none" spc="0" normalizeH="0" baseline="0" noProof="0" dirty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Graphic 13" descr="Clipboard Mixed with solid fill">
            <a:extLst>
              <a:ext uri="{FF2B5EF4-FFF2-40B4-BE49-F238E27FC236}">
                <a16:creationId xmlns:a16="http://schemas.microsoft.com/office/drawing/2014/main" id="{3D7DF5F2-DE57-16E3-33D1-BED49A23CD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0680" y="22802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514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C074-1341-27C0-0676-107C2B687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E8698-3CAE-A1D8-D89B-B7666325F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Public Consultation Now Open</a:t>
            </a:r>
          </a:p>
        </p:txBody>
      </p:sp>
    </p:spTree>
    <p:extLst>
      <p:ext uri="{BB962C8B-B14F-4D97-AF65-F5344CB8AC3E}">
        <p14:creationId xmlns:p14="http://schemas.microsoft.com/office/powerpoint/2010/main" val="4138619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EA46-080F-5226-FA3F-DC920D30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B5E7C"/>
                </a:solidFill>
              </a:rPr>
              <a:t>Public Consultation Now Open!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613DE0-C2B4-5A3F-76B3-18AE45972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F7E12C-203A-C13A-110C-A44EC62DF371}"/>
              </a:ext>
            </a:extLst>
          </p:cNvPr>
          <p:cNvSpPr/>
          <p:nvPr/>
        </p:nvSpPr>
        <p:spPr>
          <a:xfrm>
            <a:off x="687615" y="2934386"/>
            <a:ext cx="2314428" cy="23526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Exposure Draft (ED) for the AE&amp;RR Project Overall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(ED–</a:t>
            </a:r>
            <a:r>
              <a:rPr lang="en-US" sz="2000" b="1" dirty="0">
                <a:solidFill>
                  <a:schemeClr val="bg1"/>
                </a:solidFill>
                <a:latin typeface="Calibri"/>
              </a:rPr>
              <a:t>AE&amp;RR)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36989B-2594-F83C-ECC4-428CA6424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2022868"/>
              </p:ext>
            </p:extLst>
          </p:nvPr>
        </p:nvGraphicFramePr>
        <p:xfrm>
          <a:off x="3291415" y="2226782"/>
          <a:ext cx="5380115" cy="3627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6AE2EB9-8ED9-4FDD-8F65-3ACE40675E32}"/>
              </a:ext>
            </a:extLst>
          </p:cNvPr>
          <p:cNvSpPr/>
          <p:nvPr/>
        </p:nvSpPr>
        <p:spPr>
          <a:xfrm>
            <a:off x="8338398" y="2226782"/>
            <a:ext cx="3053502" cy="136308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Field testing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encouraged. Please share your results with the IAASB</a:t>
            </a:r>
          </a:p>
        </p:txBody>
      </p:sp>
      <p:sp>
        <p:nvSpPr>
          <p:cNvPr id="29" name="Shape 17">
            <a:extLst>
              <a:ext uri="{FF2B5EF4-FFF2-40B4-BE49-F238E27FC236}">
                <a16:creationId xmlns:a16="http://schemas.microsoft.com/office/drawing/2014/main" id="{6D8902F3-3241-575F-BA7C-17700AA65A37}"/>
              </a:ext>
            </a:extLst>
          </p:cNvPr>
          <p:cNvSpPr/>
          <p:nvPr/>
        </p:nvSpPr>
        <p:spPr>
          <a:xfrm>
            <a:off x="687614" y="1528076"/>
            <a:ext cx="10704285" cy="550843"/>
          </a:xfrm>
          <a:prstGeom prst="roundRect">
            <a:avLst/>
          </a:prstGeom>
          <a:solidFill>
            <a:schemeClr val="accent6"/>
          </a:solidFill>
          <a:ln w="12700">
            <a:noFill/>
            <a:prstDash val="solid"/>
          </a:ln>
        </p:spPr>
        <p:txBody>
          <a:bodyPr lIns="91440" tIns="45720" rIns="91440" bIns="4572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Consultation Open till December 15, 2026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7940334-25AA-F9F9-7291-3D5BB884FFDD}"/>
              </a:ext>
            </a:extLst>
          </p:cNvPr>
          <p:cNvCxnSpPr>
            <a:stCxn id="9" idx="3"/>
          </p:cNvCxnSpPr>
          <p:nvPr/>
        </p:nvCxnSpPr>
        <p:spPr>
          <a:xfrm flipV="1">
            <a:off x="3002043" y="4091674"/>
            <a:ext cx="1122282" cy="19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5928C85-E521-4105-DA73-442A0B690B3F}"/>
              </a:ext>
            </a:extLst>
          </p:cNvPr>
          <p:cNvSpPr/>
          <p:nvPr/>
        </p:nvSpPr>
        <p:spPr>
          <a:xfrm>
            <a:off x="8338397" y="3736550"/>
            <a:ext cx="3053503" cy="2117947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Visit the IAASB website to read the proposals and summit feedback:</a:t>
            </a:r>
          </a:p>
          <a:p>
            <a:pPr marL="5715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1"/>
                </a:solidFill>
              </a:rPr>
              <a:t>iaasb.org/consultations-projects</a:t>
            </a:r>
          </a:p>
        </p:txBody>
      </p:sp>
      <p:pic>
        <p:nvPicPr>
          <p:cNvPr id="25" name="Graphic 24" descr="Open envelope with solid fill">
            <a:extLst>
              <a:ext uri="{FF2B5EF4-FFF2-40B4-BE49-F238E27FC236}">
                <a16:creationId xmlns:a16="http://schemas.microsoft.com/office/drawing/2014/main" id="{99DCA920-82AB-9969-BE42-7C25E2CBD6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7205" y="4091674"/>
            <a:ext cx="628650" cy="628650"/>
          </a:xfrm>
          <a:prstGeom prst="rect">
            <a:avLst/>
          </a:prstGeom>
        </p:spPr>
      </p:pic>
      <p:pic>
        <p:nvPicPr>
          <p:cNvPr id="27" name="Graphic 26" descr="Clipboard Mixed with solid fill">
            <a:extLst>
              <a:ext uri="{FF2B5EF4-FFF2-40B4-BE49-F238E27FC236}">
                <a16:creationId xmlns:a16="http://schemas.microsoft.com/office/drawing/2014/main" id="{314533C2-33FA-2D4F-1AB8-5B0B6F5EA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57205" y="2483275"/>
            <a:ext cx="638175" cy="638175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C5526CB-6BAB-8208-F00F-F3169DFDC0A7}"/>
              </a:ext>
            </a:extLst>
          </p:cNvPr>
          <p:cNvCxnSpPr>
            <a:stCxn id="9" idx="3"/>
          </p:cNvCxnSpPr>
          <p:nvPr/>
        </p:nvCxnSpPr>
        <p:spPr>
          <a:xfrm flipV="1">
            <a:off x="3002043" y="2686050"/>
            <a:ext cx="1122282" cy="14246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086F9C0-B4B3-2041-98FE-3B4D806645BA}"/>
              </a:ext>
            </a:extLst>
          </p:cNvPr>
          <p:cNvCxnSpPr>
            <a:stCxn id="9" idx="3"/>
          </p:cNvCxnSpPr>
          <p:nvPr/>
        </p:nvCxnSpPr>
        <p:spPr>
          <a:xfrm>
            <a:off x="3002043" y="4110724"/>
            <a:ext cx="1122282" cy="13375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3135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B965B-89CE-8B03-4D77-E2AE97872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1A0A315E-3DA7-49D1-CFBF-3B178C295C18}"/>
              </a:ext>
            </a:extLst>
          </p:cNvPr>
          <p:cNvSpPr/>
          <p:nvPr/>
        </p:nvSpPr>
        <p:spPr>
          <a:xfrm>
            <a:off x="5416657" y="1513683"/>
            <a:ext cx="5187479" cy="5146617"/>
          </a:xfrm>
          <a:prstGeom prst="ellipse">
            <a:avLst/>
          </a:prstGeom>
          <a:solidFill>
            <a:schemeClr val="accent6">
              <a:alpha val="61000"/>
            </a:schemeClr>
          </a:solidFill>
          <a:ln>
            <a:solidFill>
              <a:srgbClr val="4B5E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FD652-6A4D-305F-C0AC-789D0B332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rgbClr val="4B5E7C"/>
                </a:solidFill>
              </a:rPr>
              <a:t>Consultation Approach &amp; Stakeholder Engagement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9E06FB-3C8F-4C93-FC94-36663CAD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6B2BF-0E52-6F3C-75D8-4E21B1AFD59B}"/>
              </a:ext>
            </a:extLst>
          </p:cNvPr>
          <p:cNvSpPr/>
          <p:nvPr/>
        </p:nvSpPr>
        <p:spPr>
          <a:xfrm>
            <a:off x="7026877" y="1228930"/>
            <a:ext cx="2286000" cy="1239583"/>
          </a:xfrm>
          <a:custGeom>
            <a:avLst/>
            <a:gdLst>
              <a:gd name="csX0" fmla="*/ 206601 w 1549473"/>
              <a:gd name="csY0" fmla="*/ 0 h 1239583"/>
              <a:gd name="csX1" fmla="*/ 1549473 w 1549473"/>
              <a:gd name="csY1" fmla="*/ 0 h 1239583"/>
              <a:gd name="csX2" fmla="*/ 1549473 w 1549473"/>
              <a:gd name="csY2" fmla="*/ 0 h 1239583"/>
              <a:gd name="csX3" fmla="*/ 1549473 w 1549473"/>
              <a:gd name="csY3" fmla="*/ 1032982 h 1239583"/>
              <a:gd name="csX4" fmla="*/ 1342872 w 1549473"/>
              <a:gd name="csY4" fmla="*/ 1239583 h 1239583"/>
              <a:gd name="csX5" fmla="*/ 0 w 1549473"/>
              <a:gd name="csY5" fmla="*/ 1239583 h 1239583"/>
              <a:gd name="csX6" fmla="*/ 0 w 1549473"/>
              <a:gd name="csY6" fmla="*/ 1239583 h 1239583"/>
              <a:gd name="csX7" fmla="*/ 0 w 1549473"/>
              <a:gd name="csY7" fmla="*/ 206601 h 1239583"/>
              <a:gd name="csX8" fmla="*/ 206601 w 1549473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49473" h="1239583">
                <a:moveTo>
                  <a:pt x="206601" y="0"/>
                </a:moveTo>
                <a:lnTo>
                  <a:pt x="1549473" y="0"/>
                </a:lnTo>
                <a:lnTo>
                  <a:pt x="1549473" y="0"/>
                </a:lnTo>
                <a:lnTo>
                  <a:pt x="1549473" y="1032982"/>
                </a:lnTo>
                <a:cubicBezTo>
                  <a:pt x="1549473" y="1147085"/>
                  <a:pt x="1456975" y="1239583"/>
                  <a:pt x="1342872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Social &amp; Digital Campaign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6AE8906-277F-02E5-BB8F-14145A94D60A}"/>
              </a:ext>
            </a:extLst>
          </p:cNvPr>
          <p:cNvSpPr/>
          <p:nvPr/>
        </p:nvSpPr>
        <p:spPr>
          <a:xfrm>
            <a:off x="9352906" y="2460367"/>
            <a:ext cx="2286000" cy="1239583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rgbClr val="4B5E7C"/>
                </a:solidFill>
              </a:rPr>
              <a:t>User Survey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F3C013-4417-3BFA-01C3-A6A020E9CF6B}"/>
              </a:ext>
            </a:extLst>
          </p:cNvPr>
          <p:cNvSpPr/>
          <p:nvPr/>
        </p:nvSpPr>
        <p:spPr>
          <a:xfrm>
            <a:off x="9399671" y="3926425"/>
            <a:ext cx="2281018" cy="1239583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Ongoing Engagement with Stakeholders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7A29AEB-6774-866A-891A-0428DF23F379}"/>
              </a:ext>
            </a:extLst>
          </p:cNvPr>
          <p:cNvSpPr/>
          <p:nvPr/>
        </p:nvSpPr>
        <p:spPr>
          <a:xfrm>
            <a:off x="8631140" y="5248423"/>
            <a:ext cx="2286000" cy="1239583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solidFill>
            <a:srgbClr val="637C79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chemeClr val="bg1"/>
                </a:solidFill>
              </a:rPr>
              <a:t>Liaison with IAASB-IESBA Representative </a:t>
            </a:r>
            <a:r>
              <a:rPr lang="en-US" dirty="0">
                <a:solidFill>
                  <a:schemeClr val="bg1"/>
                </a:solidFill>
              </a:rPr>
              <a:t>G</a:t>
            </a:r>
            <a:r>
              <a:rPr lang="en-US" kern="1200" dirty="0">
                <a:solidFill>
                  <a:schemeClr val="bg1"/>
                </a:solidFill>
              </a:rPr>
              <a:t>roups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7B657B-10DB-E716-22AE-CAE63F725F3E}"/>
              </a:ext>
            </a:extLst>
          </p:cNvPr>
          <p:cNvSpPr/>
          <p:nvPr/>
        </p:nvSpPr>
        <p:spPr>
          <a:xfrm>
            <a:off x="5668023" y="1644828"/>
            <a:ext cx="4358626" cy="4358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198399" y="4358542"/>
                </a:moveTo>
                <a:arcTo wR="2179313" hR="2179313" stAng="5369892" swAng="60216"/>
              </a:path>
            </a:pathLst>
          </a:custGeom>
          <a:noFill/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0323D0C-8A61-6A78-A6A0-844DB0E44782}"/>
              </a:ext>
            </a:extLst>
          </p:cNvPr>
          <p:cNvSpPr/>
          <p:nvPr/>
        </p:nvSpPr>
        <p:spPr>
          <a:xfrm>
            <a:off x="5787790" y="5275963"/>
            <a:ext cx="2286000" cy="1239583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solidFill>
            <a:srgbClr val="637C79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chemeClr val="bg1"/>
                </a:solidFill>
              </a:rPr>
              <a:t>Targeted Outreach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CA1A4AB-9DD4-79F5-19A5-59CB940E43D7}"/>
              </a:ext>
            </a:extLst>
          </p:cNvPr>
          <p:cNvSpPr/>
          <p:nvPr/>
        </p:nvSpPr>
        <p:spPr>
          <a:xfrm>
            <a:off x="5668023" y="1644828"/>
            <a:ext cx="4358626" cy="4358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61743" y="3520715"/>
                </a:moveTo>
                <a:arcTo wR="2179313" hR="2179313" stAng="8520634" swAng="451612"/>
              </a:path>
            </a:pathLst>
          </a:custGeom>
          <a:noFill/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0D556A4-E4D4-BB5C-258F-C2E0E4AA5D34}"/>
              </a:ext>
            </a:extLst>
          </p:cNvPr>
          <p:cNvSpPr/>
          <p:nvPr/>
        </p:nvSpPr>
        <p:spPr>
          <a:xfrm>
            <a:off x="4681256" y="3922424"/>
            <a:ext cx="2286000" cy="1243584"/>
          </a:xfrm>
          <a:custGeom>
            <a:avLst/>
            <a:gdLst>
              <a:gd name="csX0" fmla="*/ 205803 w 1852185"/>
              <a:gd name="csY0" fmla="*/ 0 h 1234795"/>
              <a:gd name="csX1" fmla="*/ 1852185 w 1852185"/>
              <a:gd name="csY1" fmla="*/ 0 h 1234795"/>
              <a:gd name="csX2" fmla="*/ 1852185 w 1852185"/>
              <a:gd name="csY2" fmla="*/ 0 h 1234795"/>
              <a:gd name="csX3" fmla="*/ 1852185 w 1852185"/>
              <a:gd name="csY3" fmla="*/ 1028992 h 1234795"/>
              <a:gd name="csX4" fmla="*/ 1646382 w 1852185"/>
              <a:gd name="csY4" fmla="*/ 1234795 h 1234795"/>
              <a:gd name="csX5" fmla="*/ 0 w 1852185"/>
              <a:gd name="csY5" fmla="*/ 1234795 h 1234795"/>
              <a:gd name="csX6" fmla="*/ 0 w 1852185"/>
              <a:gd name="csY6" fmla="*/ 1234795 h 1234795"/>
              <a:gd name="csX7" fmla="*/ 0 w 1852185"/>
              <a:gd name="csY7" fmla="*/ 205803 h 1234795"/>
              <a:gd name="csX8" fmla="*/ 205803 w 1852185"/>
              <a:gd name="csY8" fmla="*/ 0 h 12347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4795">
                <a:moveTo>
                  <a:pt x="205803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28992"/>
                </a:lnTo>
                <a:cubicBezTo>
                  <a:pt x="1852185" y="1142654"/>
                  <a:pt x="1760044" y="1234795"/>
                  <a:pt x="1646382" y="1234795"/>
                </a:cubicBezTo>
                <a:lnTo>
                  <a:pt x="0" y="1234795"/>
                </a:lnTo>
                <a:lnTo>
                  <a:pt x="0" y="1234795"/>
                </a:lnTo>
                <a:lnTo>
                  <a:pt x="0" y="205803"/>
                </a:lnTo>
                <a:cubicBezTo>
                  <a:pt x="0" y="92141"/>
                  <a:pt x="92141" y="0"/>
                  <a:pt x="205803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808" tIns="109808" rIns="109808" bIns="109808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b="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eries</a:t>
            </a:r>
            <a:endParaRPr lang="en-US" b="0" kern="1200" dirty="0">
              <a:solidFill>
                <a:schemeClr val="bg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BF4805-6F65-6970-9BE9-4CB3920CA38E}"/>
              </a:ext>
            </a:extLst>
          </p:cNvPr>
          <p:cNvSpPr/>
          <p:nvPr/>
        </p:nvSpPr>
        <p:spPr>
          <a:xfrm>
            <a:off x="4681256" y="2503544"/>
            <a:ext cx="2286000" cy="1239583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rgbClr val="4B5E7C"/>
                </a:solidFill>
              </a:rPr>
              <a:t>Webinar Series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4293C-69CE-F2A8-FE62-7EC2867201CB}"/>
              </a:ext>
            </a:extLst>
          </p:cNvPr>
          <p:cNvSpPr txBox="1"/>
          <p:nvPr/>
        </p:nvSpPr>
        <p:spPr>
          <a:xfrm>
            <a:off x="812598" y="1925436"/>
            <a:ext cx="33741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Proactive Communication and Robust Engagement Throughout Consultation Period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925198D-4378-D3C3-3E89-A2EFCF5A143D}"/>
              </a:ext>
            </a:extLst>
          </p:cNvPr>
          <p:cNvSpPr/>
          <p:nvPr/>
        </p:nvSpPr>
        <p:spPr>
          <a:xfrm>
            <a:off x="7248007" y="3024717"/>
            <a:ext cx="1657167" cy="1667501"/>
          </a:xfrm>
          <a:custGeom>
            <a:avLst/>
            <a:gdLst>
              <a:gd name="csX0" fmla="*/ 206601 w 1852185"/>
              <a:gd name="csY0" fmla="*/ 0 h 1239583"/>
              <a:gd name="csX1" fmla="*/ 1852185 w 1852185"/>
              <a:gd name="csY1" fmla="*/ 0 h 1239583"/>
              <a:gd name="csX2" fmla="*/ 1852185 w 1852185"/>
              <a:gd name="csY2" fmla="*/ 0 h 1239583"/>
              <a:gd name="csX3" fmla="*/ 1852185 w 1852185"/>
              <a:gd name="csY3" fmla="*/ 1032982 h 1239583"/>
              <a:gd name="csX4" fmla="*/ 1645584 w 1852185"/>
              <a:gd name="csY4" fmla="*/ 1239583 h 1239583"/>
              <a:gd name="csX5" fmla="*/ 0 w 1852185"/>
              <a:gd name="csY5" fmla="*/ 1239583 h 1239583"/>
              <a:gd name="csX6" fmla="*/ 0 w 1852185"/>
              <a:gd name="csY6" fmla="*/ 1239583 h 1239583"/>
              <a:gd name="csX7" fmla="*/ 0 w 1852185"/>
              <a:gd name="csY7" fmla="*/ 206601 h 1239583"/>
              <a:gd name="csX8" fmla="*/ 206601 w 1852185"/>
              <a:gd name="csY8" fmla="*/ 0 h 12395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852185" h="1239583">
                <a:moveTo>
                  <a:pt x="206601" y="0"/>
                </a:moveTo>
                <a:lnTo>
                  <a:pt x="1852185" y="0"/>
                </a:lnTo>
                <a:lnTo>
                  <a:pt x="1852185" y="0"/>
                </a:lnTo>
                <a:lnTo>
                  <a:pt x="1852185" y="1032982"/>
                </a:lnTo>
                <a:cubicBezTo>
                  <a:pt x="1852185" y="1147085"/>
                  <a:pt x="1759687" y="1239583"/>
                  <a:pt x="1645584" y="1239583"/>
                </a:cubicBezTo>
                <a:lnTo>
                  <a:pt x="0" y="1239583"/>
                </a:lnTo>
                <a:lnTo>
                  <a:pt x="0" y="1239583"/>
                </a:lnTo>
                <a:lnTo>
                  <a:pt x="0" y="206601"/>
                </a:lnTo>
                <a:cubicBezTo>
                  <a:pt x="0" y="92498"/>
                  <a:pt x="92498" y="0"/>
                  <a:pt x="2066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041" tIns="110041" rIns="110041" bIns="11004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rgbClr val="4B5E7C"/>
                </a:solidFill>
              </a:rPr>
              <a:t>Multi Channel Engagement with Stakeholders</a:t>
            </a:r>
          </a:p>
        </p:txBody>
      </p:sp>
    </p:spTree>
    <p:extLst>
      <p:ext uri="{BB962C8B-B14F-4D97-AF65-F5344CB8AC3E}">
        <p14:creationId xmlns:p14="http://schemas.microsoft.com/office/powerpoint/2010/main" val="410516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6FF46-D90B-2014-7569-0E03109D3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CC4C3-5098-8AC2-DEFB-C9E1A57D3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803086"/>
            <a:ext cx="10134600" cy="550843"/>
          </a:xfrm>
        </p:spPr>
        <p:txBody>
          <a:bodyPr/>
          <a:lstStyle/>
          <a:p>
            <a:r>
              <a:rPr lang="en-US"/>
              <a:t>Key Outcomes from an Integrated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14E828-D170-33D2-0146-7EE9015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02339-D840-6844-BF2C-3B4B9517014C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9CDB81-4C89-7CAD-99A4-446CA14C21FC}"/>
              </a:ext>
            </a:extLst>
          </p:cNvPr>
          <p:cNvGrpSpPr/>
          <p:nvPr/>
        </p:nvGrpSpPr>
        <p:grpSpPr>
          <a:xfrm>
            <a:off x="991069" y="1682751"/>
            <a:ext cx="10209863" cy="4113761"/>
            <a:chOff x="991069" y="1682751"/>
            <a:chExt cx="10209863" cy="41137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E08400-C06B-6205-1A29-A4B92D9795A6}"/>
                </a:ext>
              </a:extLst>
            </p:cNvPr>
            <p:cNvSpPr txBox="1"/>
            <p:nvPr/>
          </p:nvSpPr>
          <p:spPr>
            <a:xfrm>
              <a:off x="991069" y="1682751"/>
              <a:ext cx="10209863" cy="4093428"/>
            </a:xfrm>
            <a:prstGeom prst="rect">
              <a:avLst/>
            </a:prstGeom>
            <a:noFill/>
            <a:ln w="28575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Integrated Approach to Audit Evidence and Risk Response</a:t>
              </a:r>
            </a:p>
            <a:p>
              <a:pPr algn="ctr"/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D28FF3-8E51-3786-311E-820C1A61ED5C}"/>
                </a:ext>
              </a:extLst>
            </p:cNvPr>
            <p:cNvSpPr/>
            <p:nvPr/>
          </p:nvSpPr>
          <p:spPr>
            <a:xfrm>
              <a:off x="3117421" y="2127154"/>
              <a:ext cx="1870149" cy="2787988"/>
            </a:xfrm>
            <a:prstGeom prst="rect">
              <a:avLst/>
            </a:prstGeom>
            <a:solidFill>
              <a:srgbClr val="A1BBB5"/>
            </a:solidFill>
            <a:ln>
              <a:solidFill>
                <a:srgbClr val="A1BBB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F16C50-5B2E-5017-EC11-BA9A0067D5EB}"/>
                </a:ext>
              </a:extLst>
            </p:cNvPr>
            <p:cNvSpPr/>
            <p:nvPr/>
          </p:nvSpPr>
          <p:spPr>
            <a:xfrm>
              <a:off x="5103686" y="2126427"/>
              <a:ext cx="1927194" cy="2787988"/>
            </a:xfrm>
            <a:prstGeom prst="rect">
              <a:avLst/>
            </a:prstGeom>
            <a:solidFill>
              <a:srgbClr val="D1B886"/>
            </a:solidFill>
            <a:ln>
              <a:solidFill>
                <a:srgbClr val="D1B88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26102F-E1E0-8844-6B2C-C8B60887E969}"/>
                </a:ext>
              </a:extLst>
            </p:cNvPr>
            <p:cNvSpPr/>
            <p:nvPr/>
          </p:nvSpPr>
          <p:spPr>
            <a:xfrm>
              <a:off x="7150798" y="2126428"/>
              <a:ext cx="1927194" cy="2818008"/>
            </a:xfrm>
            <a:prstGeom prst="rect">
              <a:avLst/>
            </a:prstGeom>
            <a:solidFill>
              <a:srgbClr val="637C6C"/>
            </a:solidFill>
            <a:ln>
              <a:solidFill>
                <a:srgbClr val="637C6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1E49A8-97F7-A483-1F8F-965F6B36AFD1}"/>
                </a:ext>
              </a:extLst>
            </p:cNvPr>
            <p:cNvSpPr/>
            <p:nvPr/>
          </p:nvSpPr>
          <p:spPr>
            <a:xfrm>
              <a:off x="9181217" y="2126427"/>
              <a:ext cx="1898557" cy="27939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0E5920-655C-D2B8-C98C-062C6BCEB796}"/>
                </a:ext>
              </a:extLst>
            </p:cNvPr>
            <p:cNvSpPr txBox="1"/>
            <p:nvPr/>
          </p:nvSpPr>
          <p:spPr>
            <a:xfrm>
              <a:off x="3123878" y="3021965"/>
              <a:ext cx="18776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4B5E7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Enhanced focus on professional skepticism when obtaining and evaluating audit evidence and in responding to risks of material misstatement (ROMM)</a:t>
              </a:r>
            </a:p>
          </p:txBody>
        </p:sp>
        <p:pic>
          <p:nvPicPr>
            <p:cNvPr id="13" name="Graphic 12" descr="Internet Of Things with solid fill">
              <a:extLst>
                <a:ext uri="{FF2B5EF4-FFF2-40B4-BE49-F238E27FC236}">
                  <a16:creationId xmlns:a16="http://schemas.microsoft.com/office/drawing/2014/main" id="{059C44F4-EBB4-48A6-0D6E-2D67BCD5D7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825512" y="2185784"/>
              <a:ext cx="742623" cy="6642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739C3-D2C6-2587-B47B-E4A035BF0764}"/>
                </a:ext>
              </a:extLst>
            </p:cNvPr>
            <p:cNvSpPr txBox="1"/>
            <p:nvPr/>
          </p:nvSpPr>
          <p:spPr>
            <a:xfrm>
              <a:off x="5116579" y="2997247"/>
              <a:ext cx="19014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Facilitating the design of robust procedures capable of detecting material misstatements at the assertion level by clarifying the principles underpinning effective substantive procedures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C268F6-062A-81FC-C280-1CA8ADCF9E2C}"/>
                </a:ext>
              </a:extLst>
            </p:cNvPr>
            <p:cNvSpPr txBox="1"/>
            <p:nvPr/>
          </p:nvSpPr>
          <p:spPr>
            <a:xfrm>
              <a:off x="9194109" y="3050243"/>
              <a:ext cx="18850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Recognizing the evolution in technology by clarifying how the principles-based requirements apply when using technological tools to obtain and evaluate audit evidence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Graphic 15" descr="Bullseye with solid fill">
              <a:extLst>
                <a:ext uri="{FF2B5EF4-FFF2-40B4-BE49-F238E27FC236}">
                  <a16:creationId xmlns:a16="http://schemas.microsoft.com/office/drawing/2014/main" id="{09D8704E-0C86-3C60-A0EA-00367D2777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98611" y="2213048"/>
              <a:ext cx="754038" cy="67441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5FD23F-489F-9BD3-954D-391789F00881}"/>
                </a:ext>
              </a:extLst>
            </p:cNvPr>
            <p:cNvSpPr txBox="1"/>
            <p:nvPr/>
          </p:nvSpPr>
          <p:spPr>
            <a:xfrm>
              <a:off x="7189956" y="2999433"/>
              <a:ext cx="19455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Clarifying and strengthening the auditor’s work on internal controls,  broadening the scope of tests of controls and facilitating a controls-based approach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E3B3E8A-4C15-9EAF-5469-651F5D1C892D}"/>
                </a:ext>
              </a:extLst>
            </p:cNvPr>
            <p:cNvSpPr/>
            <p:nvPr/>
          </p:nvSpPr>
          <p:spPr>
            <a:xfrm>
              <a:off x="1114002" y="2127153"/>
              <a:ext cx="1907699" cy="2793209"/>
            </a:xfrm>
            <a:prstGeom prst="rect">
              <a:avLst/>
            </a:prstGeom>
            <a:solidFill>
              <a:srgbClr val="4B5E7C"/>
            </a:solidFill>
            <a:ln>
              <a:solidFill>
                <a:srgbClr val="4B5E7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21A804-80CD-6808-768F-872964B6A434}"/>
                </a:ext>
              </a:extLst>
            </p:cNvPr>
            <p:cNvSpPr txBox="1"/>
            <p:nvPr/>
          </p:nvSpPr>
          <p:spPr>
            <a:xfrm>
              <a:off x="1121468" y="3040425"/>
              <a:ext cx="1900232" cy="175432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Comprehensive framework for making judgments about audit evidence, including the alignment of principles and concepts between the standards to support coherent and consistent work effort</a:t>
              </a:r>
            </a:p>
          </p:txBody>
        </p:sp>
        <p:pic>
          <p:nvPicPr>
            <p:cNvPr id="20" name="Graphic 19" descr="Magnifying glass with solid fill">
              <a:extLst>
                <a:ext uri="{FF2B5EF4-FFF2-40B4-BE49-F238E27FC236}">
                  <a16:creationId xmlns:a16="http://schemas.microsoft.com/office/drawing/2014/main" id="{6939F363-6D96-D32E-AB29-598161CEC1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93640" y="2199575"/>
              <a:ext cx="733492" cy="656033"/>
            </a:xfrm>
            <a:prstGeom prst="rect">
              <a:avLst/>
            </a:prstGeom>
          </p:spPr>
        </p:pic>
        <p:sp>
          <p:nvSpPr>
            <p:cNvPr id="21" name="Arrow: Down 20">
              <a:extLst>
                <a:ext uri="{FF2B5EF4-FFF2-40B4-BE49-F238E27FC236}">
                  <a16:creationId xmlns:a16="http://schemas.microsoft.com/office/drawing/2014/main" id="{A44A0FC2-5E3F-239B-0BF4-6F5B450E8590}"/>
                </a:ext>
              </a:extLst>
            </p:cNvPr>
            <p:cNvSpPr/>
            <p:nvPr/>
          </p:nvSpPr>
          <p:spPr>
            <a:xfrm>
              <a:off x="1715845" y="4937184"/>
              <a:ext cx="733492" cy="495484"/>
            </a:xfrm>
            <a:prstGeom prst="downArrow">
              <a:avLst/>
            </a:prstGeom>
            <a:solidFill>
              <a:srgbClr val="4B5E7C"/>
            </a:solidFill>
            <a:ln>
              <a:solidFill>
                <a:srgbClr val="4B5E7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CF1067-DAD5-C91F-7012-C0F0CB27741F}"/>
                </a:ext>
              </a:extLst>
            </p:cNvPr>
            <p:cNvSpPr txBox="1"/>
            <p:nvPr/>
          </p:nvSpPr>
          <p:spPr>
            <a:xfrm>
              <a:off x="991069" y="5457958"/>
              <a:ext cx="10209863" cy="338554"/>
            </a:xfrm>
            <a:prstGeom prst="rect">
              <a:avLst/>
            </a:prstGeom>
            <a:solidFill>
              <a:srgbClr val="4A4A4A"/>
            </a:solidFill>
            <a:ln w="28575">
              <a:solidFill>
                <a:srgbClr val="4A4A4A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Improved Consistency in the Auditor’s Work Effort Supporting the Delivery of High-Quality Audits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213F6D2D-8CD3-8C7C-8699-FD45855271D6}"/>
                </a:ext>
              </a:extLst>
            </p:cNvPr>
            <p:cNvSpPr/>
            <p:nvPr/>
          </p:nvSpPr>
          <p:spPr>
            <a:xfrm>
              <a:off x="3655327" y="4941164"/>
              <a:ext cx="733492" cy="495484"/>
            </a:xfrm>
            <a:prstGeom prst="downArrow">
              <a:avLst/>
            </a:prstGeom>
            <a:solidFill>
              <a:srgbClr val="A1BBB5"/>
            </a:solidFill>
            <a:ln>
              <a:solidFill>
                <a:srgbClr val="A1BBB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Down 23">
              <a:extLst>
                <a:ext uri="{FF2B5EF4-FFF2-40B4-BE49-F238E27FC236}">
                  <a16:creationId xmlns:a16="http://schemas.microsoft.com/office/drawing/2014/main" id="{58352D8E-E8DD-A718-4B94-31ECA3F55317}"/>
                </a:ext>
              </a:extLst>
            </p:cNvPr>
            <p:cNvSpPr/>
            <p:nvPr/>
          </p:nvSpPr>
          <p:spPr>
            <a:xfrm>
              <a:off x="5702438" y="4941164"/>
              <a:ext cx="733492" cy="495484"/>
            </a:xfrm>
            <a:prstGeom prst="downArrow">
              <a:avLst/>
            </a:prstGeom>
            <a:solidFill>
              <a:srgbClr val="D1B886"/>
            </a:solidFill>
            <a:ln>
              <a:solidFill>
                <a:srgbClr val="D1B88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id="{6D6117EC-7D8F-A907-1079-8CA4E9453363}"/>
                </a:ext>
              </a:extLst>
            </p:cNvPr>
            <p:cNvSpPr/>
            <p:nvPr/>
          </p:nvSpPr>
          <p:spPr>
            <a:xfrm>
              <a:off x="7790257" y="4926173"/>
              <a:ext cx="733492" cy="495484"/>
            </a:xfrm>
            <a:prstGeom prst="downArrow">
              <a:avLst/>
            </a:prstGeom>
            <a:solidFill>
              <a:srgbClr val="637C6C"/>
            </a:solidFill>
            <a:ln>
              <a:solidFill>
                <a:srgbClr val="637C6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row: Down 25">
              <a:extLst>
                <a:ext uri="{FF2B5EF4-FFF2-40B4-BE49-F238E27FC236}">
                  <a16:creationId xmlns:a16="http://schemas.microsoft.com/office/drawing/2014/main" id="{87EC5C2E-DD54-5223-EC6E-9986BC84B762}"/>
                </a:ext>
              </a:extLst>
            </p:cNvPr>
            <p:cNvSpPr/>
            <p:nvPr/>
          </p:nvSpPr>
          <p:spPr>
            <a:xfrm>
              <a:off x="9834643" y="4940543"/>
              <a:ext cx="733492" cy="495484"/>
            </a:xfrm>
            <a:prstGeom prst="down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 descr="Lights On outline">
              <a:extLst>
                <a:ext uri="{FF2B5EF4-FFF2-40B4-BE49-F238E27FC236}">
                  <a16:creationId xmlns:a16="http://schemas.microsoft.com/office/drawing/2014/main" id="{5957AB44-9291-3B44-2DA6-2B4AAF2E472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13908" y="2167473"/>
              <a:ext cx="843800" cy="754692"/>
            </a:xfrm>
            <a:prstGeom prst="rect">
              <a:avLst/>
            </a:prstGeom>
          </p:spPr>
        </p:pic>
        <p:pic>
          <p:nvPicPr>
            <p:cNvPr id="28" name="Graphic 27" descr="Clipboard Checked with solid fill">
              <a:extLst>
                <a:ext uri="{FF2B5EF4-FFF2-40B4-BE49-F238E27FC236}">
                  <a16:creationId xmlns:a16="http://schemas.microsoft.com/office/drawing/2014/main" id="{69633276-F326-0709-CF76-6C3FA9FD23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83442" y="2233372"/>
              <a:ext cx="770120" cy="688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4201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62D74-4F83-77CC-744D-0BFDAE9F4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C1F21-10B8-92E9-71C0-6239A9D30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Way Forward</a:t>
            </a:r>
          </a:p>
        </p:txBody>
      </p:sp>
    </p:spTree>
    <p:extLst>
      <p:ext uri="{BB962C8B-B14F-4D97-AF65-F5344CB8AC3E}">
        <p14:creationId xmlns:p14="http://schemas.microsoft.com/office/powerpoint/2010/main" val="11305551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476E-A510-89D0-4478-6346D3300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E00D6CAD-3AC5-CA49-F15B-D6D065535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70500"/>
            <a:ext cx="10610316" cy="1337669"/>
          </a:xfrm>
        </p:spPr>
        <p:txBody>
          <a:bodyPr lIns="91440" tIns="45720" rIns="91440" bIns="45720" anchor="ctr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4B5E7C"/>
                </a:solidFill>
                <a:latin typeface="Calibri Light"/>
                <a:ea typeface="Calibri Light"/>
                <a:cs typeface="Calibri Light"/>
              </a:rPr>
              <a:t>Anticipated Timeline to Final Approval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D7F0A5-27EE-E862-F42C-8F414AB60EEE}"/>
              </a:ext>
            </a:extLst>
          </p:cNvPr>
          <p:cNvSpPr txBox="1"/>
          <p:nvPr/>
        </p:nvSpPr>
        <p:spPr>
          <a:xfrm>
            <a:off x="3573214" y="1803158"/>
            <a:ext cx="233477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</a:t>
            </a:r>
          </a:p>
          <a:p>
            <a:pPr algn="ctr"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0FF35A-520C-1F87-1079-B6F14436C7BA}"/>
              </a:ext>
            </a:extLst>
          </p:cNvPr>
          <p:cNvSpPr txBox="1"/>
          <p:nvPr/>
        </p:nvSpPr>
        <p:spPr>
          <a:xfrm>
            <a:off x="3941705" y="4230792"/>
            <a:ext cx="17320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600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 Period Closes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92C727-32B5-1C5A-635F-BC84EC1C4891}"/>
              </a:ext>
            </a:extLst>
          </p:cNvPr>
          <p:cNvSpPr txBox="1"/>
          <p:nvPr/>
        </p:nvSpPr>
        <p:spPr>
          <a:xfrm>
            <a:off x="6181459" y="1805798"/>
            <a:ext cx="280283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March–September 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AC5626-6B88-4CBA-F4B3-32D1B4583B84}"/>
              </a:ext>
            </a:extLst>
          </p:cNvPr>
          <p:cNvSpPr txBox="1"/>
          <p:nvPr/>
        </p:nvSpPr>
        <p:spPr>
          <a:xfrm>
            <a:off x="6190597" y="4210419"/>
            <a:ext cx="26060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IAASB Deliberation of Feedback</a:t>
            </a:r>
          </a:p>
        </p:txBody>
      </p:sp>
      <p:sp>
        <p:nvSpPr>
          <p:cNvPr id="39" name="Arrow: Striped Right 38">
            <a:extLst>
              <a:ext uri="{FF2B5EF4-FFF2-40B4-BE49-F238E27FC236}">
                <a16:creationId xmlns:a16="http://schemas.microsoft.com/office/drawing/2014/main" id="{0AC51880-4708-1419-EC17-617FAA819BB2}"/>
              </a:ext>
            </a:extLst>
          </p:cNvPr>
          <p:cNvSpPr/>
          <p:nvPr/>
        </p:nvSpPr>
        <p:spPr>
          <a:xfrm>
            <a:off x="1217894" y="4949274"/>
            <a:ext cx="9945406" cy="998581"/>
          </a:xfrm>
          <a:prstGeom prst="stripedRightArrow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Ongoing Stakeholder Outreach and Coordination Activities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734268-B14A-3641-91F3-80090FD4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C415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C41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D7D28-6E54-179A-4560-9DBF120B4618}"/>
              </a:ext>
            </a:extLst>
          </p:cNvPr>
          <p:cNvSpPr txBox="1"/>
          <p:nvPr/>
        </p:nvSpPr>
        <p:spPr>
          <a:xfrm>
            <a:off x="8977719" y="1793210"/>
            <a:ext cx="2114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</a:t>
            </a:r>
          </a:p>
          <a:p>
            <a:pPr algn="ctr">
              <a:defRPr/>
            </a:pPr>
            <a:r>
              <a:rPr lang="en-US" sz="2000" b="1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3FEBE9-00AC-4F01-AE13-F41B55D4BDD1}"/>
              </a:ext>
            </a:extLst>
          </p:cNvPr>
          <p:cNvSpPr txBox="1"/>
          <p:nvPr/>
        </p:nvSpPr>
        <p:spPr>
          <a:xfrm>
            <a:off x="8736457" y="4210419"/>
            <a:ext cx="23090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600" spc="-40" dirty="0">
                <a:solidFill>
                  <a:srgbClr val="CFD3D3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 Approval of Final Standards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804BBF-68F5-5DE6-AB43-88DE5918EB6A}"/>
              </a:ext>
            </a:extLst>
          </p:cNvPr>
          <p:cNvSpPr txBox="1"/>
          <p:nvPr/>
        </p:nvSpPr>
        <p:spPr>
          <a:xfrm>
            <a:off x="1146475" y="4164445"/>
            <a:ext cx="162448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40" normalizeH="0" baseline="0" noProof="0" dirty="0">
                <a:ln>
                  <a:noFill/>
                </a:ln>
                <a:solidFill>
                  <a:srgbClr val="CFD3D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IAASB Approval of EDs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010F868-A501-3647-152D-F474FD485D61}"/>
              </a:ext>
            </a:extLst>
          </p:cNvPr>
          <p:cNvGrpSpPr/>
          <p:nvPr/>
        </p:nvGrpSpPr>
        <p:grpSpPr>
          <a:xfrm>
            <a:off x="1261509" y="2479300"/>
            <a:ext cx="9668983" cy="1682148"/>
            <a:chOff x="1261509" y="2363550"/>
            <a:chExt cx="9668983" cy="1682148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760A819-81C8-6EA5-BFA2-D8A97743F43A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>
              <a:off x="2223091" y="3211492"/>
              <a:ext cx="1666881" cy="0"/>
            </a:xfrm>
            <a:prstGeom prst="line">
              <a:avLst/>
            </a:prstGeom>
            <a:ln w="38100">
              <a:solidFill>
                <a:srgbClr val="4B5E7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5DBBFDE-4E3A-F313-017D-48020FF415C7}"/>
                </a:ext>
              </a:extLst>
            </p:cNvPr>
            <p:cNvCxnSpPr>
              <a:cxnSpLocks/>
              <a:stCxn id="14" idx="6"/>
              <a:endCxn id="21" idx="2"/>
            </p:cNvCxnSpPr>
            <p:nvPr/>
          </p:nvCxnSpPr>
          <p:spPr>
            <a:xfrm>
              <a:off x="5556856" y="3211492"/>
              <a:ext cx="1164620" cy="766"/>
            </a:xfrm>
            <a:prstGeom prst="line">
              <a:avLst/>
            </a:prstGeom>
            <a:ln w="38100">
              <a:solidFill>
                <a:srgbClr val="4B5E7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F8650C2-3076-63A8-A204-C73E5FD7BF6E}"/>
                </a:ext>
              </a:extLst>
            </p:cNvPr>
            <p:cNvCxnSpPr>
              <a:cxnSpLocks/>
              <a:stCxn id="21" idx="6"/>
              <a:endCxn id="30" idx="2"/>
            </p:cNvCxnSpPr>
            <p:nvPr/>
          </p:nvCxnSpPr>
          <p:spPr>
            <a:xfrm flipV="1">
              <a:off x="8388357" y="3211492"/>
              <a:ext cx="875254" cy="766"/>
            </a:xfrm>
            <a:prstGeom prst="line">
              <a:avLst/>
            </a:prstGeom>
            <a:ln w="38100">
              <a:solidFill>
                <a:srgbClr val="4B5E7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2ED4D98-328E-BFE8-6FD0-436407515F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89975" y="2378051"/>
              <a:ext cx="1666881" cy="1666881"/>
              <a:chOff x="3784284" y="2687068"/>
              <a:chExt cx="1262743" cy="1262743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1E8BFE37-3A33-8CB7-AD66-EFE10809D0C9}"/>
                  </a:ext>
                </a:extLst>
              </p:cNvPr>
              <p:cNvGrpSpPr/>
              <p:nvPr/>
            </p:nvGrpSpPr>
            <p:grpSpPr>
              <a:xfrm>
                <a:off x="3784284" y="2687068"/>
                <a:ext cx="1262743" cy="1262743"/>
                <a:chOff x="3784284" y="2687068"/>
                <a:chExt cx="1262743" cy="1262743"/>
              </a:xfrm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33CEF898-355F-20EC-2ABD-E6A00E26AFE2}"/>
                    </a:ext>
                  </a:extLst>
                </p:cNvPr>
                <p:cNvSpPr/>
                <p:nvPr/>
              </p:nvSpPr>
              <p:spPr>
                <a:xfrm>
                  <a:off x="3784284" y="2687068"/>
                  <a:ext cx="1262743" cy="1262743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accent5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CFD3D3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190F463C-1FF7-8E9F-EA09-2C55CE6E0DC7}"/>
                    </a:ext>
                  </a:extLst>
                </p:cNvPr>
                <p:cNvSpPr/>
                <p:nvPr/>
              </p:nvSpPr>
              <p:spPr>
                <a:xfrm>
                  <a:off x="3875724" y="2782864"/>
                  <a:ext cx="1079861" cy="1079861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CFD3D3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6" name="Graphic 15" descr="Chat outline">
                <a:extLst>
                  <a:ext uri="{FF2B5EF4-FFF2-40B4-BE49-F238E27FC236}">
                    <a16:creationId xmlns:a16="http://schemas.microsoft.com/office/drawing/2014/main" id="{6E71CFD4-FF6B-A57E-DA9B-14F5DF06D5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4048512" y="2903006"/>
                <a:ext cx="822960" cy="822960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3BED93-CCF9-27E3-F72A-ABDC82FC73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1476" y="2378817"/>
              <a:ext cx="1666881" cy="1666881"/>
              <a:chOff x="7173255" y="2687068"/>
              <a:chExt cx="1262743" cy="1262743"/>
            </a:xfrm>
            <a:solidFill>
              <a:schemeClr val="accent6"/>
            </a:solidFill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B5B641F-D55D-85F9-9F9D-D4965EF5D3B3}"/>
                  </a:ext>
                </a:extLst>
              </p:cNvPr>
              <p:cNvSpPr/>
              <p:nvPr/>
            </p:nvSpPr>
            <p:spPr>
              <a:xfrm>
                <a:off x="7173255" y="2687068"/>
                <a:ext cx="1262743" cy="126274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74487D3-66E9-998E-96E5-3A4C48256367}"/>
                  </a:ext>
                </a:extLst>
              </p:cNvPr>
              <p:cNvSpPr/>
              <p:nvPr/>
            </p:nvSpPr>
            <p:spPr>
              <a:xfrm>
                <a:off x="7264696" y="2782864"/>
                <a:ext cx="1079861" cy="1079861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4" name="Graphic 23" descr="Meeting with solid fill">
                <a:extLst>
                  <a:ext uri="{FF2B5EF4-FFF2-40B4-BE49-F238E27FC236}">
                    <a16:creationId xmlns:a16="http://schemas.microsoft.com/office/drawing/2014/main" id="{907BD1BD-3518-F686-FD20-B92F1372E5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7393146" y="2911314"/>
                <a:ext cx="822960" cy="822960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AFFA02D-2E73-E909-2EF0-1EB32612165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63611" y="2378051"/>
              <a:ext cx="1666881" cy="1666881"/>
              <a:chOff x="9409694" y="2692325"/>
              <a:chExt cx="1262743" cy="126274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A7D494B-993A-6E20-277E-FA049B3CE2AD}"/>
                  </a:ext>
                </a:extLst>
              </p:cNvPr>
              <p:cNvSpPr/>
              <p:nvPr/>
            </p:nvSpPr>
            <p:spPr>
              <a:xfrm>
                <a:off x="9409694" y="2692325"/>
                <a:ext cx="1262743" cy="126274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4B5E7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D3E534A-35AC-002A-8218-8069D0BFA6DD}"/>
                  </a:ext>
                </a:extLst>
              </p:cNvPr>
              <p:cNvSpPr/>
              <p:nvPr/>
            </p:nvSpPr>
            <p:spPr>
              <a:xfrm>
                <a:off x="9501135" y="2783766"/>
                <a:ext cx="1079861" cy="1079861"/>
              </a:xfrm>
              <a:prstGeom prst="ellipse">
                <a:avLst/>
              </a:prstGeom>
              <a:solidFill>
                <a:srgbClr val="4B5E7C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9" name="Graphic 28" descr="Hand outline">
                <a:extLst>
                  <a:ext uri="{FF2B5EF4-FFF2-40B4-BE49-F238E27FC236}">
                    <a16:creationId xmlns:a16="http://schemas.microsoft.com/office/drawing/2014/main" id="{330ED540-C7E5-7C12-C1B0-193BE11137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9582480" y="2912216"/>
                <a:ext cx="822960" cy="822960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C247FEC-B49D-AA39-C241-A993E88C5FA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1509" y="2363550"/>
              <a:ext cx="1666881" cy="1666881"/>
              <a:chOff x="1254033" y="2595153"/>
              <a:chExt cx="1262743" cy="1262743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A1B268F-FE7D-805E-A86C-0101F728C90F}"/>
                  </a:ext>
                </a:extLst>
              </p:cNvPr>
              <p:cNvSpPr/>
              <p:nvPr/>
            </p:nvSpPr>
            <p:spPr>
              <a:xfrm>
                <a:off x="1254033" y="2595153"/>
                <a:ext cx="1262743" cy="126274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110B75C-0236-7A84-0A98-D1597623B217}"/>
                  </a:ext>
                </a:extLst>
              </p:cNvPr>
              <p:cNvSpPr/>
              <p:nvPr/>
            </p:nvSpPr>
            <p:spPr>
              <a:xfrm>
                <a:off x="1355079" y="2686593"/>
                <a:ext cx="1079861" cy="107986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FD3D3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37" name="Graphic 36" descr="Checkmark with solid fill">
              <a:extLst>
                <a:ext uri="{FF2B5EF4-FFF2-40B4-BE49-F238E27FC236}">
                  <a16:creationId xmlns:a16="http://schemas.microsoft.com/office/drawing/2014/main" id="{A0D412B5-2A5D-A18A-FA61-CDCA8D6126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695011" y="2785992"/>
              <a:ext cx="840560" cy="840560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095E395-1E3C-AE4E-AC7B-67F88AA1FE83}"/>
              </a:ext>
            </a:extLst>
          </p:cNvPr>
          <p:cNvSpPr txBox="1"/>
          <p:nvPr/>
        </p:nvSpPr>
        <p:spPr>
          <a:xfrm>
            <a:off x="1250277" y="1803158"/>
            <a:ext cx="17300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40" normalizeH="0" baseline="0" noProof="0" dirty="0">
                <a:ln>
                  <a:noFill/>
                </a:ln>
                <a:solidFill>
                  <a:srgbClr val="CFD3D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40" normalizeH="0" baseline="0" noProof="0" dirty="0">
                <a:ln>
                  <a:noFill/>
                </a:ln>
                <a:solidFill>
                  <a:srgbClr val="CFD3D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00149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8BF5936-1ED6-E9EC-739D-36A28F251DAA}"/>
              </a:ext>
            </a:extLst>
          </p:cNvPr>
          <p:cNvSpPr/>
          <p:nvPr/>
        </p:nvSpPr>
        <p:spPr>
          <a:xfrm>
            <a:off x="6386513" y="0"/>
            <a:ext cx="5805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Person with idea concept">
            <a:extLst>
              <a:ext uri="{FF2B5EF4-FFF2-40B4-BE49-F238E27FC236}">
                <a16:creationId xmlns:a16="http://schemas.microsoft.com/office/drawing/2014/main" id="{46F15657-B277-0464-92E2-E9D93A2C5CA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19583" r="18333"/>
          <a:stretch/>
        </p:blipFill>
        <p:spPr>
          <a:xfrm>
            <a:off x="0" y="0"/>
            <a:ext cx="6386512" cy="6858000"/>
          </a:xfrm>
          <a:prstGeom prst="rect">
            <a:avLst/>
          </a:prstGeom>
        </p:spPr>
      </p:pic>
      <p:sp>
        <p:nvSpPr>
          <p:cNvPr id="23" name="Title 19">
            <a:extLst>
              <a:ext uri="{FF2B5EF4-FFF2-40B4-BE49-F238E27FC236}">
                <a16:creationId xmlns:a16="http://schemas.microsoft.com/office/drawing/2014/main" id="{DA04F23B-2DAD-2A48-6F37-6C3ACDB553FA}"/>
              </a:ext>
            </a:extLst>
          </p:cNvPr>
          <p:cNvSpPr txBox="1">
            <a:spLocks/>
          </p:cNvSpPr>
          <p:nvPr/>
        </p:nvSpPr>
        <p:spPr>
          <a:xfrm>
            <a:off x="6743700" y="2824851"/>
            <a:ext cx="4591050" cy="120829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accent2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Questions</a:t>
            </a:r>
          </a:p>
        </p:txBody>
      </p:sp>
      <p:pic>
        <p:nvPicPr>
          <p:cNvPr id="27" name="Picture 2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0C2C0AFA-3E1C-7D15-F59F-B0E9DFE910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1" t="9534" r="69630" b="17595"/>
          <a:stretch/>
        </p:blipFill>
        <p:spPr>
          <a:xfrm>
            <a:off x="8329613" y="644043"/>
            <a:ext cx="1919288" cy="1822516"/>
          </a:xfrm>
          <a:prstGeom prst="rect">
            <a:avLst/>
          </a:prstGeom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3AF2A24-A894-CC4A-6403-7EF46D2C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02339-D840-6844-BF2C-3B4B951701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76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FCD79-73DE-C02A-0611-D58D9E3D4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9477C3-7034-F3B2-3A43-8C6610DC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cs typeface="Calibri Light" panose="020F0302020204030204" pitchFamily="34" charset="0"/>
              </a:rPr>
              <a:t>Clarity for Terminology</a:t>
            </a:r>
          </a:p>
        </p:txBody>
      </p:sp>
    </p:spTree>
    <p:extLst>
      <p:ext uri="{BB962C8B-B14F-4D97-AF65-F5344CB8AC3E}">
        <p14:creationId xmlns:p14="http://schemas.microsoft.com/office/powerpoint/2010/main" val="39873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8720-68DE-4D07-B5D9-9396E1920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9E9CC-FFE0-0257-5CB7-C42990F56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/>
          <a:lstStyle/>
          <a:p>
            <a:r>
              <a:rPr lang="en-US"/>
              <a:t>A Revised Definition of Audit Evidence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587221-9827-59B7-6043-48949A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lvl="0"/>
            <a:fld id="{99A02339-D840-6844-BF2C-3B4B9517014C}" type="slidenum">
              <a:rPr lang="en-US" noProof="0" smtClean="0"/>
              <a:pPr lvl="0"/>
              <a:t>7</a:t>
            </a:fld>
            <a:endParaRPr lang="en-US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AF536A-2135-6367-9493-68ECBBAF7D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From “Information” to “Evidence”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41F1B3-A1BD-EFDE-5861-5A038855FD41}"/>
              </a:ext>
            </a:extLst>
          </p:cNvPr>
          <p:cNvSpPr txBox="1"/>
          <p:nvPr/>
        </p:nvSpPr>
        <p:spPr>
          <a:xfrm>
            <a:off x="765394" y="2586930"/>
            <a:ext cx="2580780" cy="1940957"/>
          </a:xfrm>
          <a:prstGeom prst="roundRect">
            <a:avLst/>
          </a:prstGeom>
          <a:solidFill>
            <a:srgbClr val="637C79"/>
          </a:solidFill>
          <a:ln>
            <a:solidFill>
              <a:schemeClr val="accent3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Information only becomes evidence after the auditor applies audit procedures to the information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E95B35-3DE4-B791-D1DA-F8DF6E7E9D3D}"/>
              </a:ext>
            </a:extLst>
          </p:cNvPr>
          <p:cNvCxnSpPr>
            <a:cxnSpLocks/>
          </p:cNvCxnSpPr>
          <p:nvPr/>
        </p:nvCxnSpPr>
        <p:spPr>
          <a:xfrm flipV="1">
            <a:off x="6644640" y="4143233"/>
            <a:ext cx="2164935" cy="330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128826-1278-C3AB-B712-41E56BA3544A}"/>
              </a:ext>
            </a:extLst>
          </p:cNvPr>
          <p:cNvGrpSpPr/>
          <p:nvPr/>
        </p:nvGrpSpPr>
        <p:grpSpPr>
          <a:xfrm>
            <a:off x="2055784" y="1919992"/>
            <a:ext cx="9634991" cy="4507506"/>
            <a:chOff x="1928025" y="1884678"/>
            <a:chExt cx="9634991" cy="4507506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780D1DAC-CBA5-E45C-C07E-BBEC426FD6B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59394424"/>
                </p:ext>
              </p:extLst>
            </p:nvPr>
          </p:nvGraphicFramePr>
          <p:xfrm>
            <a:off x="1928025" y="1884678"/>
            <a:ext cx="7088018" cy="42771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265FA16-7025-9D12-E836-EBFFB877F10D}"/>
                </a:ext>
              </a:extLst>
            </p:cNvPr>
            <p:cNvSpPr/>
            <p:nvPr/>
          </p:nvSpPr>
          <p:spPr>
            <a:xfrm>
              <a:off x="9107794" y="2123867"/>
              <a:ext cx="2455222" cy="11139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Input: </a:t>
              </a:r>
              <a:r>
                <a:rPr lang="en-US" sz="2000" dirty="0">
                  <a:solidFill>
                    <a:schemeClr val="tx2"/>
                  </a:solidFill>
                </a:rPr>
                <a:t>Information intended to be used as audit evidence</a:t>
              </a:r>
              <a:r>
                <a:rPr lang="en-US" sz="2000" dirty="0"/>
                <a:t>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9EB9105-9C43-1021-5F93-E1C4F385D562}"/>
                </a:ext>
              </a:extLst>
            </p:cNvPr>
            <p:cNvSpPr/>
            <p:nvPr/>
          </p:nvSpPr>
          <p:spPr>
            <a:xfrm>
              <a:off x="8767858" y="3406435"/>
              <a:ext cx="2707650" cy="13423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en-US" sz="2000" b="1" dirty="0">
                  <a:solidFill>
                    <a:schemeClr val="tx2"/>
                  </a:solidFill>
                </a:rPr>
                <a:t>Action</a:t>
              </a:r>
              <a:r>
                <a:rPr lang="en-US" sz="2000" dirty="0">
                  <a:solidFill>
                    <a:schemeClr val="tx2"/>
                  </a:solidFill>
                </a:rPr>
                <a:t>, not a passive consideration; involves performing procedures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4634C7B-646E-3D2C-E4C0-DAA0E2C82BA9}"/>
                </a:ext>
              </a:extLst>
            </p:cNvPr>
            <p:cNvSpPr/>
            <p:nvPr/>
          </p:nvSpPr>
          <p:spPr>
            <a:xfrm>
              <a:off x="8339341" y="4902694"/>
              <a:ext cx="2709747" cy="148949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spcBef>
                  <a:spcPts val="600"/>
                </a:spcBef>
                <a:spcAft>
                  <a:spcPts val="600"/>
                </a:spcAft>
              </a:pPr>
              <a:r>
                <a:rPr lang="en-US" sz="2000" b="1" dirty="0">
                  <a:solidFill>
                    <a:schemeClr val="tx2"/>
                  </a:solidFill>
                </a:rPr>
                <a:t>Audit Evidence: </a:t>
              </a:r>
              <a:r>
                <a:rPr lang="en-US" sz="2000" dirty="0">
                  <a:solidFill>
                    <a:schemeClr val="tx2"/>
                  </a:solidFill>
                </a:rPr>
                <a:t>Used to draw conclusions that form the basis for the auditor’s opinion and report</a:t>
              </a:r>
              <a:endParaRPr lang="en-US" b="1" dirty="0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D2B699F-D618-DD45-3485-F59EB8C853D4}"/>
                </a:ext>
              </a:extLst>
            </p:cNvPr>
            <p:cNvCxnSpPr>
              <a:cxnSpLocks/>
            </p:cNvCxnSpPr>
            <p:nvPr/>
          </p:nvCxnSpPr>
          <p:spPr>
            <a:xfrm>
              <a:off x="6130801" y="5701177"/>
              <a:ext cx="2113817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650843-9616-0629-975B-25AEF43E05C6}"/>
                </a:ext>
              </a:extLst>
            </p:cNvPr>
            <p:cNvCxnSpPr>
              <a:cxnSpLocks/>
            </p:cNvCxnSpPr>
            <p:nvPr/>
          </p:nvCxnSpPr>
          <p:spPr>
            <a:xfrm>
              <a:off x="7355703" y="2703084"/>
              <a:ext cx="1688906" cy="0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282AC9-97C4-4D1C-F7D3-EACB9793E686}"/>
                </a:ext>
              </a:extLst>
            </p:cNvPr>
            <p:cNvSpPr txBox="1"/>
            <p:nvPr/>
          </p:nvSpPr>
          <p:spPr>
            <a:xfrm>
              <a:off x="6736062" y="3600082"/>
              <a:ext cx="17265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/>
                  </a:solidFill>
                </a:rPr>
                <a:t>Procedures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85B3E98-C9CB-61EF-19D6-4969E744E2F3}"/>
              </a:ext>
            </a:extLst>
          </p:cNvPr>
          <p:cNvSpPr txBox="1"/>
          <p:nvPr/>
        </p:nvSpPr>
        <p:spPr>
          <a:xfrm>
            <a:off x="7483462" y="2210025"/>
            <a:ext cx="17265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</a:rPr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2617430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15BA2-2F69-63A4-6CE6-3B412C208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7775E-D4D3-81AF-0F07-B1681847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/>
          <a:lstStyle/>
          <a:p>
            <a:r>
              <a:rPr lang="en-US"/>
              <a:t>Substantive 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DF131D-D7F6-3614-FC2C-E6FB5D2C7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lvl="0"/>
            <a:fld id="{99A02339-D840-6844-BF2C-3B4B9517014C}" type="slidenum">
              <a:rPr lang="en-US" noProof="0" smtClean="0"/>
              <a:pPr lvl="0"/>
              <a:t>8</a:t>
            </a:fld>
            <a:endParaRPr lang="en-US" noProof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D576FA-B76B-CA38-94C3-FB75DBB6A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700" y="1163052"/>
            <a:ext cx="10134600" cy="566597"/>
          </a:xfrm>
        </p:spPr>
        <p:txBody>
          <a:bodyPr>
            <a:normAutofit/>
          </a:bodyPr>
          <a:lstStyle/>
          <a:p>
            <a:r>
              <a:rPr lang="en-US" dirty="0"/>
              <a:t>Broadening the definition for substantive procedures and Clarifying their Purpose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093A421-7BC2-3D6A-141A-FC2E9F2DD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7028850"/>
              </p:ext>
            </p:extLst>
          </p:nvPr>
        </p:nvGraphicFramePr>
        <p:xfrm>
          <a:off x="1028700" y="1828801"/>
          <a:ext cx="10134599" cy="265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raphic 7" descr="Braille with solid fill">
            <a:extLst>
              <a:ext uri="{FF2B5EF4-FFF2-40B4-BE49-F238E27FC236}">
                <a16:creationId xmlns:a16="http://schemas.microsoft.com/office/drawing/2014/main" id="{D5430B04-3F21-11AC-F65E-FC8AC9A1968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2841" y="3610152"/>
            <a:ext cx="731520" cy="731520"/>
          </a:xfrm>
          <a:prstGeom prst="rect">
            <a:avLst/>
          </a:prstGeom>
        </p:spPr>
      </p:pic>
      <p:pic>
        <p:nvPicPr>
          <p:cNvPr id="10" name="Graphic 9" descr="Statistics with solid fill">
            <a:extLst>
              <a:ext uri="{FF2B5EF4-FFF2-40B4-BE49-F238E27FC236}">
                <a16:creationId xmlns:a16="http://schemas.microsoft.com/office/drawing/2014/main" id="{79039119-BB04-7EC1-C09F-2F5499B9DA69}"/>
              </a:ext>
            </a:extLst>
          </p:cNvPr>
          <p:cNvPicPr preferRelativeResize="0"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7493" y="3613996"/>
            <a:ext cx="731520" cy="727676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DDE0574-DFD4-37B8-CD8E-35738C0BBF9D}"/>
              </a:ext>
            </a:extLst>
          </p:cNvPr>
          <p:cNvSpPr/>
          <p:nvPr/>
        </p:nvSpPr>
        <p:spPr>
          <a:xfrm>
            <a:off x="1134604" y="4398396"/>
            <a:ext cx="4961395" cy="13978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NEW Definition of Tests of Details </a:t>
            </a:r>
            <a:br>
              <a:rPr lang="en-US" b="1" dirty="0"/>
            </a:br>
            <a:r>
              <a:rPr lang="en-US" dirty="0"/>
              <a:t>specifying that they include the application of audit procedures to obtain evidence for each item selected for testing</a:t>
            </a:r>
            <a:endParaRPr lang="en-US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3BD0CAD-66F3-C0CF-FA7B-013DD52A41A9}"/>
              </a:ext>
            </a:extLst>
          </p:cNvPr>
          <p:cNvSpPr/>
          <p:nvPr/>
        </p:nvSpPr>
        <p:spPr>
          <a:xfrm>
            <a:off x="6201903" y="4398396"/>
            <a:ext cx="4961394" cy="13978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NEW Definition of Substantive Analytical Procedures </a:t>
            </a:r>
            <a:r>
              <a:rPr lang="en-US" dirty="0"/>
              <a:t>distinguishing them from analytical procedures used more broadly on other aspects of an audit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7908683-0409-72C3-3416-97F72CC1749C}"/>
              </a:ext>
            </a:extLst>
          </p:cNvPr>
          <p:cNvSpPr/>
          <p:nvPr/>
        </p:nvSpPr>
        <p:spPr>
          <a:xfrm>
            <a:off x="2975113" y="3179457"/>
            <a:ext cx="662609" cy="430695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ABE4E05D-EF64-FB5D-4043-CAC2470A1C76}"/>
              </a:ext>
            </a:extLst>
          </p:cNvPr>
          <p:cNvSpPr/>
          <p:nvPr/>
        </p:nvSpPr>
        <p:spPr>
          <a:xfrm>
            <a:off x="8222975" y="3157780"/>
            <a:ext cx="662609" cy="430695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A208F-060C-C34B-8F0F-97A17E6A915C}"/>
              </a:ext>
            </a:extLst>
          </p:cNvPr>
          <p:cNvSpPr txBox="1"/>
          <p:nvPr/>
        </p:nvSpPr>
        <p:spPr>
          <a:xfrm>
            <a:off x="5110480" y="5853016"/>
            <a:ext cx="617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>
                <a:solidFill>
                  <a:schemeClr val="bg2">
                    <a:lumMod val="25000"/>
                  </a:schemeClr>
                </a:solidFill>
              </a:rPr>
              <a:t>* Classes of transactions, account balances or disclosures </a:t>
            </a:r>
          </a:p>
        </p:txBody>
      </p:sp>
    </p:spTree>
    <p:extLst>
      <p:ext uri="{BB962C8B-B14F-4D97-AF65-F5344CB8AC3E}">
        <p14:creationId xmlns:p14="http://schemas.microsoft.com/office/powerpoint/2010/main" val="605070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DDCD-7769-1359-863A-B8AEE3070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839D1-1A04-32AC-8B36-67C7A86A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72877"/>
            <a:ext cx="10134600" cy="550843"/>
          </a:xfrm>
        </p:spPr>
        <p:txBody>
          <a:bodyPr/>
          <a:lstStyle/>
          <a:p>
            <a:r>
              <a:rPr lang="en-US" dirty="0"/>
              <a:t>Tests of Controls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7F423C-A2B9-CA6C-5EFA-75E10130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3690" y="6339328"/>
            <a:ext cx="429610" cy="518672"/>
          </a:xfrm>
        </p:spPr>
        <p:txBody>
          <a:bodyPr/>
          <a:lstStyle/>
          <a:p>
            <a:pPr lvl="0"/>
            <a:fld id="{99A02339-D840-6844-BF2C-3B4B9517014C}" type="slidenum">
              <a:rPr lang="en-US" noProof="0" smtClean="0"/>
              <a:pPr lvl="0"/>
              <a:t>9</a:t>
            </a:fld>
            <a:endParaRPr lang="en-US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E2A606-F42E-7CE2-C834-EBD2AF732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Broadening THE USE OF TESTS OF CONTROLS 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7E04A93-D033-5D16-6B1E-141C19EC66F2}"/>
              </a:ext>
            </a:extLst>
          </p:cNvPr>
          <p:cNvSpPr/>
          <p:nvPr/>
        </p:nvSpPr>
        <p:spPr>
          <a:xfrm>
            <a:off x="1033438" y="1563331"/>
            <a:ext cx="10125119" cy="898034"/>
          </a:xfrm>
          <a:custGeom>
            <a:avLst/>
            <a:gdLst>
              <a:gd name="csX0" fmla="*/ 0 w 10125119"/>
              <a:gd name="csY0" fmla="*/ 89803 h 898034"/>
              <a:gd name="csX1" fmla="*/ 89803 w 10125119"/>
              <a:gd name="csY1" fmla="*/ 0 h 898034"/>
              <a:gd name="csX2" fmla="*/ 10035316 w 10125119"/>
              <a:gd name="csY2" fmla="*/ 0 h 898034"/>
              <a:gd name="csX3" fmla="*/ 10125119 w 10125119"/>
              <a:gd name="csY3" fmla="*/ 89803 h 898034"/>
              <a:gd name="csX4" fmla="*/ 10125119 w 10125119"/>
              <a:gd name="csY4" fmla="*/ 808231 h 898034"/>
              <a:gd name="csX5" fmla="*/ 10035316 w 10125119"/>
              <a:gd name="csY5" fmla="*/ 898034 h 898034"/>
              <a:gd name="csX6" fmla="*/ 89803 w 10125119"/>
              <a:gd name="csY6" fmla="*/ 898034 h 898034"/>
              <a:gd name="csX7" fmla="*/ 0 w 10125119"/>
              <a:gd name="csY7" fmla="*/ 808231 h 898034"/>
              <a:gd name="csX8" fmla="*/ 0 w 10125119"/>
              <a:gd name="csY8" fmla="*/ 89803 h 898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125119" h="898034">
                <a:moveTo>
                  <a:pt x="0" y="89803"/>
                </a:moveTo>
                <a:cubicBezTo>
                  <a:pt x="0" y="40206"/>
                  <a:pt x="40206" y="0"/>
                  <a:pt x="89803" y="0"/>
                </a:cubicBezTo>
                <a:lnTo>
                  <a:pt x="10035316" y="0"/>
                </a:lnTo>
                <a:cubicBezTo>
                  <a:pt x="10084913" y="0"/>
                  <a:pt x="10125119" y="40206"/>
                  <a:pt x="10125119" y="89803"/>
                </a:cubicBezTo>
                <a:lnTo>
                  <a:pt x="10125119" y="808231"/>
                </a:lnTo>
                <a:cubicBezTo>
                  <a:pt x="10125119" y="857828"/>
                  <a:pt x="10084913" y="898034"/>
                  <a:pt x="10035316" y="898034"/>
                </a:cubicBezTo>
                <a:lnTo>
                  <a:pt x="89803" y="898034"/>
                </a:lnTo>
                <a:cubicBezTo>
                  <a:pt x="40206" y="898034"/>
                  <a:pt x="0" y="857828"/>
                  <a:pt x="0" y="808231"/>
                </a:cubicBezTo>
                <a:lnTo>
                  <a:pt x="0" y="89803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983" tIns="132983" rIns="132983" bIns="13298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/>
              <a:t>Tests of Controls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F32543C-AEAA-498B-5526-EE331D4E2277}"/>
              </a:ext>
            </a:extLst>
          </p:cNvPr>
          <p:cNvSpPr/>
          <p:nvPr/>
        </p:nvSpPr>
        <p:spPr>
          <a:xfrm>
            <a:off x="1043321" y="2610770"/>
            <a:ext cx="10105353" cy="898034"/>
          </a:xfrm>
          <a:custGeom>
            <a:avLst/>
            <a:gdLst>
              <a:gd name="csX0" fmla="*/ 0 w 10105353"/>
              <a:gd name="csY0" fmla="*/ 89803 h 898034"/>
              <a:gd name="csX1" fmla="*/ 89803 w 10105353"/>
              <a:gd name="csY1" fmla="*/ 0 h 898034"/>
              <a:gd name="csX2" fmla="*/ 10015550 w 10105353"/>
              <a:gd name="csY2" fmla="*/ 0 h 898034"/>
              <a:gd name="csX3" fmla="*/ 10105353 w 10105353"/>
              <a:gd name="csY3" fmla="*/ 89803 h 898034"/>
              <a:gd name="csX4" fmla="*/ 10105353 w 10105353"/>
              <a:gd name="csY4" fmla="*/ 808231 h 898034"/>
              <a:gd name="csX5" fmla="*/ 10015550 w 10105353"/>
              <a:gd name="csY5" fmla="*/ 898034 h 898034"/>
              <a:gd name="csX6" fmla="*/ 89803 w 10105353"/>
              <a:gd name="csY6" fmla="*/ 898034 h 898034"/>
              <a:gd name="csX7" fmla="*/ 0 w 10105353"/>
              <a:gd name="csY7" fmla="*/ 808231 h 898034"/>
              <a:gd name="csX8" fmla="*/ 0 w 10105353"/>
              <a:gd name="csY8" fmla="*/ 89803 h 898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105353" h="898034">
                <a:moveTo>
                  <a:pt x="0" y="89803"/>
                </a:moveTo>
                <a:cubicBezTo>
                  <a:pt x="0" y="40206"/>
                  <a:pt x="40206" y="0"/>
                  <a:pt x="89803" y="0"/>
                </a:cubicBezTo>
                <a:lnTo>
                  <a:pt x="10015550" y="0"/>
                </a:lnTo>
                <a:cubicBezTo>
                  <a:pt x="10065147" y="0"/>
                  <a:pt x="10105353" y="40206"/>
                  <a:pt x="10105353" y="89803"/>
                </a:cubicBezTo>
                <a:lnTo>
                  <a:pt x="10105353" y="808231"/>
                </a:lnTo>
                <a:cubicBezTo>
                  <a:pt x="10105353" y="857828"/>
                  <a:pt x="10065147" y="898034"/>
                  <a:pt x="10015550" y="898034"/>
                </a:cubicBezTo>
                <a:lnTo>
                  <a:pt x="89803" y="898034"/>
                </a:lnTo>
                <a:cubicBezTo>
                  <a:pt x="40206" y="898034"/>
                  <a:pt x="0" y="857828"/>
                  <a:pt x="0" y="808231"/>
                </a:cubicBezTo>
                <a:lnTo>
                  <a:pt x="0" y="8980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23" tIns="110123" rIns="110123" bIns="11012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b="1" kern="1200" dirty="0">
                <a:solidFill>
                  <a:schemeClr val="accent1"/>
                </a:solidFill>
              </a:rPr>
              <a:t>Audit procedures </a:t>
            </a:r>
            <a:r>
              <a:rPr lang="en-US" sz="2200" kern="1200" dirty="0">
                <a:solidFill>
                  <a:schemeClr val="accent1"/>
                </a:solidFill>
              </a:rPr>
              <a:t>performed for the </a:t>
            </a:r>
            <a:r>
              <a:rPr lang="en-US" sz="2200" b="1" kern="1200" dirty="0">
                <a:solidFill>
                  <a:schemeClr val="accent1"/>
                </a:solidFill>
              </a:rPr>
              <a:t>purpose of obtaining audit evidence </a:t>
            </a:r>
            <a:r>
              <a:rPr lang="en-US" sz="2200" kern="1200" dirty="0">
                <a:solidFill>
                  <a:schemeClr val="accent1"/>
                </a:solidFill>
              </a:rPr>
              <a:t>about </a:t>
            </a:r>
            <a:r>
              <a:rPr lang="en-US" sz="2200" b="0" kern="1200" dirty="0">
                <a:solidFill>
                  <a:schemeClr val="accent1"/>
                </a:solidFill>
              </a:rPr>
              <a:t>the</a:t>
            </a:r>
            <a:r>
              <a:rPr lang="en-US" sz="2200" b="1" kern="1200" dirty="0">
                <a:solidFill>
                  <a:schemeClr val="accent1"/>
                </a:solidFill>
              </a:rPr>
              <a:t> operating effectiveness of controls. </a:t>
            </a:r>
            <a:r>
              <a:rPr lang="en-US" sz="2200" b="0" kern="1200" dirty="0">
                <a:solidFill>
                  <a:schemeClr val="accent1"/>
                </a:solidFill>
              </a:rPr>
              <a:t>May be used:</a:t>
            </a:r>
            <a:endParaRPr lang="en-US" sz="2200" b="1" kern="1200" dirty="0">
              <a:solidFill>
                <a:schemeClr val="accent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F0320A2-6868-8661-3A49-68D999B63D7C}"/>
              </a:ext>
            </a:extLst>
          </p:cNvPr>
          <p:cNvSpPr/>
          <p:nvPr/>
        </p:nvSpPr>
        <p:spPr>
          <a:xfrm>
            <a:off x="1063029" y="3714115"/>
            <a:ext cx="4929450" cy="1388406"/>
          </a:xfrm>
          <a:custGeom>
            <a:avLst/>
            <a:gdLst>
              <a:gd name="csX0" fmla="*/ 0 w 4929450"/>
              <a:gd name="csY0" fmla="*/ 138841 h 1388406"/>
              <a:gd name="csX1" fmla="*/ 138841 w 4929450"/>
              <a:gd name="csY1" fmla="*/ 0 h 1388406"/>
              <a:gd name="csX2" fmla="*/ 4790609 w 4929450"/>
              <a:gd name="csY2" fmla="*/ 0 h 1388406"/>
              <a:gd name="csX3" fmla="*/ 4929450 w 4929450"/>
              <a:gd name="csY3" fmla="*/ 138841 h 1388406"/>
              <a:gd name="csX4" fmla="*/ 4929450 w 4929450"/>
              <a:gd name="csY4" fmla="*/ 1249565 h 1388406"/>
              <a:gd name="csX5" fmla="*/ 4790609 w 4929450"/>
              <a:gd name="csY5" fmla="*/ 1388406 h 1388406"/>
              <a:gd name="csX6" fmla="*/ 138841 w 4929450"/>
              <a:gd name="csY6" fmla="*/ 1388406 h 1388406"/>
              <a:gd name="csX7" fmla="*/ 0 w 4929450"/>
              <a:gd name="csY7" fmla="*/ 1249565 h 1388406"/>
              <a:gd name="csX8" fmla="*/ 0 w 4929450"/>
              <a:gd name="csY8" fmla="*/ 138841 h 1388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929450" h="1388406">
                <a:moveTo>
                  <a:pt x="0" y="138841"/>
                </a:moveTo>
                <a:cubicBezTo>
                  <a:pt x="0" y="62161"/>
                  <a:pt x="62161" y="0"/>
                  <a:pt x="138841" y="0"/>
                </a:cubicBezTo>
                <a:lnTo>
                  <a:pt x="4790609" y="0"/>
                </a:lnTo>
                <a:cubicBezTo>
                  <a:pt x="4867289" y="0"/>
                  <a:pt x="4929450" y="62161"/>
                  <a:pt x="4929450" y="138841"/>
                </a:cubicBezTo>
                <a:lnTo>
                  <a:pt x="4929450" y="1249565"/>
                </a:lnTo>
                <a:cubicBezTo>
                  <a:pt x="4929450" y="1326245"/>
                  <a:pt x="4867289" y="1388406"/>
                  <a:pt x="4790609" y="1388406"/>
                </a:cubicBezTo>
                <a:lnTo>
                  <a:pt x="138841" y="1388406"/>
                </a:lnTo>
                <a:cubicBezTo>
                  <a:pt x="62161" y="1388406"/>
                  <a:pt x="0" y="1326245"/>
                  <a:pt x="0" y="1249565"/>
                </a:cubicBezTo>
                <a:lnTo>
                  <a:pt x="0" y="13884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6865" tIns="116865" rIns="116865" bIns="116865" numCol="1" spcCol="1270" anchor="ctr" anchorCtr="0">
            <a:noAutofit/>
          </a:bodyPr>
          <a:lstStyle/>
          <a:p>
            <a:pPr marL="91440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accent1"/>
                </a:solidFill>
              </a:rPr>
              <a:t>As a </a:t>
            </a:r>
            <a:r>
              <a:rPr lang="en-US" sz="2000" b="1" kern="1200">
                <a:solidFill>
                  <a:schemeClr val="accent1"/>
                </a:solidFill>
              </a:rPr>
              <a:t>further audit procedure </a:t>
            </a:r>
            <a:r>
              <a:rPr lang="en-US" sz="2000" kern="1200">
                <a:solidFill>
                  <a:schemeClr val="accent1"/>
                </a:solidFill>
              </a:rPr>
              <a:t>in responding to assessed risks of material misstatement at the assertion level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0FE35E-85E4-359A-C3D2-61995332A074}"/>
              </a:ext>
            </a:extLst>
          </p:cNvPr>
          <p:cNvSpPr/>
          <p:nvPr/>
        </p:nvSpPr>
        <p:spPr>
          <a:xfrm>
            <a:off x="6199516" y="3714115"/>
            <a:ext cx="4929450" cy="1388406"/>
          </a:xfrm>
          <a:custGeom>
            <a:avLst/>
            <a:gdLst>
              <a:gd name="csX0" fmla="*/ 0 w 4929450"/>
              <a:gd name="csY0" fmla="*/ 138841 h 1388406"/>
              <a:gd name="csX1" fmla="*/ 138841 w 4929450"/>
              <a:gd name="csY1" fmla="*/ 0 h 1388406"/>
              <a:gd name="csX2" fmla="*/ 4790609 w 4929450"/>
              <a:gd name="csY2" fmla="*/ 0 h 1388406"/>
              <a:gd name="csX3" fmla="*/ 4929450 w 4929450"/>
              <a:gd name="csY3" fmla="*/ 138841 h 1388406"/>
              <a:gd name="csX4" fmla="*/ 4929450 w 4929450"/>
              <a:gd name="csY4" fmla="*/ 1249565 h 1388406"/>
              <a:gd name="csX5" fmla="*/ 4790609 w 4929450"/>
              <a:gd name="csY5" fmla="*/ 1388406 h 1388406"/>
              <a:gd name="csX6" fmla="*/ 138841 w 4929450"/>
              <a:gd name="csY6" fmla="*/ 1388406 h 1388406"/>
              <a:gd name="csX7" fmla="*/ 0 w 4929450"/>
              <a:gd name="csY7" fmla="*/ 1249565 h 1388406"/>
              <a:gd name="csX8" fmla="*/ 0 w 4929450"/>
              <a:gd name="csY8" fmla="*/ 138841 h 1388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929450" h="1388406">
                <a:moveTo>
                  <a:pt x="0" y="138841"/>
                </a:moveTo>
                <a:cubicBezTo>
                  <a:pt x="0" y="62161"/>
                  <a:pt x="62161" y="0"/>
                  <a:pt x="138841" y="0"/>
                </a:cubicBezTo>
                <a:lnTo>
                  <a:pt x="4790609" y="0"/>
                </a:lnTo>
                <a:cubicBezTo>
                  <a:pt x="4867289" y="0"/>
                  <a:pt x="4929450" y="62161"/>
                  <a:pt x="4929450" y="138841"/>
                </a:cubicBezTo>
                <a:lnTo>
                  <a:pt x="4929450" y="1249565"/>
                </a:lnTo>
                <a:cubicBezTo>
                  <a:pt x="4929450" y="1326245"/>
                  <a:pt x="4867289" y="1388406"/>
                  <a:pt x="4790609" y="1388406"/>
                </a:cubicBezTo>
                <a:lnTo>
                  <a:pt x="138841" y="1388406"/>
                </a:lnTo>
                <a:cubicBezTo>
                  <a:pt x="62161" y="1388406"/>
                  <a:pt x="0" y="1326245"/>
                  <a:pt x="0" y="1249565"/>
                </a:cubicBezTo>
                <a:lnTo>
                  <a:pt x="0" y="13884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6865" tIns="116865" rIns="116865" bIns="116865" numCol="1" spcCol="1270" anchor="ctr" anchorCtr="0">
            <a:noAutofit/>
          </a:bodyPr>
          <a:lstStyle/>
          <a:p>
            <a:pPr marL="91440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tabLst>
                <a:tab pos="914400" algn="l"/>
              </a:tabLst>
            </a:pPr>
            <a:r>
              <a:rPr lang="en-US" sz="2000" kern="1200" dirty="0">
                <a:solidFill>
                  <a:schemeClr val="accent1"/>
                </a:solidFill>
              </a:rPr>
              <a:t>As an </a:t>
            </a:r>
            <a:r>
              <a:rPr lang="en-US" sz="2000" b="1" kern="1200" dirty="0">
                <a:solidFill>
                  <a:schemeClr val="accent1"/>
                </a:solidFill>
              </a:rPr>
              <a:t>audit procedure </a:t>
            </a:r>
            <a:r>
              <a:rPr lang="en-US" sz="2000" b="0" kern="1200" dirty="0">
                <a:solidFill>
                  <a:schemeClr val="accent1"/>
                </a:solidFill>
              </a:rPr>
              <a:t>when</a:t>
            </a:r>
            <a:r>
              <a:rPr lang="en-US" sz="2000" kern="1200" dirty="0">
                <a:solidFill>
                  <a:schemeClr val="accent1"/>
                </a:solidFill>
              </a:rPr>
              <a:t> evaluating the reliability of information intended to be used as audit evidence</a:t>
            </a:r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3D6E41D5-8E20-7D2A-7AE7-FE3872589B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7604" y="3997844"/>
            <a:ext cx="788144" cy="822989"/>
          </a:xfrm>
          <a:prstGeom prst="rect">
            <a:avLst/>
          </a:prstGeom>
        </p:spPr>
      </p:pic>
      <p:pic>
        <p:nvPicPr>
          <p:cNvPr id="9" name="Graphic 8" descr="Clipboard Badge with solid fill">
            <a:extLst>
              <a:ext uri="{FF2B5EF4-FFF2-40B4-BE49-F238E27FC236}">
                <a16:creationId xmlns:a16="http://schemas.microsoft.com/office/drawing/2014/main" id="{0D29A475-CEE8-39DA-4B26-8CDF34BA77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5078" y="3997844"/>
            <a:ext cx="788144" cy="822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734B93-29D7-80CB-8E98-C6882FFB5841}"/>
              </a:ext>
            </a:extLst>
          </p:cNvPr>
          <p:cNvSpPr txBox="1"/>
          <p:nvPr/>
        </p:nvSpPr>
        <p:spPr>
          <a:xfrm>
            <a:off x="1028699" y="5251683"/>
            <a:ext cx="10134601" cy="715089"/>
          </a:xfrm>
          <a:prstGeom prst="roundRect">
            <a:avLst/>
          </a:prstGeom>
          <a:solidFill>
            <a:srgbClr val="637C7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controls tested may be “Direct” controls or “Indirect” controls or a combination of both.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The principles remain unchanged!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CF93C705-3EF3-DBDA-A8AF-88B0AE599A0A}"/>
              </a:ext>
            </a:extLst>
          </p:cNvPr>
          <p:cNvSpPr/>
          <p:nvPr/>
        </p:nvSpPr>
        <p:spPr>
          <a:xfrm>
            <a:off x="3531704" y="3430393"/>
            <a:ext cx="662609" cy="35205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91612675-1065-9110-5323-19BDAAA9ED82}"/>
              </a:ext>
            </a:extLst>
          </p:cNvPr>
          <p:cNvSpPr/>
          <p:nvPr/>
        </p:nvSpPr>
        <p:spPr>
          <a:xfrm>
            <a:off x="7666384" y="3430392"/>
            <a:ext cx="662609" cy="35205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33089"/>
      </p:ext>
    </p:extLst>
  </p:cSld>
  <p:clrMapOvr>
    <a:masterClrMapping/>
  </p:clrMapOvr>
</p:sld>
</file>

<file path=ppt/theme/theme1.xml><?xml version="1.0" encoding="utf-8"?>
<a:theme xmlns:a="http://schemas.openxmlformats.org/drawingml/2006/main" name="IAASB slides">
  <a:themeElements>
    <a:clrScheme name="IFEA BrandPalette Updated">
      <a:dk1>
        <a:srgbClr val="E8E3D7"/>
      </a:dk1>
      <a:lt1>
        <a:srgbClr val="FFFFFF"/>
      </a:lt1>
      <a:dk2>
        <a:srgbClr val="4B5E7C"/>
      </a:dk2>
      <a:lt2>
        <a:srgbClr val="E8E8E8"/>
      </a:lt2>
      <a:accent1>
        <a:srgbClr val="4B5E7C"/>
      </a:accent1>
      <a:accent2>
        <a:srgbClr val="2C4151"/>
      </a:accent2>
      <a:accent3>
        <a:srgbClr val="A1BBB5"/>
      </a:accent3>
      <a:accent4>
        <a:srgbClr val="D1B886"/>
      </a:accent4>
      <a:accent5>
        <a:srgbClr val="637C6C"/>
      </a:accent5>
      <a:accent6>
        <a:srgbClr val="CFD3D3"/>
      </a:accent6>
      <a:hlink>
        <a:srgbClr val="467886"/>
      </a:hlink>
      <a:folHlink>
        <a:srgbClr val="913B1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A857267-E504-4DBC-A341-A2DC1F6394A1}" vid="{9D7B1F9D-A54F-448D-9638-30A02FCD5634}"/>
    </a:ext>
  </a:extLst>
</a:theme>
</file>

<file path=ppt/theme/theme2.xml><?xml version="1.0" encoding="utf-8"?>
<a:theme xmlns:a="http://schemas.openxmlformats.org/drawingml/2006/main" name="Opening slides">
  <a:themeElements>
    <a:clrScheme name="IFEA BrandPalette Updated">
      <a:dk1>
        <a:srgbClr val="E8E3D7"/>
      </a:dk1>
      <a:lt1>
        <a:srgbClr val="FFFFFF"/>
      </a:lt1>
      <a:dk2>
        <a:srgbClr val="4B5E7C"/>
      </a:dk2>
      <a:lt2>
        <a:srgbClr val="E8E8E8"/>
      </a:lt2>
      <a:accent1>
        <a:srgbClr val="4B5E7C"/>
      </a:accent1>
      <a:accent2>
        <a:srgbClr val="2C4151"/>
      </a:accent2>
      <a:accent3>
        <a:srgbClr val="A1BBB5"/>
      </a:accent3>
      <a:accent4>
        <a:srgbClr val="D1B886"/>
      </a:accent4>
      <a:accent5>
        <a:srgbClr val="637C6C"/>
      </a:accent5>
      <a:accent6>
        <a:srgbClr val="CFD3D3"/>
      </a:accent6>
      <a:hlink>
        <a:srgbClr val="467886"/>
      </a:hlink>
      <a:folHlink>
        <a:srgbClr val="913B1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A857267-E504-4DBC-A341-A2DC1F6394A1}" vid="{4D1C4476-98D1-4F0A-97CA-D4F06F4D8311}"/>
    </a:ext>
  </a:extLst>
</a:theme>
</file>

<file path=ppt/theme/theme3.xml><?xml version="1.0" encoding="utf-8"?>
<a:theme xmlns:a="http://schemas.openxmlformats.org/drawingml/2006/main" name="1_IAASB slides">
  <a:themeElements>
    <a:clrScheme name="IFEA BrandPalette Updated">
      <a:dk1>
        <a:srgbClr val="E8E3D7"/>
      </a:dk1>
      <a:lt1>
        <a:srgbClr val="FFFFFF"/>
      </a:lt1>
      <a:dk2>
        <a:srgbClr val="4B5E7C"/>
      </a:dk2>
      <a:lt2>
        <a:srgbClr val="E8E8E8"/>
      </a:lt2>
      <a:accent1>
        <a:srgbClr val="4B5E7C"/>
      </a:accent1>
      <a:accent2>
        <a:srgbClr val="2C4151"/>
      </a:accent2>
      <a:accent3>
        <a:srgbClr val="A1BBB5"/>
      </a:accent3>
      <a:accent4>
        <a:srgbClr val="D1B886"/>
      </a:accent4>
      <a:accent5>
        <a:srgbClr val="637C6C"/>
      </a:accent5>
      <a:accent6>
        <a:srgbClr val="CFD3D3"/>
      </a:accent6>
      <a:hlink>
        <a:srgbClr val="467886"/>
      </a:hlink>
      <a:folHlink>
        <a:srgbClr val="913B1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rch 2025 -Meeting with New Board Members (1)" id="{DF54848D-C6B5-441D-9F42-BDD5FF682376}" vid="{2F51CA3A-12AC-4AA5-9C53-9733E9D80D31}"/>
    </a:ext>
  </a:extLst>
</a:theme>
</file>

<file path=ppt/theme/theme4.xml><?xml version="1.0" encoding="utf-8"?>
<a:theme xmlns:a="http://schemas.openxmlformats.org/drawingml/2006/main" name="IAASB slides">
  <a:themeElements>
    <a:clrScheme name="IFEA BrandPalette Updated">
      <a:dk1>
        <a:srgbClr val="E8E3D7"/>
      </a:dk1>
      <a:lt1>
        <a:srgbClr val="FFFFFF"/>
      </a:lt1>
      <a:dk2>
        <a:srgbClr val="4B5E7C"/>
      </a:dk2>
      <a:lt2>
        <a:srgbClr val="E8E8E8"/>
      </a:lt2>
      <a:accent1>
        <a:srgbClr val="4B5E7C"/>
      </a:accent1>
      <a:accent2>
        <a:srgbClr val="2C4151"/>
      </a:accent2>
      <a:accent3>
        <a:srgbClr val="A1BBB5"/>
      </a:accent3>
      <a:accent4>
        <a:srgbClr val="D1B886"/>
      </a:accent4>
      <a:accent5>
        <a:srgbClr val="637C6C"/>
      </a:accent5>
      <a:accent6>
        <a:srgbClr val="CFD3D3"/>
      </a:accent6>
      <a:hlink>
        <a:srgbClr val="467886"/>
      </a:hlink>
      <a:folHlink>
        <a:srgbClr val="913B1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A857267-E504-4DBC-A341-A2DC1F6394A1}" vid="{9D7B1F9D-A54F-448D-9638-30A02FCD5634}"/>
    </a:ext>
  </a:extLst>
</a:theme>
</file>

<file path=ppt/theme/theme5.xml><?xml version="1.0" encoding="utf-8"?>
<a:theme xmlns:a="http://schemas.openxmlformats.org/drawingml/2006/main" name="Break or transition slides 2">
  <a:themeElements>
    <a:clrScheme name="IFEA Brand Palette">
      <a:dk1>
        <a:srgbClr val="E8E3D7"/>
      </a:dk1>
      <a:lt1>
        <a:srgbClr val="FFFFFF"/>
      </a:lt1>
      <a:dk2>
        <a:srgbClr val="4B5E7C"/>
      </a:dk2>
      <a:lt2>
        <a:srgbClr val="E8E8E8"/>
      </a:lt2>
      <a:accent1>
        <a:srgbClr val="4B5E7C"/>
      </a:accent1>
      <a:accent2>
        <a:srgbClr val="2C4151"/>
      </a:accent2>
      <a:accent3>
        <a:srgbClr val="A1BBB5"/>
      </a:accent3>
      <a:accent4>
        <a:srgbClr val="D1B886"/>
      </a:accent4>
      <a:accent5>
        <a:srgbClr val="A0766C"/>
      </a:accent5>
      <a:accent6>
        <a:srgbClr val="CFD3D3"/>
      </a:accent6>
      <a:hlink>
        <a:srgbClr val="467886"/>
      </a:hlink>
      <a:folHlink>
        <a:srgbClr val="913B1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A857267-E504-4DBC-A341-A2DC1F6394A1}" vid="{F0C3CF62-A4F7-407C-AF9B-5F72F541A5C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3cf181-f6d2-45cb-ba57-c6cc2309bf63">
      <Terms xmlns="http://schemas.microsoft.com/office/infopath/2007/PartnerControls"/>
    </lcf76f155ced4ddcb4097134ff3c332f>
    <TaxCatchAll xmlns="a5f5a3eb-0a2d-4d6a-9165-21ef9946a014" xsi:nil="true"/>
    <Topics_x0028_2_x0029_ xmlns="bb3cf181-f6d2-45cb-ba57-c6cc2309bf63" xsi:nil="true"/>
    <HostOrganization xmlns="bb3cf181-f6d2-45cb-ba57-c6cc2309bf6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F8DCD50FF2440ACBA5E255C179837" ma:contentTypeVersion="24" ma:contentTypeDescription="Create a new document." ma:contentTypeScope="" ma:versionID="724be89c4ec7622b12e09fca6b9b866c">
  <xsd:schema xmlns:xsd="http://www.w3.org/2001/XMLSchema" xmlns:xs="http://www.w3.org/2001/XMLSchema" xmlns:p="http://schemas.microsoft.com/office/2006/metadata/properties" xmlns:ns2="bb3cf181-f6d2-45cb-ba57-c6cc2309bf63" xmlns:ns3="a5f5a3eb-0a2d-4d6a-9165-21ef9946a014" targetNamespace="http://schemas.microsoft.com/office/2006/metadata/properties" ma:root="true" ma:fieldsID="f80a2f6a4d7cdad50d35b7d240a40cf8" ns2:_="" ns3:_="">
    <xsd:import namespace="bb3cf181-f6d2-45cb-ba57-c6cc2309bf63"/>
    <xsd:import namespace="a5f5a3eb-0a2d-4d6a-9165-21ef9946a014"/>
    <xsd:element name="properties">
      <xsd:complexType>
        <xsd:sequence>
          <xsd:element name="documentManagement">
            <xsd:complexType>
              <xsd:all>
                <xsd:element ref="ns2:Topics_x0028_2_x0029_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HostOrganiz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3cf181-f6d2-45cb-ba57-c6cc2309bf63" elementFormDefault="qualified">
    <xsd:import namespace="http://schemas.microsoft.com/office/2006/documentManagement/types"/>
    <xsd:import namespace="http://schemas.microsoft.com/office/infopath/2007/PartnerControls"/>
    <xsd:element name="Topics_x0028_2_x0029_" ma:index="3" nillable="true" ma:displayName="Topics" ma:format="Dropdown" ma:internalName="Topics_x0028_2_x0029_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Sustainability"/>
                        <xsd:enumeration value="AML / Anti-Corruption"/>
                        <xsd:enumeration value="Audit"/>
                        <xsd:enumeration value="General"/>
                        <xsd:enumeration value="PFM / Capacity Building"/>
                        <xsd:enumeration value="Ethics"/>
                        <xsd:enumeration value="AI / Digitalization"/>
                        <xsd:enumeration value="Education"/>
                        <xsd:enumeration value="Attractiveness / Talent"/>
                        <xsd:enumeration value="Economic Development"/>
                        <xsd:enumeration value="SME/SMP"/>
                        <xsd:enumeration value="Integrated Thinking"/>
                        <xsd:enumeration value="IFAC Strategy"/>
                        <xsd:enumeration value="Capacity Building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7e2ae9-edfb-4f0f-b9fa-bdacd0fc22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HostOrganization" ma:index="25" nillable="true" ma:displayName="Host Organization" ma:format="Dropdown" ma:internalName="HostOrganiza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CAB (Bangladesh)"/>
                    <xsd:enumeration value="ICAP (Pakistan)"/>
                    <xsd:enumeration value="AFAA (Arab Federation)"/>
                    <xsd:enumeration value="ICAI (India)"/>
                    <xsd:enumeration value="NBAA (Tanzania)"/>
                    <xsd:enumeration value="PAFA"/>
                    <xsd:enumeration value="CAPA"/>
                    <xsd:enumeration value="FIDEF"/>
                    <xsd:enumeration value="World Bank"/>
                    <xsd:enumeration value="ICAI (India)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f5a3eb-0a2d-4d6a-9165-21ef9946a01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2" nillable="true" ma:displayName="Taxonomy Catch All Column" ma:hidden="true" ma:list="{f7cc8cff-5d31-4a56-b24b-a9f0825dd0ce}" ma:internalName="TaxCatchAll" ma:readOnly="false" ma:showField="CatchAllData" ma:web="a5f5a3eb-0a2d-4d6a-9165-21ef9946a0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838CB8-0881-406E-A9B8-51DD25DC81A4}">
  <ds:schemaRefs>
    <ds:schemaRef ds:uri="http://purl.org/dc/terms/"/>
    <ds:schemaRef ds:uri="http://schemas.microsoft.com/office/2006/metadata/properties"/>
    <ds:schemaRef ds:uri="bb3cf181-f6d2-45cb-ba57-c6cc2309bf63"/>
    <ds:schemaRef ds:uri="http://www.w3.org/XML/1998/namespace"/>
    <ds:schemaRef ds:uri="a5f5a3eb-0a2d-4d6a-9165-21ef9946a014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D24316B-8354-494F-AAD2-737255834B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AA4953-0D58-4CB3-B732-93F7DE6B8D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3cf181-f6d2-45cb-ba57-c6cc2309bf63"/>
    <ds:schemaRef ds:uri="a5f5a3eb-0a2d-4d6a-9165-21ef9946a0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2c8118c-68c1-4e3c-96ed-89a84c5e8ddc}" enabled="0" method="" siteId="{c2c8118c-68c1-4e3c-96ed-89a84c5e8dd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</TotalTime>
  <Words>4376</Words>
  <Application>Microsoft Office PowerPoint</Application>
  <PresentationFormat>Widescreen</PresentationFormat>
  <Paragraphs>528</Paragraphs>
  <Slides>52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52</vt:i4>
      </vt:variant>
    </vt:vector>
  </HeadingPairs>
  <TitlesOfParts>
    <vt:vector size="66" baseType="lpstr">
      <vt:lpstr>Aptos</vt:lpstr>
      <vt:lpstr>Aptos Narrow</vt:lpstr>
      <vt:lpstr>Arial</vt:lpstr>
      <vt:lpstr>Calibri</vt:lpstr>
      <vt:lpstr>Calibri Light</vt:lpstr>
      <vt:lpstr>Courier New</vt:lpstr>
      <vt:lpstr>Poppins</vt:lpstr>
      <vt:lpstr>Symbol</vt:lpstr>
      <vt:lpstr>Wingdings</vt:lpstr>
      <vt:lpstr>IAASB slides</vt:lpstr>
      <vt:lpstr>Opening slides</vt:lpstr>
      <vt:lpstr>1_IAASB slides</vt:lpstr>
      <vt:lpstr>IAASB slides</vt:lpstr>
      <vt:lpstr>Break or transition slides 2</vt:lpstr>
      <vt:lpstr>Exposure Drafts for the IAASB Audit Evidence &amp; Risk Response Project</vt:lpstr>
      <vt:lpstr>Introduction to the AE&amp;RR Project</vt:lpstr>
      <vt:lpstr>Drivers for the Project</vt:lpstr>
      <vt:lpstr>Project Objectives in the Public Interest</vt:lpstr>
      <vt:lpstr>Key Outcomes from an Integrated Approach</vt:lpstr>
      <vt:lpstr>Clarity for Terminology</vt:lpstr>
      <vt:lpstr>A Revised Definition of Audit Evidence</vt:lpstr>
      <vt:lpstr>Substantive Procedures</vt:lpstr>
      <vt:lpstr>Tests of Controls</vt:lpstr>
      <vt:lpstr>Other Clarified Terms and Concepts</vt:lpstr>
      <vt:lpstr>Professional Skepticism</vt:lpstr>
      <vt:lpstr>Professional Skepticism </vt:lpstr>
      <vt:lpstr>Professional Skepticism</vt:lpstr>
      <vt:lpstr>Evaluating the Relevance and Reliability of Information</vt:lpstr>
      <vt:lpstr>A Modern Framework for Audit Evidence</vt:lpstr>
      <vt:lpstr>A Robust Work Effort</vt:lpstr>
      <vt:lpstr>Attributes that are of Significance in the Circumstances </vt:lpstr>
      <vt:lpstr>Evaluating the Reliability of Information</vt:lpstr>
      <vt:lpstr>A More Rigorous and Future-Proof Approach   </vt:lpstr>
      <vt:lpstr>Reinforcing the Risk-Based Model</vt:lpstr>
      <vt:lpstr>Reinforcing the Risk-Based Model </vt:lpstr>
      <vt:lpstr>Extant Requirements for Material COTABDs</vt:lpstr>
      <vt:lpstr>Project to Revise ISA 315</vt:lpstr>
      <vt:lpstr>Perspectives on the Need for the Extant Requirement</vt:lpstr>
      <vt:lpstr>A Key Decision for Public Consultation</vt:lpstr>
      <vt:lpstr>Substantive Procedures in Response to Assessed Risks</vt:lpstr>
      <vt:lpstr>When Are Substantive Procedures Required?</vt:lpstr>
      <vt:lpstr>Strengthening Substantive Analytical Procedures</vt:lpstr>
      <vt:lpstr>Tests of Controls</vt:lpstr>
      <vt:lpstr>Responding to Risks through Tests of Controls Alone</vt:lpstr>
      <vt:lpstr>Criteria for a Test of Controls Alone Approach</vt:lpstr>
      <vt:lpstr>Conditions for a Test of Controls Alone Approach</vt:lpstr>
      <vt:lpstr>The Baseline Requirement on Tests of Controls</vt:lpstr>
      <vt:lpstr>Clarifications for Tests of Controls</vt:lpstr>
      <vt:lpstr>Clarifications for Tests of Controls (cont.)</vt:lpstr>
      <vt:lpstr>Technology Related Enhancements</vt:lpstr>
      <vt:lpstr>Increased Use of Technology</vt:lpstr>
      <vt:lpstr>A Modern &amp; Flexible Framework for All Audits</vt:lpstr>
      <vt:lpstr>Overall Approach to Technology in the ISAs</vt:lpstr>
      <vt:lpstr>Auditing in a Digital World</vt:lpstr>
      <vt:lpstr>Evolving Systems of Internal Control</vt:lpstr>
      <vt:lpstr>Facilitating Auditors’ Use of Technology</vt:lpstr>
      <vt:lpstr>Spotlight: New &amp; Enhanced Guidance</vt:lpstr>
      <vt:lpstr>Other Matters</vt:lpstr>
      <vt:lpstr>Holistic Evaluation of Audit Evidence</vt:lpstr>
      <vt:lpstr>Other Proposals</vt:lpstr>
      <vt:lpstr>Public Consultation Now Open</vt:lpstr>
      <vt:lpstr>Public Consultation Now Open!</vt:lpstr>
      <vt:lpstr>Consultation Approach &amp; Stakeholder Engagement</vt:lpstr>
      <vt:lpstr>Way Forward</vt:lpstr>
      <vt:lpstr>Anticipated Timeline to Final Approval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Megan Hartman</cp:lastModifiedBy>
  <cp:revision>51</cp:revision>
  <cp:lastPrinted>2025-06-16T18:58:53Z</cp:lastPrinted>
  <dcterms:created xsi:type="dcterms:W3CDTF">2025-01-29T14:49:04Z</dcterms:created>
  <dcterms:modified xsi:type="dcterms:W3CDTF">2026-08-18T17:26:26Z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SecurityClassification">
    <vt:lpwstr>Unofficial</vt:lpwstr>
  </property>
  <property fmtid="{D5CDD505-2E9C-101B-9397-08002B2CF9AE}" pid="4" name="ContentTypeId">
    <vt:lpwstr>0x010100EA1F8DCD50FF2440ACBA5E255C179837</vt:lpwstr>
  </property>
</Properties>
</file>